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90" r:id="rId4"/>
    <p:sldId id="284" r:id="rId5"/>
    <p:sldId id="291" r:id="rId6"/>
    <p:sldId id="258" r:id="rId7"/>
    <p:sldId id="259" r:id="rId8"/>
    <p:sldId id="280" r:id="rId9"/>
    <p:sldId id="289" r:id="rId10"/>
    <p:sldId id="274" r:id="rId11"/>
    <p:sldId id="294" r:id="rId12"/>
    <p:sldId id="295" r:id="rId13"/>
    <p:sldId id="279" r:id="rId14"/>
    <p:sldId id="278" r:id="rId15"/>
    <p:sldId id="296" r:id="rId16"/>
    <p:sldId id="286" r:id="rId17"/>
    <p:sldId id="292" r:id="rId18"/>
    <p:sldId id="277" r:id="rId19"/>
    <p:sldId id="297" r:id="rId20"/>
    <p:sldId id="293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download-80.cgi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django/index.htm" TargetMode="External"/><Relationship Id="rId3" Type="http://schemas.openxmlformats.org/officeDocument/2006/relationships/hyperlink" Target="http://www.mysqltutorial.org/python-mysql/" TargetMode="External"/><Relationship Id="rId7" Type="http://schemas.openxmlformats.org/officeDocument/2006/relationships/hyperlink" Target="https://docs.djangoproject.com/pt-br/2.1/intro/tutorial01/" TargetMode="External"/><Relationship Id="rId2" Type="http://schemas.openxmlformats.org/officeDocument/2006/relationships/hyperlink" Target="https://dev.mysql.com/doc/connector-python/en/connector-python-examp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jangoproject.com/" TargetMode="External"/><Relationship Id="rId5" Type="http://schemas.openxmlformats.org/officeDocument/2006/relationships/hyperlink" Target="http://flask.pocoo.org/" TargetMode="External"/><Relationship Id="rId4" Type="http://schemas.openxmlformats.org/officeDocument/2006/relationships/hyperlink" Target="https://www.w3schools.com/python/python_mysql_getstarted.asp" TargetMode="External"/><Relationship Id="rId9" Type="http://schemas.openxmlformats.org/officeDocument/2006/relationships/hyperlink" Target="https://code.visualstudio.com/docs/python/tutorial-django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emplate_jdbc/rest/aluno/listaAluno" TargetMode="External"/><Relationship Id="rId2" Type="http://schemas.openxmlformats.org/officeDocument/2006/relationships/hyperlink" Target="http://localhost:8080/template_jdbc/rest/aluno?id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template_jdbc/rest/aluno/delete?id=11" TargetMode="External"/><Relationship Id="rId4" Type="http://schemas.openxmlformats.org/officeDocument/2006/relationships/hyperlink" Target="http://localhost:8080/template_jdbc/rest/aluno/sav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departamento/all" TargetMode="External"/><Relationship Id="rId2" Type="http://schemas.openxmlformats.org/officeDocument/2006/relationships/hyperlink" Target="http://localhost:8080/departamento/add?name=DAEL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departamento/allByNameNative?name=DAEL" TargetMode="External"/><Relationship Id="rId4" Type="http://schemas.openxmlformats.org/officeDocument/2006/relationships/hyperlink" Target="http://localhost:8080/departamento/allByName?name=DAE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Curso de Especialização em Internet das Coisas</a:t>
            </a:r>
          </a:p>
          <a:p>
            <a:endParaRPr lang="pt-BR" dirty="0"/>
          </a:p>
          <a:p>
            <a:r>
              <a:rPr lang="pt-BR" dirty="0"/>
              <a:t>Leonardo </a:t>
            </a:r>
            <a:r>
              <a:rPr lang="pt-BR" dirty="0" err="1"/>
              <a:t>Faix</a:t>
            </a:r>
            <a:r>
              <a:rPr lang="pt-BR" dirty="0"/>
              <a:t> </a:t>
            </a:r>
            <a:r>
              <a:rPr lang="pt-BR" dirty="0" err="1"/>
              <a:t>Pordeus</a:t>
            </a:r>
            <a:endParaRPr lang="pt-BR" dirty="0"/>
          </a:p>
          <a:p>
            <a:r>
              <a:rPr lang="pt-BR" dirty="0"/>
              <a:t>leonardopordeus@gmail.com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Instalar Java:</a:t>
            </a:r>
          </a:p>
          <a:p>
            <a:pPr lvl="1"/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u="sng" dirty="0"/>
              <a:t>openjdk-8-jdk-headless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Eclipse JEE:</a:t>
            </a:r>
          </a:p>
          <a:p>
            <a:pPr lvl="1"/>
            <a:r>
              <a:rPr lang="pt-BR" dirty="0">
                <a:hlinkClick r:id="rId2"/>
              </a:rPr>
              <a:t>http://www.eclipse.org/</a:t>
            </a:r>
            <a:endParaRPr lang="pt-BR" dirty="0"/>
          </a:p>
          <a:p>
            <a:endParaRPr lang="pt-BR" dirty="0"/>
          </a:p>
          <a:p>
            <a:r>
              <a:rPr lang="pt-BR" dirty="0"/>
              <a:t>Servidor de Aplicação </a:t>
            </a:r>
            <a:r>
              <a:rPr lang="pt-BR" dirty="0" err="1"/>
              <a:t>Tomcat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https://tomcat.apache.org/download-80.cgi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/>
          </a:p>
          <a:p>
            <a:r>
              <a:rPr lang="pt-BR" dirty="0" err="1"/>
              <a:t>Template</a:t>
            </a:r>
            <a:r>
              <a:rPr lang="pt-BR" dirty="0"/>
              <a:t> disponível no </a:t>
            </a:r>
            <a:r>
              <a:rPr lang="pt-BR" dirty="0" err="1"/>
              <a:t>github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CRUD (CREATE, READ, UPDATE, DELETE);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24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09DFF-6771-4DDD-B603-7AB6924E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Spring Boot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0F294-F2C7-4F03-8430-C72E478F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Framework que ajuda a configurar um projeto em Java;</a:t>
            </a:r>
          </a:p>
          <a:p>
            <a:pPr lvl="1"/>
            <a:r>
              <a:rPr lang="pt-BR" dirty="0"/>
              <a:t>Engloba diferentes APIs;</a:t>
            </a:r>
          </a:p>
          <a:p>
            <a:pPr lvl="2"/>
            <a:r>
              <a:rPr lang="pt-BR" dirty="0" err="1"/>
              <a:t>Rest</a:t>
            </a:r>
            <a:endParaRPr lang="pt-BR" dirty="0"/>
          </a:p>
          <a:p>
            <a:pPr lvl="2"/>
            <a:r>
              <a:rPr lang="pt-BR" dirty="0"/>
              <a:t>Banco de dados</a:t>
            </a:r>
          </a:p>
          <a:p>
            <a:pPr lvl="2"/>
            <a:r>
              <a:rPr lang="pt-BR" dirty="0"/>
              <a:t>Segurança</a:t>
            </a:r>
          </a:p>
          <a:p>
            <a:pPr lvl="2"/>
            <a:r>
              <a:rPr lang="pt-BR" dirty="0"/>
              <a:t>...</a:t>
            </a:r>
          </a:p>
          <a:p>
            <a:pPr lvl="1"/>
            <a:endParaRPr lang="pt-BR" dirty="0"/>
          </a:p>
          <a:p>
            <a:r>
              <a:rPr lang="pt-BR" dirty="0"/>
              <a:t>https://start.spring.io/</a:t>
            </a:r>
          </a:p>
        </p:txBody>
      </p:sp>
    </p:spTree>
    <p:extLst>
      <p:ext uri="{BB962C8B-B14F-4D97-AF65-F5344CB8AC3E}">
        <p14:creationId xmlns:p14="http://schemas.microsoft.com/office/powerpoint/2010/main" val="264465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36F1D-D64C-4074-B3D3-061FB7A8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Spring Boot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1030A-4C42-4892-80C3-2BC43993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Instalar Java:</a:t>
            </a:r>
          </a:p>
          <a:p>
            <a:pPr lvl="1"/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openjdk-8-jre-headless </a:t>
            </a:r>
          </a:p>
          <a:p>
            <a:endParaRPr lang="pt-BR" dirty="0"/>
          </a:p>
          <a:p>
            <a:r>
              <a:rPr lang="pt-BR" dirty="0"/>
              <a:t>Eclipse JEE:</a:t>
            </a:r>
          </a:p>
          <a:p>
            <a:pPr lvl="1"/>
            <a:r>
              <a:rPr lang="pt-BR" dirty="0">
                <a:hlinkClick r:id="rId2"/>
              </a:rPr>
              <a:t>http://www.eclipse.org/</a:t>
            </a:r>
            <a:endParaRPr lang="pt-BR" dirty="0"/>
          </a:p>
          <a:p>
            <a:endParaRPr lang="pt-BR" dirty="0"/>
          </a:p>
          <a:p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https://code.visualstudio.com/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 err="1"/>
              <a:t>Embedded</a:t>
            </a:r>
            <a:r>
              <a:rPr lang="pt-BR" dirty="0"/>
              <a:t> </a:t>
            </a:r>
            <a:r>
              <a:rPr lang="pt-BR" dirty="0" err="1"/>
              <a:t>Tomcat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Template</a:t>
            </a:r>
            <a:r>
              <a:rPr lang="pt-BR" dirty="0"/>
              <a:t> disponível no </a:t>
            </a:r>
            <a:r>
              <a:rPr lang="pt-BR" dirty="0" err="1"/>
              <a:t>github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05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MySQL </a:t>
            </a:r>
            <a:r>
              <a:rPr lang="pt-BR" dirty="0" err="1"/>
              <a:t>Connector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2"/>
              </a:rPr>
              <a:t>https://dev.mysql.com/doc/connector-python/en/connector-python-examples.html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http://www.mysqltutorial.org/python-mysql/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https://www.w3schools.com/python/python_mysql_getstarted.asp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 err="1"/>
              <a:t>Rest</a:t>
            </a:r>
            <a:r>
              <a:rPr lang="pt-BR" dirty="0"/>
              <a:t> </a:t>
            </a:r>
            <a:r>
              <a:rPr lang="pt-BR" dirty="0" err="1"/>
              <a:t>WebServices</a:t>
            </a:r>
            <a:endParaRPr lang="pt-BR" dirty="0"/>
          </a:p>
          <a:p>
            <a:pPr lvl="1"/>
            <a:r>
              <a:rPr lang="pt-BR" dirty="0"/>
              <a:t>FLASK - </a:t>
            </a:r>
            <a:r>
              <a:rPr lang="pt-BR" dirty="0">
                <a:hlinkClick r:id="rId5"/>
              </a:rPr>
              <a:t>http://flask.pocoo.org/</a:t>
            </a:r>
            <a:endParaRPr lang="pt-BR" dirty="0"/>
          </a:p>
          <a:p>
            <a:pPr lvl="1"/>
            <a:r>
              <a:rPr lang="pt-BR" dirty="0"/>
              <a:t>https://code.visualstudio.com/docs/python/tutorial-flask</a:t>
            </a:r>
          </a:p>
          <a:p>
            <a:endParaRPr lang="pt-BR" dirty="0"/>
          </a:p>
          <a:p>
            <a:r>
              <a:rPr lang="pt-BR" dirty="0" err="1"/>
              <a:t>Django</a:t>
            </a:r>
            <a:endParaRPr lang="pt-BR" dirty="0"/>
          </a:p>
          <a:p>
            <a:pPr lvl="1"/>
            <a:r>
              <a:rPr lang="pt-BR" dirty="0">
                <a:hlinkClick r:id="rId6"/>
              </a:rPr>
              <a:t>https://www.djangoproject.com/</a:t>
            </a:r>
            <a:endParaRPr lang="pt-BR" dirty="0"/>
          </a:p>
          <a:p>
            <a:pPr lvl="1"/>
            <a:r>
              <a:rPr lang="pt-BR" dirty="0">
                <a:hlinkClick r:id="rId7"/>
              </a:rPr>
              <a:t>https://docs.djangoproject.com/pt-br/2.1/intro/tutorial01/</a:t>
            </a:r>
            <a:endParaRPr lang="pt-BR" dirty="0"/>
          </a:p>
          <a:p>
            <a:pPr lvl="1"/>
            <a:r>
              <a:rPr lang="pt-BR" dirty="0">
                <a:hlinkClick r:id="rId8"/>
              </a:rPr>
              <a:t>https://www.tutorialspoint.com/django/index.htm</a:t>
            </a:r>
            <a:endParaRPr lang="pt-BR" dirty="0"/>
          </a:p>
          <a:p>
            <a:pPr lvl="1"/>
            <a:r>
              <a:rPr lang="pt-BR" dirty="0">
                <a:hlinkClick r:id="rId9"/>
              </a:rPr>
              <a:t>https://code.visualstudio.com/docs/python/tutorial-django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06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 a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ODBC:</a:t>
            </a:r>
          </a:p>
          <a:p>
            <a:pPr lvl="1"/>
            <a:r>
              <a:rPr lang="pt-BR" dirty="0"/>
              <a:t>Open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Connectivity</a:t>
            </a:r>
            <a:r>
              <a:rPr lang="pt-BR" dirty="0"/>
              <a:t> Open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Connectivity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Padrão para acesso a sistemas gerenciadores de bancos de dados;</a:t>
            </a:r>
          </a:p>
          <a:p>
            <a:pPr lvl="1"/>
            <a:endParaRPr lang="pt-BR" dirty="0"/>
          </a:p>
          <a:p>
            <a:r>
              <a:rPr lang="pt-BR" dirty="0"/>
              <a:t>JDBC:</a:t>
            </a:r>
          </a:p>
          <a:p>
            <a:pPr lvl="1"/>
            <a:r>
              <a:rPr lang="pt-BR" dirty="0"/>
              <a:t>Java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Connectivity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API de acessos a dados;</a:t>
            </a:r>
          </a:p>
          <a:p>
            <a:endParaRPr lang="pt-BR" dirty="0"/>
          </a:p>
          <a:p>
            <a:r>
              <a:rPr lang="pt-BR" dirty="0" err="1"/>
              <a:t>Hibernate</a:t>
            </a:r>
            <a:r>
              <a:rPr lang="pt-BR" dirty="0"/>
              <a:t>/JPA:</a:t>
            </a:r>
          </a:p>
          <a:p>
            <a:pPr lvl="1"/>
            <a:r>
              <a:rPr lang="pt-BR" dirty="0"/>
              <a:t>Framework para mapeamento objeto-relacional em Java;</a:t>
            </a:r>
          </a:p>
          <a:p>
            <a:endParaRPr lang="pt-BR" dirty="0"/>
          </a:p>
          <a:p>
            <a:r>
              <a:rPr lang="pt-BR" dirty="0" err="1"/>
              <a:t>Linq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Adiciona funcionalidades de consultas para .NET;</a:t>
            </a:r>
          </a:p>
        </p:txBody>
      </p:sp>
    </p:spTree>
    <p:extLst>
      <p:ext uri="{BB962C8B-B14F-4D97-AF65-F5344CB8AC3E}">
        <p14:creationId xmlns:p14="http://schemas.microsoft.com/office/powerpoint/2010/main" val="307916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59C51-AF2D-4870-9DC9-DED86199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MVC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49299D-C989-4DF5-AD49-96B3C872C079}"/>
              </a:ext>
            </a:extLst>
          </p:cNvPr>
          <p:cNvSpPr/>
          <p:nvPr/>
        </p:nvSpPr>
        <p:spPr>
          <a:xfrm>
            <a:off x="1906268" y="3446356"/>
            <a:ext cx="216024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95AF381-D433-4A44-9CE5-CF0EBFC89F70}"/>
              </a:ext>
            </a:extLst>
          </p:cNvPr>
          <p:cNvSpPr/>
          <p:nvPr/>
        </p:nvSpPr>
        <p:spPr>
          <a:xfrm>
            <a:off x="5244076" y="2348880"/>
            <a:ext cx="216024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  <a:p>
            <a:pPr algn="ctr"/>
            <a:r>
              <a:rPr lang="pt-BR" dirty="0"/>
              <a:t>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Rest</a:t>
            </a:r>
            <a:r>
              <a:rPr lang="pt-BR" dirty="0"/>
              <a:t> API)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B296FD2-FD8F-478E-8244-5BD1685E589B}"/>
              </a:ext>
            </a:extLst>
          </p:cNvPr>
          <p:cNvSpPr/>
          <p:nvPr/>
        </p:nvSpPr>
        <p:spPr>
          <a:xfrm>
            <a:off x="5218636" y="4797152"/>
            <a:ext cx="216024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Model</a:t>
            </a:r>
            <a:endParaRPr lang="pt-BR" dirty="0"/>
          </a:p>
          <a:p>
            <a:pPr algn="ctr"/>
            <a:r>
              <a:rPr lang="pt-BR" dirty="0"/>
              <a:t>(</a:t>
            </a:r>
            <a:r>
              <a:rPr lang="pt-BR" dirty="0" err="1"/>
              <a:t>Ex</a:t>
            </a:r>
            <a:r>
              <a:rPr lang="pt-BR" dirty="0"/>
              <a:t>: Serviços, DAO, ...)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73FD3F43-5A5F-4302-9934-97AF3FECD2FC}"/>
              </a:ext>
            </a:extLst>
          </p:cNvPr>
          <p:cNvCxnSpPr>
            <a:cxnSpLocks/>
          </p:cNvCxnSpPr>
          <p:nvPr/>
        </p:nvCxnSpPr>
        <p:spPr>
          <a:xfrm flipV="1">
            <a:off x="2879825" y="2602985"/>
            <a:ext cx="2338811" cy="843372"/>
          </a:xfrm>
          <a:prstGeom prst="bentConnector3">
            <a:avLst>
              <a:gd name="adj1" fmla="val -8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6F316EA-6863-4809-88C5-9A399E65EFFA}"/>
              </a:ext>
            </a:extLst>
          </p:cNvPr>
          <p:cNvCxnSpPr/>
          <p:nvPr/>
        </p:nvCxnSpPr>
        <p:spPr>
          <a:xfrm>
            <a:off x="5722692" y="3717032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78DD1C4-1C6D-47CC-89E3-86CAE4F0E553}"/>
              </a:ext>
            </a:extLst>
          </p:cNvPr>
          <p:cNvCxnSpPr>
            <a:cxnSpLocks/>
          </p:cNvCxnSpPr>
          <p:nvPr/>
        </p:nvCxnSpPr>
        <p:spPr>
          <a:xfrm flipV="1">
            <a:off x="6730804" y="3717032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uxograma: Disco Magnético 22">
            <a:extLst>
              <a:ext uri="{FF2B5EF4-FFF2-40B4-BE49-F238E27FC236}">
                <a16:creationId xmlns:a16="http://schemas.microsoft.com/office/drawing/2014/main" id="{1792F822-4AC5-4D8B-A885-4FB7ECCD174E}"/>
              </a:ext>
            </a:extLst>
          </p:cNvPr>
          <p:cNvSpPr/>
          <p:nvPr/>
        </p:nvSpPr>
        <p:spPr>
          <a:xfrm>
            <a:off x="7956376" y="5013176"/>
            <a:ext cx="864096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BD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06A1DCE-1CE3-4803-B6D1-B59E482D493F}"/>
              </a:ext>
            </a:extLst>
          </p:cNvPr>
          <p:cNvCxnSpPr>
            <a:cxnSpLocks/>
            <a:stCxn id="6" idx="3"/>
            <a:endCxn id="23" idx="2"/>
          </p:cNvCxnSpPr>
          <p:nvPr/>
        </p:nvCxnSpPr>
        <p:spPr>
          <a:xfrm>
            <a:off x="7378876" y="5481228"/>
            <a:ext cx="577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C0508075-F80A-4AF0-8D9C-401738084158}"/>
              </a:ext>
            </a:extLst>
          </p:cNvPr>
          <p:cNvSpPr/>
          <p:nvPr/>
        </p:nvSpPr>
        <p:spPr>
          <a:xfrm>
            <a:off x="286596" y="3733996"/>
            <a:ext cx="10436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755C65A-7D5F-48A7-82CD-86293EDD293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330204" y="4130040"/>
            <a:ext cx="5415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CC020E81-0EEA-46E2-8E83-3272B3683B62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3346428" y="3032956"/>
            <a:ext cx="1897648" cy="396044"/>
          </a:xfrm>
          <a:prstGeom prst="bentConnector3">
            <a:avLst>
              <a:gd name="adj1" fmla="val 997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2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2377281"/>
            <a:ext cx="79343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Postman</a:t>
            </a:r>
            <a:endParaRPr lang="pt-BR" dirty="0"/>
          </a:p>
          <a:p>
            <a:pPr lvl="1"/>
            <a:r>
              <a:rPr lang="pt-BR" dirty="0"/>
              <a:t>https://www.getpostman.com/apps</a:t>
            </a:r>
          </a:p>
          <a:p>
            <a:endParaRPr lang="pt-BR" dirty="0"/>
          </a:p>
          <a:p>
            <a:r>
              <a:rPr lang="pt-BR" dirty="0"/>
              <a:t>SOAPUI</a:t>
            </a:r>
          </a:p>
          <a:p>
            <a:pPr lvl="1"/>
            <a:r>
              <a:rPr lang="pt-BR" dirty="0"/>
              <a:t>https://www.soapui.org/downloads/soapui.html</a:t>
            </a:r>
          </a:p>
          <a:p>
            <a:endParaRPr lang="pt-BR" dirty="0"/>
          </a:p>
          <a:p>
            <a:r>
              <a:rPr lang="pt-BR" dirty="0" err="1"/>
              <a:t>Template</a:t>
            </a:r>
            <a:r>
              <a:rPr lang="pt-BR" dirty="0"/>
              <a:t> Cliente:</a:t>
            </a:r>
          </a:p>
          <a:p>
            <a:pPr lvl="1"/>
            <a:r>
              <a:rPr lang="pt-BR" dirty="0"/>
              <a:t>GIT;</a:t>
            </a:r>
          </a:p>
        </p:txBody>
      </p:sp>
    </p:spTree>
    <p:extLst>
      <p:ext uri="{BB962C8B-B14F-4D97-AF65-F5344CB8AC3E}">
        <p14:creationId xmlns:p14="http://schemas.microsoft.com/office/powerpoint/2010/main" val="232999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661872"/>
          </a:xfrm>
        </p:spPr>
        <p:txBody>
          <a:bodyPr>
            <a:normAutofit fontScale="92500"/>
          </a:bodyPr>
          <a:lstStyle/>
          <a:p>
            <a:r>
              <a:rPr lang="pt-BR" dirty="0">
                <a:hlinkClick r:id="rId2"/>
              </a:rPr>
              <a:t>http://localhost:8080/template_jdbc/rest/aluno?id=1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http://localhost:8080/template_jdbc/rest/aluno/listaAluno</a:t>
            </a:r>
            <a:endParaRPr lang="pt-BR" dirty="0"/>
          </a:p>
          <a:p>
            <a:pPr lvl="1"/>
            <a:r>
              <a:rPr lang="pt-BR"/>
              <a:t>{"</a:t>
            </a:r>
            <a:r>
              <a:rPr lang="pt-BR" dirty="0"/>
              <a:t>nome": "Le"}</a:t>
            </a:r>
          </a:p>
          <a:p>
            <a:endParaRPr lang="pt-BR" dirty="0"/>
          </a:p>
          <a:p>
            <a:r>
              <a:rPr lang="pt-BR" dirty="0">
                <a:hlinkClick r:id="rId4"/>
              </a:rPr>
              <a:t>http://localhost:8080/template_jdbc/rest/aluno/save</a:t>
            </a:r>
            <a:endParaRPr lang="pt-BR" dirty="0"/>
          </a:p>
          <a:p>
            <a:pPr lvl="1"/>
            <a:r>
              <a:rPr lang="pt-BR" dirty="0"/>
              <a:t>{    "nome": "Teste",    "</a:t>
            </a:r>
            <a:r>
              <a:rPr lang="pt-BR" dirty="0" err="1"/>
              <a:t>dtNascimento</a:t>
            </a:r>
            <a:r>
              <a:rPr lang="pt-BR" dirty="0"/>
              <a:t>": "1990-11-08"}</a:t>
            </a:r>
          </a:p>
          <a:p>
            <a:pPr lvl="1"/>
            <a:r>
              <a:rPr lang="pt-BR" dirty="0"/>
              <a:t>{	"id": 11,    "nome": "Teste2",    "</a:t>
            </a:r>
            <a:r>
              <a:rPr lang="pt-BR" dirty="0" err="1"/>
              <a:t>dtNascimento</a:t>
            </a:r>
            <a:r>
              <a:rPr lang="pt-BR" dirty="0"/>
              <a:t>": "1990-11-08"}</a:t>
            </a:r>
          </a:p>
          <a:p>
            <a:r>
              <a:rPr lang="pt-BR" dirty="0">
                <a:hlinkClick r:id="rId5"/>
              </a:rPr>
              <a:t>http://localhost:8080/template_jdbc/rest/aluno/delete?id=11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6136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105DC-4506-4FB1-A8DA-88529BEA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6131AA-AEAE-4C1C-92E3-BC758C15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http://localhost:8080/departamento/add?name=DAELN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http://localhost:8080/departamento/all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http://localhost:8080/departamento/allByName?name=DAEL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5"/>
              </a:rPr>
              <a:t>http://localhost:8080/departamento/allByNameNative?name=DAEL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77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0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Projeto do banco de dados;</a:t>
            </a:r>
          </a:p>
          <a:p>
            <a:endParaRPr lang="pt-BR" dirty="0"/>
          </a:p>
          <a:p>
            <a:r>
              <a:rPr lang="pt-BR" dirty="0"/>
              <a:t>Implementar um banco de dados;</a:t>
            </a:r>
          </a:p>
          <a:p>
            <a:endParaRPr lang="pt-BR" dirty="0"/>
          </a:p>
          <a:p>
            <a:r>
              <a:rPr lang="pt-BR" dirty="0"/>
              <a:t>Inserir dados;</a:t>
            </a:r>
          </a:p>
          <a:p>
            <a:endParaRPr lang="pt-BR" dirty="0"/>
          </a:p>
          <a:p>
            <a:r>
              <a:rPr lang="pt-BR" dirty="0"/>
              <a:t>Criar consultas para extrair informações do banco (Fazendo uso de JOIN, HAVING, ...);</a:t>
            </a:r>
          </a:p>
          <a:p>
            <a:endParaRPr lang="pt-BR" dirty="0"/>
          </a:p>
          <a:p>
            <a:r>
              <a:rPr lang="pt-BR" dirty="0"/>
              <a:t>Aplicação WEB com REST;</a:t>
            </a:r>
          </a:p>
          <a:p>
            <a:endParaRPr lang="pt-BR" dirty="0"/>
          </a:p>
          <a:p>
            <a:r>
              <a:rPr lang="pt-BR" dirty="0"/>
              <a:t>Apresentação</a:t>
            </a:r>
          </a:p>
          <a:p>
            <a:pPr lvl="1"/>
            <a:r>
              <a:rPr lang="pt-BR" dirty="0"/>
              <a:t>Não precisa ser slide.</a:t>
            </a:r>
          </a:p>
        </p:txBody>
      </p:sp>
    </p:spTree>
    <p:extLst>
      <p:ext uri="{BB962C8B-B14F-4D97-AF65-F5344CB8AC3E}">
        <p14:creationId xmlns:p14="http://schemas.microsoft.com/office/powerpoint/2010/main" val="382763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077183E-7400-4677-9B1E-B66971FA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80F8581-1939-48E2-926D-419318DE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094217" cy="46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1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704856" cy="433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78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armazenar os dados adquiridos?</a:t>
            </a:r>
          </a:p>
          <a:p>
            <a:endParaRPr lang="pt-BR" dirty="0"/>
          </a:p>
          <a:p>
            <a:r>
              <a:rPr lang="pt-BR" dirty="0"/>
              <a:t>Como realizar a comunicação entre diferentes plataformas  em diferentes linguagens?</a:t>
            </a:r>
          </a:p>
          <a:p>
            <a:endParaRPr lang="pt-BR" dirty="0"/>
          </a:p>
          <a:p>
            <a:r>
              <a:rPr lang="pt-BR" dirty="0"/>
              <a:t>Como usar os dados armazenados?</a:t>
            </a:r>
          </a:p>
        </p:txBody>
      </p:sp>
    </p:spTree>
    <p:extLst>
      <p:ext uri="{BB962C8B-B14F-4D97-AF65-F5344CB8AC3E}">
        <p14:creationId xmlns:p14="http://schemas.microsoft.com/office/powerpoint/2010/main" val="5322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Fornecem um meio padrão de iteroperabilidade entre diferentes aplicações de software, executando em uma variedade de plataformas e/ou estruturas;</a:t>
            </a:r>
          </a:p>
          <a:p>
            <a:pPr lvl="1"/>
            <a:r>
              <a:rPr lang="pt-PT" dirty="0"/>
              <a:t>JAVA</a:t>
            </a:r>
          </a:p>
          <a:p>
            <a:pPr lvl="1"/>
            <a:r>
              <a:rPr lang="pt-PT" dirty="0"/>
              <a:t>JavaScript</a:t>
            </a:r>
          </a:p>
          <a:p>
            <a:pPr lvl="1"/>
            <a:r>
              <a:rPr lang="pt-PT" dirty="0"/>
              <a:t>Python</a:t>
            </a:r>
          </a:p>
          <a:p>
            <a:pPr lvl="1"/>
            <a:r>
              <a:rPr lang="pt-PT" dirty="0"/>
              <a:t>...</a:t>
            </a:r>
            <a:endParaRPr lang="pt-BR" dirty="0"/>
          </a:p>
          <a:p>
            <a:endParaRPr lang="pt-BR" dirty="0"/>
          </a:p>
          <a:p>
            <a:r>
              <a:rPr lang="pt-BR" dirty="0"/>
              <a:t>Aplicações clientes e servidores que se comunicam entre si por meio World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Web’s</a:t>
            </a:r>
            <a:r>
              <a:rPr lang="pt-BR" dirty="0"/>
              <a:t> (WWW) e </a:t>
            </a:r>
            <a:r>
              <a:rPr lang="pt-BR" dirty="0" err="1"/>
              <a:t>HyperText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(HTTP);</a:t>
            </a:r>
          </a:p>
          <a:p>
            <a:endParaRPr lang="pt-BR" dirty="0"/>
          </a:p>
          <a:p>
            <a:r>
              <a:rPr lang="pt-BR" dirty="0"/>
              <a:t>Diferentes formatos:</a:t>
            </a:r>
          </a:p>
          <a:p>
            <a:pPr lvl="1"/>
            <a:r>
              <a:rPr lang="pt-BR" dirty="0"/>
              <a:t>XML, JSON, HTML etc...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5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(</a:t>
            </a:r>
            <a:r>
              <a:rPr lang="pt-BR" b="1" dirty="0"/>
              <a:t>REST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As chamadas de funções são executadas por solicitações HTTP;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7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703495" cy="308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93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Protocolo HTTP: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GET: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Recuperar dados;</a:t>
            </a:r>
          </a:p>
          <a:p>
            <a:pPr lvl="2"/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POST: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Criar e/ou recuperar dados;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PUT:</a:t>
            </a:r>
          </a:p>
          <a:p>
            <a:pPr lvl="2"/>
            <a:r>
              <a:rPr lang="pt-BR" dirty="0"/>
              <a:t>Atualizar dados;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DELETE:</a:t>
            </a:r>
          </a:p>
          <a:p>
            <a:pPr lvl="2"/>
            <a:r>
              <a:rPr lang="pt-BR" dirty="0"/>
              <a:t>Remover dados;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4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71258B-FB0A-4088-9C91-8BD8A63B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6C5D4E-F503-4B80-884D-C643AAEF0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52496"/>
            <a:ext cx="7858168" cy="43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27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682</Words>
  <Application>Microsoft Office PowerPoint</Application>
  <PresentationFormat>Apresentação na tela (4:3)</PresentationFormat>
  <Paragraphs>164</Paragraphs>
  <Slides>20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Constantia</vt:lpstr>
      <vt:lpstr>Wingdings 2</vt:lpstr>
      <vt:lpstr>Fluxo</vt:lpstr>
      <vt:lpstr>Banco de Dados</vt:lpstr>
      <vt:lpstr>Armazenar e Consumir Dados</vt:lpstr>
      <vt:lpstr>Armazenar e Consumir Dados</vt:lpstr>
      <vt:lpstr>Armazenar e Consumir Dados</vt:lpstr>
      <vt:lpstr>Armazenar e Consumir Dados</vt:lpstr>
      <vt:lpstr>WebServices</vt:lpstr>
      <vt:lpstr>Rest</vt:lpstr>
      <vt:lpstr>Rest</vt:lpstr>
      <vt:lpstr>Rest</vt:lpstr>
      <vt:lpstr>Java</vt:lpstr>
      <vt:lpstr>Java Spring Boot</vt:lpstr>
      <vt:lpstr>Java Spring Boot</vt:lpstr>
      <vt:lpstr>Python</vt:lpstr>
      <vt:lpstr>Acesso a dados</vt:lpstr>
      <vt:lpstr>Arquitetura MVC</vt:lpstr>
      <vt:lpstr>Arquitetura</vt:lpstr>
      <vt:lpstr>Exemplo</vt:lpstr>
      <vt:lpstr>Exemplo</vt:lpstr>
      <vt:lpstr>Exemplo</vt:lpstr>
      <vt:lpstr>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79</cp:revision>
  <dcterms:created xsi:type="dcterms:W3CDTF">2017-10-27T00:12:00Z</dcterms:created>
  <dcterms:modified xsi:type="dcterms:W3CDTF">2018-11-29T22:00:30Z</dcterms:modified>
</cp:coreProperties>
</file>