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90" r:id="rId3"/>
    <p:sldId id="284" r:id="rId4"/>
    <p:sldId id="291" r:id="rId5"/>
    <p:sldId id="309" r:id="rId6"/>
    <p:sldId id="310" r:id="rId7"/>
    <p:sldId id="311" r:id="rId8"/>
    <p:sldId id="294" r:id="rId9"/>
    <p:sldId id="301" r:id="rId10"/>
    <p:sldId id="295" r:id="rId11"/>
    <p:sldId id="297" r:id="rId12"/>
    <p:sldId id="296" r:id="rId13"/>
    <p:sldId id="298" r:id="rId14"/>
    <p:sldId id="299" r:id="rId15"/>
    <p:sldId id="300" r:id="rId16"/>
    <p:sldId id="306" r:id="rId17"/>
    <p:sldId id="307" r:id="rId18"/>
    <p:sldId id="303" r:id="rId19"/>
    <p:sldId id="308" r:id="rId20"/>
    <p:sldId id="302" r:id="rId21"/>
    <p:sldId id="305" r:id="rId22"/>
    <p:sldId id="312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eiot-bd.firebaseio.com/alunos.js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Curso de Especialização em Internet das Coisas</a:t>
            </a:r>
          </a:p>
          <a:p>
            <a:endParaRPr lang="pt-BR" dirty="0"/>
          </a:p>
          <a:p>
            <a:r>
              <a:rPr lang="pt-BR" dirty="0"/>
              <a:t>Leonardo </a:t>
            </a:r>
            <a:r>
              <a:rPr lang="pt-BR" dirty="0" err="1"/>
              <a:t>Faix</a:t>
            </a:r>
            <a:r>
              <a:rPr lang="pt-BR" dirty="0"/>
              <a:t> </a:t>
            </a:r>
            <a:r>
              <a:rPr lang="pt-BR" dirty="0" err="1"/>
              <a:t>Pordeus</a:t>
            </a:r>
            <a:endParaRPr lang="pt-BR" dirty="0"/>
          </a:p>
          <a:p>
            <a:r>
              <a:rPr lang="pt-BR" dirty="0"/>
              <a:t>leonardopordeus@gmail.com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ctr"/>
            <a:r>
              <a:rPr lang="pt-BR" dirty="0"/>
              <a:t>2017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7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Tipos</a:t>
            </a:r>
          </a:p>
        </p:txBody>
      </p:sp>
      <p:pic>
        <p:nvPicPr>
          <p:cNvPr id="8" name="Picture 6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560840" cy="479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513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Key-</a:t>
            </a:r>
            <a:r>
              <a:rPr lang="pt-BR" dirty="0" err="1"/>
              <a:t>Value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935480"/>
            <a:ext cx="6840760" cy="438912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Chaves são identificadores utilizados para acessar os dados;</a:t>
            </a:r>
          </a:p>
          <a:p>
            <a:endParaRPr lang="pt-BR" dirty="0"/>
          </a:p>
          <a:p>
            <a:r>
              <a:rPr lang="pt-BR" dirty="0"/>
              <a:t>Valores podem conter qualquer tipo de dado</a:t>
            </a:r>
          </a:p>
          <a:p>
            <a:pPr lvl="1"/>
            <a:r>
              <a:rPr lang="pt-BR" dirty="0"/>
              <a:t>Imagem;</a:t>
            </a:r>
          </a:p>
          <a:p>
            <a:pPr lvl="1"/>
            <a:r>
              <a:rPr lang="pt-BR" dirty="0"/>
              <a:t>Vídeo;</a:t>
            </a:r>
          </a:p>
          <a:p>
            <a:pPr lvl="1"/>
            <a:r>
              <a:rPr lang="pt-BR" dirty="0" err="1"/>
              <a:t>Arrays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...</a:t>
            </a:r>
          </a:p>
          <a:p>
            <a:pPr lvl="1"/>
            <a:endParaRPr lang="pt-BR" dirty="0"/>
          </a:p>
          <a:p>
            <a:r>
              <a:rPr lang="pt-BR" dirty="0" err="1"/>
              <a:t>Berkley</a:t>
            </a:r>
            <a:r>
              <a:rPr lang="pt-BR" dirty="0"/>
              <a:t> DB, </a:t>
            </a:r>
            <a:r>
              <a:rPr lang="pt-BR" dirty="0" err="1"/>
              <a:t>Memcache</a:t>
            </a:r>
            <a:r>
              <a:rPr lang="pt-BR" dirty="0"/>
              <a:t>, </a:t>
            </a:r>
            <a:r>
              <a:rPr lang="pt-BR" dirty="0" err="1"/>
              <a:t>DynamoDB</a:t>
            </a:r>
            <a:r>
              <a:rPr lang="pt-BR" dirty="0"/>
              <a:t>, S3,Redis, </a:t>
            </a:r>
            <a:r>
              <a:rPr lang="pt-BR" dirty="0" err="1"/>
              <a:t>Riak</a:t>
            </a:r>
            <a:endParaRPr lang="pt-BR" dirty="0"/>
          </a:p>
          <a:p>
            <a:pPr lvl="1"/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12776"/>
            <a:ext cx="23717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783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Based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adicionar dados semiestruturados:</a:t>
            </a:r>
          </a:p>
          <a:p>
            <a:pPr lvl="1"/>
            <a:r>
              <a:rPr lang="pt-BR" dirty="0"/>
              <a:t>Documentos como XML, JSON,...</a:t>
            </a:r>
          </a:p>
          <a:p>
            <a:r>
              <a:rPr lang="pt-BR" dirty="0"/>
              <a:t>Contém sua própria descrição e hierarquia;</a:t>
            </a:r>
          </a:p>
          <a:p>
            <a:r>
              <a:rPr lang="pt-BR" dirty="0"/>
              <a:t>Os elemento do documento podem ser utilizados em consultas;</a:t>
            </a:r>
          </a:p>
          <a:p>
            <a:r>
              <a:rPr lang="pt-BR" dirty="0" err="1"/>
              <a:t>MongoDB</a:t>
            </a:r>
            <a:r>
              <a:rPr lang="pt-BR" dirty="0"/>
              <a:t>, </a:t>
            </a:r>
            <a:r>
              <a:rPr lang="pt-BR" dirty="0" err="1"/>
              <a:t>CouchDB</a:t>
            </a:r>
            <a:r>
              <a:rPr lang="pt-BR" dirty="0"/>
              <a:t>, </a:t>
            </a:r>
            <a:r>
              <a:rPr lang="pt-BR" dirty="0" err="1"/>
              <a:t>Firebase</a:t>
            </a:r>
            <a:r>
              <a:rPr lang="pt-BR" dirty="0"/>
              <a:t>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</p:txBody>
      </p:sp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187" y="4687251"/>
            <a:ext cx="6471095" cy="217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407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Column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435280" cy="4389120"/>
          </a:xfrm>
        </p:spPr>
        <p:txBody>
          <a:bodyPr/>
          <a:lstStyle/>
          <a:p>
            <a:r>
              <a:rPr lang="pt-BR" dirty="0"/>
              <a:t>Os dados são agrupados por meio de colunas ao invés de linhas (</a:t>
            </a:r>
            <a:r>
              <a:rPr lang="pt-BR" dirty="0" err="1"/>
              <a:t>row</a:t>
            </a:r>
            <a:r>
              <a:rPr lang="pt-BR" dirty="0"/>
              <a:t>);</a:t>
            </a:r>
          </a:p>
          <a:p>
            <a:r>
              <a:rPr lang="pt-BR" dirty="0"/>
              <a:t>Leituras rápidas;</a:t>
            </a:r>
          </a:p>
          <a:p>
            <a:r>
              <a:rPr lang="pt-BR" dirty="0"/>
              <a:t>Escrita custosa; </a:t>
            </a:r>
          </a:p>
          <a:p>
            <a:r>
              <a:rPr lang="pt-BR" dirty="0"/>
              <a:t>Exemplos:</a:t>
            </a:r>
          </a:p>
          <a:p>
            <a:pPr lvl="1"/>
            <a:r>
              <a:rPr lang="pt-BR" dirty="0" err="1"/>
              <a:t>Casssandra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Hbade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BigTable</a:t>
            </a:r>
            <a:r>
              <a:rPr lang="pt-BR" dirty="0"/>
              <a:t>;</a:t>
            </a:r>
          </a:p>
        </p:txBody>
      </p:sp>
      <p:pic>
        <p:nvPicPr>
          <p:cNvPr id="5124" name="Picture 4" descr="Resultado de imagem para Column Based Databa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99" y="2852936"/>
            <a:ext cx="5908301" cy="384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874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Graph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Utilizam conceitos de grafos;</a:t>
            </a:r>
          </a:p>
          <a:p>
            <a:r>
              <a:rPr lang="pt-BR" dirty="0"/>
              <a:t>Utilizado para analisar interconexões;</a:t>
            </a:r>
          </a:p>
          <a:p>
            <a:r>
              <a:rPr lang="pt-BR" dirty="0"/>
              <a:t>Dado é armazenado por meio de nós e relações;</a:t>
            </a:r>
          </a:p>
          <a:p>
            <a:r>
              <a:rPr lang="pt-BR" dirty="0"/>
              <a:t>Exemplo Neo4j;</a:t>
            </a:r>
          </a:p>
        </p:txBody>
      </p:sp>
      <p:pic>
        <p:nvPicPr>
          <p:cNvPr id="2050" name="Picture 2" descr="https://insights-images.thoughtworks.com/nosqlgraph1_9b2986b08841107929831e51d0effcc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426" y="3284984"/>
            <a:ext cx="5626797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76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MongoDB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JSON;</a:t>
            </a:r>
          </a:p>
          <a:p>
            <a:endParaRPr lang="pt-BR" dirty="0"/>
          </a:p>
          <a:p>
            <a:r>
              <a:rPr lang="pt-BR" dirty="0"/>
              <a:t>REST;</a:t>
            </a:r>
          </a:p>
          <a:p>
            <a:endParaRPr lang="pt-BR" dirty="0"/>
          </a:p>
          <a:p>
            <a:r>
              <a:rPr lang="pt-BR" dirty="0"/>
              <a:t>API;</a:t>
            </a:r>
          </a:p>
          <a:p>
            <a:endParaRPr lang="pt-BR" dirty="0"/>
          </a:p>
          <a:p>
            <a:r>
              <a:rPr lang="pt-BR" dirty="0">
                <a:hlinkClick r:id="rId2"/>
              </a:rPr>
              <a:t>https://www.mongodb.com/</a:t>
            </a:r>
            <a:endParaRPr lang="pt-BR" dirty="0"/>
          </a:p>
          <a:p>
            <a:pPr lvl="1"/>
            <a:r>
              <a:rPr lang="pt-BR" dirty="0"/>
              <a:t>Local;</a:t>
            </a:r>
          </a:p>
          <a:p>
            <a:pPr lvl="1"/>
            <a:r>
              <a:rPr lang="pt-BR" dirty="0"/>
              <a:t>Cloud;</a:t>
            </a:r>
          </a:p>
          <a:p>
            <a:pPr lvl="1"/>
            <a:endParaRPr lang="pt-BR" dirty="0"/>
          </a:p>
          <a:p>
            <a:r>
              <a:rPr lang="pt-BR" dirty="0"/>
              <a:t>http://api.mongodb.com/python/current/tutorial.html</a:t>
            </a:r>
          </a:p>
        </p:txBody>
      </p:sp>
    </p:spTree>
    <p:extLst>
      <p:ext uri="{BB962C8B-B14F-4D97-AF65-F5344CB8AC3E}">
        <p14:creationId xmlns:p14="http://schemas.microsoft.com/office/powerpoint/2010/main" val="2268501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DA5B8-8819-4BD1-A550-1A2E5797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Mongo - Python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11A9608-5D71-4DE0-B070-39D6ABFDA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163016"/>
              </p:ext>
            </p:extLst>
          </p:nvPr>
        </p:nvGraphicFramePr>
        <p:xfrm>
          <a:off x="457200" y="1935163"/>
          <a:ext cx="8229600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3714351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pymongo</a:t>
                      </a:r>
                      <a:endParaRPr kumimoji="0" lang="pt-BR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myclient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pymongo.MongoClient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://localhost:27017/")</a:t>
                      </a:r>
                    </a:p>
                    <a:p>
                      <a:b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mydb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myclient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ceiot_aula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"]</a:t>
                      </a:r>
                    </a:p>
                    <a:p>
                      <a:b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mycollection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mydb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["aluno"]</a:t>
                      </a:r>
                    </a:p>
                    <a:p>
                      <a:b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aluno = { "nome": "Aluno1", "dataNascimento":"05/11/1985" }</a:t>
                      </a:r>
                    </a:p>
                    <a:p>
                      <a:b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mycollection.insert_one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(aluno)</a:t>
                      </a:r>
                    </a:p>
                    <a:p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36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127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20088-3E9F-4F64-8E6E-BD1D35F7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 - Python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AA89A43B-D940-421E-B5B6-F01FB1183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929016"/>
              </p:ext>
            </p:extLst>
          </p:nvPr>
        </p:nvGraphicFramePr>
        <p:xfrm>
          <a:off x="457200" y="1935163"/>
          <a:ext cx="8229600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325132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pymongo</a:t>
                      </a:r>
                      <a:endParaRPr kumimoji="0" lang="pt-BR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myclient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pymongo.MongoClient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://localhost:27017/")</a:t>
                      </a:r>
                    </a:p>
                    <a:p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mydb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myclient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ceiot_aula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"]</a:t>
                      </a:r>
                    </a:p>
                    <a:p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mycollection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mydb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["aluno"]</a:t>
                      </a:r>
                    </a:p>
                    <a:p>
                      <a:b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print("Busca tudo")</a:t>
                      </a:r>
                    </a:p>
                    <a:p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x in 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mycollection.find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</a:t>
                      </a:r>
                    </a:p>
                    <a:p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print(x)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358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45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9E5FE-D87B-4C61-BDE2-ADE87ADC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Firebase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40F15E-C72B-4254-9950-AE7DC900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Conjunto de Aplicações</a:t>
            </a:r>
          </a:p>
          <a:p>
            <a:pPr lvl="1"/>
            <a:r>
              <a:rPr lang="pt-BR" dirty="0"/>
              <a:t>Desenvolvimento Mobile</a:t>
            </a:r>
          </a:p>
          <a:p>
            <a:pPr lvl="1"/>
            <a:r>
              <a:rPr lang="pt-BR" dirty="0"/>
              <a:t>Google</a:t>
            </a:r>
          </a:p>
          <a:p>
            <a:pPr lvl="1"/>
            <a:r>
              <a:rPr lang="pt-BR" dirty="0"/>
              <a:t>https://firebase.google.com/?hl=pt-br</a:t>
            </a:r>
          </a:p>
          <a:p>
            <a:endParaRPr lang="pt-BR" dirty="0"/>
          </a:p>
          <a:p>
            <a:r>
              <a:rPr lang="pt-BR" dirty="0" err="1"/>
              <a:t>Firebase</a:t>
            </a:r>
            <a:r>
              <a:rPr lang="pt-BR" dirty="0"/>
              <a:t> </a:t>
            </a:r>
            <a:r>
              <a:rPr lang="pt-BR" dirty="0" err="1"/>
              <a:t>Realtime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NoSQL</a:t>
            </a:r>
            <a:r>
              <a:rPr lang="pt-BR" dirty="0"/>
              <a:t> em nuvem</a:t>
            </a:r>
          </a:p>
          <a:p>
            <a:pPr lvl="1"/>
            <a:r>
              <a:rPr lang="pt-BR" dirty="0" err="1"/>
              <a:t>Document</a:t>
            </a:r>
            <a:endParaRPr lang="pt-BR" dirty="0"/>
          </a:p>
          <a:p>
            <a:pPr lvl="1"/>
            <a:r>
              <a:rPr lang="pt-BR" dirty="0"/>
              <a:t>Android/IOS/Web</a:t>
            </a:r>
          </a:p>
        </p:txBody>
      </p:sp>
    </p:spTree>
    <p:extLst>
      <p:ext uri="{BB962C8B-B14F-4D97-AF65-F5344CB8AC3E}">
        <p14:creationId xmlns:p14="http://schemas.microsoft.com/office/powerpoint/2010/main" val="108751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D4339-29D4-4AE1-8B43-6465EB84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Firebase</a:t>
            </a:r>
            <a:r>
              <a:rPr lang="pt-BR" dirty="0"/>
              <a:t> </a:t>
            </a:r>
            <a:r>
              <a:rPr lang="pt-BR" dirty="0" err="1"/>
              <a:t>Realtime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4EA083-6501-4557-99B7-9EF572B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Gravar:</a:t>
            </a:r>
          </a:p>
          <a:p>
            <a:pPr lvl="1"/>
            <a:r>
              <a:rPr lang="pt-BR" dirty="0"/>
              <a:t>POST - </a:t>
            </a:r>
            <a:r>
              <a:rPr lang="pt-BR" dirty="0">
                <a:hlinkClick r:id="rId2"/>
              </a:rPr>
              <a:t>https://ceiot-bd.firebaseio.com/alunos.json</a:t>
            </a:r>
            <a:endParaRPr lang="pt-BR" dirty="0"/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/>
              <a:t>Ler:</a:t>
            </a:r>
          </a:p>
          <a:p>
            <a:pPr lvl="1"/>
            <a:r>
              <a:rPr lang="pt-BR" dirty="0"/>
              <a:t>GET - </a:t>
            </a:r>
            <a:r>
              <a:rPr lang="pt-BR" dirty="0">
                <a:hlinkClick r:id="rId2"/>
              </a:rPr>
              <a:t>https://ceiot-bd.firebaseio.com/alunos.json</a:t>
            </a:r>
            <a:r>
              <a:rPr lang="pt-BR" dirty="0"/>
              <a:t>?</a:t>
            </a:r>
          </a:p>
          <a:p>
            <a:pPr lvl="1"/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92F9BB8-4834-4E4C-846E-53C4330CE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85350"/>
              </p:ext>
            </p:extLst>
          </p:nvPr>
        </p:nvGraphicFramePr>
        <p:xfrm>
          <a:off x="1259632" y="2924944"/>
          <a:ext cx="6096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8408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{</a:t>
                      </a:r>
                    </a:p>
                    <a:p>
                      <a:r>
                        <a:rPr lang="pt-BR" dirty="0"/>
                        <a:t>    "</a:t>
                      </a:r>
                      <a:r>
                        <a:rPr lang="pt-BR" dirty="0" err="1"/>
                        <a:t>nome":"Leonardo</a:t>
                      </a:r>
                      <a:r>
                        <a:rPr lang="pt-BR" dirty="0"/>
                        <a:t>“</a:t>
                      </a:r>
                    </a:p>
                    <a:p>
                      <a:r>
                        <a:rPr lang="pt-BR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701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16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Armazenar e Consumir Dados</a:t>
            </a:r>
          </a:p>
        </p:txBody>
      </p:sp>
      <p:pic>
        <p:nvPicPr>
          <p:cNvPr id="1026" name="Picture 2" descr="Resultado de imagem para Oracle 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714375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012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CouchDB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JSON;</a:t>
            </a:r>
          </a:p>
          <a:p>
            <a:endParaRPr lang="pt-BR" dirty="0"/>
          </a:p>
          <a:p>
            <a:r>
              <a:rPr lang="pt-BR" dirty="0"/>
              <a:t>REST;</a:t>
            </a:r>
          </a:p>
          <a:p>
            <a:endParaRPr lang="pt-BR" dirty="0"/>
          </a:p>
          <a:p>
            <a:r>
              <a:rPr lang="pt-BR" dirty="0"/>
              <a:t>http://couchdb.apache.org/</a:t>
            </a:r>
          </a:p>
        </p:txBody>
      </p:sp>
    </p:spTree>
    <p:extLst>
      <p:ext uri="{BB962C8B-B14F-4D97-AF65-F5344CB8AC3E}">
        <p14:creationId xmlns:p14="http://schemas.microsoft.com/office/powerpoint/2010/main" val="977149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D1AFC-9F46-4AC9-96E6-8F933E40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73C983-438E-4057-8FEF-DDE93CBD2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Banco de dados em memória</a:t>
            </a:r>
          </a:p>
          <a:p>
            <a:pPr lvl="1"/>
            <a:r>
              <a:rPr lang="pt-BR" dirty="0"/>
              <a:t>Cache</a:t>
            </a:r>
          </a:p>
          <a:p>
            <a:pPr lvl="1"/>
            <a:r>
              <a:rPr lang="pt-BR" dirty="0"/>
              <a:t>Chat, sistemas de mensagens e filas</a:t>
            </a:r>
          </a:p>
          <a:p>
            <a:pPr lvl="1"/>
            <a:r>
              <a:rPr lang="pt-BR" dirty="0"/>
              <a:t>Armazenamento de sessões</a:t>
            </a:r>
          </a:p>
          <a:p>
            <a:pPr lvl="1"/>
            <a:r>
              <a:rPr lang="pt-BR" dirty="0"/>
              <a:t>Análise em tempo real</a:t>
            </a:r>
          </a:p>
          <a:p>
            <a:pPr lvl="1"/>
            <a:endParaRPr lang="pt-BR" dirty="0"/>
          </a:p>
          <a:p>
            <a:r>
              <a:rPr lang="pt-BR" dirty="0"/>
              <a:t>Chave-Valor</a:t>
            </a:r>
          </a:p>
          <a:p>
            <a:pPr lvl="1"/>
            <a:r>
              <a:rPr lang="pt-BR" dirty="0"/>
              <a:t>Durabilidade Opcional</a:t>
            </a:r>
          </a:p>
          <a:p>
            <a:endParaRPr lang="pt-BR" dirty="0"/>
          </a:p>
          <a:p>
            <a:r>
              <a:rPr lang="pt-BR" dirty="0"/>
              <a:t>Backup para disco.</a:t>
            </a:r>
          </a:p>
          <a:p>
            <a:endParaRPr lang="pt-BR" dirty="0"/>
          </a:p>
          <a:p>
            <a:r>
              <a:rPr lang="pt-BR" dirty="0"/>
              <a:t>http://try.redis.io/</a:t>
            </a:r>
          </a:p>
        </p:txBody>
      </p:sp>
    </p:spTree>
    <p:extLst>
      <p:ext uri="{BB962C8B-B14F-4D97-AF65-F5344CB8AC3E}">
        <p14:creationId xmlns:p14="http://schemas.microsoft.com/office/powerpoint/2010/main" val="3478162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EACD4-5F59-4F3E-8B7C-2F7605AF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1E997A-EEAF-4A01-936C-5A8CAE18B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Projeto do banco de dados;</a:t>
            </a:r>
          </a:p>
          <a:p>
            <a:endParaRPr lang="pt-BR" dirty="0"/>
          </a:p>
          <a:p>
            <a:r>
              <a:rPr lang="pt-BR" dirty="0"/>
              <a:t>Implementar um banco de dados;</a:t>
            </a:r>
          </a:p>
          <a:p>
            <a:endParaRPr lang="pt-BR" dirty="0"/>
          </a:p>
          <a:p>
            <a:r>
              <a:rPr lang="pt-BR" dirty="0"/>
              <a:t>Inserir dados fictícios;</a:t>
            </a:r>
          </a:p>
          <a:p>
            <a:endParaRPr lang="pt-BR" dirty="0"/>
          </a:p>
          <a:p>
            <a:r>
              <a:rPr lang="pt-BR" dirty="0"/>
              <a:t>Criar consultas para extrair informações do banco (Fazendo uso de JOIN, HAVING, ...);</a:t>
            </a:r>
          </a:p>
          <a:p>
            <a:endParaRPr lang="pt-BR" dirty="0"/>
          </a:p>
          <a:p>
            <a:r>
              <a:rPr lang="pt-BR" dirty="0"/>
              <a:t>Aplicação WEB com REST para consumir os dados;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650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Armazenar e Consumir Dados</a:t>
            </a:r>
          </a:p>
        </p:txBody>
      </p:sp>
      <p:pic>
        <p:nvPicPr>
          <p:cNvPr id="4" name="Picture 2" descr="Resultado de ima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137" y="1724025"/>
            <a:ext cx="5572125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78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NoSQL</a:t>
            </a:r>
            <a:r>
              <a:rPr lang="pt-BR" dirty="0"/>
              <a:t> –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SQL</a:t>
            </a:r>
          </a:p>
        </p:txBody>
      </p:sp>
      <p:pic>
        <p:nvPicPr>
          <p:cNvPr id="3074" name="Picture 2" descr="Resultado de imagem para No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38350"/>
            <a:ext cx="7620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27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0239B-795D-458D-8DD2-EEB68803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</a:t>
            </a:r>
            <a:r>
              <a:rPr lang="pt-BR" dirty="0" err="1"/>
              <a:t>NoSQL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12D5A4-B931-4BBB-806C-86CCE8FD5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Variedade de dados:</a:t>
            </a:r>
          </a:p>
          <a:p>
            <a:pPr lvl="1"/>
            <a:r>
              <a:rPr lang="pt-BR" dirty="0"/>
              <a:t>Diferentes estruturas;</a:t>
            </a:r>
          </a:p>
          <a:p>
            <a:pPr lvl="1"/>
            <a:r>
              <a:rPr lang="pt-BR" dirty="0"/>
              <a:t>JSON, XML, Imagens, </a:t>
            </a:r>
            <a:r>
              <a:rPr lang="pt-BR" dirty="0" err="1"/>
              <a:t>Videos</a:t>
            </a:r>
            <a:r>
              <a:rPr lang="pt-BR" dirty="0"/>
              <a:t>,...</a:t>
            </a:r>
          </a:p>
          <a:p>
            <a:endParaRPr lang="pt-BR" dirty="0"/>
          </a:p>
          <a:p>
            <a:r>
              <a:rPr lang="pt-BR" dirty="0"/>
              <a:t>Crescimento da Quantidade de Dados:</a:t>
            </a:r>
          </a:p>
          <a:p>
            <a:pPr lvl="1"/>
            <a:r>
              <a:rPr lang="pt-BR" dirty="0"/>
              <a:t>Escalabilidade;</a:t>
            </a:r>
          </a:p>
          <a:p>
            <a:pPr lvl="1"/>
            <a:endParaRPr lang="pt-BR" dirty="0"/>
          </a:p>
          <a:p>
            <a:r>
              <a:rPr lang="pt-BR" dirty="0"/>
              <a:t>Velocidade:</a:t>
            </a:r>
          </a:p>
          <a:p>
            <a:pPr lvl="1"/>
            <a:r>
              <a:rPr lang="pt-BR" dirty="0"/>
              <a:t>Análise de dados em tempo real;</a:t>
            </a:r>
          </a:p>
          <a:p>
            <a:pPr lvl="1"/>
            <a:endParaRPr lang="pt-BR" dirty="0"/>
          </a:p>
          <a:p>
            <a:r>
              <a:rPr lang="pt-BR" dirty="0"/>
              <a:t>Veracidade:</a:t>
            </a:r>
          </a:p>
          <a:p>
            <a:pPr lvl="1"/>
            <a:r>
              <a:rPr lang="pt-BR" dirty="0"/>
              <a:t>Os dados nem sempre são precisos;</a:t>
            </a:r>
          </a:p>
          <a:p>
            <a:pPr lvl="1"/>
            <a:r>
              <a:rPr lang="pt-BR" dirty="0"/>
              <a:t>Eventual consistência;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218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8A691-8457-4F93-AAB9-DA1CAD75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</a:t>
            </a:r>
            <a:r>
              <a:rPr lang="pt-BR" dirty="0" err="1"/>
              <a:t>NoSQL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57C64-0FC6-4A09-BAB8-27B7B3EE3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Bancos de dados Relacionais:</a:t>
            </a:r>
          </a:p>
          <a:p>
            <a:pPr lvl="1"/>
            <a:r>
              <a:rPr lang="pt-BR" dirty="0"/>
              <a:t>Decremento de performance com o aumento “exponencial” da quantidade de dados;</a:t>
            </a:r>
          </a:p>
          <a:p>
            <a:pPr lvl="1"/>
            <a:r>
              <a:rPr lang="pt-BR" dirty="0"/>
              <a:t>Difícil distribuição;</a:t>
            </a:r>
          </a:p>
          <a:p>
            <a:pPr lvl="1"/>
            <a:r>
              <a:rPr lang="pt-BR" dirty="0"/>
              <a:t>Difícil escalabilidade;</a:t>
            </a:r>
          </a:p>
          <a:p>
            <a:pPr lvl="1"/>
            <a:r>
              <a:rPr lang="pt-BR" dirty="0"/>
              <a:t>Preciso conhecer o esquema antes;</a:t>
            </a:r>
          </a:p>
          <a:p>
            <a:pPr marL="393192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718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E0421-BB06-4A0B-AF52-1A815220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</a:t>
            </a:r>
            <a:r>
              <a:rPr lang="pt-BR" dirty="0" err="1"/>
              <a:t>NoSQL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CB44DE-93DB-4E5A-8A21-056087FCD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ACID</a:t>
            </a:r>
          </a:p>
          <a:p>
            <a:pPr lvl="1"/>
            <a:r>
              <a:rPr lang="pt-BR" dirty="0"/>
              <a:t>Atomicidade;</a:t>
            </a:r>
          </a:p>
          <a:p>
            <a:pPr lvl="2"/>
            <a:r>
              <a:rPr lang="pt-BR" dirty="0"/>
              <a:t>Tudo ou nada;</a:t>
            </a:r>
          </a:p>
          <a:p>
            <a:pPr lvl="1"/>
            <a:r>
              <a:rPr lang="pt-BR" dirty="0"/>
              <a:t>Consistência:</a:t>
            </a:r>
          </a:p>
          <a:p>
            <a:pPr lvl="2"/>
            <a:r>
              <a:rPr lang="pt-BR" dirty="0"/>
              <a:t>Uma transação deve respeitar as regras de integridade dos dados (Chaves e restrições, ...).</a:t>
            </a:r>
          </a:p>
          <a:p>
            <a:pPr lvl="1"/>
            <a:r>
              <a:rPr lang="pt-BR" dirty="0"/>
              <a:t>Isolamento:</a:t>
            </a:r>
          </a:p>
          <a:p>
            <a:pPr lvl="2"/>
            <a:r>
              <a:rPr lang="pt-BR" dirty="0"/>
              <a:t>Os dados de uma transação não interferem em outra;</a:t>
            </a:r>
          </a:p>
          <a:p>
            <a:pPr lvl="1"/>
            <a:r>
              <a:rPr lang="pt-BR" dirty="0"/>
              <a:t>Durabilidade:</a:t>
            </a:r>
          </a:p>
          <a:p>
            <a:pPr lvl="2"/>
            <a:r>
              <a:rPr lang="pt-BR" dirty="0"/>
              <a:t> Em caso de falha e/ou reinício do sistema, os dados estão disponíveis em seu estado correto.</a:t>
            </a:r>
          </a:p>
        </p:txBody>
      </p:sp>
    </p:spTree>
    <p:extLst>
      <p:ext uri="{BB962C8B-B14F-4D97-AF65-F5344CB8AC3E}">
        <p14:creationId xmlns:p14="http://schemas.microsoft.com/office/powerpoint/2010/main" val="194187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NoSQL</a:t>
            </a:r>
            <a:r>
              <a:rPr lang="pt-BR" dirty="0"/>
              <a:t> - 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Flexibilidade:</a:t>
            </a:r>
          </a:p>
          <a:p>
            <a:pPr lvl="1"/>
            <a:r>
              <a:rPr lang="pt-BR" dirty="0"/>
              <a:t>Dados </a:t>
            </a:r>
            <a:r>
              <a:rPr lang="pt-BR" dirty="0" err="1"/>
              <a:t>semi-estruturados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Esquema dinâmico;</a:t>
            </a:r>
          </a:p>
          <a:p>
            <a:pPr lvl="1"/>
            <a:r>
              <a:rPr lang="pt-BR" dirty="0"/>
              <a:t>Fácil adicionar novos campos;</a:t>
            </a:r>
          </a:p>
          <a:p>
            <a:pPr lvl="1"/>
            <a:r>
              <a:rPr lang="pt-BR" dirty="0"/>
              <a:t>Operações mais rápidas</a:t>
            </a:r>
          </a:p>
          <a:p>
            <a:pPr lvl="1"/>
            <a:endParaRPr lang="pt-BR" dirty="0"/>
          </a:p>
          <a:p>
            <a:r>
              <a:rPr lang="pt-BR" dirty="0"/>
              <a:t>Distribuição:</a:t>
            </a:r>
          </a:p>
          <a:p>
            <a:pPr lvl="1"/>
            <a:r>
              <a:rPr lang="pt-BR" dirty="0"/>
              <a:t>Escalável - Horizontalmente;</a:t>
            </a:r>
          </a:p>
          <a:p>
            <a:pPr lvl="1"/>
            <a:endParaRPr lang="pt-BR" dirty="0"/>
          </a:p>
          <a:p>
            <a:r>
              <a:rPr lang="pt-BR" dirty="0"/>
              <a:t>Novos modelos de armazenamento;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336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NoSQL</a:t>
            </a:r>
            <a:r>
              <a:rPr lang="pt-BR" dirty="0"/>
              <a:t> - Desvantagens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Esquemas fracos:</a:t>
            </a:r>
          </a:p>
          <a:p>
            <a:pPr lvl="1"/>
            <a:r>
              <a:rPr lang="pt-BR" dirty="0"/>
              <a:t>Código mais complexo;</a:t>
            </a:r>
          </a:p>
          <a:p>
            <a:pPr lvl="1"/>
            <a:r>
              <a:rPr lang="pt-BR" dirty="0"/>
              <a:t>Inconsistências;</a:t>
            </a:r>
          </a:p>
          <a:p>
            <a:pPr lvl="1"/>
            <a:r>
              <a:rPr lang="pt-BR" dirty="0"/>
              <a:t>Degradação de performance;</a:t>
            </a:r>
          </a:p>
          <a:p>
            <a:pPr lvl="1"/>
            <a:r>
              <a:rPr lang="pt-BR" dirty="0"/>
              <a:t>Redundância;</a:t>
            </a:r>
          </a:p>
          <a:p>
            <a:endParaRPr lang="pt-BR" dirty="0"/>
          </a:p>
          <a:p>
            <a:r>
              <a:rPr lang="pt-BR" dirty="0" err="1"/>
              <a:t>APIs</a:t>
            </a:r>
            <a:r>
              <a:rPr lang="pt-BR" dirty="0"/>
              <a:t> não seguem um padrão;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852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</TotalTime>
  <Words>553</Words>
  <Application>Microsoft Office PowerPoint</Application>
  <PresentationFormat>Apresentação na tela (4:3)</PresentationFormat>
  <Paragraphs>173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Calibri</vt:lpstr>
      <vt:lpstr>Constantia</vt:lpstr>
      <vt:lpstr>Wingdings 2</vt:lpstr>
      <vt:lpstr>Fluxo</vt:lpstr>
      <vt:lpstr>Banco de Dados</vt:lpstr>
      <vt:lpstr>Armazenar e Consumir Dados</vt:lpstr>
      <vt:lpstr>Armazenar e Consumir Dados</vt:lpstr>
      <vt:lpstr>NoSQL – Not Only SQL</vt:lpstr>
      <vt:lpstr>Porque NoSQL?</vt:lpstr>
      <vt:lpstr>Porque NoSQL?</vt:lpstr>
      <vt:lpstr>Porque NoSQL?</vt:lpstr>
      <vt:lpstr>NoSQL - Vantagens</vt:lpstr>
      <vt:lpstr>NoSQL - Desvantagens</vt:lpstr>
      <vt:lpstr>Principais Tipos</vt:lpstr>
      <vt:lpstr>Key-Value</vt:lpstr>
      <vt:lpstr>Document Based</vt:lpstr>
      <vt:lpstr>Column</vt:lpstr>
      <vt:lpstr>Graph</vt:lpstr>
      <vt:lpstr>MongoDB</vt:lpstr>
      <vt:lpstr>Mongo - Python</vt:lpstr>
      <vt:lpstr>Mongo - Python</vt:lpstr>
      <vt:lpstr>Firebase</vt:lpstr>
      <vt:lpstr>Firebase Realtime Database;</vt:lpstr>
      <vt:lpstr>CouchDB</vt:lpstr>
      <vt:lpstr>Redis</vt:lpstr>
      <vt:lpstr>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118</cp:revision>
  <dcterms:created xsi:type="dcterms:W3CDTF">2017-10-27T00:12:00Z</dcterms:created>
  <dcterms:modified xsi:type="dcterms:W3CDTF">2018-11-29T21:58:50Z</dcterms:modified>
</cp:coreProperties>
</file>