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63" r:id="rId4"/>
    <p:sldId id="278" r:id="rId5"/>
    <p:sldId id="279" r:id="rId6"/>
    <p:sldId id="271" r:id="rId7"/>
    <p:sldId id="282" r:id="rId8"/>
    <p:sldId id="270" r:id="rId9"/>
    <p:sldId id="264" r:id="rId10"/>
    <p:sldId id="289" r:id="rId11"/>
    <p:sldId id="267" r:id="rId12"/>
    <p:sldId id="268" r:id="rId13"/>
    <p:sldId id="298" r:id="rId14"/>
    <p:sldId id="292" r:id="rId15"/>
    <p:sldId id="293" r:id="rId16"/>
    <p:sldId id="295" r:id="rId17"/>
    <p:sldId id="294" r:id="rId18"/>
    <p:sldId id="296" r:id="rId19"/>
    <p:sldId id="297" r:id="rId20"/>
    <p:sldId id="273" r:id="rId21"/>
    <p:sldId id="276" r:id="rId22"/>
    <p:sldId id="277" r:id="rId23"/>
    <p:sldId id="283" r:id="rId24"/>
    <p:sldId id="284" r:id="rId25"/>
    <p:sldId id="285" r:id="rId26"/>
    <p:sldId id="286" r:id="rId27"/>
    <p:sldId id="288" r:id="rId28"/>
    <p:sldId id="287" r:id="rId29"/>
    <p:sldId id="290" r:id="rId30"/>
    <p:sldId id="275" r:id="rId31"/>
    <p:sldId id="291" r:id="rId32"/>
    <p:sldId id="274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student-license-request" TargetMode="External"/><Relationship Id="rId2" Type="http://schemas.openxmlformats.org/officeDocument/2006/relationships/hyperlink" Target="http://astah.net/download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" TargetMode="External"/><Relationship Id="rId5" Type="http://schemas.openxmlformats.org/officeDocument/2006/relationships/hyperlink" Target="https://www.draw.io/" TargetMode="External"/><Relationship Id="rId4" Type="http://schemas.openxmlformats.org/officeDocument/2006/relationships/hyperlink" Target="https://www.visual-paradigm.com/download/community.j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</a:t>
            </a:r>
            <a:r>
              <a:rPr lang="pt-BR"/>
              <a:t>Dados – Aula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r>
              <a:rPr lang="pt-BR" dirty="0"/>
              <a:t>https://github.com/leonardopordeus/BD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 associada a uma chave;</a:t>
            </a:r>
          </a:p>
          <a:p>
            <a:endParaRPr lang="pt-BR" dirty="0"/>
          </a:p>
          <a:p>
            <a:r>
              <a:rPr lang="pt-BR" dirty="0"/>
              <a:t>Utilizada para fins de otimização, permitindo uma localização mais rápida de um registro quando efetuada uma consulta;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81954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Large-Object 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armazenar arquivos “grandes”:</a:t>
            </a:r>
          </a:p>
          <a:p>
            <a:pPr lvl="1"/>
            <a:r>
              <a:rPr lang="pt-BR" dirty="0"/>
              <a:t>P. ex.: Imagens, PDF </a:t>
            </a:r>
            <a:r>
              <a:rPr lang="pt-BR" dirty="0" err="1"/>
              <a:t>etc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r>
              <a:rPr lang="pt-BR" dirty="0"/>
              <a:t>CLOB:</a:t>
            </a:r>
          </a:p>
          <a:p>
            <a:pPr lvl="1"/>
            <a:r>
              <a:rPr lang="pt-BR" dirty="0"/>
              <a:t>Grande quantidade de caractere;</a:t>
            </a:r>
          </a:p>
          <a:p>
            <a:pPr lvl="1"/>
            <a:endParaRPr lang="pt-BR" dirty="0"/>
          </a:p>
          <a:p>
            <a:r>
              <a:rPr lang="pt-BR" dirty="0"/>
              <a:t>BLOB:</a:t>
            </a:r>
          </a:p>
          <a:p>
            <a:pPr lvl="1"/>
            <a:r>
              <a:rPr lang="pt-BR" dirty="0"/>
              <a:t>Dados binário;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0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Autorização para:</a:t>
            </a:r>
          </a:p>
          <a:p>
            <a:pPr lvl="1"/>
            <a:r>
              <a:rPr lang="pt-BR" dirty="0"/>
              <a:t>Ler Dados: SELECT;</a:t>
            </a:r>
          </a:p>
          <a:p>
            <a:pPr lvl="1"/>
            <a:r>
              <a:rPr lang="pt-BR" dirty="0"/>
              <a:t>Inserir novos dados: INSERT; </a:t>
            </a:r>
          </a:p>
          <a:p>
            <a:pPr lvl="1"/>
            <a:r>
              <a:rPr lang="pt-BR" dirty="0"/>
              <a:t>Atualizar dados: UPDATE;</a:t>
            </a:r>
          </a:p>
          <a:p>
            <a:pPr lvl="1"/>
            <a:r>
              <a:rPr lang="pt-BR" dirty="0"/>
              <a:t>Excluir dados: DELETE;</a:t>
            </a:r>
          </a:p>
          <a:p>
            <a:pPr lvl="1"/>
            <a:r>
              <a:rPr lang="pt-BR" dirty="0"/>
              <a:t>Todos: ALL;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CREATE USER</a:t>
            </a:r>
            <a:r>
              <a:rPr lang="en-US" dirty="0"/>
              <a:t> 'AULA' </a:t>
            </a:r>
            <a:r>
              <a:rPr lang="en-US" b="1" dirty="0"/>
              <a:t>IDENTIFIED BY </a:t>
            </a:r>
            <a:r>
              <a:rPr lang="en-US" dirty="0"/>
              <a:t>'12345678';</a:t>
            </a:r>
            <a:endParaRPr lang="pt-BR" dirty="0"/>
          </a:p>
          <a:p>
            <a:pPr marL="0" indent="0">
              <a:buNone/>
            </a:pPr>
            <a:r>
              <a:rPr lang="en-US" b="1" dirty="0"/>
              <a:t>GRANT SELECT ON </a:t>
            </a:r>
            <a:r>
              <a:rPr lang="en-US" dirty="0"/>
              <a:t>AULA_BD.ALUNO</a:t>
            </a:r>
            <a:r>
              <a:rPr lang="en-US" b="1" dirty="0"/>
              <a:t> TO </a:t>
            </a:r>
            <a:r>
              <a:rPr lang="en-US" dirty="0"/>
              <a:t>AULA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REVOKE SELECT ON </a:t>
            </a:r>
            <a:r>
              <a:rPr lang="en-US" dirty="0"/>
              <a:t>AULA_BD.ALUNO </a:t>
            </a:r>
            <a:r>
              <a:rPr lang="en-US" b="1" dirty="0"/>
              <a:t>FROM</a:t>
            </a:r>
            <a:r>
              <a:rPr lang="en-US" dirty="0"/>
              <a:t> AULA;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5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173695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0941-0FFB-41E7-8389-D509F77E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905D0-EC5D-4EC3-B626-ACCF8FC4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Conjunto de regras que visa organização de um projeto de banco de dados para:</a:t>
            </a:r>
          </a:p>
          <a:p>
            <a:pPr lvl="1"/>
            <a:r>
              <a:rPr lang="pt-BR" dirty="0"/>
              <a:t>Evitar redundâncias;</a:t>
            </a:r>
          </a:p>
          <a:p>
            <a:pPr lvl="1"/>
            <a:r>
              <a:rPr lang="pt-BR" dirty="0"/>
              <a:t>Aumentar a integridade dos dados;</a:t>
            </a:r>
          </a:p>
          <a:p>
            <a:pPr lvl="1"/>
            <a:r>
              <a:rPr lang="pt-BR" dirty="0"/>
              <a:t>Aumentar desempenho;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Principais:</a:t>
            </a:r>
          </a:p>
          <a:p>
            <a:pPr lvl="1"/>
            <a:r>
              <a:rPr lang="pt-BR" dirty="0"/>
              <a:t>1ª, 2ª e 3ª;</a:t>
            </a:r>
          </a:p>
          <a:p>
            <a:endParaRPr lang="pt-BR" dirty="0"/>
          </a:p>
          <a:p>
            <a:r>
              <a:rPr lang="pt-BR" dirty="0"/>
              <a:t>Não precisa estar tudo normalizado!</a:t>
            </a:r>
          </a:p>
          <a:p>
            <a:pPr lvl="1"/>
            <a:r>
              <a:rPr lang="pt-BR" dirty="0" err="1"/>
              <a:t>NoSQL</a:t>
            </a:r>
            <a:r>
              <a:rPr lang="pt-BR" dirty="0"/>
              <a:t>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38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8A6B9-2382-455E-A747-F162D32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50142-53CD-43D0-B2EC-44C90117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esquema está na primeira forma normal se:</a:t>
            </a:r>
          </a:p>
          <a:p>
            <a:pPr lvl="1"/>
            <a:r>
              <a:rPr lang="pt-BR" dirty="0"/>
              <a:t>Os domínios de todos os atributos forem atômicos:</a:t>
            </a:r>
          </a:p>
          <a:p>
            <a:pPr lvl="2"/>
            <a:r>
              <a:rPr lang="pt-BR" dirty="0"/>
              <a:t>Os atributos não possuem qualquer subestrutura;</a:t>
            </a:r>
          </a:p>
          <a:p>
            <a:pPr lvl="2"/>
            <a:r>
              <a:rPr lang="pt-BR" dirty="0"/>
              <a:t>Os atributos não possuem grupos ou valores repetidos;</a:t>
            </a:r>
          </a:p>
          <a:p>
            <a:pPr lvl="2"/>
            <a:endParaRPr lang="pt-BR" dirty="0"/>
          </a:p>
          <a:p>
            <a:r>
              <a:rPr lang="pt-BR" dirty="0"/>
              <a:t>Procedimentos:</a:t>
            </a:r>
          </a:p>
          <a:p>
            <a:pPr lvl="1"/>
            <a:r>
              <a:rPr lang="pt-BR" dirty="0"/>
              <a:t>Identificar a chave primária;</a:t>
            </a:r>
          </a:p>
          <a:p>
            <a:pPr lvl="1"/>
            <a:r>
              <a:rPr lang="pt-BR" dirty="0"/>
              <a:t>Identificar atributos que existem repetições de valores;</a:t>
            </a:r>
          </a:p>
          <a:p>
            <a:pPr lvl="1"/>
            <a:r>
              <a:rPr lang="pt-BR" dirty="0"/>
              <a:t>Crie uma nova tabela para estes valores;</a:t>
            </a:r>
          </a:p>
          <a:p>
            <a:pPr lvl="1"/>
            <a:r>
              <a:rPr lang="pt-BR" dirty="0"/>
              <a:t>Crie uma relação entre as duas tabelas;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1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9D57-E052-40A7-8105-82DE9E3E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8A628-FE7F-4DCD-B9D4-A3429D04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Atributo: Endereço:</a:t>
            </a:r>
            <a:br>
              <a:rPr lang="pt-BR" dirty="0"/>
            </a:br>
            <a:r>
              <a:rPr lang="pt-BR" dirty="0"/>
              <a:t>	Av. sete de Setembro, 1234, Rebouças, Curitiba, Paraná, </a:t>
            </a:r>
            <a:r>
              <a:rPr lang="pt-BR" dirty="0" err="1"/>
              <a:t>Brazil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Decompondo:</a:t>
            </a:r>
          </a:p>
          <a:p>
            <a:pPr lvl="2"/>
            <a:r>
              <a:rPr lang="pt-BR" dirty="0"/>
              <a:t>Rua: Av. sete de Setembro</a:t>
            </a:r>
          </a:p>
          <a:p>
            <a:pPr lvl="2"/>
            <a:r>
              <a:rPr lang="pt-BR" dirty="0"/>
              <a:t>Número: 1234</a:t>
            </a:r>
          </a:p>
          <a:p>
            <a:pPr lvl="2"/>
            <a:r>
              <a:rPr lang="pt-BR" dirty="0"/>
              <a:t>Bairro: Rebouças</a:t>
            </a:r>
          </a:p>
          <a:p>
            <a:pPr lvl="2"/>
            <a:r>
              <a:rPr lang="pt-BR" dirty="0"/>
              <a:t>Cidade: Curitiba</a:t>
            </a:r>
          </a:p>
          <a:p>
            <a:pPr lvl="2"/>
            <a:r>
              <a:rPr lang="pt-BR" dirty="0"/>
              <a:t>Estado: Paraná</a:t>
            </a:r>
          </a:p>
          <a:p>
            <a:pPr lvl="2"/>
            <a:r>
              <a:rPr lang="pt-BR" dirty="0"/>
              <a:t>País: </a:t>
            </a:r>
            <a:r>
              <a:rPr lang="pt-BR" dirty="0" err="1"/>
              <a:t>Brazil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Ainda não está normalizado!</a:t>
            </a:r>
          </a:p>
          <a:p>
            <a:pPr lvl="2"/>
            <a:r>
              <a:rPr lang="pt-BR" dirty="0"/>
              <a:t>É possível decompor em outras tabelas.</a:t>
            </a:r>
          </a:p>
        </p:txBody>
      </p:sp>
    </p:spTree>
    <p:extLst>
      <p:ext uri="{BB962C8B-B14F-4D97-AF65-F5344CB8AC3E}">
        <p14:creationId xmlns:p14="http://schemas.microsoft.com/office/powerpoint/2010/main" val="380228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164F-C49F-4B8D-A96C-64E3AA5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0B775-AE13-473F-90D8-6C478AF1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está na 2FN se:</a:t>
            </a:r>
          </a:p>
          <a:p>
            <a:pPr lvl="1"/>
            <a:r>
              <a:rPr lang="pt-BR" dirty="0"/>
              <a:t>Estiver na 1FN;</a:t>
            </a:r>
          </a:p>
          <a:p>
            <a:pPr lvl="1"/>
            <a:r>
              <a:rPr lang="pt-BR" dirty="0"/>
              <a:t>Os atributos “Não Chave” forem totalmente dependentes da chave primária;</a:t>
            </a:r>
          </a:p>
          <a:p>
            <a:pPr lvl="1"/>
            <a:endParaRPr lang="pt-BR" dirty="0"/>
          </a:p>
          <a:p>
            <a:r>
              <a:rPr lang="pt-BR" dirty="0"/>
              <a:t>Procedimentos:</a:t>
            </a:r>
          </a:p>
          <a:p>
            <a:pPr lvl="1"/>
            <a:r>
              <a:rPr lang="pt-BR" dirty="0"/>
              <a:t>Identificar os atributos que não dependem da chave primária;</a:t>
            </a:r>
          </a:p>
          <a:p>
            <a:pPr lvl="1"/>
            <a:r>
              <a:rPr lang="pt-BR" dirty="0"/>
              <a:t>Remover da entidade estes atributos;</a:t>
            </a:r>
          </a:p>
          <a:p>
            <a:pPr lvl="1"/>
            <a:r>
              <a:rPr lang="pt-BR" dirty="0"/>
              <a:t>Criar novas tabelas para estes atributos;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22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4B239-172B-4118-AF58-29E9FE5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090BC-7B0A-4C69-A8BA-AC9FC36C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Pedido (</a:t>
            </a:r>
            <a:r>
              <a:rPr lang="pt-BR" u="sng" dirty="0"/>
              <a:t>Nº Pedido</a:t>
            </a:r>
            <a:r>
              <a:rPr lang="pt-BR" dirty="0"/>
              <a:t>, Código Produto, Descrição Produto, Valor Item, Preço Item, Total)</a:t>
            </a:r>
          </a:p>
          <a:p>
            <a:pPr lvl="2"/>
            <a:endParaRPr lang="pt-BR" dirty="0"/>
          </a:p>
          <a:p>
            <a:r>
              <a:rPr lang="pt-BR" dirty="0"/>
              <a:t>Descrição Produto não depende da chave primária!</a:t>
            </a:r>
          </a:p>
          <a:p>
            <a:pPr lvl="1"/>
            <a:r>
              <a:rPr lang="pt-BR" dirty="0"/>
              <a:t>Assim, Código Produto e Descrição Produto podem virar uma nova tabela;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Pedido (</a:t>
            </a:r>
            <a:r>
              <a:rPr lang="pt-BR" u="sng" dirty="0"/>
              <a:t>Nº Pedido</a:t>
            </a:r>
            <a:r>
              <a:rPr lang="pt-BR" dirty="0"/>
              <a:t>, Código Produto, Valor Item, Preço Item, Total)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Produto (</a:t>
            </a:r>
            <a:r>
              <a:rPr lang="pt-BR" u="sng" dirty="0"/>
              <a:t>Código Produto</a:t>
            </a:r>
            <a:r>
              <a:rPr lang="pt-BR" dirty="0"/>
              <a:t>, Descrição Produto)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7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474D8-AC21-4F7F-88AA-CE10694E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Normal(3FN)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52192-A428-4E0F-AE47-924F5D76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está na 3FN se:</a:t>
            </a:r>
          </a:p>
          <a:p>
            <a:pPr lvl="1"/>
            <a:r>
              <a:rPr lang="pt-BR" dirty="0"/>
              <a:t>Estiver na segunda norma:</a:t>
            </a:r>
          </a:p>
          <a:p>
            <a:pPr lvl="1"/>
            <a:r>
              <a:rPr lang="pt-BR" dirty="0"/>
              <a:t>Não tiver dependência transitiva:</a:t>
            </a:r>
          </a:p>
          <a:p>
            <a:pPr lvl="2"/>
            <a:r>
              <a:rPr lang="pt-BR" dirty="0"/>
              <a:t>Todos os atributos devem ser independentes;</a:t>
            </a:r>
          </a:p>
          <a:p>
            <a:pPr lvl="2"/>
            <a:endParaRPr lang="pt-BR" dirty="0"/>
          </a:p>
          <a:p>
            <a:r>
              <a:rPr lang="pt-BR" dirty="0"/>
              <a:t>Exemplo: </a:t>
            </a:r>
          </a:p>
          <a:p>
            <a:pPr lvl="1"/>
            <a:r>
              <a:rPr lang="pt-BR" dirty="0"/>
              <a:t>Pedido(Id, Item, Preço, Quantidade, Valor)</a:t>
            </a:r>
          </a:p>
          <a:p>
            <a:pPr lvl="2"/>
            <a:r>
              <a:rPr lang="pt-BR" dirty="0"/>
              <a:t>Dependência:</a:t>
            </a:r>
          </a:p>
          <a:p>
            <a:pPr lvl="3"/>
            <a:r>
              <a:rPr lang="pt-BR" dirty="0"/>
              <a:t>Valor = Preço x Quantidade!</a:t>
            </a:r>
          </a:p>
        </p:txBody>
      </p:sp>
    </p:spTree>
    <p:extLst>
      <p:ext uri="{BB962C8B-B14F-4D97-AF65-F5344CB8AC3E}">
        <p14:creationId xmlns:p14="http://schemas.microsoft.com/office/powerpoint/2010/main" val="177327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420722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Levantar as necessidades dos usuários;</a:t>
            </a:r>
          </a:p>
          <a:p>
            <a:endParaRPr lang="pt-BR" dirty="0"/>
          </a:p>
          <a:p>
            <a:r>
              <a:rPr lang="pt-BR" dirty="0"/>
              <a:t>Levantar os requisitos funcionais e não funcionais do sistema;</a:t>
            </a:r>
          </a:p>
          <a:p>
            <a:endParaRPr lang="pt-BR" dirty="0"/>
          </a:p>
          <a:p>
            <a:r>
              <a:rPr lang="pt-BR" dirty="0"/>
              <a:t>Caracterizar  as necessidades de </a:t>
            </a:r>
            <a:r>
              <a:rPr lang="pt-BR" b="1" dirty="0"/>
              <a:t>dados</a:t>
            </a:r>
            <a:r>
              <a:rPr lang="pt-BR" dirty="0"/>
              <a:t> dos usuários do banco;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6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Lógico:</a:t>
            </a:r>
          </a:p>
          <a:p>
            <a:pPr lvl="1"/>
            <a:r>
              <a:rPr lang="pt-BR" dirty="0"/>
              <a:t>Modelo E-R;</a:t>
            </a:r>
          </a:p>
          <a:p>
            <a:pPr lvl="1"/>
            <a:endParaRPr lang="pt-BR" dirty="0"/>
          </a:p>
          <a:p>
            <a:r>
              <a:rPr lang="pt-BR" dirty="0"/>
              <a:t>Projeto Físico:</a:t>
            </a:r>
          </a:p>
          <a:p>
            <a:pPr lvl="1"/>
            <a:r>
              <a:rPr lang="pt-BR" dirty="0"/>
              <a:t>Uso do esquema do banco de dados específico;</a:t>
            </a:r>
          </a:p>
          <a:p>
            <a:pPr lvl="1"/>
            <a:r>
              <a:rPr lang="pt-BR" dirty="0"/>
              <a:t>MySQL;</a:t>
            </a:r>
          </a:p>
        </p:txBody>
      </p:sp>
    </p:spTree>
    <p:extLst>
      <p:ext uri="{BB962C8B-B14F-4D97-AF65-F5344CB8AC3E}">
        <p14:creationId xmlns:p14="http://schemas.microsoft.com/office/powerpoint/2010/main" val="3216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as entidades;</a:t>
            </a:r>
          </a:p>
          <a:p>
            <a:r>
              <a:rPr lang="pt-BR" dirty="0"/>
              <a:t>Definir atributos;</a:t>
            </a:r>
          </a:p>
          <a:p>
            <a:r>
              <a:rPr lang="pt-BR" dirty="0"/>
              <a:t>Definir relacionamentos;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7416824" cy="17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1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5799" y="572070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one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65987" y="5706419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many</a:t>
            </a:r>
          </a:p>
        </p:txBody>
      </p:sp>
      <p:pic>
        <p:nvPicPr>
          <p:cNvPr id="9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8344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77488" y="5501787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8613" y="5516074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many</a:t>
            </a:r>
          </a:p>
        </p:txBody>
      </p:sp>
      <p:pic>
        <p:nvPicPr>
          <p:cNvPr id="6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50" y="2104537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5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9" y="1935163"/>
            <a:ext cx="619738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1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Projeto (Tabelas)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67719"/>
            <a:ext cx="7848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48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Projeto (C++/Java/...)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3431"/>
            <a:ext cx="78867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ERD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1" y="1935163"/>
            <a:ext cx="764667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criar uma coleção de dados personalizada a partir do resultado de uma consulta;</a:t>
            </a:r>
          </a:p>
          <a:p>
            <a:endParaRPr lang="pt-BR" dirty="0"/>
          </a:p>
          <a:p>
            <a:r>
              <a:rPr lang="pt-BR" dirty="0"/>
              <a:t>Omitir o modelo lógico para um grupo de usuários;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consulta é executada cada vez em que a </a:t>
            </a:r>
            <a:r>
              <a:rPr lang="pt-BR" b="1" dirty="0" err="1"/>
              <a:t>view</a:t>
            </a:r>
            <a:r>
              <a:rPr lang="pt-BR" dirty="0"/>
              <a:t> é utilizada;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as &lt;consulta&gt;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16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Modelar um banco de dados para armazenar dados de um conjunto de sensores</a:t>
            </a:r>
          </a:p>
          <a:p>
            <a:pPr lvl="1"/>
            <a:r>
              <a:rPr lang="pt-BR" dirty="0"/>
              <a:t>Nó</a:t>
            </a:r>
          </a:p>
          <a:p>
            <a:pPr lvl="1"/>
            <a:r>
              <a:rPr lang="pt-BR" dirty="0"/>
              <a:t>Sensor</a:t>
            </a:r>
          </a:p>
          <a:p>
            <a:pPr lvl="1"/>
            <a:r>
              <a:rPr lang="pt-BR" dirty="0"/>
              <a:t>Local</a:t>
            </a:r>
          </a:p>
          <a:p>
            <a:pPr lvl="1"/>
            <a:r>
              <a:rPr lang="pt-BR" dirty="0"/>
              <a:t>Configurações</a:t>
            </a:r>
          </a:p>
          <a:p>
            <a:pPr lvl="1"/>
            <a:r>
              <a:rPr lang="pt-BR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42819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Sugestão de projeto: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Criar um banco de dados onde será possível cadastrar nós, sensores e seus respectivos dados;</a:t>
            </a:r>
          </a:p>
          <a:p>
            <a:r>
              <a:rPr lang="pt-BR" dirty="0"/>
              <a:t>Pode-se contextualizar uma aplicação de IOT;</a:t>
            </a:r>
          </a:p>
          <a:p>
            <a:r>
              <a:rPr lang="pt-BR" dirty="0"/>
              <a:t>Alimentar a base de dados com dados fictícios de sensores;</a:t>
            </a:r>
          </a:p>
          <a:p>
            <a:r>
              <a:rPr lang="pt-BR" dirty="0"/>
              <a:t>Consumir os dados do banco por meio de uma aplicação WEB (Pode-se utilizar ou não o </a:t>
            </a:r>
            <a:r>
              <a:rPr lang="pt-BR" dirty="0" err="1"/>
              <a:t>template</a:t>
            </a:r>
            <a:r>
              <a:rPr lang="pt-BR" dirty="0"/>
              <a:t> fornecido)</a:t>
            </a:r>
          </a:p>
          <a:p>
            <a:r>
              <a:rPr lang="pt-BR" dirty="0"/>
              <a:t>Não precisa ser individual (2 ou 3 pessoas)</a:t>
            </a:r>
          </a:p>
          <a:p>
            <a:r>
              <a:rPr lang="pt-BR" dirty="0"/>
              <a:t>Apresentar na última aula; 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711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Astah</a:t>
            </a:r>
            <a:r>
              <a:rPr lang="pt-BR" dirty="0"/>
              <a:t>:</a:t>
            </a:r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http://astah.net/download#community</a:t>
            </a:r>
            <a:endParaRPr lang="pt-BR" dirty="0"/>
          </a:p>
          <a:p>
            <a:pPr lvl="1"/>
            <a:r>
              <a:rPr lang="pt-BR" dirty="0"/>
              <a:t>Para quem tem e-mail institucional:</a:t>
            </a:r>
          </a:p>
          <a:p>
            <a:pPr lvl="2"/>
            <a:r>
              <a:rPr lang="pt-BR" dirty="0">
                <a:hlinkClick r:id="rId3"/>
              </a:rPr>
              <a:t>http://astah.net/student-license-request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</a:t>
            </a:r>
            <a:r>
              <a:rPr lang="pt-BR" dirty="0" err="1"/>
              <a:t>Paradigm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https://www.visual-paradigm.com/download/community.jsp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hlinkClick r:id="rId5"/>
              </a:rPr>
              <a:t>https://www.draw.io/</a:t>
            </a:r>
            <a:r>
              <a:rPr lang="pt-BR" dirty="0"/>
              <a:t> (Online)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https://www.lucidchart.com</a:t>
            </a:r>
            <a:r>
              <a:rPr lang="pt-BR" dirty="0"/>
              <a:t> (Online)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5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20880" cy="23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77867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atualizar uma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  <a:p>
            <a:pPr lvl="1"/>
            <a:r>
              <a:rPr lang="pt-BR" b="1" dirty="0" err="1"/>
              <a:t>alter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as &lt;consulta&gt;</a:t>
            </a:r>
          </a:p>
          <a:p>
            <a:pPr lvl="1"/>
            <a:endParaRPr lang="pt-BR" dirty="0"/>
          </a:p>
          <a:p>
            <a:r>
              <a:rPr lang="pt-BR" dirty="0"/>
              <a:t>Para deletar:</a:t>
            </a:r>
          </a:p>
          <a:p>
            <a:pPr lvl="1"/>
            <a:r>
              <a:rPr lang="pt-BR" b="1" dirty="0" err="1"/>
              <a:t>drop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4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comando que o banco de dados executa automaticamente após alguma modificação;</a:t>
            </a:r>
          </a:p>
          <a:p>
            <a:endParaRPr lang="pt-BR" dirty="0"/>
          </a:p>
          <a:p>
            <a:r>
              <a:rPr lang="pt-BR" dirty="0"/>
              <a:t>Para criar uma trigger: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Especificar quando ela deve ser executada;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Especificar quais ações devem ser tomadas quando disparada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3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337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3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Functions</a:t>
            </a:r>
            <a:r>
              <a:rPr lang="pt-BR" dirty="0"/>
              <a:t> e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banco de dados permite que sejam criadas funções e procedimentos próprios e executa-los posteriormente  por meio de comandos SQL;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820281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4" y="3429000"/>
            <a:ext cx="831279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7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Transactions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transação consiste em uma sequência de operações  de consultas e/ou atualização;</a:t>
            </a:r>
          </a:p>
          <a:p>
            <a:endParaRPr lang="pt-BR" dirty="0"/>
          </a:p>
          <a:p>
            <a:r>
              <a:rPr lang="pt-BR" dirty="0"/>
              <a:t>Uma transação começa implicitamente quando um comando SQL é executado;</a:t>
            </a:r>
          </a:p>
          <a:p>
            <a:endParaRPr lang="pt-BR" dirty="0"/>
          </a:p>
          <a:p>
            <a:r>
              <a:rPr lang="pt-BR" dirty="0"/>
              <a:t>Para terminar uma transação:</a:t>
            </a:r>
          </a:p>
          <a:p>
            <a:pPr lvl="1"/>
            <a:r>
              <a:rPr lang="pt-BR" b="1" dirty="0" err="1"/>
              <a:t>Commit</a:t>
            </a:r>
            <a:r>
              <a:rPr lang="pt-BR" dirty="0"/>
              <a:t>: Confirma a transação atual;</a:t>
            </a:r>
          </a:p>
          <a:p>
            <a:pPr lvl="1"/>
            <a:r>
              <a:rPr lang="pt-BR" b="1" dirty="0" err="1"/>
              <a:t>Rollback</a:t>
            </a:r>
            <a:r>
              <a:rPr lang="pt-BR" dirty="0"/>
              <a:t>: Reverte transação atual;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5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867</Words>
  <Application>Microsoft Office PowerPoint</Application>
  <PresentationFormat>Apresentação na tela (4:3)</PresentationFormat>
  <Paragraphs>195</Paragraphs>
  <Slides>32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ＭＳ Ｐゴシック</vt:lpstr>
      <vt:lpstr>Calibri</vt:lpstr>
      <vt:lpstr>Constantia</vt:lpstr>
      <vt:lpstr>Helvetica</vt:lpstr>
      <vt:lpstr>Wingdings 2</vt:lpstr>
      <vt:lpstr>Fluxo</vt:lpstr>
      <vt:lpstr>Banco de Dados – Aula 02</vt:lpstr>
      <vt:lpstr>SQL Parte 2</vt:lpstr>
      <vt:lpstr>Views</vt:lpstr>
      <vt:lpstr>Views</vt:lpstr>
      <vt:lpstr>View</vt:lpstr>
      <vt:lpstr>Trigger</vt:lpstr>
      <vt:lpstr>Trigger</vt:lpstr>
      <vt:lpstr>Functions e Procedures</vt:lpstr>
      <vt:lpstr>Transactions</vt:lpstr>
      <vt:lpstr>Index</vt:lpstr>
      <vt:lpstr>Large-Object Types</vt:lpstr>
      <vt:lpstr>Authorization</vt:lpstr>
      <vt:lpstr>Normalização</vt:lpstr>
      <vt:lpstr>Normalização</vt:lpstr>
      <vt:lpstr>1ª Forma Normal (1FN)</vt:lpstr>
      <vt:lpstr>1ª Forma Normal (1FN)</vt:lpstr>
      <vt:lpstr>2ª Forma Normal(2FN)</vt:lpstr>
      <vt:lpstr>2ª Forma Normal(2FN)</vt:lpstr>
      <vt:lpstr>3ª Forma Normal(3FN)</vt:lpstr>
      <vt:lpstr>Projeto</vt:lpstr>
      <vt:lpstr>Fases de Projeto</vt:lpstr>
      <vt:lpstr>Fases de Projeto</vt:lpstr>
      <vt:lpstr>Projeto Lógico</vt:lpstr>
      <vt:lpstr>Projeto Lógico</vt:lpstr>
      <vt:lpstr>Projeto Lógico</vt:lpstr>
      <vt:lpstr>Projeto Lógico</vt:lpstr>
      <vt:lpstr>Diagrama de Projeto (Tabelas)</vt:lpstr>
      <vt:lpstr>Diagrama de Projeto (C++/Java/...)</vt:lpstr>
      <vt:lpstr>Diagrama ERD</vt:lpstr>
      <vt:lpstr>Exercício</vt:lpstr>
      <vt:lpstr>Sugestão de projeto: </vt:lpstr>
      <vt:lpstr>Programas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73</cp:revision>
  <dcterms:created xsi:type="dcterms:W3CDTF">2017-10-27T00:12:00Z</dcterms:created>
  <dcterms:modified xsi:type="dcterms:W3CDTF">2018-11-24T11:07:18Z</dcterms:modified>
</cp:coreProperties>
</file>