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90" r:id="rId4"/>
    <p:sldId id="284" r:id="rId5"/>
    <p:sldId id="291" r:id="rId6"/>
    <p:sldId id="258" r:id="rId7"/>
    <p:sldId id="259" r:id="rId8"/>
    <p:sldId id="280" r:id="rId9"/>
    <p:sldId id="289" r:id="rId10"/>
    <p:sldId id="274" r:id="rId11"/>
    <p:sldId id="294" r:id="rId12"/>
    <p:sldId id="295" r:id="rId13"/>
    <p:sldId id="279" r:id="rId14"/>
    <p:sldId id="278" r:id="rId15"/>
    <p:sldId id="296" r:id="rId16"/>
    <p:sldId id="286" r:id="rId17"/>
    <p:sldId id="292" r:id="rId18"/>
    <p:sldId id="277" r:id="rId19"/>
    <p:sldId id="297" r:id="rId20"/>
    <p:sldId id="29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s://dev.mysql.com/doc/connector-python/en/connector-python-exampl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ysqltutorial.org/python-mysql/" TargetMode="External"/><Relationship Id="rId4" Type="http://schemas.openxmlformats.org/officeDocument/2006/relationships/hyperlink" Target="https://www.djangoprojec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_jdbc/rest/aluno/listaAluno" TargetMode="External"/><Relationship Id="rId2" Type="http://schemas.openxmlformats.org/officeDocument/2006/relationships/hyperlink" Target="http://localhost:8080/template_jdbc/rest/aluno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template_jdbc/rest/aluno/delete?id=11" TargetMode="External"/><Relationship Id="rId4" Type="http://schemas.openxmlformats.org/officeDocument/2006/relationships/hyperlink" Target="http://localhost:8080/template_jdbc/rest/aluno/sav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partamento/all" TargetMode="External"/><Relationship Id="rId2" Type="http://schemas.openxmlformats.org/officeDocument/2006/relationships/hyperlink" Target="http://localhost:8080/departamento/add?name=DAEL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departamento/allByNameNative?name=DAEL" TargetMode="External"/><Relationship Id="rId4" Type="http://schemas.openxmlformats.org/officeDocument/2006/relationships/hyperlink" Target="http://localhost:8080/departamento/allByName?name=DA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openjdk-8-jre-headless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Servidor de Aplicação </a:t>
            </a:r>
            <a:r>
              <a:rPr lang="pt-BR" dirty="0" err="1"/>
              <a:t>Tomcat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https://tomcat.apache.org/download-80.cgi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CRUD (CREATE, READ, UPDATE, DELETE);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9DFF-6771-4DDD-B603-7AB692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0F294-F2C7-4F03-8430-C72E478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que ajuda a configurar um projeto em Java;</a:t>
            </a:r>
          </a:p>
          <a:p>
            <a:pPr lvl="1"/>
            <a:r>
              <a:rPr lang="pt-BR" dirty="0"/>
              <a:t>Engloba diferentes APIs;</a:t>
            </a:r>
          </a:p>
          <a:p>
            <a:pPr lvl="2"/>
            <a:r>
              <a:rPr lang="pt-BR" dirty="0" err="1"/>
              <a:t>Rest</a:t>
            </a:r>
            <a:endParaRPr lang="pt-BR" dirty="0"/>
          </a:p>
          <a:p>
            <a:pPr lvl="2"/>
            <a:r>
              <a:rPr lang="pt-BR" dirty="0"/>
              <a:t>Banco de dados</a:t>
            </a:r>
          </a:p>
          <a:p>
            <a:pPr lvl="2"/>
            <a:r>
              <a:rPr lang="pt-BR" dirty="0"/>
              <a:t>Segurança</a:t>
            </a:r>
          </a:p>
          <a:p>
            <a:pPr lvl="2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https://start.spring.io/</a:t>
            </a:r>
          </a:p>
        </p:txBody>
      </p:sp>
    </p:spTree>
    <p:extLst>
      <p:ext uri="{BB962C8B-B14F-4D97-AF65-F5344CB8AC3E}">
        <p14:creationId xmlns:p14="http://schemas.microsoft.com/office/powerpoint/2010/main" val="264465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6F1D-D64C-4074-B3D3-061FB7A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1030A-4C42-4892-80C3-2BC43993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openjdk-8-jre-headless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https://code.visualstudio.com/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Tomcat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5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MySQL </a:t>
            </a:r>
            <a:r>
              <a:rPr lang="pt-BR" dirty="0" err="1"/>
              <a:t>Connector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https://dev.mysql.com/doc/connector-python/en/connector-python-examples.html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Rest</a:t>
            </a:r>
            <a:r>
              <a:rPr lang="pt-BR" dirty="0"/>
              <a:t> </a:t>
            </a:r>
            <a:r>
              <a:rPr lang="pt-BR" dirty="0" err="1"/>
              <a:t>WebServices</a:t>
            </a:r>
            <a:endParaRPr lang="pt-BR" dirty="0"/>
          </a:p>
          <a:p>
            <a:pPr lvl="1"/>
            <a:r>
              <a:rPr lang="pt-BR" dirty="0"/>
              <a:t>FLASK - </a:t>
            </a:r>
            <a:r>
              <a:rPr lang="pt-BR" dirty="0">
                <a:hlinkClick r:id="rId3"/>
              </a:rPr>
              <a:t>http://flask.pocoo.org/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Django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https://www.djangoproject.com/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http://www.mysqltutorial.org/python-mysql/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0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ODBC: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 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Padrão para acesso a sistemas gerenciadores de bancos de dados;</a:t>
            </a:r>
          </a:p>
          <a:p>
            <a:pPr lvl="1"/>
            <a:endParaRPr lang="pt-BR" dirty="0"/>
          </a:p>
          <a:p>
            <a:r>
              <a:rPr lang="pt-BR" dirty="0"/>
              <a:t>JDBC: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API de acessos a dados;</a:t>
            </a:r>
          </a:p>
          <a:p>
            <a:endParaRPr lang="pt-BR" dirty="0"/>
          </a:p>
          <a:p>
            <a:r>
              <a:rPr lang="pt-BR" dirty="0" err="1"/>
              <a:t>Hibernate</a:t>
            </a:r>
            <a:r>
              <a:rPr lang="pt-BR" dirty="0"/>
              <a:t>/JPA:</a:t>
            </a:r>
          </a:p>
          <a:p>
            <a:pPr lvl="1"/>
            <a:r>
              <a:rPr lang="pt-BR" dirty="0"/>
              <a:t>Framework para mapeamento objeto-relacional em Java;</a:t>
            </a:r>
          </a:p>
          <a:p>
            <a:endParaRPr lang="pt-BR" dirty="0"/>
          </a:p>
          <a:p>
            <a:r>
              <a:rPr lang="pt-BR" dirty="0" err="1"/>
              <a:t>Linq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 funcionalidades de consultas para .NET;</a:t>
            </a:r>
          </a:p>
        </p:txBody>
      </p:sp>
    </p:spTree>
    <p:extLst>
      <p:ext uri="{BB962C8B-B14F-4D97-AF65-F5344CB8AC3E}">
        <p14:creationId xmlns:p14="http://schemas.microsoft.com/office/powerpoint/2010/main" val="307916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9C51-AF2D-4870-9DC9-DED86199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49299D-C989-4DF5-AD49-96B3C872C079}"/>
              </a:ext>
            </a:extLst>
          </p:cNvPr>
          <p:cNvSpPr/>
          <p:nvPr/>
        </p:nvSpPr>
        <p:spPr>
          <a:xfrm>
            <a:off x="1906268" y="3446356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5AF381-D433-4A44-9CE5-CF0EBFC89F70}"/>
              </a:ext>
            </a:extLst>
          </p:cNvPr>
          <p:cNvSpPr/>
          <p:nvPr/>
        </p:nvSpPr>
        <p:spPr>
          <a:xfrm>
            <a:off x="5244076" y="2348880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Rest</a:t>
            </a:r>
            <a:r>
              <a:rPr lang="pt-BR" dirty="0"/>
              <a:t> API)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296FD2-FD8F-478E-8244-5BD1685E589B}"/>
              </a:ext>
            </a:extLst>
          </p:cNvPr>
          <p:cNvSpPr/>
          <p:nvPr/>
        </p:nvSpPr>
        <p:spPr>
          <a:xfrm>
            <a:off x="5218636" y="4797152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Serviços, DAO, ...)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3FD3F43-5A5F-4302-9934-97AF3FECD2FC}"/>
              </a:ext>
            </a:extLst>
          </p:cNvPr>
          <p:cNvCxnSpPr>
            <a:cxnSpLocks/>
          </p:cNvCxnSpPr>
          <p:nvPr/>
        </p:nvCxnSpPr>
        <p:spPr>
          <a:xfrm flipV="1">
            <a:off x="2879825" y="2602985"/>
            <a:ext cx="2338811" cy="843372"/>
          </a:xfrm>
          <a:prstGeom prst="bentConnector3">
            <a:avLst>
              <a:gd name="adj1" fmla="val -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6F316EA-6863-4809-88C5-9A399E65EFFA}"/>
              </a:ext>
            </a:extLst>
          </p:cNvPr>
          <p:cNvCxnSpPr/>
          <p:nvPr/>
        </p:nvCxnSpPr>
        <p:spPr>
          <a:xfrm>
            <a:off x="5722692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78DD1C4-1C6D-47CC-89E3-86CAE4F0E553}"/>
              </a:ext>
            </a:extLst>
          </p:cNvPr>
          <p:cNvCxnSpPr>
            <a:cxnSpLocks/>
          </p:cNvCxnSpPr>
          <p:nvPr/>
        </p:nvCxnSpPr>
        <p:spPr>
          <a:xfrm flipV="1">
            <a:off x="6730804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uxograma: Disco Magnético 22">
            <a:extLst>
              <a:ext uri="{FF2B5EF4-FFF2-40B4-BE49-F238E27FC236}">
                <a16:creationId xmlns:a16="http://schemas.microsoft.com/office/drawing/2014/main" id="{1792F822-4AC5-4D8B-A885-4FB7ECCD174E}"/>
              </a:ext>
            </a:extLst>
          </p:cNvPr>
          <p:cNvSpPr/>
          <p:nvPr/>
        </p:nvSpPr>
        <p:spPr>
          <a:xfrm>
            <a:off x="7956376" y="5013176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06A1DCE-1CE3-4803-B6D1-B59E482D493F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7378876" y="5481228"/>
            <a:ext cx="577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0508075-F80A-4AF0-8D9C-401738084158}"/>
              </a:ext>
            </a:extLst>
          </p:cNvPr>
          <p:cNvSpPr/>
          <p:nvPr/>
        </p:nvSpPr>
        <p:spPr>
          <a:xfrm>
            <a:off x="286596" y="3733996"/>
            <a:ext cx="1043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55C65A-7D5F-48A7-82CD-86293EDD293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30204" y="4130040"/>
            <a:ext cx="541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CC020E81-0EEA-46E2-8E83-3272B3683B6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46428" y="3032956"/>
            <a:ext cx="1897648" cy="396044"/>
          </a:xfrm>
          <a:prstGeom prst="bentConnector3">
            <a:avLst>
              <a:gd name="adj1" fmla="val 997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2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77281"/>
            <a:ext cx="7934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Postman</a:t>
            </a:r>
            <a:r>
              <a:rPr lang="pt-BR" dirty="0"/>
              <a:t> (</a:t>
            </a:r>
            <a:r>
              <a:rPr lang="pt-BR" dirty="0" err="1"/>
              <a:t>Plugin</a:t>
            </a:r>
            <a:r>
              <a:rPr lang="pt-BR" dirty="0"/>
              <a:t> para </a:t>
            </a:r>
            <a:r>
              <a:rPr lang="pt-BR" dirty="0" err="1"/>
              <a:t>Chrome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Cliente:</a:t>
            </a:r>
          </a:p>
          <a:p>
            <a:pPr lvl="1"/>
            <a:r>
              <a:rPr lang="pt-BR" dirty="0"/>
              <a:t>GIT;</a:t>
            </a:r>
          </a:p>
        </p:txBody>
      </p:sp>
    </p:spTree>
    <p:extLst>
      <p:ext uri="{BB962C8B-B14F-4D97-AF65-F5344CB8AC3E}">
        <p14:creationId xmlns:p14="http://schemas.microsoft.com/office/powerpoint/2010/main" val="232999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http://localhost:8080/template_jdbc/rest/aluno?id=1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http://localhost:8080/template_jdbc/rest/aluno/listaAluno</a:t>
            </a:r>
            <a:endParaRPr lang="pt-BR" dirty="0"/>
          </a:p>
          <a:p>
            <a:pPr lvl="1"/>
            <a:r>
              <a:rPr lang="pt-BR"/>
              <a:t>{"</a:t>
            </a:r>
            <a:r>
              <a:rPr lang="pt-BR" dirty="0"/>
              <a:t>nome": "Le"}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http://localhost:8080/template_jdbc/rest/aluno/save</a:t>
            </a:r>
            <a:endParaRPr lang="pt-BR" dirty="0"/>
          </a:p>
          <a:p>
            <a:pPr lvl="1"/>
            <a:r>
              <a:rPr lang="pt-BR" dirty="0"/>
              <a:t>{    "nome": "Teste",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pPr lvl="1"/>
            <a:r>
              <a:rPr lang="pt-BR" dirty="0"/>
              <a:t>{	"id": 11,    "nome": "Teste2",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r>
              <a:rPr lang="pt-BR" dirty="0">
                <a:hlinkClick r:id="rId5"/>
              </a:rPr>
              <a:t>http://localhost:8080/template_jdbc/rest/aluno/delete?id=11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13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105DC-4506-4FB1-A8DA-88529BE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31AA-AEAE-4C1C-92E3-BC758C15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http://localhost:8080/departamento/add?name=DAELN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http://localhost:8080/departamento/all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http://localhost:8080/departamento/allByName?name=DAEL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http://localhost:8080/departamento/allByNameNative?name=DAEL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77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REST;</a:t>
            </a:r>
          </a:p>
          <a:p>
            <a:endParaRPr lang="pt-BR" dirty="0"/>
          </a:p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Não precisa ser slide.</a:t>
            </a:r>
          </a:p>
        </p:txBody>
      </p:sp>
    </p:spTree>
    <p:extLst>
      <p:ext uri="{BB962C8B-B14F-4D97-AF65-F5344CB8AC3E}">
        <p14:creationId xmlns:p14="http://schemas.microsoft.com/office/powerpoint/2010/main" val="382763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0" y="2352950"/>
            <a:ext cx="5856599" cy="355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704856" cy="4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armazenar os dados adquiridos?</a:t>
            </a:r>
          </a:p>
          <a:p>
            <a:endParaRPr lang="pt-BR" dirty="0"/>
          </a:p>
          <a:p>
            <a:r>
              <a:rPr lang="pt-BR" dirty="0"/>
              <a:t>Como realizar a comunicação entre diferentes plataformas  em diferentes linguagens?</a:t>
            </a:r>
          </a:p>
          <a:p>
            <a:endParaRPr lang="pt-BR" dirty="0"/>
          </a:p>
          <a:p>
            <a:r>
              <a:rPr lang="pt-BR" dirty="0"/>
              <a:t>Como usar os dados armazenados?</a:t>
            </a:r>
          </a:p>
        </p:txBody>
      </p:sp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Fornecem um meio padrão de iteroperabilidade entre diferentes aplicações de software, executando em uma variedade de plataformas e/ou estruturas;</a:t>
            </a:r>
          </a:p>
          <a:p>
            <a:pPr lvl="1"/>
            <a:r>
              <a:rPr lang="pt-PT" dirty="0"/>
              <a:t>JAVA</a:t>
            </a:r>
          </a:p>
          <a:p>
            <a:pPr lvl="1"/>
            <a:r>
              <a:rPr lang="pt-PT" dirty="0"/>
              <a:t>JavaScript</a:t>
            </a:r>
          </a:p>
          <a:p>
            <a:pPr lvl="1"/>
            <a:r>
              <a:rPr lang="pt-PT" dirty="0"/>
              <a:t>Python</a:t>
            </a:r>
          </a:p>
          <a:p>
            <a:pPr lvl="1"/>
            <a:r>
              <a:rPr lang="pt-PT" dirty="0"/>
              <a:t>...</a:t>
            </a:r>
            <a:endParaRPr lang="pt-BR" dirty="0"/>
          </a:p>
          <a:p>
            <a:endParaRPr lang="pt-BR" dirty="0"/>
          </a:p>
          <a:p>
            <a:r>
              <a:rPr lang="pt-BR" dirty="0"/>
              <a:t>Aplicações clientes e servidores que se comunicam entre si por meio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Web’s</a:t>
            </a:r>
            <a:r>
              <a:rPr lang="pt-BR" dirty="0"/>
              <a:t> (WWW) e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(HTTP);</a:t>
            </a:r>
          </a:p>
          <a:p>
            <a:endParaRPr lang="pt-BR" dirty="0"/>
          </a:p>
          <a:p>
            <a:r>
              <a:rPr lang="pt-BR" dirty="0"/>
              <a:t>Diferentes formatos:</a:t>
            </a:r>
          </a:p>
          <a:p>
            <a:pPr lvl="1"/>
            <a:r>
              <a:rPr lang="pt-BR" dirty="0"/>
              <a:t>XML, JSON, HTML etc...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</a:t>
            </a:r>
            <a:r>
              <a:rPr lang="pt-BR" b="1" dirty="0"/>
              <a:t>REST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As chamadas de funções são executadas por solicitações HTTP;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03495" cy="30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3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Protocolo HTTP: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GET: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Recuperar dados;</a:t>
            </a: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POST: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Criar e/ou recuperar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PUT:</a:t>
            </a:r>
          </a:p>
          <a:p>
            <a:pPr lvl="2"/>
            <a:r>
              <a:rPr lang="pt-BR" dirty="0"/>
              <a:t>Atualizar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DELETE:</a:t>
            </a:r>
          </a:p>
          <a:p>
            <a:pPr lvl="2"/>
            <a:r>
              <a:rPr lang="pt-BR" dirty="0"/>
              <a:t>Remover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29656"/>
            <a:ext cx="7143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2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592</Words>
  <Application>Microsoft Office PowerPoint</Application>
  <PresentationFormat>Apresentação na tela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Armazenar e Consumir Dados</vt:lpstr>
      <vt:lpstr>Armazenar e Consumir Dados</vt:lpstr>
      <vt:lpstr>WebServices</vt:lpstr>
      <vt:lpstr>Rest</vt:lpstr>
      <vt:lpstr>Rest</vt:lpstr>
      <vt:lpstr>Rest</vt:lpstr>
      <vt:lpstr>Java</vt:lpstr>
      <vt:lpstr>Java Spring Boot</vt:lpstr>
      <vt:lpstr>Java Spring Boot</vt:lpstr>
      <vt:lpstr>Python</vt:lpstr>
      <vt:lpstr>Acesso a dados</vt:lpstr>
      <vt:lpstr>Arquitetura MVC</vt:lpstr>
      <vt:lpstr>Arquitetura</vt:lpstr>
      <vt:lpstr>Exemplo</vt:lpstr>
      <vt:lpstr>Exemplo</vt:lpstr>
      <vt:lpstr>Exemplo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67</cp:revision>
  <dcterms:created xsi:type="dcterms:W3CDTF">2017-10-27T00:12:00Z</dcterms:created>
  <dcterms:modified xsi:type="dcterms:W3CDTF">2018-11-20T01:00:36Z</dcterms:modified>
</cp:coreProperties>
</file>