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4"/>
  </p:notesMasterIdLst>
  <p:sldIdLst>
    <p:sldId id="256" r:id="rId2"/>
    <p:sldId id="259" r:id="rId3"/>
    <p:sldId id="354" r:id="rId4"/>
    <p:sldId id="353" r:id="rId5"/>
    <p:sldId id="352" r:id="rId6"/>
    <p:sldId id="355" r:id="rId7"/>
    <p:sldId id="276" r:id="rId8"/>
    <p:sldId id="356" r:id="rId9"/>
    <p:sldId id="261" r:id="rId10"/>
    <p:sldId id="277" r:id="rId11"/>
    <p:sldId id="278" r:id="rId12"/>
    <p:sldId id="260" r:id="rId13"/>
    <p:sldId id="262" r:id="rId14"/>
    <p:sldId id="279" r:id="rId15"/>
    <p:sldId id="263" r:id="rId16"/>
    <p:sldId id="264" r:id="rId17"/>
    <p:sldId id="359" r:id="rId18"/>
    <p:sldId id="360" r:id="rId19"/>
    <p:sldId id="280" r:id="rId20"/>
    <p:sldId id="358" r:id="rId21"/>
    <p:sldId id="357" r:id="rId22"/>
    <p:sldId id="265" r:id="rId23"/>
    <p:sldId id="362" r:id="rId24"/>
    <p:sldId id="266" r:id="rId25"/>
    <p:sldId id="361" r:id="rId26"/>
    <p:sldId id="270" r:id="rId27"/>
    <p:sldId id="271" r:id="rId28"/>
    <p:sldId id="285" r:id="rId29"/>
    <p:sldId id="282" r:id="rId30"/>
    <p:sldId id="286" r:id="rId31"/>
    <p:sldId id="338" r:id="rId32"/>
    <p:sldId id="283" r:id="rId33"/>
    <p:sldId id="274" r:id="rId34"/>
    <p:sldId id="275" r:id="rId35"/>
    <p:sldId id="289" r:id="rId36"/>
    <p:sldId id="290" r:id="rId37"/>
    <p:sldId id="291" r:id="rId38"/>
    <p:sldId id="368" r:id="rId39"/>
    <p:sldId id="272" r:id="rId40"/>
    <p:sldId id="273" r:id="rId41"/>
    <p:sldId id="292" r:id="rId42"/>
    <p:sldId id="293" r:id="rId43"/>
    <p:sldId id="294" r:id="rId44"/>
    <p:sldId id="342" r:id="rId45"/>
    <p:sldId id="343" r:id="rId46"/>
    <p:sldId id="295" r:id="rId47"/>
    <p:sldId id="297" r:id="rId48"/>
    <p:sldId id="296" r:id="rId49"/>
    <p:sldId id="298" r:id="rId50"/>
    <p:sldId id="323" r:id="rId51"/>
    <p:sldId id="324" r:id="rId52"/>
    <p:sldId id="322" r:id="rId53"/>
    <p:sldId id="365" r:id="rId54"/>
    <p:sldId id="299" r:id="rId55"/>
    <p:sldId id="304" r:id="rId56"/>
    <p:sldId id="313" r:id="rId57"/>
    <p:sldId id="367" r:id="rId58"/>
    <p:sldId id="364" r:id="rId59"/>
    <p:sldId id="305" r:id="rId60"/>
    <p:sldId id="344" r:id="rId61"/>
    <p:sldId id="345" r:id="rId62"/>
    <p:sldId id="306" r:id="rId63"/>
    <p:sldId id="366" r:id="rId64"/>
    <p:sldId id="307" r:id="rId65"/>
    <p:sldId id="308" r:id="rId66"/>
    <p:sldId id="346" r:id="rId67"/>
    <p:sldId id="309" r:id="rId68"/>
    <p:sldId id="310" r:id="rId69"/>
    <p:sldId id="311" r:id="rId70"/>
    <p:sldId id="349" r:id="rId71"/>
    <p:sldId id="347" r:id="rId72"/>
    <p:sldId id="314" r:id="rId73"/>
    <p:sldId id="315" r:id="rId74"/>
    <p:sldId id="316" r:id="rId75"/>
    <p:sldId id="317" r:id="rId76"/>
    <p:sldId id="318" r:id="rId77"/>
    <p:sldId id="321" r:id="rId78"/>
    <p:sldId id="320" r:id="rId79"/>
    <p:sldId id="319" r:id="rId80"/>
    <p:sldId id="301" r:id="rId81"/>
    <p:sldId id="302" r:id="rId82"/>
    <p:sldId id="281" r:id="rId8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57188-328F-409D-ABFB-91E1B6C5CBEE}" type="datetimeFigureOut">
              <a:rPr lang="pt-BR" smtClean="0"/>
              <a:pPr/>
              <a:t>08/11/2018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48E50-414E-4D92-8291-AB7F66EA399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146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DBAD-5489-4EDB-8C36-EEBBA31CE2AB}" type="datetime1">
              <a:rPr lang="pt-BR" smtClean="0"/>
              <a:pPr/>
              <a:t>08/11/2018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C560-E8F5-4568-98A8-F600B0D8A4F0}" type="datetime1">
              <a:rPr lang="pt-BR" smtClean="0"/>
              <a:pPr/>
              <a:t>08/11/2018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A9BA-C3FF-4FA8-B5C7-51100E834B63}" type="datetime1">
              <a:rPr lang="pt-BR" smtClean="0"/>
              <a:pPr/>
              <a:t>08/11/2018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3199-19BE-4345-8186-3FE6ABEF2D1B}" type="datetime1">
              <a:rPr lang="pt-BR" smtClean="0"/>
              <a:pPr/>
              <a:t>08/11/2018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C653-65CA-451C-AA6B-70D341279164}" type="datetime1">
              <a:rPr lang="pt-BR" smtClean="0"/>
              <a:pPr/>
              <a:t>08/11/2018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DE23-7AD0-441F-B625-D091A50DCADC}" type="datetime1">
              <a:rPr lang="pt-BR" smtClean="0"/>
              <a:pPr/>
              <a:t>08/11/2018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160C-8BAD-40DB-9688-531D9DF7DCD3}" type="datetime1">
              <a:rPr lang="pt-BR" smtClean="0"/>
              <a:pPr/>
              <a:t>08/11/2018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299F-E4FE-4103-85D5-56468E3D35D4}" type="datetime1">
              <a:rPr lang="pt-BR" smtClean="0"/>
              <a:pPr/>
              <a:t>08/11/2018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7A29-7872-454C-8B8E-A38679A91596}" type="datetime1">
              <a:rPr lang="pt-BR" smtClean="0"/>
              <a:pPr/>
              <a:t>08/11/2018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30D2-4101-44C7-B6AE-43D92E248AD0}" type="datetime1">
              <a:rPr lang="pt-BR" smtClean="0"/>
              <a:pPr/>
              <a:t>08/11/2018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A1D8-8FEA-4761-ADA2-5B7EC3F0A03C}" type="datetime1">
              <a:rPr lang="pt-BR" smtClean="0"/>
              <a:pPr/>
              <a:t>08/11/2018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just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just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just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9F0E698-E276-4BE3-A092-15CA1BEF6177}" type="datetime1">
              <a:rPr lang="pt-BR" smtClean="0"/>
              <a:pPr/>
              <a:t>08/11/2018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just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just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algn="just"/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algn="just"/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just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just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just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just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just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.org/download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onardopordeus/BD.git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jpe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jpe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" TargetMode="External"/><Relationship Id="rId2" Type="http://schemas.openxmlformats.org/officeDocument/2006/relationships/hyperlink" Target="http://www.db-boo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utorialspoint.com/" TargetMode="External"/><Relationship Id="rId5" Type="http://schemas.openxmlformats.org/officeDocument/2006/relationships/hyperlink" Target="https://www.w3schools.com/sql/" TargetMode="External"/><Relationship Id="rId4" Type="http://schemas.openxmlformats.org/officeDocument/2006/relationships/hyperlink" Target="https://www.postgresql.org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Banco de Dados</a:t>
            </a:r>
            <a:br>
              <a:rPr lang="pt-BR" dirty="0"/>
            </a:br>
            <a:r>
              <a:rPr lang="pt-BR" dirty="0"/>
              <a:t>Aula Inaugural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512832"/>
          </a:xfrm>
        </p:spPr>
        <p:txBody>
          <a:bodyPr>
            <a:normAutofit fontScale="62500" lnSpcReduction="20000"/>
          </a:bodyPr>
          <a:lstStyle/>
          <a:p>
            <a:r>
              <a:rPr lang="pt-BR" sz="3400" dirty="0"/>
              <a:t>Curso de Especialização em Internet das Coisas</a:t>
            </a:r>
          </a:p>
          <a:p>
            <a:endParaRPr lang="pt-BR" sz="3400" dirty="0"/>
          </a:p>
          <a:p>
            <a:r>
              <a:rPr lang="pt-BR" sz="3400" dirty="0"/>
              <a:t>Prof. Leonardo </a:t>
            </a:r>
            <a:r>
              <a:rPr lang="pt-BR" sz="3400" dirty="0" err="1"/>
              <a:t>Faix</a:t>
            </a:r>
            <a:r>
              <a:rPr lang="pt-BR" sz="3400" dirty="0"/>
              <a:t> </a:t>
            </a:r>
            <a:r>
              <a:rPr lang="pt-BR" sz="3400" dirty="0" err="1"/>
              <a:t>Pordeus</a:t>
            </a:r>
            <a:endParaRPr lang="pt-BR" sz="3400" dirty="0"/>
          </a:p>
          <a:p>
            <a:r>
              <a:rPr lang="pt-BR" sz="3400" dirty="0"/>
              <a:t>leonardopordeus@gmail.com</a:t>
            </a:r>
          </a:p>
          <a:p>
            <a:endParaRPr lang="pt-BR" sz="3400" dirty="0"/>
          </a:p>
          <a:p>
            <a:endParaRPr lang="pt-BR" sz="3400" dirty="0"/>
          </a:p>
          <a:p>
            <a:endParaRPr lang="pt-BR" sz="3400" dirty="0"/>
          </a:p>
          <a:p>
            <a:endParaRPr lang="pt-BR" sz="3400" dirty="0"/>
          </a:p>
          <a:p>
            <a:endParaRPr lang="pt-BR" sz="3400" dirty="0"/>
          </a:p>
          <a:p>
            <a:pPr algn="ctr"/>
            <a:r>
              <a:rPr lang="pt-BR" sz="3400" dirty="0"/>
              <a:t>2017</a:t>
            </a:r>
          </a:p>
          <a:p>
            <a:endParaRPr lang="pt-BR" dirty="0"/>
          </a:p>
        </p:txBody>
      </p:sp>
      <p:pic>
        <p:nvPicPr>
          <p:cNvPr id="4098" name="Picture 2" descr="Logotipo da UTFP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589240"/>
            <a:ext cx="3686175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188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Sistemas de Arquivos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Problemas de Integridade:</a:t>
            </a:r>
          </a:p>
          <a:p>
            <a:pPr lvl="1"/>
            <a:r>
              <a:rPr lang="pt-BR" dirty="0"/>
              <a:t>Dificuldades em manter consistências.</a:t>
            </a:r>
          </a:p>
          <a:p>
            <a:endParaRPr lang="pt-BR" dirty="0"/>
          </a:p>
          <a:p>
            <a:r>
              <a:rPr lang="pt-BR" dirty="0"/>
              <a:t>Problemas de atomicidade:</a:t>
            </a:r>
          </a:p>
          <a:p>
            <a:pPr lvl="1"/>
            <a:r>
              <a:rPr lang="pt-BR" dirty="0"/>
              <a:t>Garantir atomicidade;</a:t>
            </a:r>
          </a:p>
          <a:p>
            <a:pPr lvl="1"/>
            <a:r>
              <a:rPr lang="pt-BR" dirty="0"/>
              <a:t>Falhas podem levar a inconsistências;</a:t>
            </a:r>
            <a:endParaRPr lang="pt-BR" dirty="0">
              <a:solidFill>
                <a:srgbClr val="FF0000"/>
              </a:solidFill>
            </a:endParaRPr>
          </a:p>
          <a:p>
            <a:pPr lvl="1"/>
            <a:r>
              <a:rPr lang="pt-BR" dirty="0">
                <a:solidFill>
                  <a:srgbClr val="FF0000"/>
                </a:solidFill>
              </a:rPr>
              <a:t>Exemplo</a:t>
            </a:r>
            <a:r>
              <a:rPr lang="pt-BR" dirty="0"/>
              <a:t>: Transação bancária.</a:t>
            </a:r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4303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de Arquivos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Acesso concorrente:</a:t>
            </a:r>
          </a:p>
          <a:p>
            <a:pPr lvl="1"/>
            <a:r>
              <a:rPr lang="pt-BR" dirty="0"/>
              <a:t>Desempenho;</a:t>
            </a:r>
          </a:p>
          <a:p>
            <a:pPr lvl="1"/>
            <a:r>
              <a:rPr lang="pt-BR" dirty="0"/>
              <a:t>Execuções concorrentes podem gerar inconsistências se não tratadas adequadamente;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Segurança:</a:t>
            </a:r>
          </a:p>
          <a:p>
            <a:pPr lvl="1"/>
            <a:r>
              <a:rPr lang="pt-BR" dirty="0"/>
              <a:t>Nem todos os usuários devem ter o mesmo acesso;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3458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Aplicações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Bancos;</a:t>
            </a:r>
          </a:p>
          <a:p>
            <a:endParaRPr lang="pt-BR" dirty="0"/>
          </a:p>
          <a:p>
            <a:r>
              <a:rPr lang="pt-BR" dirty="0"/>
              <a:t>Varejo;</a:t>
            </a:r>
          </a:p>
          <a:p>
            <a:endParaRPr lang="pt-BR" dirty="0"/>
          </a:p>
          <a:p>
            <a:r>
              <a:rPr lang="pt-BR" dirty="0"/>
              <a:t>Finanças;</a:t>
            </a:r>
          </a:p>
          <a:p>
            <a:endParaRPr lang="pt-BR" dirty="0"/>
          </a:p>
          <a:p>
            <a:r>
              <a:rPr lang="pt-BR" dirty="0"/>
              <a:t>Industria***;</a:t>
            </a:r>
          </a:p>
          <a:p>
            <a:endParaRPr lang="pt-BR" dirty="0"/>
          </a:p>
          <a:p>
            <a:r>
              <a:rPr lang="pt-BR" dirty="0"/>
              <a:t>Residência;</a:t>
            </a:r>
          </a:p>
          <a:p>
            <a:endParaRPr lang="pt-BR" dirty="0"/>
          </a:p>
          <a:p>
            <a:r>
              <a:rPr lang="pt-BR" dirty="0"/>
              <a:t>...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024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Níveis de Abstração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Físico:</a:t>
            </a:r>
          </a:p>
          <a:p>
            <a:pPr lvl="1"/>
            <a:r>
              <a:rPr lang="pt-BR" dirty="0"/>
              <a:t>Nível mais baixo;</a:t>
            </a:r>
          </a:p>
          <a:p>
            <a:pPr lvl="1"/>
            <a:r>
              <a:rPr lang="pt-BR" dirty="0"/>
              <a:t>Descreve como os dados são armazenados;</a:t>
            </a:r>
          </a:p>
          <a:p>
            <a:endParaRPr lang="pt-BR" dirty="0"/>
          </a:p>
          <a:p>
            <a:r>
              <a:rPr lang="pt-BR" dirty="0"/>
              <a:t>Lógico:</a:t>
            </a:r>
          </a:p>
          <a:p>
            <a:pPr lvl="1"/>
            <a:r>
              <a:rPr lang="pt-BR" dirty="0"/>
              <a:t>Descreve quais dados estão armazenados no banco de dados e quais são as suas relações;</a:t>
            </a:r>
          </a:p>
          <a:p>
            <a:endParaRPr lang="pt-BR" dirty="0"/>
          </a:p>
          <a:p>
            <a:r>
              <a:rPr lang="pt-BR" dirty="0"/>
              <a:t>Visão:</a:t>
            </a:r>
          </a:p>
          <a:p>
            <a:pPr lvl="1"/>
            <a:r>
              <a:rPr lang="pt-BR" dirty="0"/>
              <a:t>Descreve apenas parte do banco de dados;</a:t>
            </a:r>
          </a:p>
          <a:p>
            <a:pPr lvl="1"/>
            <a:r>
              <a:rPr lang="pt-BR" dirty="0"/>
              <a:t>Usuários podem visualizar diferentes partes do sistema;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002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Níveis de Abstração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10" y="1997962"/>
            <a:ext cx="8142695" cy="486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3481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Instâncias e Esquemas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Instância:</a:t>
            </a:r>
          </a:p>
          <a:p>
            <a:pPr lvl="1"/>
            <a:r>
              <a:rPr lang="pt-BR" dirty="0"/>
              <a:t>Coleção de informações.</a:t>
            </a:r>
          </a:p>
          <a:p>
            <a:pPr lvl="1"/>
            <a:endParaRPr lang="pt-BR" dirty="0"/>
          </a:p>
          <a:p>
            <a:r>
              <a:rPr lang="pt-BR" dirty="0"/>
              <a:t>Esquema:</a:t>
            </a:r>
          </a:p>
          <a:p>
            <a:pPr lvl="1"/>
            <a:r>
              <a:rPr lang="pt-BR" dirty="0"/>
              <a:t>“Declarações da variáveis/estrutura”;</a:t>
            </a:r>
          </a:p>
          <a:p>
            <a:pPr lvl="1"/>
            <a:r>
              <a:rPr lang="pt-BR" dirty="0"/>
              <a:t>Lógico:</a:t>
            </a:r>
          </a:p>
          <a:p>
            <a:pPr lvl="2"/>
            <a:r>
              <a:rPr lang="pt-BR" dirty="0"/>
              <a:t>Descreve o projeto de banco de dados físico;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Físico:</a:t>
            </a:r>
          </a:p>
          <a:p>
            <a:pPr lvl="2"/>
            <a:r>
              <a:rPr lang="pt-BR" dirty="0"/>
              <a:t>Descreve o banco de dados no nível lógico.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756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Modelos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Relacional:</a:t>
            </a:r>
          </a:p>
          <a:p>
            <a:pPr lvl="1"/>
            <a:r>
              <a:rPr lang="pt-BR" dirty="0"/>
              <a:t>Coleção de tabelas para apresentar os dados.</a:t>
            </a:r>
          </a:p>
          <a:p>
            <a:pPr lvl="1"/>
            <a:endParaRPr lang="pt-BR" dirty="0"/>
          </a:p>
          <a:p>
            <a:r>
              <a:rPr lang="pt-BR" dirty="0"/>
              <a:t>Entidade/Relacional (E-R):</a:t>
            </a:r>
          </a:p>
          <a:p>
            <a:pPr lvl="1"/>
            <a:r>
              <a:rPr lang="pt-BR" dirty="0"/>
              <a:t>Percepção do mundo real sob uma coleção de objetos básicos, chamado de entidade, e suas relações;</a:t>
            </a:r>
          </a:p>
          <a:p>
            <a:pPr lvl="1"/>
            <a:r>
              <a:rPr lang="pt-BR" dirty="0"/>
              <a:t>Principal modelo de projeto de banco de dados.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912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Relacional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17</a:t>
            </a:fld>
            <a:endParaRPr lang="pt-BR"/>
          </a:p>
        </p:txBody>
      </p:sp>
      <p:pic>
        <p:nvPicPr>
          <p:cNvPr id="94212" name="Picture 4" descr="Image result for modelo de dados relacional"/>
          <p:cNvPicPr>
            <a:picLocks noChangeAspect="1" noChangeArrowheads="1"/>
          </p:cNvPicPr>
          <p:nvPr/>
        </p:nvPicPr>
        <p:blipFill>
          <a:blip r:embed="rId2"/>
          <a:srcRect t="-7374" r="-7663" b="50842"/>
          <a:stretch>
            <a:fillRect/>
          </a:stretch>
        </p:blipFill>
        <p:spPr bwMode="auto">
          <a:xfrm>
            <a:off x="642910" y="2214554"/>
            <a:ext cx="8237172" cy="37147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Entidade/Relacional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18</a:t>
            </a:fld>
            <a:endParaRPr lang="pt-BR"/>
          </a:p>
        </p:txBody>
      </p:sp>
      <p:pic>
        <p:nvPicPr>
          <p:cNvPr id="95234" name="Picture 2" descr="Image result for modelo de dados Entidade/Relaciona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143116"/>
            <a:ext cx="6858048" cy="43674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Modelos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Baseado em Objetos:</a:t>
            </a:r>
          </a:p>
          <a:p>
            <a:pPr lvl="1"/>
            <a:r>
              <a:rPr lang="pt-BR" dirty="0"/>
              <a:t>Extensão do modelo E-R;</a:t>
            </a:r>
          </a:p>
          <a:p>
            <a:pPr lvl="1"/>
            <a:r>
              <a:rPr lang="pt-BR" dirty="0"/>
              <a:t>Inspirado no paradigma orientado a objetos.</a:t>
            </a:r>
          </a:p>
          <a:p>
            <a:endParaRPr lang="pt-BR" dirty="0"/>
          </a:p>
          <a:p>
            <a:r>
              <a:rPr lang="pt-BR" dirty="0"/>
              <a:t>Semiestruturado;</a:t>
            </a:r>
          </a:p>
          <a:p>
            <a:pPr lvl="1"/>
            <a:r>
              <a:rPr lang="pt-BR" dirty="0"/>
              <a:t>XML;</a:t>
            </a:r>
          </a:p>
          <a:p>
            <a:pPr lvl="1"/>
            <a:r>
              <a:rPr lang="pt-BR" dirty="0"/>
              <a:t>JSON.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556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são Banco de Dados 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28662" y="2357430"/>
            <a:ext cx="7143800" cy="407196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pt-BR" sz="5400" b="1" dirty="0">
                <a:latin typeface="Lucida Calligraphy" pitchFamily="66" charset="0"/>
              </a:rPr>
              <a:t>Uma coleção de dados que modelam um aspecto do mundo real.</a:t>
            </a:r>
          </a:p>
          <a:p>
            <a:pPr algn="ctr"/>
            <a:endParaRPr lang="pt-BR" sz="4400" b="1" dirty="0">
              <a:latin typeface="Brush Script MT" pitchFamily="66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1957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Baseado em Objetos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20</a:t>
            </a:fld>
            <a:endParaRPr lang="pt-BR"/>
          </a:p>
        </p:txBody>
      </p:sp>
      <p:pic>
        <p:nvPicPr>
          <p:cNvPr id="93186" name="Picture 2" descr="Image result for diagrama de class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928802"/>
            <a:ext cx="8753137" cy="47149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2" descr="Image result for exemplo xm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993912"/>
            <a:ext cx="7143800" cy="4578360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XML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400" dirty="0"/>
              <a:t>Linguagem de definição de dados (DDL)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805888"/>
          </a:xfrm>
        </p:spPr>
        <p:txBody>
          <a:bodyPr>
            <a:normAutofit/>
          </a:bodyPr>
          <a:lstStyle/>
          <a:p>
            <a:r>
              <a:rPr lang="pt-BR" dirty="0"/>
              <a:t>Especificação da estrutura de armazenamento e definição dos dados (tipos);</a:t>
            </a:r>
          </a:p>
          <a:p>
            <a:endParaRPr lang="pt-BR" dirty="0"/>
          </a:p>
          <a:p>
            <a:r>
              <a:rPr lang="pt-BR" dirty="0"/>
              <a:t>Especificação das restrições de consistências;</a:t>
            </a:r>
          </a:p>
          <a:p>
            <a:endParaRPr lang="pt-BR" dirty="0"/>
          </a:p>
          <a:p>
            <a:r>
              <a:rPr lang="pt-BR" dirty="0"/>
              <a:t>Autorizações de acesso.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648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/>
              <a:t>Exemplo DDL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23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14282" y="2643182"/>
            <a:ext cx="892971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create</a:t>
            </a:r>
            <a:r>
              <a:rPr lang="en-US" sz="2800" dirty="0"/>
              <a:t> table professor (</a:t>
            </a:r>
          </a:p>
          <a:p>
            <a:r>
              <a:rPr lang="en-US" sz="2800" dirty="0"/>
              <a:t>	                               ID		      char(5),</a:t>
            </a:r>
            <a:br>
              <a:rPr lang="en-US" sz="2800" dirty="0"/>
            </a:br>
            <a:r>
              <a:rPr lang="en-US" sz="2800" dirty="0"/>
              <a:t>                             		</a:t>
            </a:r>
            <a:r>
              <a:rPr lang="en-US" sz="2800" dirty="0" err="1"/>
              <a:t>nome</a:t>
            </a:r>
            <a:r>
              <a:rPr lang="en-US" sz="2800" dirty="0"/>
              <a:t>                 </a:t>
            </a:r>
            <a:r>
              <a:rPr lang="en-US" sz="2800" dirty="0" err="1"/>
              <a:t>varchar</a:t>
            </a:r>
            <a:r>
              <a:rPr lang="en-US" sz="2800" dirty="0"/>
              <a:t>(20),</a:t>
            </a:r>
            <a:br>
              <a:rPr lang="en-US" sz="2800" dirty="0"/>
            </a:br>
            <a:r>
              <a:rPr lang="en-US" sz="2800" dirty="0"/>
              <a:t>                             		</a:t>
            </a:r>
            <a:r>
              <a:rPr lang="en-US" sz="2800" dirty="0" err="1"/>
              <a:t>departamento</a:t>
            </a:r>
            <a:r>
              <a:rPr lang="en-US" sz="2800" dirty="0"/>
              <a:t>  </a:t>
            </a:r>
            <a:r>
              <a:rPr lang="en-US" sz="2800" dirty="0" err="1"/>
              <a:t>varchar</a:t>
            </a:r>
            <a:r>
              <a:rPr lang="en-US" sz="2800" dirty="0"/>
              <a:t>(20),</a:t>
            </a:r>
            <a:br>
              <a:rPr lang="en-US" sz="2800" dirty="0"/>
            </a:br>
            <a:r>
              <a:rPr lang="en-US" sz="2800" dirty="0"/>
              <a:t>	                               </a:t>
            </a:r>
            <a:r>
              <a:rPr lang="en-US" sz="2800" dirty="0" err="1"/>
              <a:t>salario</a:t>
            </a:r>
            <a:r>
              <a:rPr lang="en-US" sz="2800" dirty="0"/>
              <a:t>               numeric(8,2)</a:t>
            </a:r>
          </a:p>
          <a:p>
            <a:r>
              <a:rPr lang="en-US" sz="2800" dirty="0"/>
              <a:t>			        );</a:t>
            </a:r>
            <a:endParaRPr lang="pt-BR" sz="2800" dirty="0"/>
          </a:p>
          <a:p>
            <a:pPr algn="ctr"/>
            <a:endParaRPr lang="pt-B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/>
              <a:t>Linguagem de manipulação de dados (DML)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Permite acessar ou manipular dados conforme organizados pelo modelo especificado;</a:t>
            </a:r>
          </a:p>
          <a:p>
            <a:pPr lvl="1"/>
            <a:r>
              <a:rPr lang="pt-BR" dirty="0"/>
              <a:t>Recuperação de informações armazenadas no banco de dados;</a:t>
            </a:r>
          </a:p>
          <a:p>
            <a:pPr lvl="1"/>
            <a:r>
              <a:rPr lang="pt-BR" dirty="0"/>
              <a:t>Inserção, Exclusão e Modificação;</a:t>
            </a:r>
          </a:p>
          <a:p>
            <a:pPr lvl="1"/>
            <a:r>
              <a:rPr lang="pt-BR" dirty="0"/>
              <a:t>Linguagem de consulta (Query </a:t>
            </a:r>
            <a:r>
              <a:rPr lang="pt-BR" dirty="0" err="1"/>
              <a:t>Language</a:t>
            </a:r>
            <a:r>
              <a:rPr lang="pt-BR" dirty="0"/>
              <a:t>);</a:t>
            </a:r>
          </a:p>
          <a:p>
            <a:pPr lvl="1"/>
            <a:r>
              <a:rPr lang="pt-BR" dirty="0"/>
              <a:t>SQL.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4443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/>
              <a:t>Exemplo DML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25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14282" y="2643182"/>
            <a:ext cx="892971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select</a:t>
            </a:r>
            <a:r>
              <a:rPr lang="en-US" sz="2800" dirty="0"/>
              <a:t> ID, </a:t>
            </a:r>
            <a:r>
              <a:rPr lang="en-US" sz="2800" dirty="0" err="1"/>
              <a:t>nome</a:t>
            </a:r>
            <a:r>
              <a:rPr lang="en-US" sz="2800" dirty="0"/>
              <a:t>  </a:t>
            </a:r>
          </a:p>
          <a:p>
            <a:r>
              <a:rPr lang="en-US" sz="2800" b="1" dirty="0"/>
              <a:t>		         from</a:t>
            </a:r>
            <a:r>
              <a:rPr lang="en-US" sz="2800" dirty="0"/>
              <a:t> table professor </a:t>
            </a:r>
          </a:p>
          <a:p>
            <a:pPr algn="ctr"/>
            <a:r>
              <a:rPr lang="en-US" sz="2800" b="1" dirty="0"/>
              <a:t>    where</a:t>
            </a:r>
            <a:r>
              <a:rPr lang="en-US" sz="2800" dirty="0"/>
              <a:t> </a:t>
            </a:r>
            <a:r>
              <a:rPr lang="en-US" sz="2800" dirty="0" err="1"/>
              <a:t>nome</a:t>
            </a:r>
            <a:r>
              <a:rPr lang="en-US" sz="2800" dirty="0"/>
              <a:t> = ‘Leonardo’</a:t>
            </a:r>
            <a:endParaRPr lang="pt-BR" sz="2800" dirty="0"/>
          </a:p>
          <a:p>
            <a:pPr algn="ctr"/>
            <a:endParaRPr lang="pt-BR" sz="4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Relacional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50112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Um banco de dados relacional consiste em uma coleção de tabelas;</a:t>
            </a:r>
          </a:p>
          <a:p>
            <a:endParaRPr lang="pt-BR" dirty="0"/>
          </a:p>
          <a:p>
            <a:r>
              <a:rPr lang="pt-BR" dirty="0"/>
              <a:t>Cada tabela possui um nome exclusivo;</a:t>
            </a:r>
          </a:p>
          <a:p>
            <a:pPr lvl="1"/>
            <a:r>
              <a:rPr lang="pt-BR" dirty="0"/>
              <a:t>Pode representar uma entidade do mundo real (E-R)</a:t>
            </a:r>
          </a:p>
          <a:p>
            <a:endParaRPr lang="pt-BR" dirty="0"/>
          </a:p>
          <a:p>
            <a:r>
              <a:rPr lang="pt-BR" dirty="0"/>
              <a:t>Uma linha de uma tabela corresponde a um conjunto de valores, ou uma relação de valores;</a:t>
            </a:r>
          </a:p>
          <a:p>
            <a:endParaRPr lang="pt-BR" dirty="0"/>
          </a:p>
          <a:p>
            <a:r>
              <a:rPr lang="pt-BR" dirty="0"/>
              <a:t>Uma coluna corresponde aos atributos de uma tabela.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22648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57200" y="476672"/>
            <a:ext cx="8305800" cy="1143000"/>
          </a:xfrm>
        </p:spPr>
        <p:txBody>
          <a:bodyPr/>
          <a:lstStyle/>
          <a:p>
            <a:r>
              <a:rPr lang="pt-BR" dirty="0"/>
              <a:t>Exemplo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7736"/>
            <a:ext cx="5131568" cy="3965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28</a:t>
            </a:fld>
            <a:endParaRPr lang="pt-BR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736720"/>
            <a:ext cx="328612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tângulo 6"/>
          <p:cNvSpPr/>
          <p:nvPr/>
        </p:nvSpPr>
        <p:spPr>
          <a:xfrm>
            <a:off x="467544" y="2420888"/>
            <a:ext cx="4752528" cy="2880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5540514" y="2393625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Linhas</a:t>
            </a:r>
          </a:p>
        </p:txBody>
      </p:sp>
      <p:sp>
        <p:nvSpPr>
          <p:cNvPr id="9" name="Retângulo 8"/>
          <p:cNvSpPr/>
          <p:nvPr/>
        </p:nvSpPr>
        <p:spPr>
          <a:xfrm>
            <a:off x="1331640" y="1988840"/>
            <a:ext cx="1485664" cy="382433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931844" y="1619508"/>
            <a:ext cx="377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Colunas (Atributos)</a:t>
            </a:r>
          </a:p>
        </p:txBody>
      </p:sp>
    </p:spTree>
    <p:extLst>
      <p:ext uri="{BB962C8B-B14F-4D97-AF65-F5344CB8AC3E}">
        <p14:creationId xmlns:p14="http://schemas.microsoft.com/office/powerpoint/2010/main" val="363374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Chaves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805888"/>
          </a:xfrm>
        </p:spPr>
        <p:txBody>
          <a:bodyPr>
            <a:normAutofit/>
          </a:bodyPr>
          <a:lstStyle/>
          <a:p>
            <a:r>
              <a:rPr lang="pt-BR" dirty="0" err="1"/>
              <a:t>Superchave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Conjunto de um ou mais atributos que permitem identificar unicamente uma linha;</a:t>
            </a:r>
          </a:p>
          <a:p>
            <a:pPr lvl="1"/>
            <a:r>
              <a:rPr lang="en-US" dirty="0" err="1"/>
              <a:t>Exemplo</a:t>
            </a:r>
            <a:r>
              <a:rPr lang="en-US" dirty="0"/>
              <a:t>:  {ID} e {</a:t>
            </a:r>
            <a:r>
              <a:rPr lang="en-US" dirty="0" err="1"/>
              <a:t>ID,name</a:t>
            </a:r>
            <a:r>
              <a:rPr lang="en-US" dirty="0"/>
              <a:t>}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superchaves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Apenas</a:t>
            </a:r>
            <a:r>
              <a:rPr lang="en-US" dirty="0"/>
              <a:t> {name}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ser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superchave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 err="1"/>
              <a:t>Chave</a:t>
            </a:r>
            <a:r>
              <a:rPr lang="en-US" dirty="0"/>
              <a:t> </a:t>
            </a:r>
            <a:r>
              <a:rPr lang="en-US" dirty="0" err="1"/>
              <a:t>Candidata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Uma </a:t>
            </a:r>
            <a:r>
              <a:rPr lang="en-US" dirty="0" err="1"/>
              <a:t>superchave</a:t>
            </a:r>
            <a:r>
              <a:rPr lang="en-US" dirty="0"/>
              <a:t> X é </a:t>
            </a:r>
            <a:r>
              <a:rPr lang="en-US" dirty="0" err="1"/>
              <a:t>candidata</a:t>
            </a:r>
            <a:r>
              <a:rPr lang="en-US" dirty="0"/>
              <a:t> se X é </a:t>
            </a:r>
            <a:r>
              <a:rPr lang="en-US" dirty="0" err="1"/>
              <a:t>mínimo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Exemplo</a:t>
            </a:r>
            <a:r>
              <a:rPr lang="en-US" dirty="0"/>
              <a:t>: {ID} é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chave</a:t>
            </a:r>
            <a:r>
              <a:rPr lang="en-US" dirty="0"/>
              <a:t> </a:t>
            </a:r>
            <a:r>
              <a:rPr lang="en-US" dirty="0" err="1"/>
              <a:t>candidata</a:t>
            </a:r>
            <a:r>
              <a:rPr lang="en-US" dirty="0"/>
              <a:t>.</a:t>
            </a:r>
          </a:p>
          <a:p>
            <a:pPr lvl="1"/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832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53276"/>
          </a:xfrm>
        </p:spPr>
        <p:txBody>
          <a:bodyPr/>
          <a:lstStyle/>
          <a:p>
            <a:r>
              <a:rPr lang="pt-BR" dirty="0"/>
              <a:t>O que são Banco de Dados 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428596" y="2143116"/>
            <a:ext cx="2714644" cy="1143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/>
              <a:t>DADOS</a:t>
            </a:r>
          </a:p>
        </p:txBody>
      </p:sp>
      <p:sp>
        <p:nvSpPr>
          <p:cNvPr id="6" name="Seta para baixo 5"/>
          <p:cNvSpPr/>
          <p:nvPr/>
        </p:nvSpPr>
        <p:spPr>
          <a:xfrm>
            <a:off x="4357686" y="3500438"/>
            <a:ext cx="857256" cy="1571636"/>
          </a:xfrm>
          <a:prstGeom prst="downArrow">
            <a:avLst>
              <a:gd name="adj1" fmla="val 50000"/>
              <a:gd name="adj2" fmla="val 85939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357554" y="5357826"/>
            <a:ext cx="2857520" cy="12144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rgbClr val="FF0000"/>
                </a:solidFill>
              </a:rPr>
              <a:t>INFORMAÇÃO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643570" y="4071942"/>
            <a:ext cx="2571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RELACIONAMENTO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357554" y="2143116"/>
            <a:ext cx="2714644" cy="1143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/>
              <a:t>DADOS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6215074" y="2143116"/>
            <a:ext cx="2714644" cy="1143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/>
              <a:t>DADOS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Chaves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Chaves primárias (</a:t>
            </a:r>
            <a:r>
              <a:rPr lang="pt-BR" i="1" dirty="0" err="1"/>
              <a:t>primary</a:t>
            </a:r>
            <a:r>
              <a:rPr lang="pt-BR" i="1" dirty="0"/>
              <a:t> </a:t>
            </a:r>
            <a:r>
              <a:rPr lang="pt-BR" i="1" dirty="0" err="1"/>
              <a:t>key</a:t>
            </a:r>
            <a:r>
              <a:rPr lang="pt-BR" dirty="0"/>
              <a:t>):</a:t>
            </a:r>
          </a:p>
          <a:p>
            <a:pPr lvl="1"/>
            <a:r>
              <a:rPr lang="pt-BR" dirty="0"/>
              <a:t>Chave candidata escolhida para identificar um registro de forma única em uma tabela.</a:t>
            </a:r>
          </a:p>
          <a:p>
            <a:pPr lvl="1"/>
            <a:endParaRPr lang="pt-BR" dirty="0"/>
          </a:p>
          <a:p>
            <a:r>
              <a:rPr lang="pt-BR" dirty="0"/>
              <a:t>Chave estrangeira (</a:t>
            </a:r>
            <a:r>
              <a:rPr lang="pt-BR" i="1" dirty="0" err="1"/>
              <a:t>foreing</a:t>
            </a:r>
            <a:r>
              <a:rPr lang="pt-BR" i="1" dirty="0"/>
              <a:t> </a:t>
            </a:r>
            <a:r>
              <a:rPr lang="pt-BR" i="1" dirty="0" err="1"/>
              <a:t>key</a:t>
            </a:r>
            <a:r>
              <a:rPr lang="pt-BR" dirty="0"/>
              <a:t>):</a:t>
            </a:r>
          </a:p>
          <a:p>
            <a:pPr lvl="1"/>
            <a:r>
              <a:rPr lang="pt-BR" dirty="0"/>
              <a:t>Valor de uma chave primária de outra tabela;</a:t>
            </a:r>
          </a:p>
          <a:p>
            <a:pPr lvl="1"/>
            <a:r>
              <a:rPr lang="pt-BR" dirty="0"/>
              <a:t>Exemplo – </a:t>
            </a:r>
            <a:r>
              <a:rPr lang="pt-BR" dirty="0" err="1"/>
              <a:t>dept_name</a:t>
            </a:r>
            <a:r>
              <a:rPr lang="pt-BR" dirty="0"/>
              <a:t> da tabela instrutor pode é uma chave estrangeira que faz referência a departamento.</a:t>
            </a:r>
          </a:p>
          <a:p>
            <a:pPr lvl="1"/>
            <a:endParaRPr lang="pt-BR" dirty="0"/>
          </a:p>
          <a:p>
            <a:r>
              <a:rPr lang="pt-BR" dirty="0"/>
              <a:t>Chave de integridade;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50792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Diagramas de Esquema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Esquema de banco de dados;</a:t>
            </a:r>
          </a:p>
          <a:p>
            <a:endParaRPr lang="pt-BR" dirty="0"/>
          </a:p>
          <a:p>
            <a:r>
              <a:rPr lang="pt-BR" dirty="0"/>
              <a:t>Chaves primárias;</a:t>
            </a:r>
          </a:p>
          <a:p>
            <a:endParaRPr lang="pt-BR" dirty="0"/>
          </a:p>
          <a:p>
            <a:r>
              <a:rPr lang="pt-BR" dirty="0"/>
              <a:t>Chaves estrangeiras;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3882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Diagramas de Esquema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8136904" cy="4828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43161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21645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Oracle</a:t>
            </a:r>
          </a:p>
          <a:p>
            <a:endParaRPr lang="pt-BR" dirty="0"/>
          </a:p>
          <a:p>
            <a:r>
              <a:rPr lang="pt-BR" dirty="0"/>
              <a:t>SQL Server</a:t>
            </a:r>
          </a:p>
          <a:p>
            <a:endParaRPr lang="pt-BR" dirty="0"/>
          </a:p>
          <a:p>
            <a:r>
              <a:rPr lang="pt-BR" dirty="0"/>
              <a:t>MySQL*</a:t>
            </a:r>
          </a:p>
          <a:p>
            <a:endParaRPr lang="pt-BR" dirty="0"/>
          </a:p>
          <a:p>
            <a:r>
              <a:rPr lang="pt-BR" dirty="0" err="1"/>
              <a:t>Postgre</a:t>
            </a:r>
            <a:r>
              <a:rPr lang="pt-BR" dirty="0"/>
              <a:t>*</a:t>
            </a:r>
          </a:p>
          <a:p>
            <a:endParaRPr lang="pt-BR" dirty="0"/>
          </a:p>
          <a:p>
            <a:r>
              <a:rPr lang="pt-BR" dirty="0"/>
              <a:t>...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17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MySQL Debian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Instalar:</a:t>
            </a:r>
          </a:p>
          <a:p>
            <a:pPr lvl="1"/>
            <a:r>
              <a:rPr lang="pt-BR" dirty="0"/>
              <a:t># </a:t>
            </a:r>
            <a:r>
              <a:rPr lang="pt-BR" dirty="0" err="1"/>
              <a:t>sudo</a:t>
            </a:r>
            <a:r>
              <a:rPr lang="pt-BR" dirty="0"/>
              <a:t> </a:t>
            </a:r>
            <a:r>
              <a:rPr lang="pt-BR" dirty="0" err="1"/>
              <a:t>apt-get</a:t>
            </a:r>
            <a:r>
              <a:rPr lang="pt-BR" dirty="0"/>
              <a:t> </a:t>
            </a:r>
            <a:r>
              <a:rPr lang="pt-BR" dirty="0" err="1"/>
              <a:t>update</a:t>
            </a:r>
            <a:r>
              <a:rPr lang="pt-BR" dirty="0"/>
              <a:t> </a:t>
            </a:r>
          </a:p>
          <a:p>
            <a:pPr lvl="1"/>
            <a:r>
              <a:rPr lang="pt-BR" dirty="0"/>
              <a:t># </a:t>
            </a:r>
            <a:r>
              <a:rPr lang="pt-BR" dirty="0" err="1"/>
              <a:t>sudo</a:t>
            </a:r>
            <a:r>
              <a:rPr lang="pt-BR" dirty="0"/>
              <a:t> </a:t>
            </a:r>
            <a:r>
              <a:rPr lang="pt-BR" dirty="0" err="1"/>
              <a:t>apt-get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mysql</a:t>
            </a:r>
            <a:r>
              <a:rPr lang="pt-BR" dirty="0"/>
              <a:t>-server</a:t>
            </a:r>
          </a:p>
          <a:p>
            <a:pPr lvl="1"/>
            <a:r>
              <a:rPr lang="pt-BR" dirty="0"/>
              <a:t># </a:t>
            </a:r>
            <a:r>
              <a:rPr lang="pt-BR" dirty="0" err="1"/>
              <a:t>sudo</a:t>
            </a:r>
            <a:r>
              <a:rPr lang="pt-BR" dirty="0"/>
              <a:t> </a:t>
            </a:r>
            <a:r>
              <a:rPr lang="pt-BR" dirty="0" err="1"/>
              <a:t>apt-get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mysql-workbench-community</a:t>
            </a:r>
            <a:endParaRPr lang="pt-BR" dirty="0"/>
          </a:p>
          <a:p>
            <a:pPr lvl="1"/>
            <a:r>
              <a:rPr lang="pt-BR" dirty="0"/>
              <a:t># </a:t>
            </a:r>
            <a:r>
              <a:rPr lang="pt-BR" dirty="0" err="1"/>
              <a:t>sudo</a:t>
            </a:r>
            <a:r>
              <a:rPr lang="pt-BR" dirty="0"/>
              <a:t> </a:t>
            </a:r>
            <a:r>
              <a:rPr lang="pt-BR" dirty="0" err="1"/>
              <a:t>apt-get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mysql-workbench</a:t>
            </a:r>
            <a:endParaRPr lang="pt-BR" dirty="0"/>
          </a:p>
          <a:p>
            <a:r>
              <a:rPr lang="pt-BR" dirty="0"/>
              <a:t>Configurar senha root;</a:t>
            </a:r>
          </a:p>
          <a:p>
            <a:r>
              <a:rPr lang="pt-BR" dirty="0"/>
              <a:t>Conectar:</a:t>
            </a:r>
          </a:p>
          <a:p>
            <a:r>
              <a:rPr lang="pt-BR" dirty="0"/>
              <a:t># </a:t>
            </a:r>
            <a:r>
              <a:rPr lang="pt-BR" dirty="0" err="1"/>
              <a:t>mysql</a:t>
            </a:r>
            <a:r>
              <a:rPr lang="pt-BR" dirty="0"/>
              <a:t> -u root -p</a:t>
            </a:r>
          </a:p>
          <a:p>
            <a:r>
              <a:rPr lang="pt-BR" dirty="0"/>
              <a:t># </a:t>
            </a:r>
            <a:r>
              <a:rPr lang="pt-BR" dirty="0" err="1"/>
              <a:t>mysql</a:t>
            </a:r>
            <a:r>
              <a:rPr lang="pt-BR" dirty="0"/>
              <a:t> -u root --</a:t>
            </a:r>
            <a:r>
              <a:rPr lang="pt-BR" dirty="0" err="1"/>
              <a:t>skip-password</a:t>
            </a:r>
            <a:endParaRPr lang="pt-BR" dirty="0"/>
          </a:p>
          <a:p>
            <a:r>
              <a:rPr lang="pt-BR" dirty="0"/>
              <a:t>Para acesso externo, é necessário mais configurações;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08583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MySQL Debian 9 (Acesso externo)*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*Confirmar;</a:t>
            </a:r>
          </a:p>
          <a:p>
            <a:r>
              <a:rPr lang="pt-BR" dirty="0"/>
              <a:t># </a:t>
            </a:r>
            <a:r>
              <a:rPr lang="pt-BR" dirty="0" err="1"/>
              <a:t>mysql_secure_installation</a:t>
            </a:r>
            <a:r>
              <a:rPr lang="pt-BR" dirty="0"/>
              <a:t> </a:t>
            </a:r>
          </a:p>
          <a:p>
            <a:r>
              <a:rPr lang="pt-BR" dirty="0"/>
              <a:t># </a:t>
            </a:r>
            <a:r>
              <a:rPr lang="pt-BR" dirty="0" err="1"/>
              <a:t>mysql</a:t>
            </a:r>
            <a:r>
              <a:rPr lang="pt-BR" dirty="0"/>
              <a:t> -u root -p</a:t>
            </a:r>
          </a:p>
          <a:p>
            <a:pPr lvl="1"/>
            <a:r>
              <a:rPr lang="pt-BR" dirty="0" err="1"/>
              <a:t>mysql</a:t>
            </a:r>
            <a:r>
              <a:rPr lang="pt-BR" dirty="0"/>
              <a:t>&gt; USE </a:t>
            </a:r>
            <a:r>
              <a:rPr lang="pt-BR" dirty="0" err="1"/>
              <a:t>mysql</a:t>
            </a:r>
            <a:r>
              <a:rPr lang="pt-BR" dirty="0"/>
              <a:t>;</a:t>
            </a:r>
          </a:p>
          <a:p>
            <a:pPr lvl="1"/>
            <a:r>
              <a:rPr lang="pt-BR" dirty="0" err="1"/>
              <a:t>mysql</a:t>
            </a:r>
            <a:r>
              <a:rPr lang="pt-BR" dirty="0"/>
              <a:t>&gt; UPDATE </a:t>
            </a:r>
            <a:r>
              <a:rPr lang="pt-BR" dirty="0" err="1"/>
              <a:t>user</a:t>
            </a:r>
            <a:r>
              <a:rPr lang="pt-BR" dirty="0"/>
              <a:t> SET </a:t>
            </a:r>
            <a:r>
              <a:rPr lang="pt-BR" dirty="0" err="1"/>
              <a:t>plugin</a:t>
            </a:r>
            <a:r>
              <a:rPr lang="pt-BR" dirty="0"/>
              <a:t>='</a:t>
            </a:r>
            <a:r>
              <a:rPr lang="pt-BR" dirty="0" err="1"/>
              <a:t>mysql_native_password</a:t>
            </a:r>
            <a:r>
              <a:rPr lang="pt-BR" dirty="0"/>
              <a:t>' WHERE </a:t>
            </a:r>
            <a:r>
              <a:rPr lang="pt-BR" dirty="0" err="1"/>
              <a:t>User</a:t>
            </a:r>
            <a:r>
              <a:rPr lang="pt-BR" dirty="0"/>
              <a:t>='root';</a:t>
            </a:r>
          </a:p>
          <a:p>
            <a:pPr lvl="1"/>
            <a:r>
              <a:rPr lang="pt-BR" dirty="0" err="1"/>
              <a:t>mysql</a:t>
            </a:r>
            <a:r>
              <a:rPr lang="pt-BR" dirty="0"/>
              <a:t>&gt; FLUSH PRIVILEGES;</a:t>
            </a:r>
          </a:p>
          <a:p>
            <a:pPr lvl="1"/>
            <a:r>
              <a:rPr lang="pt-BR" dirty="0" err="1"/>
              <a:t>mysql</a:t>
            </a:r>
            <a:r>
              <a:rPr lang="pt-BR" dirty="0"/>
              <a:t>&gt; </a:t>
            </a:r>
            <a:r>
              <a:rPr lang="pt-BR" dirty="0" err="1"/>
              <a:t>exit</a:t>
            </a:r>
            <a:r>
              <a:rPr lang="pt-BR" dirty="0"/>
              <a:t>;</a:t>
            </a:r>
          </a:p>
          <a:p>
            <a:r>
              <a:rPr lang="pt-BR" dirty="0"/>
              <a:t># </a:t>
            </a:r>
            <a:r>
              <a:rPr lang="pt-BR" dirty="0" err="1"/>
              <a:t>service</a:t>
            </a:r>
            <a:r>
              <a:rPr lang="pt-BR" dirty="0"/>
              <a:t> </a:t>
            </a:r>
            <a:r>
              <a:rPr lang="pt-BR" dirty="0" err="1"/>
              <a:t>mysql</a:t>
            </a:r>
            <a:r>
              <a:rPr lang="pt-BR" dirty="0"/>
              <a:t> </a:t>
            </a:r>
            <a:r>
              <a:rPr lang="pt-BR" dirty="0" err="1"/>
              <a:t>restart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9404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Postgres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*Não testado;</a:t>
            </a:r>
          </a:p>
          <a:p>
            <a:r>
              <a:rPr lang="pt-BR" dirty="0">
                <a:hlinkClick r:id="rId2"/>
              </a:rPr>
              <a:t>https://www.postgresql.org/download/</a:t>
            </a:r>
            <a:endParaRPr lang="pt-BR" dirty="0"/>
          </a:p>
          <a:p>
            <a:r>
              <a:rPr lang="pt-BR" dirty="0"/>
              <a:t>PgAdmin3;</a:t>
            </a:r>
          </a:p>
          <a:p>
            <a:r>
              <a:rPr lang="pt-BR" dirty="0"/>
              <a:t>PgAdmin4;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48203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D4ACFC-892A-474D-B35D-8B118E7FC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Amazon</a:t>
            </a:r>
            <a:r>
              <a:rPr lang="pt-BR" dirty="0"/>
              <a:t> RDS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DF2646-76E6-4C7B-B7EF-B54D23842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389120"/>
          </a:xfrm>
        </p:spPr>
        <p:txBody>
          <a:bodyPr>
            <a:normAutofit lnSpcReduction="10000"/>
          </a:bodyPr>
          <a:lstStyle/>
          <a:p>
            <a:r>
              <a:rPr lang="pt-BR" dirty="0"/>
              <a:t>Serviço de Banco de dados da </a:t>
            </a:r>
            <a:r>
              <a:rPr lang="pt-BR" dirty="0" err="1"/>
              <a:t>Amazon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Nível gratuito.</a:t>
            </a:r>
          </a:p>
          <a:p>
            <a:endParaRPr lang="pt-BR" dirty="0"/>
          </a:p>
          <a:p>
            <a:r>
              <a:rPr lang="pt-BR" dirty="0"/>
              <a:t>Bancos:</a:t>
            </a:r>
          </a:p>
          <a:p>
            <a:pPr lvl="1"/>
            <a:r>
              <a:rPr lang="pt-BR" dirty="0"/>
              <a:t>MySQL/</a:t>
            </a:r>
            <a:r>
              <a:rPr lang="pt-BR" dirty="0" err="1"/>
              <a:t>MariaDB</a:t>
            </a:r>
            <a:endParaRPr lang="pt-BR" dirty="0"/>
          </a:p>
          <a:p>
            <a:pPr lvl="1"/>
            <a:r>
              <a:rPr lang="pt-BR" dirty="0" err="1"/>
              <a:t>Postgres</a:t>
            </a:r>
            <a:endParaRPr lang="pt-BR" dirty="0"/>
          </a:p>
          <a:p>
            <a:pPr lvl="1"/>
            <a:r>
              <a:rPr lang="pt-BR" dirty="0"/>
              <a:t>Oracle</a:t>
            </a:r>
          </a:p>
          <a:p>
            <a:pPr lvl="1"/>
            <a:r>
              <a:rPr lang="pt-BR" dirty="0"/>
              <a:t>SQL Server</a:t>
            </a:r>
          </a:p>
          <a:p>
            <a:endParaRPr lang="pt-BR" dirty="0"/>
          </a:p>
          <a:p>
            <a:r>
              <a:rPr lang="pt-BR" dirty="0"/>
              <a:t>https://aws.amazon.com/pt/rds/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9B14D92-2051-4278-B814-35A3CFED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6675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SQL Parte 1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7972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2" descr="Image result for banco de dado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0769" y="2928934"/>
            <a:ext cx="3443231" cy="2500330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são Banco de Dados 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143116"/>
            <a:ext cx="8229600" cy="4181484"/>
          </a:xfrm>
        </p:spPr>
        <p:txBody>
          <a:bodyPr/>
          <a:lstStyle/>
          <a:p>
            <a:r>
              <a:rPr lang="pt-BR" dirty="0"/>
              <a:t>Sistema de gerenciamento de banco de dados: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Conjunto de dados inter-relacionados;</a:t>
            </a:r>
          </a:p>
          <a:p>
            <a:endParaRPr lang="pt-BR" dirty="0"/>
          </a:p>
          <a:p>
            <a:pPr lvl="1"/>
            <a:r>
              <a:rPr lang="pt-BR" dirty="0"/>
              <a:t>Conjunto de programas dados;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Fornece uma forma para armazenar e ler informações de um banco de dados.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Linguagem de consulta de banco de dados mais usada.</a:t>
            </a:r>
          </a:p>
          <a:p>
            <a:endParaRPr lang="pt-BR" dirty="0"/>
          </a:p>
          <a:p>
            <a:r>
              <a:rPr lang="pt-BR" dirty="0"/>
              <a:t>Criada pela IBM;</a:t>
            </a:r>
          </a:p>
          <a:p>
            <a:pPr lvl="1"/>
            <a:r>
              <a:rPr lang="pt-BR" dirty="0" err="1"/>
              <a:t>Sequel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Renomeada para SQL (</a:t>
            </a:r>
            <a:r>
              <a:rPr lang="pt-BR" dirty="0" err="1"/>
              <a:t>Structured</a:t>
            </a:r>
            <a:r>
              <a:rPr lang="pt-BR" dirty="0"/>
              <a:t> Query </a:t>
            </a:r>
            <a:r>
              <a:rPr lang="pt-BR" dirty="0" err="1"/>
              <a:t>Language</a:t>
            </a:r>
            <a:r>
              <a:rPr lang="pt-BR" dirty="0"/>
              <a:t>).</a:t>
            </a:r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0297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Linguagem de manipulação de dados (DML);</a:t>
            </a:r>
          </a:p>
          <a:p>
            <a:endParaRPr lang="pt-BR" dirty="0"/>
          </a:p>
          <a:p>
            <a:r>
              <a:rPr lang="pt-BR" dirty="0"/>
              <a:t>Linguagem de definição de dados (DDL);</a:t>
            </a:r>
          </a:p>
          <a:p>
            <a:endParaRPr lang="pt-BR" dirty="0"/>
          </a:p>
          <a:p>
            <a:r>
              <a:rPr lang="pt-BR" dirty="0"/>
              <a:t>Integridade (Restrições);</a:t>
            </a:r>
          </a:p>
          <a:p>
            <a:endParaRPr lang="pt-BR" dirty="0"/>
          </a:p>
          <a:p>
            <a:r>
              <a:rPr lang="pt-BR" dirty="0"/>
              <a:t>Definição de </a:t>
            </a:r>
            <a:r>
              <a:rPr lang="pt-BR" dirty="0" err="1"/>
              <a:t>Views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Controle de transação;</a:t>
            </a:r>
          </a:p>
          <a:p>
            <a:endParaRPr lang="pt-BR" dirty="0"/>
          </a:p>
          <a:p>
            <a:r>
              <a:rPr lang="pt-BR" dirty="0"/>
              <a:t>Integração com outras linguagens:</a:t>
            </a:r>
          </a:p>
          <a:p>
            <a:pPr lvl="1"/>
            <a:r>
              <a:rPr lang="pt-BR" dirty="0"/>
              <a:t>C++, Java, C#, </a:t>
            </a:r>
            <a:r>
              <a:rPr lang="pt-BR" dirty="0" err="1"/>
              <a:t>etc</a:t>
            </a:r>
            <a:r>
              <a:rPr lang="pt-BR" dirty="0"/>
              <a:t>;</a:t>
            </a:r>
          </a:p>
          <a:p>
            <a:pPr lvl="1"/>
            <a:endParaRPr lang="pt-BR" dirty="0"/>
          </a:p>
          <a:p>
            <a:r>
              <a:rPr lang="pt-BR" dirty="0"/>
              <a:t>Controle de acessos.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44523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DDL (</a:t>
            </a:r>
            <a:r>
              <a:rPr lang="en-US" dirty="0"/>
              <a:t>Data Definition Language)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Permite a especificação das relações e conjunto de informações:</a:t>
            </a:r>
          </a:p>
          <a:p>
            <a:pPr lvl="1"/>
            <a:r>
              <a:rPr lang="pt-BR" dirty="0"/>
              <a:t>Esquema das relações;</a:t>
            </a:r>
          </a:p>
          <a:p>
            <a:pPr lvl="1"/>
            <a:r>
              <a:rPr lang="pt-BR" dirty="0"/>
              <a:t>Os tipos de valores associados a cada atributo;</a:t>
            </a:r>
          </a:p>
          <a:p>
            <a:pPr lvl="1"/>
            <a:r>
              <a:rPr lang="pt-BR" dirty="0"/>
              <a:t>Restrições de integridade;</a:t>
            </a:r>
          </a:p>
          <a:p>
            <a:pPr lvl="1"/>
            <a:r>
              <a:rPr lang="pt-BR" dirty="0"/>
              <a:t>Conjunto de índices;</a:t>
            </a:r>
          </a:p>
          <a:p>
            <a:pPr lvl="1"/>
            <a:r>
              <a:rPr lang="pt-BR" dirty="0"/>
              <a:t>Segurança e autorizações;</a:t>
            </a:r>
          </a:p>
          <a:p>
            <a:pPr lvl="1"/>
            <a:r>
              <a:rPr lang="pt-BR" dirty="0"/>
              <a:t>Estrutura de armazenamento em disco.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44611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básicos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805888"/>
          </a:xfrm>
        </p:spPr>
        <p:txBody>
          <a:bodyPr>
            <a:normAutofit/>
          </a:bodyPr>
          <a:lstStyle/>
          <a:p>
            <a:r>
              <a:rPr lang="pt-BR" dirty="0"/>
              <a:t>char(n):</a:t>
            </a:r>
          </a:p>
          <a:p>
            <a:pPr lvl="1"/>
            <a:r>
              <a:rPr lang="pt-BR" dirty="0"/>
              <a:t>String de caracteres de tamanho fixo (n).</a:t>
            </a:r>
          </a:p>
          <a:p>
            <a:endParaRPr lang="pt-BR" dirty="0"/>
          </a:p>
          <a:p>
            <a:r>
              <a:rPr lang="pt-BR" dirty="0" err="1"/>
              <a:t>varchar</a:t>
            </a:r>
            <a:r>
              <a:rPr lang="pt-BR" dirty="0"/>
              <a:t> (n):</a:t>
            </a:r>
          </a:p>
          <a:p>
            <a:pPr lvl="1"/>
            <a:r>
              <a:rPr lang="pt-BR" dirty="0"/>
              <a:t>String de caracteres de tamanho variável, com tamanho máximo de n.</a:t>
            </a:r>
          </a:p>
          <a:p>
            <a:endParaRPr lang="pt-BR" dirty="0"/>
          </a:p>
          <a:p>
            <a:r>
              <a:rPr lang="pt-BR" dirty="0" err="1"/>
              <a:t>int</a:t>
            </a:r>
            <a:r>
              <a:rPr lang="pt-BR" dirty="0"/>
              <a:t>: </a:t>
            </a:r>
          </a:p>
          <a:p>
            <a:pPr lvl="1"/>
            <a:r>
              <a:rPr lang="pt-BR" dirty="0"/>
              <a:t>Inteiro;</a:t>
            </a:r>
          </a:p>
          <a:p>
            <a:pPr lvl="1"/>
            <a:r>
              <a:rPr lang="pt-BR" dirty="0" err="1"/>
              <a:t>Mysql</a:t>
            </a:r>
            <a:r>
              <a:rPr lang="pt-BR" dirty="0"/>
              <a:t> : -2147483648 até 2147483647.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20415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básicos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smallint</a:t>
            </a:r>
            <a:r>
              <a:rPr lang="pt-BR" dirty="0"/>
              <a:t>: </a:t>
            </a:r>
          </a:p>
          <a:p>
            <a:pPr lvl="1"/>
            <a:r>
              <a:rPr lang="pt-BR" dirty="0"/>
              <a:t>Inteiro pequeno;</a:t>
            </a:r>
          </a:p>
          <a:p>
            <a:pPr lvl="1"/>
            <a:r>
              <a:rPr lang="pt-BR" dirty="0" err="1"/>
              <a:t>Mysql</a:t>
            </a:r>
            <a:r>
              <a:rPr lang="pt-BR" dirty="0"/>
              <a:t>: -32768 até 32767.</a:t>
            </a:r>
          </a:p>
          <a:p>
            <a:pPr lvl="1"/>
            <a:endParaRPr lang="pt-BR" dirty="0"/>
          </a:p>
          <a:p>
            <a:r>
              <a:rPr lang="pt-BR" dirty="0" err="1"/>
              <a:t>numeric</a:t>
            </a:r>
            <a:r>
              <a:rPr lang="pt-BR" dirty="0"/>
              <a:t>(</a:t>
            </a:r>
            <a:r>
              <a:rPr lang="pt-BR" dirty="0" err="1"/>
              <a:t>p,d</a:t>
            </a:r>
            <a:r>
              <a:rPr lang="pt-BR" dirty="0"/>
              <a:t>):</a:t>
            </a:r>
          </a:p>
          <a:p>
            <a:pPr lvl="1"/>
            <a:r>
              <a:rPr lang="pt-BR" dirty="0"/>
              <a:t>Número de ponto fixo, com precisão (p) e dígitos (d) de casas decimais;</a:t>
            </a:r>
          </a:p>
          <a:p>
            <a:pPr lvl="1"/>
            <a:r>
              <a:rPr lang="pt-BR" dirty="0"/>
              <a:t>Exemplo: </a:t>
            </a:r>
            <a:r>
              <a:rPr lang="pt-BR" dirty="0" err="1"/>
              <a:t>numeric</a:t>
            </a:r>
            <a:r>
              <a:rPr lang="pt-BR" dirty="0"/>
              <a:t>(3,1) permite 44,1.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79050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básicos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real, </a:t>
            </a:r>
            <a:r>
              <a:rPr lang="pt-BR" dirty="0" err="1"/>
              <a:t>double</a:t>
            </a:r>
            <a:r>
              <a:rPr lang="pt-BR" dirty="0"/>
              <a:t> </a:t>
            </a:r>
            <a:r>
              <a:rPr lang="pt-BR" dirty="0" err="1"/>
              <a:t>precision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Números com ponto flutuante e ponto flutuante de precisão dupla;</a:t>
            </a:r>
          </a:p>
          <a:p>
            <a:pPr lvl="1"/>
            <a:endParaRPr lang="pt-BR" dirty="0"/>
          </a:p>
          <a:p>
            <a:r>
              <a:rPr lang="pt-BR" dirty="0" err="1"/>
              <a:t>float</a:t>
            </a:r>
            <a:r>
              <a:rPr lang="pt-BR" dirty="0"/>
              <a:t> (n):</a:t>
            </a:r>
          </a:p>
          <a:p>
            <a:pPr lvl="1"/>
            <a:r>
              <a:rPr lang="pt-BR" dirty="0"/>
              <a:t>Ponto flutuante de precisão de pelo menos (n) dígitos;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27494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Tabelas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Estrutura básica: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Onde:</a:t>
            </a:r>
          </a:p>
          <a:p>
            <a:pPr lvl="1"/>
            <a:r>
              <a:rPr lang="pt-BR" dirty="0"/>
              <a:t>r: Nome da Tabela;</a:t>
            </a:r>
          </a:p>
          <a:p>
            <a:pPr lvl="1"/>
            <a:r>
              <a:rPr lang="pt-BR" dirty="0"/>
              <a:t>A: Nome do Atributo;</a:t>
            </a:r>
          </a:p>
          <a:p>
            <a:pPr lvl="1"/>
            <a:r>
              <a:rPr lang="pt-BR" dirty="0"/>
              <a:t>D: Tipo do Atributo.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46</a:t>
            </a:fld>
            <a:endParaRPr lang="pt-B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988840"/>
            <a:ext cx="3968651" cy="2664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16680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txBody>
          <a:bodyPr/>
          <a:lstStyle/>
          <a:p>
            <a:r>
              <a:rPr lang="pt-BR" dirty="0"/>
              <a:t>Criando Tabelas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47</a:t>
            </a:fld>
            <a:endParaRPr lang="pt-BR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805888"/>
          </a:xfrm>
        </p:spPr>
        <p:txBody>
          <a:bodyPr>
            <a:normAutofit fontScale="92500" lnSpcReduction="20000"/>
          </a:bodyPr>
          <a:lstStyle/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endParaRPr lang="en-US" b="1" dirty="0">
              <a:solidFill>
                <a:srgbClr val="FF0000"/>
              </a:solidFill>
            </a:endParaRPr>
          </a:p>
          <a:p>
            <a:pPr algn="l"/>
            <a:endParaRPr lang="en-US" b="1" dirty="0">
              <a:solidFill>
                <a:srgbClr val="FF0000"/>
              </a:solidFill>
            </a:endParaRPr>
          </a:p>
          <a:p>
            <a:pPr algn="l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TABLE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AULA_BD.DEPARTAMENTO 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(ID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AUTO_INCREMENT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NOME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VARCHAR(50)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KEY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(ID));</a:t>
            </a:r>
            <a:endParaRPr lang="pt-BR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560" y="1839770"/>
            <a:ext cx="7240910" cy="279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5031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Primary</a:t>
            </a:r>
            <a:r>
              <a:rPr lang="pt-BR" dirty="0"/>
              <a:t> </a:t>
            </a:r>
            <a:r>
              <a:rPr lang="pt-BR" dirty="0" err="1"/>
              <a:t>key</a:t>
            </a:r>
            <a:r>
              <a:rPr lang="pt-BR" dirty="0"/>
              <a:t>;</a:t>
            </a:r>
          </a:p>
          <a:p>
            <a:r>
              <a:rPr lang="pt-BR" dirty="0" err="1"/>
              <a:t>Foreing</a:t>
            </a:r>
            <a:r>
              <a:rPr lang="pt-BR" dirty="0"/>
              <a:t> </a:t>
            </a:r>
            <a:r>
              <a:rPr lang="pt-BR" dirty="0" err="1"/>
              <a:t>key</a:t>
            </a:r>
            <a:r>
              <a:rPr lang="pt-BR" dirty="0"/>
              <a:t>;</a:t>
            </a:r>
          </a:p>
          <a:p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null</a:t>
            </a:r>
            <a:r>
              <a:rPr lang="pt-BR" dirty="0"/>
              <a:t>;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48</a:t>
            </a:fld>
            <a:endParaRPr lang="pt-BR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556792"/>
            <a:ext cx="4276725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265871"/>
            <a:ext cx="574357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5031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Atualizando tabelas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Insert</a:t>
            </a:r>
            <a:r>
              <a:rPr lang="pt-BR" dirty="0"/>
              <a:t>:</a:t>
            </a:r>
          </a:p>
          <a:p>
            <a:endParaRPr lang="pt-BR" dirty="0"/>
          </a:p>
          <a:p>
            <a:r>
              <a:rPr lang="pt-BR" dirty="0"/>
              <a:t>Delete:</a:t>
            </a:r>
          </a:p>
          <a:p>
            <a:endParaRPr lang="pt-BR" dirty="0"/>
          </a:p>
          <a:p>
            <a:r>
              <a:rPr lang="pt-BR" dirty="0" err="1"/>
              <a:t>Drop</a:t>
            </a:r>
            <a:r>
              <a:rPr lang="pt-BR" dirty="0"/>
              <a:t> </a:t>
            </a:r>
            <a:r>
              <a:rPr lang="pt-BR" dirty="0" err="1"/>
              <a:t>Table</a:t>
            </a:r>
            <a:r>
              <a:rPr lang="pt-BR" dirty="0"/>
              <a:t>:</a:t>
            </a:r>
          </a:p>
          <a:p>
            <a:endParaRPr lang="pt-BR" dirty="0"/>
          </a:p>
          <a:p>
            <a:r>
              <a:rPr lang="pt-BR" dirty="0" err="1"/>
              <a:t>Alter</a:t>
            </a:r>
            <a:r>
              <a:rPr lang="pt-BR" dirty="0"/>
              <a:t>: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49</a:t>
            </a:fld>
            <a:endParaRPr lang="pt-B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556" y="2060848"/>
            <a:ext cx="55911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556" y="3008993"/>
            <a:ext cx="24955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555" y="3861048"/>
            <a:ext cx="16859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555" y="4899152"/>
            <a:ext cx="26765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5445224"/>
            <a:ext cx="24860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503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 de Banco de Dados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</a:t>
            </a:fld>
            <a:endParaRPr lang="pt-BR"/>
          </a:p>
        </p:txBody>
      </p:sp>
      <p:pic>
        <p:nvPicPr>
          <p:cNvPr id="1028" name="Picture 4" descr="Image result for banco de dado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3116"/>
            <a:ext cx="8472076" cy="40719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Insert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INSERT INTO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AULA_BD.DEPARTAMENTO 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(NOME)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('DAELN');</a:t>
            </a:r>
          </a:p>
          <a:p>
            <a:pPr algn="l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INSERT INTO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AULA_BD.ALUNO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(NOME,DT_NASCIMENTO)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('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Leonardo',DATE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('1990-11-05'));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51160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Update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UPDATE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AULA_BD.ALUNO </a:t>
            </a: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= 'Teste'</a:t>
            </a: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UPDATE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AULA_BD.ALUNO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DT_NASCIMENTO = DATE('1992-05-17')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NOME = 'Karina';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6691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Delete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DELETE FROM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AULA_BD.ALUNO;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DELETE FROM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AULA_BD.DEPARTAMENTO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NOME = 'DAMEC';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34945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Drop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DROP TABLE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AULA_DB.DEPARTAMENTO;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DROP TABLE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AULA_BD.ALUNO;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14511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SELECT:</a:t>
            </a:r>
          </a:p>
          <a:p>
            <a:pPr lvl="1"/>
            <a:r>
              <a:rPr lang="pt-BR" dirty="0"/>
              <a:t>Usada para listar os atributos (A1, A2,..., </a:t>
            </a:r>
            <a:r>
              <a:rPr lang="pt-BR" dirty="0" err="1"/>
              <a:t>An</a:t>
            </a:r>
            <a:r>
              <a:rPr lang="pt-BR" dirty="0"/>
              <a:t>) desejados;</a:t>
            </a:r>
          </a:p>
          <a:p>
            <a:r>
              <a:rPr lang="pt-BR" dirty="0"/>
              <a:t>FROM</a:t>
            </a:r>
          </a:p>
          <a:p>
            <a:pPr lvl="1"/>
            <a:r>
              <a:rPr lang="pt-BR" dirty="0"/>
              <a:t>Lista das tabelas (r1, r2,...</a:t>
            </a:r>
            <a:r>
              <a:rPr lang="pt-BR" dirty="0" err="1"/>
              <a:t>rn</a:t>
            </a:r>
            <a:r>
              <a:rPr lang="pt-BR" dirty="0"/>
              <a:t>) a serem acessadas;</a:t>
            </a:r>
          </a:p>
          <a:p>
            <a:r>
              <a:rPr lang="pt-BR" dirty="0"/>
              <a:t>WHERE</a:t>
            </a:r>
          </a:p>
          <a:p>
            <a:pPr lvl="1"/>
            <a:r>
              <a:rPr lang="pt-BR" dirty="0"/>
              <a:t>Predicado (P);</a:t>
            </a:r>
          </a:p>
          <a:p>
            <a:pPr lvl="1"/>
            <a:r>
              <a:rPr lang="pt-BR" dirty="0"/>
              <a:t>Condições para que um registro retorne na consulta;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54</a:t>
            </a:fld>
            <a:endParaRPr lang="pt-BR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5229200"/>
            <a:ext cx="38290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99498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55</a:t>
            </a:fld>
            <a:endParaRPr lang="pt-BR"/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427" y="5301207"/>
            <a:ext cx="65817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Ainda podem ser utilizadas relações aritméticas ;</a:t>
            </a:r>
          </a:p>
          <a:p>
            <a:pPr lvl="1"/>
            <a:r>
              <a:rPr lang="pt-BR" dirty="0"/>
              <a:t>+ - * / </a:t>
            </a:r>
            <a:r>
              <a:rPr lang="pt-BR" dirty="0" err="1"/>
              <a:t>etc</a:t>
            </a:r>
            <a:endParaRPr lang="pt-BR" dirty="0"/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427" y="2934951"/>
            <a:ext cx="291465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18269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Comparações podem ser combinadas usando as relações lógicas:</a:t>
            </a:r>
          </a:p>
          <a:p>
            <a:pPr lvl="1"/>
            <a:r>
              <a:rPr lang="pt-BR" dirty="0" err="1"/>
              <a:t>And</a:t>
            </a:r>
            <a:r>
              <a:rPr lang="pt-BR" dirty="0"/>
              <a:t>;</a:t>
            </a:r>
          </a:p>
          <a:p>
            <a:pPr lvl="1"/>
            <a:r>
              <a:rPr lang="pt-BR" dirty="0" err="1"/>
              <a:t>Or</a:t>
            </a:r>
            <a:r>
              <a:rPr lang="pt-BR" dirty="0"/>
              <a:t>;</a:t>
            </a:r>
          </a:p>
          <a:p>
            <a:pPr lvl="1"/>
            <a:r>
              <a:rPr lang="pt-BR" dirty="0" err="1"/>
              <a:t>Not</a:t>
            </a:r>
            <a:r>
              <a:rPr lang="pt-BR" dirty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56</a:t>
            </a:fld>
            <a:endParaRPr lang="pt-BR"/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594431"/>
            <a:ext cx="8556823" cy="1352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68352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Básicos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=	Equal to</a:t>
            </a:r>
          </a:p>
          <a:p>
            <a:r>
              <a:rPr lang="en-US" dirty="0"/>
              <a:t>&gt;	Greater than	</a:t>
            </a:r>
          </a:p>
          <a:p>
            <a:r>
              <a:rPr lang="en-US" dirty="0"/>
              <a:t>&lt;	Less than</a:t>
            </a:r>
          </a:p>
          <a:p>
            <a:r>
              <a:rPr lang="en-US" dirty="0"/>
              <a:t>&gt;=	Greater than or equal to</a:t>
            </a:r>
          </a:p>
          <a:p>
            <a:r>
              <a:rPr lang="en-US" dirty="0"/>
              <a:t>&lt;=	Less than or equal to</a:t>
            </a:r>
          </a:p>
          <a:p>
            <a:r>
              <a:rPr lang="en-US" dirty="0"/>
              <a:t>&lt;&gt;	Not equal 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18317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Distinct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Elimina resultados duplicados: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b="1" dirty="0"/>
              <a:t>SELECT DISTINCT</a:t>
            </a:r>
            <a:r>
              <a:rPr lang="pt-BR" dirty="0"/>
              <a:t> NOME </a:t>
            </a:r>
            <a:r>
              <a:rPr lang="pt-BR" b="1" dirty="0"/>
              <a:t>FROM</a:t>
            </a:r>
            <a:r>
              <a:rPr lang="pt-BR" dirty="0"/>
              <a:t> AULA_BD.ALUNO;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58</a:t>
            </a:fld>
            <a:endParaRPr lang="pt-BR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Consultas sobre múltiplas tabelas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59</a:t>
            </a:fld>
            <a:endParaRPr lang="pt-BR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88840"/>
            <a:ext cx="8229600" cy="128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296478"/>
            <a:ext cx="3986411" cy="347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8608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 da Disciplina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Utilizar um sistema de banco de dados na prática: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Construir um banco relacional;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SQL;</a:t>
            </a:r>
          </a:p>
          <a:p>
            <a:pPr lvl="1"/>
            <a:endParaRPr lang="pt-BR" dirty="0"/>
          </a:p>
          <a:p>
            <a:pPr lvl="1"/>
            <a:r>
              <a:rPr lang="pt-BR" dirty="0" err="1"/>
              <a:t>NoSQL</a:t>
            </a:r>
            <a:r>
              <a:rPr lang="pt-BR" dirty="0"/>
              <a:t>;</a:t>
            </a:r>
          </a:p>
          <a:p>
            <a:endParaRPr lang="pt-BR" dirty="0"/>
          </a:p>
          <a:p>
            <a:pPr lvl="1"/>
            <a:r>
              <a:rPr lang="pt-BR" dirty="0"/>
              <a:t>Consumir dados;</a:t>
            </a:r>
          </a:p>
          <a:p>
            <a:pPr lvl="1"/>
            <a:endParaRPr lang="pt-BR" dirty="0"/>
          </a:p>
          <a:p>
            <a:r>
              <a:rPr lang="pt-BR" dirty="0">
                <a:hlinkClick r:id="rId2"/>
              </a:rPr>
              <a:t>https://github.com/leonardopordeus/BD.git</a:t>
            </a:r>
            <a:endParaRPr lang="pt-BR" dirty="0"/>
          </a:p>
          <a:p>
            <a:endParaRPr lang="pt-BR" dirty="0"/>
          </a:p>
          <a:p>
            <a:r>
              <a:rPr lang="pt-BR" dirty="0"/>
              <a:t>*</a:t>
            </a:r>
            <a:r>
              <a:rPr lang="pt-BR" dirty="0" err="1"/>
              <a:t>MySql</a:t>
            </a:r>
            <a:r>
              <a:rPr lang="pt-BR" dirty="0"/>
              <a:t>/</a:t>
            </a:r>
            <a:r>
              <a:rPr lang="pt-BR" dirty="0" err="1"/>
              <a:t>Postgree</a:t>
            </a:r>
            <a:r>
              <a:rPr lang="pt-BR" dirty="0"/>
              <a:t>;</a:t>
            </a:r>
          </a:p>
          <a:p>
            <a:pPr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Consultas sobre múltiplas tabelas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Corresponde ao produto cartesiano das tabelas envolvidas na consulta;</a:t>
            </a:r>
          </a:p>
          <a:p>
            <a:endParaRPr lang="pt-BR" dirty="0"/>
          </a:p>
          <a:p>
            <a:pPr lvl="1"/>
            <a:r>
              <a:rPr lang="pt-BR" dirty="0"/>
              <a:t>Resultado: </a:t>
            </a:r>
            <a:r>
              <a:rPr lang="pt-BR" i="1" dirty="0" err="1"/>
              <a:t>instructor</a:t>
            </a:r>
            <a:r>
              <a:rPr lang="pt-BR" dirty="0"/>
              <a:t> X </a:t>
            </a:r>
            <a:r>
              <a:rPr lang="pt-BR" i="1" dirty="0" err="1"/>
              <a:t>teaches</a:t>
            </a:r>
            <a:r>
              <a:rPr lang="pt-BR" dirty="0"/>
              <a:t>;</a:t>
            </a:r>
          </a:p>
          <a:p>
            <a:pPr lvl="1"/>
            <a:endParaRPr lang="pt-BR" dirty="0"/>
          </a:p>
          <a:p>
            <a:pPr lvl="1"/>
            <a:r>
              <a:rPr lang="pt-BR" b="1" dirty="0" err="1"/>
              <a:t>select</a:t>
            </a:r>
            <a:r>
              <a:rPr lang="pt-BR" dirty="0"/>
              <a:t> * </a:t>
            </a:r>
            <a:r>
              <a:rPr lang="pt-BR" b="1" dirty="0" err="1"/>
              <a:t>from</a:t>
            </a:r>
            <a:r>
              <a:rPr lang="pt-BR" dirty="0"/>
              <a:t> </a:t>
            </a:r>
            <a:r>
              <a:rPr lang="pt-BR" i="1" dirty="0" err="1"/>
              <a:t>instructor</a:t>
            </a:r>
            <a:r>
              <a:rPr lang="pt-BR" dirty="0"/>
              <a:t>, </a:t>
            </a:r>
            <a:r>
              <a:rPr lang="pt-BR" i="1" dirty="0" err="1"/>
              <a:t>teaches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Gera todos os para possíveis para </a:t>
            </a:r>
            <a:r>
              <a:rPr lang="pt-BR" i="1" dirty="0" err="1"/>
              <a:t>instructor</a:t>
            </a:r>
            <a:r>
              <a:rPr lang="pt-BR" i="1" dirty="0"/>
              <a:t> </a:t>
            </a:r>
            <a:r>
              <a:rPr lang="pt-BR" dirty="0"/>
              <a:t> e </a:t>
            </a:r>
            <a:r>
              <a:rPr lang="pt-BR" i="1" dirty="0" err="1"/>
              <a:t>teaches</a:t>
            </a:r>
            <a:r>
              <a:rPr lang="pt-BR" i="1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16641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61</a:t>
            </a:fld>
            <a:endParaRPr lang="pt-BR"/>
          </a:p>
        </p:txBody>
      </p:sp>
      <p:pic>
        <p:nvPicPr>
          <p:cNvPr id="10" name="Picture 4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506"/>
          <a:stretch>
            <a:fillRect/>
          </a:stretch>
        </p:blipFill>
        <p:spPr bwMode="auto">
          <a:xfrm>
            <a:off x="4721225" y="1155700"/>
            <a:ext cx="3890963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776413" y="833438"/>
            <a:ext cx="1227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i="1"/>
              <a:t>instructor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6135688" y="800100"/>
            <a:ext cx="1073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i="1"/>
              <a:t>teaches</a:t>
            </a:r>
          </a:p>
        </p:txBody>
      </p:sp>
      <p:pic>
        <p:nvPicPr>
          <p:cNvPr id="13" name="Picture 8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357"/>
          <a:stretch>
            <a:fillRect/>
          </a:stretch>
        </p:blipFill>
        <p:spPr bwMode="auto">
          <a:xfrm>
            <a:off x="514350" y="1230313"/>
            <a:ext cx="38830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5" descr="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2724150"/>
            <a:ext cx="6629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905490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Junção natural (</a:t>
            </a:r>
            <a:r>
              <a:rPr lang="pt-BR" dirty="0" err="1"/>
              <a:t>Join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pPr algn="l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AL.NOME,DP.NOME </a:t>
            </a:r>
          </a:p>
          <a:p>
            <a:pPr marL="0" indent="0" algn="l">
              <a:buNone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	FROM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AULA_BD.ALUNO AL</a:t>
            </a:r>
          </a:p>
          <a:p>
            <a:pPr marL="0" indent="0" algn="l">
              <a:buNone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	JOIN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AULA_BD.DEPARTAMENTO DP;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62</a:t>
            </a:fld>
            <a:endParaRPr lang="pt-BR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14" y="2613868"/>
            <a:ext cx="634365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93742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Junção natural (</a:t>
            </a:r>
            <a:r>
              <a:rPr lang="pt-BR" dirty="0" err="1"/>
              <a:t>Join</a:t>
            </a:r>
            <a:r>
              <a:rPr lang="pt-BR" dirty="0"/>
              <a:t>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63</a:t>
            </a:fld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 se não encontrar a relação?</a:t>
            </a:r>
          </a:p>
          <a:p>
            <a:endParaRPr lang="pt-BR" dirty="0"/>
          </a:p>
          <a:p>
            <a:pPr lvl="1"/>
            <a:r>
              <a:rPr lang="pt-BR" b="1" dirty="0" err="1"/>
              <a:t>Left</a:t>
            </a:r>
            <a:r>
              <a:rPr lang="pt-BR" b="1" dirty="0"/>
              <a:t> </a:t>
            </a:r>
            <a:r>
              <a:rPr lang="pt-BR" b="1" dirty="0" err="1"/>
              <a:t>outer</a:t>
            </a:r>
            <a:r>
              <a:rPr lang="pt-BR" b="1" dirty="0"/>
              <a:t> </a:t>
            </a:r>
            <a:r>
              <a:rPr lang="pt-BR" b="1" dirty="0" err="1"/>
              <a:t>join</a:t>
            </a:r>
            <a:r>
              <a:rPr lang="pt-BR" dirty="0"/>
              <a:t>: preserva as linhas da tabela declarada a esquerda;</a:t>
            </a:r>
          </a:p>
          <a:p>
            <a:endParaRPr lang="pt-BR" dirty="0"/>
          </a:p>
          <a:p>
            <a:pPr lvl="1"/>
            <a:r>
              <a:rPr lang="pt-BR" b="1" dirty="0" err="1"/>
              <a:t>Right</a:t>
            </a:r>
            <a:r>
              <a:rPr lang="pt-BR" b="1" dirty="0"/>
              <a:t> </a:t>
            </a:r>
            <a:r>
              <a:rPr lang="pt-BR" b="1" dirty="0" err="1"/>
              <a:t>outer</a:t>
            </a:r>
            <a:r>
              <a:rPr lang="pt-BR" b="1" dirty="0"/>
              <a:t> </a:t>
            </a:r>
            <a:r>
              <a:rPr lang="pt-BR" b="1" dirty="0" err="1"/>
              <a:t>join</a:t>
            </a:r>
            <a:r>
              <a:rPr lang="pt-BR" dirty="0"/>
              <a:t>: preserva as linhas da tabela declarada a direita;</a:t>
            </a:r>
          </a:p>
          <a:p>
            <a:pPr lvl="1"/>
            <a:endParaRPr lang="pt-BR" dirty="0"/>
          </a:p>
          <a:p>
            <a:pPr lvl="1"/>
            <a:r>
              <a:rPr lang="pt-BR" b="1" dirty="0" err="1"/>
              <a:t>Full</a:t>
            </a:r>
            <a:r>
              <a:rPr lang="pt-BR" b="1" dirty="0"/>
              <a:t> </a:t>
            </a:r>
            <a:r>
              <a:rPr lang="pt-BR" b="1" dirty="0" err="1"/>
              <a:t>outer</a:t>
            </a:r>
            <a:r>
              <a:rPr lang="pt-BR" b="1" dirty="0"/>
              <a:t> </a:t>
            </a:r>
            <a:r>
              <a:rPr lang="pt-BR" b="1" dirty="0" err="1"/>
              <a:t>join</a:t>
            </a:r>
            <a:r>
              <a:rPr lang="pt-BR" dirty="0"/>
              <a:t>: preserva as linhas de ambas as declarações;</a:t>
            </a:r>
          </a:p>
        </p:txBody>
      </p:sp>
    </p:spTree>
    <p:extLst>
      <p:ext uri="{BB962C8B-B14F-4D97-AF65-F5344CB8AC3E}">
        <p14:creationId xmlns:p14="http://schemas.microsoft.com/office/powerpoint/2010/main" val="1920083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Renomeação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Permite renomear tabelas e atributos:</a:t>
            </a:r>
          </a:p>
          <a:p>
            <a:pPr lvl="1"/>
            <a:r>
              <a:rPr lang="pt-BR" dirty="0"/>
              <a:t>Abreviar;</a:t>
            </a:r>
          </a:p>
          <a:p>
            <a:pPr lvl="1"/>
            <a:r>
              <a:rPr lang="pt-BR" dirty="0"/>
              <a:t>Utilizar em outro ponto da consulta;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64</a:t>
            </a:fld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56992"/>
            <a:ext cx="709612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941168"/>
            <a:ext cx="5791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6855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especificar uma </a:t>
            </a:r>
            <a:r>
              <a:rPr lang="pt-BR" dirty="0" err="1"/>
              <a:t>string</a:t>
            </a:r>
            <a:r>
              <a:rPr lang="pt-BR" dirty="0"/>
              <a:t> deve delimitar por apóstrofes:</a:t>
            </a:r>
          </a:p>
          <a:p>
            <a:pPr lvl="1"/>
            <a:r>
              <a:rPr lang="pt-BR" dirty="0"/>
              <a:t>‘</a:t>
            </a:r>
            <a:r>
              <a:rPr lang="pt-BR" dirty="0" err="1"/>
              <a:t>String</a:t>
            </a:r>
            <a:r>
              <a:rPr lang="pt-BR" dirty="0"/>
              <a:t> Teste’;</a:t>
            </a:r>
          </a:p>
          <a:p>
            <a:r>
              <a:rPr lang="pt-BR" dirty="0"/>
              <a:t>Operadores</a:t>
            </a:r>
          </a:p>
          <a:p>
            <a:pPr lvl="1"/>
            <a:r>
              <a:rPr lang="pt-BR" dirty="0"/>
              <a:t>(=): Igualdade;</a:t>
            </a:r>
          </a:p>
          <a:p>
            <a:pPr lvl="1"/>
            <a:r>
              <a:rPr lang="pt-BR" dirty="0"/>
              <a:t>(%): Combina com qualquer </a:t>
            </a:r>
            <a:r>
              <a:rPr lang="pt-BR" dirty="0" err="1"/>
              <a:t>string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(_): Combina com qualquer caractere;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65</a:t>
            </a:fld>
            <a:endParaRPr lang="pt-B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255262"/>
            <a:ext cx="592455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4225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Dependendo da configuração do banco:</a:t>
            </a:r>
          </a:p>
          <a:p>
            <a:pPr lvl="1"/>
            <a:r>
              <a:rPr lang="pt-BR" dirty="0"/>
              <a:t>Pode ser ou não sensível a letras maiúsculas;</a:t>
            </a:r>
          </a:p>
          <a:p>
            <a:pPr lvl="1"/>
            <a:r>
              <a:rPr lang="pt-BR" dirty="0"/>
              <a:t>Pode ser ou não sensível a letras acentos;</a:t>
            </a:r>
          </a:p>
          <a:p>
            <a:pPr lvl="1"/>
            <a:endParaRPr lang="pt-BR" dirty="0"/>
          </a:p>
          <a:p>
            <a:r>
              <a:rPr lang="pt-BR" dirty="0"/>
              <a:t>Torna uma </a:t>
            </a:r>
            <a:r>
              <a:rPr lang="pt-BR" dirty="0" err="1"/>
              <a:t>string</a:t>
            </a:r>
            <a:r>
              <a:rPr lang="pt-BR" dirty="0"/>
              <a:t> com caracteres maiúsculos:</a:t>
            </a:r>
          </a:p>
          <a:p>
            <a:pPr lvl="1"/>
            <a:r>
              <a:rPr lang="pt-BR" dirty="0" err="1"/>
              <a:t>Upper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);</a:t>
            </a:r>
          </a:p>
          <a:p>
            <a:pPr lvl="1"/>
            <a:endParaRPr lang="pt-BR" dirty="0"/>
          </a:p>
          <a:p>
            <a:r>
              <a:rPr lang="pt-BR" dirty="0"/>
              <a:t>Torna uma </a:t>
            </a:r>
            <a:r>
              <a:rPr lang="pt-BR" dirty="0" err="1"/>
              <a:t>string</a:t>
            </a:r>
            <a:r>
              <a:rPr lang="pt-BR" dirty="0"/>
              <a:t> com caracteres minúsculos:</a:t>
            </a:r>
          </a:p>
          <a:p>
            <a:pPr lvl="1"/>
            <a:r>
              <a:rPr lang="pt-BR" dirty="0" err="1"/>
              <a:t>Lower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);</a:t>
            </a:r>
          </a:p>
          <a:p>
            <a:pPr lvl="1"/>
            <a:endParaRPr lang="pt-BR" dirty="0"/>
          </a:p>
          <a:p>
            <a:r>
              <a:rPr lang="pt-BR" dirty="0"/>
              <a:t>Remoção de espaços no final de uma </a:t>
            </a:r>
            <a:r>
              <a:rPr lang="pt-BR" dirty="0" err="1"/>
              <a:t>string</a:t>
            </a:r>
            <a:r>
              <a:rPr lang="pt-BR" dirty="0"/>
              <a:t>:</a:t>
            </a:r>
          </a:p>
          <a:p>
            <a:pPr lvl="1"/>
            <a:r>
              <a:rPr lang="pt-BR" dirty="0" err="1"/>
              <a:t>Trim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);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5114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Ordenação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possível apresentar o resultado de uma consulta ordenado de forma alfabética, numeral, datas </a:t>
            </a:r>
            <a:r>
              <a:rPr lang="pt-BR" dirty="0" err="1"/>
              <a:t>etc</a:t>
            </a:r>
            <a:r>
              <a:rPr lang="pt-BR" dirty="0"/>
              <a:t>;</a:t>
            </a:r>
          </a:p>
          <a:p>
            <a:endParaRPr lang="pt-BR" dirty="0"/>
          </a:p>
          <a:p>
            <a:pPr lvl="1"/>
            <a:r>
              <a:rPr lang="pt-BR" dirty="0"/>
              <a:t>ASC: Crescente;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DESC: Decrescente;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67</a:t>
            </a:fld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4941168"/>
            <a:ext cx="55245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406062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Between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comparar valores entre na cláusula </a:t>
            </a:r>
            <a:r>
              <a:rPr lang="pt-BR" b="1" dirty="0" err="1"/>
              <a:t>where</a:t>
            </a:r>
            <a:r>
              <a:rPr lang="pt-BR" b="1" dirty="0"/>
              <a:t>:</a:t>
            </a:r>
          </a:p>
          <a:p>
            <a:pPr lvl="1"/>
            <a:r>
              <a:rPr lang="pt-BR" b="1" dirty="0" err="1"/>
              <a:t>between</a:t>
            </a:r>
            <a:r>
              <a:rPr lang="pt-BR" dirty="0"/>
              <a:t>;</a:t>
            </a:r>
            <a:endParaRPr lang="pt-BR" b="1" dirty="0"/>
          </a:p>
          <a:p>
            <a:pPr lvl="1"/>
            <a:r>
              <a:rPr lang="pt-BR" b="1" dirty="0" err="1"/>
              <a:t>not</a:t>
            </a:r>
            <a:r>
              <a:rPr lang="pt-BR" b="1" dirty="0"/>
              <a:t> </a:t>
            </a:r>
            <a:r>
              <a:rPr lang="pt-BR" b="1" dirty="0" err="1"/>
              <a:t>between</a:t>
            </a:r>
            <a:r>
              <a:rPr lang="pt-BR" b="1" dirty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68</a:t>
            </a:fld>
            <a:endParaRPr lang="pt-B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75" y="5301208"/>
            <a:ext cx="720090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75" y="3674343"/>
            <a:ext cx="813435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22089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União entre duas consultas;</a:t>
            </a:r>
          </a:p>
          <a:p>
            <a:pPr lvl="2"/>
            <a:r>
              <a:rPr lang="pt-BR" b="1" dirty="0" err="1"/>
              <a:t>union</a:t>
            </a:r>
            <a:r>
              <a:rPr lang="pt-BR" dirty="0"/>
              <a:t>: elimina registros duplicados;</a:t>
            </a:r>
          </a:p>
          <a:p>
            <a:pPr lvl="2"/>
            <a:r>
              <a:rPr lang="pt-BR" b="1" dirty="0" err="1"/>
              <a:t>union</a:t>
            </a:r>
            <a:r>
              <a:rPr lang="pt-BR" b="1" dirty="0"/>
              <a:t> </a:t>
            </a:r>
            <a:r>
              <a:rPr lang="pt-BR" b="1" dirty="0" err="1"/>
              <a:t>all</a:t>
            </a:r>
            <a:r>
              <a:rPr lang="pt-BR" dirty="0"/>
              <a:t>: mantém todos os registros;</a:t>
            </a:r>
          </a:p>
          <a:p>
            <a:pPr lvl="2"/>
            <a:endParaRPr lang="pt-BR" dirty="0"/>
          </a:p>
          <a:p>
            <a:r>
              <a:rPr lang="pt-BR" dirty="0"/>
              <a:t>Os campos do </a:t>
            </a:r>
            <a:r>
              <a:rPr lang="pt-BR" b="1" dirty="0" err="1"/>
              <a:t>select</a:t>
            </a:r>
            <a:r>
              <a:rPr lang="pt-BR" dirty="0"/>
              <a:t> devem ser iguais;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69</a:t>
            </a:fld>
            <a:endParaRPr lang="pt-B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89" y="4421113"/>
            <a:ext cx="498157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4009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Objetivos da Disciplina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Configuração do banco e conceitos SQL;</a:t>
            </a:r>
          </a:p>
          <a:p>
            <a:endParaRPr lang="pt-BR" dirty="0"/>
          </a:p>
          <a:p>
            <a:r>
              <a:rPr lang="pt-BR" dirty="0"/>
              <a:t>Projeto de um Banco de Dados;</a:t>
            </a:r>
          </a:p>
          <a:p>
            <a:endParaRPr lang="pt-BR" dirty="0"/>
          </a:p>
          <a:p>
            <a:r>
              <a:rPr lang="pt-BR" dirty="0"/>
              <a:t>Como consumir dados;</a:t>
            </a:r>
          </a:p>
          <a:p>
            <a:endParaRPr lang="pt-BR" dirty="0"/>
          </a:p>
          <a:p>
            <a:r>
              <a:rPr lang="pt-BR" dirty="0"/>
              <a:t>Trabalho.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616976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70</a:t>
            </a:fld>
            <a:endParaRPr lang="pt-BR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" y="1965576"/>
            <a:ext cx="757237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984" y="2706439"/>
            <a:ext cx="1485900" cy="2495550"/>
          </a:xfrm>
          <a:prstGeom prst="rect">
            <a:avLst/>
          </a:prstGeom>
          <a:solidFill>
            <a:schemeClr val="accent1"/>
          </a:solidFill>
          <a:ln w="25400" cmpd="sng">
            <a:solidFill>
              <a:srgbClr val="FF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489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INTERSECT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Realiza a interseção de duas consultas;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71</a:t>
            </a:fld>
            <a:endParaRPr lang="pt-B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84984"/>
            <a:ext cx="501967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451671"/>
            <a:ext cx="1428750" cy="895350"/>
          </a:xfrm>
          <a:prstGeom prst="rect">
            <a:avLst/>
          </a:prstGeom>
          <a:noFill/>
          <a:ln w="25400" cmpd="sng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65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NULL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Representa um valor desconhecido ou que não existe;</a:t>
            </a:r>
          </a:p>
          <a:p>
            <a:endParaRPr lang="pt-BR" dirty="0"/>
          </a:p>
          <a:p>
            <a:r>
              <a:rPr lang="pt-BR" dirty="0"/>
              <a:t>Pode ser utilizado para consultas:</a:t>
            </a:r>
          </a:p>
          <a:p>
            <a:pPr lvl="1"/>
            <a:r>
              <a:rPr lang="pt-BR" b="1" dirty="0" err="1"/>
              <a:t>is</a:t>
            </a:r>
            <a:r>
              <a:rPr lang="pt-BR" b="1" dirty="0"/>
              <a:t> </a:t>
            </a:r>
            <a:r>
              <a:rPr lang="pt-BR" b="1" dirty="0" err="1"/>
              <a:t>null</a:t>
            </a:r>
            <a:r>
              <a:rPr lang="pt-BR" dirty="0"/>
              <a:t>;</a:t>
            </a:r>
          </a:p>
          <a:p>
            <a:pPr lvl="1"/>
            <a:r>
              <a:rPr lang="pt-BR" b="1" dirty="0" err="1"/>
              <a:t>is</a:t>
            </a:r>
            <a:r>
              <a:rPr lang="pt-BR" b="1" dirty="0"/>
              <a:t> </a:t>
            </a:r>
            <a:r>
              <a:rPr lang="pt-BR" b="1" dirty="0" err="1"/>
              <a:t>not</a:t>
            </a:r>
            <a:r>
              <a:rPr lang="pt-BR" b="1" dirty="0"/>
              <a:t> </a:t>
            </a:r>
            <a:r>
              <a:rPr lang="pt-BR" b="1" dirty="0" err="1"/>
              <a:t>null</a:t>
            </a:r>
            <a:r>
              <a:rPr lang="pt-BR" dirty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72</a:t>
            </a:fld>
            <a:endParaRPr lang="pt-B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4797152"/>
            <a:ext cx="380047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871079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Agregadas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AVG: Média;</a:t>
            </a:r>
          </a:p>
          <a:p>
            <a:endParaRPr lang="pt-BR" dirty="0"/>
          </a:p>
          <a:p>
            <a:r>
              <a:rPr lang="pt-BR" dirty="0"/>
              <a:t>MIN: Mínimo;</a:t>
            </a:r>
          </a:p>
          <a:p>
            <a:endParaRPr lang="pt-BR" dirty="0"/>
          </a:p>
          <a:p>
            <a:r>
              <a:rPr lang="pt-BR" dirty="0"/>
              <a:t>MAX: Máximo;</a:t>
            </a:r>
          </a:p>
          <a:p>
            <a:endParaRPr lang="pt-BR" dirty="0"/>
          </a:p>
          <a:p>
            <a:r>
              <a:rPr lang="pt-BR" dirty="0"/>
              <a:t>SUM: Soma;</a:t>
            </a:r>
          </a:p>
          <a:p>
            <a:endParaRPr lang="pt-BR" dirty="0"/>
          </a:p>
          <a:p>
            <a:r>
              <a:rPr lang="pt-BR" dirty="0"/>
              <a:t>COUNT: Contagem;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73</a:t>
            </a:fld>
            <a:endParaRPr lang="pt-B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881" y="2327860"/>
            <a:ext cx="569595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509120"/>
            <a:ext cx="280987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979428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Group</a:t>
            </a:r>
            <a:r>
              <a:rPr lang="pt-BR" dirty="0"/>
              <a:t> </a:t>
            </a:r>
            <a:r>
              <a:rPr lang="pt-BR" dirty="0" err="1"/>
              <a:t>By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16832"/>
            <a:ext cx="8229600" cy="4389120"/>
          </a:xfrm>
        </p:spPr>
        <p:txBody>
          <a:bodyPr/>
          <a:lstStyle/>
          <a:p>
            <a:r>
              <a:rPr lang="pt-BR" dirty="0"/>
              <a:t>Permite o agrupamento de informações;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74</a:t>
            </a:fld>
            <a:endParaRPr lang="pt-BR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33" y="2482979"/>
            <a:ext cx="5244011" cy="1040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675302"/>
            <a:ext cx="3536744" cy="3180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 descr="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675302"/>
            <a:ext cx="2411413" cy="267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531053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Having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Utilizada para indicar condições que se aplicam a grupos ao invés de apenas registros;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Aplica-se a cada grupo construído com a cláusula </a:t>
            </a:r>
            <a:r>
              <a:rPr lang="pt-BR" b="1" dirty="0" err="1"/>
              <a:t>group</a:t>
            </a:r>
            <a:r>
              <a:rPr lang="pt-BR" b="1" dirty="0"/>
              <a:t> </a:t>
            </a:r>
            <a:r>
              <a:rPr lang="pt-BR" b="1" dirty="0" err="1"/>
              <a:t>by</a:t>
            </a:r>
            <a:r>
              <a:rPr lang="pt-BR" dirty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75</a:t>
            </a:fld>
            <a:endParaRPr lang="pt-BR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4293096"/>
            <a:ext cx="5040559" cy="125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077072"/>
            <a:ext cx="355282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579009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Subqueries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Permite que sejam aninhadas queries dentro de queries;</a:t>
            </a:r>
          </a:p>
          <a:p>
            <a:endParaRPr lang="pt-BR" dirty="0"/>
          </a:p>
          <a:p>
            <a:pPr lvl="1"/>
            <a:r>
              <a:rPr lang="pt-BR" dirty="0" err="1"/>
              <a:t>Select</a:t>
            </a:r>
            <a:r>
              <a:rPr lang="pt-BR" dirty="0"/>
              <a:t>;</a:t>
            </a:r>
          </a:p>
          <a:p>
            <a:endParaRPr lang="pt-BR" dirty="0"/>
          </a:p>
          <a:p>
            <a:pPr lvl="1"/>
            <a:r>
              <a:rPr lang="pt-BR" dirty="0" err="1"/>
              <a:t>From</a:t>
            </a:r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 err="1"/>
              <a:t>Where</a:t>
            </a:r>
            <a:r>
              <a:rPr lang="pt-BR" dirty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502653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Subqueries</a:t>
            </a:r>
            <a:r>
              <a:rPr lang="pt-BR" dirty="0"/>
              <a:t> - </a:t>
            </a:r>
            <a:r>
              <a:rPr lang="pt-BR" dirty="0" err="1"/>
              <a:t>Select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77</a:t>
            </a:fld>
            <a:endParaRPr lang="pt-BR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564904"/>
            <a:ext cx="8982527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628707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Subqueries</a:t>
            </a:r>
            <a:r>
              <a:rPr lang="pt-BR" dirty="0"/>
              <a:t> - </a:t>
            </a:r>
            <a:r>
              <a:rPr lang="pt-BR" dirty="0" err="1"/>
              <a:t>From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78</a:t>
            </a:fld>
            <a:endParaRPr lang="pt-BR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20888"/>
            <a:ext cx="7760448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613862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Subqueries</a:t>
            </a:r>
            <a:r>
              <a:rPr lang="pt-BR" dirty="0"/>
              <a:t> - </a:t>
            </a:r>
            <a:r>
              <a:rPr lang="pt-BR" dirty="0" err="1"/>
              <a:t>Where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79</a:t>
            </a:fld>
            <a:endParaRPr lang="pt-BR"/>
          </a:p>
        </p:txBody>
      </p:sp>
      <p:pic>
        <p:nvPicPr>
          <p:cNvPr id="410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2348880"/>
            <a:ext cx="8467857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8383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501125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8136904" cy="4828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80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920227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81</a:t>
            </a:fld>
            <a:endParaRPr lang="pt-BR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76872"/>
            <a:ext cx="8280920" cy="3691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653951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pt-BR" dirty="0"/>
              <a:t>SILBERSCHATZ, A.; KORTH, H. F., SUDARSHAN, S. Sistema de Banco de Dados, 6 ed., </a:t>
            </a:r>
            <a:r>
              <a:rPr lang="pt-BR" dirty="0" err="1"/>
              <a:t>Elservier</a:t>
            </a:r>
            <a:r>
              <a:rPr lang="pt-BR" dirty="0"/>
              <a:t>, 2012;</a:t>
            </a:r>
          </a:p>
          <a:p>
            <a:pPr lvl="1" algn="l"/>
            <a:r>
              <a:rPr lang="pt-BR" dirty="0">
                <a:hlinkClick r:id="rId2"/>
              </a:rPr>
              <a:t>http://www.db-book.com/</a:t>
            </a:r>
            <a:r>
              <a:rPr lang="pt-BR" dirty="0"/>
              <a:t>;</a:t>
            </a:r>
          </a:p>
          <a:p>
            <a:pPr lvl="1" algn="l"/>
            <a:endParaRPr lang="pt-BR" dirty="0"/>
          </a:p>
          <a:p>
            <a:pPr algn="l"/>
            <a:r>
              <a:rPr lang="pt-BR" dirty="0"/>
              <a:t>MySQL, </a:t>
            </a:r>
            <a:r>
              <a:rPr lang="pt-BR" dirty="0">
                <a:hlinkClick r:id="rId3"/>
              </a:rPr>
              <a:t>https://dev.mysql.com/doc/</a:t>
            </a:r>
            <a:r>
              <a:rPr lang="pt-BR" dirty="0"/>
              <a:t>;</a:t>
            </a:r>
          </a:p>
          <a:p>
            <a:pPr algn="l"/>
            <a:endParaRPr lang="pt-BR" dirty="0"/>
          </a:p>
          <a:p>
            <a:pPr algn="l"/>
            <a:r>
              <a:rPr lang="pt-BR" dirty="0" err="1"/>
              <a:t>PostgreSQL</a:t>
            </a:r>
            <a:r>
              <a:rPr lang="pt-BR" dirty="0"/>
              <a:t>, </a:t>
            </a:r>
            <a:r>
              <a:rPr lang="pt-BR" dirty="0">
                <a:hlinkClick r:id="rId4"/>
              </a:rPr>
              <a:t>https://www.postgresql.org/</a:t>
            </a:r>
            <a:r>
              <a:rPr lang="pt-BR" dirty="0"/>
              <a:t>;</a:t>
            </a:r>
            <a:br>
              <a:rPr lang="pt-BR" dirty="0"/>
            </a:br>
            <a:endParaRPr lang="pt-BR" dirty="0"/>
          </a:p>
          <a:p>
            <a:pPr algn="l"/>
            <a:r>
              <a:rPr lang="pt-BR" dirty="0">
                <a:hlinkClick r:id="rId5"/>
              </a:rPr>
              <a:t>https://www.w3schools.com/sql/</a:t>
            </a:r>
            <a:r>
              <a:rPr lang="pt-BR" dirty="0"/>
              <a:t>;</a:t>
            </a:r>
          </a:p>
          <a:p>
            <a:pPr algn="l"/>
            <a:endParaRPr lang="pt-BR" dirty="0"/>
          </a:p>
          <a:p>
            <a:pPr algn="l"/>
            <a:r>
              <a:rPr lang="pt-BR" dirty="0">
                <a:hlinkClick r:id="rId6"/>
              </a:rPr>
              <a:t>http://www.tutorialspoint.com/</a:t>
            </a:r>
            <a:r>
              <a:rPr lang="pt-BR" dirty="0"/>
              <a:t>;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https://aws.amazon.com/pt/rds/</a:t>
            </a:r>
          </a:p>
          <a:p>
            <a:pPr marL="0" indent="0" algn="l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82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5536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Sistemas de Arquivos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Redundância e inconsistência:</a:t>
            </a:r>
          </a:p>
          <a:p>
            <a:pPr lvl="1"/>
            <a:r>
              <a:rPr lang="pt-BR" dirty="0"/>
              <a:t>Informações duplicadas;</a:t>
            </a:r>
          </a:p>
          <a:p>
            <a:pPr lvl="1"/>
            <a:r>
              <a:rPr lang="pt-BR" dirty="0"/>
              <a:t>Os dados podem não coincidir.</a:t>
            </a:r>
          </a:p>
          <a:p>
            <a:pPr lvl="1"/>
            <a:endParaRPr lang="pt-BR" dirty="0"/>
          </a:p>
          <a:p>
            <a:r>
              <a:rPr lang="pt-BR" dirty="0"/>
              <a:t>Dificuldade no acesso aos dados:</a:t>
            </a:r>
          </a:p>
          <a:p>
            <a:pPr lvl="1"/>
            <a:r>
              <a:rPr lang="pt-BR" dirty="0"/>
              <a:t>Não permite que os dados sejam acessados de forma eficiente.</a:t>
            </a:r>
          </a:p>
          <a:p>
            <a:pPr lvl="1"/>
            <a:endParaRPr lang="pt-BR" dirty="0"/>
          </a:p>
          <a:p>
            <a:r>
              <a:rPr lang="pt-BR" dirty="0"/>
              <a:t>Isolamento dos dados:</a:t>
            </a:r>
          </a:p>
          <a:p>
            <a:pPr lvl="1"/>
            <a:r>
              <a:rPr lang="pt-BR" dirty="0"/>
              <a:t>Dados em diferentes arquivos e diferentes formatos.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62537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1277</TotalTime>
  <Words>1935</Words>
  <Application>Microsoft Office PowerPoint</Application>
  <PresentationFormat>Apresentação na tela (4:3)</PresentationFormat>
  <Paragraphs>582</Paragraphs>
  <Slides>82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82</vt:i4>
      </vt:variant>
    </vt:vector>
  </HeadingPairs>
  <TitlesOfParts>
    <vt:vector size="90" baseType="lpstr">
      <vt:lpstr>Arial</vt:lpstr>
      <vt:lpstr>Brush Script MT</vt:lpstr>
      <vt:lpstr>Calibri</vt:lpstr>
      <vt:lpstr>Constantia</vt:lpstr>
      <vt:lpstr>Helvetica</vt:lpstr>
      <vt:lpstr>Lucida Calligraphy</vt:lpstr>
      <vt:lpstr>Wingdings 2</vt:lpstr>
      <vt:lpstr>Fluxo</vt:lpstr>
      <vt:lpstr>Banco de Dados Aula Inaugural</vt:lpstr>
      <vt:lpstr>O que são Banco de Dados ?</vt:lpstr>
      <vt:lpstr>O que são Banco de Dados ?</vt:lpstr>
      <vt:lpstr>O que são Banco de Dados ?</vt:lpstr>
      <vt:lpstr>Exemplo de Banco de Dados</vt:lpstr>
      <vt:lpstr>Conteúdo da Disciplina</vt:lpstr>
      <vt:lpstr>Objetivos da Disciplina</vt:lpstr>
      <vt:lpstr>Introdução</vt:lpstr>
      <vt:lpstr>Sistemas de Arquivos</vt:lpstr>
      <vt:lpstr>Sistemas de Arquivos</vt:lpstr>
      <vt:lpstr>Sistemas de Arquivos</vt:lpstr>
      <vt:lpstr>Aplicações</vt:lpstr>
      <vt:lpstr>Níveis de Abstração</vt:lpstr>
      <vt:lpstr>Níveis de Abstração</vt:lpstr>
      <vt:lpstr>Instâncias e Esquemas</vt:lpstr>
      <vt:lpstr>Modelos de Dados</vt:lpstr>
      <vt:lpstr>Exemplo: Relacional</vt:lpstr>
      <vt:lpstr>Exemplo: Entidade/Relacional </vt:lpstr>
      <vt:lpstr>Modelos de dados</vt:lpstr>
      <vt:lpstr>Exemplo Baseado em Objetos</vt:lpstr>
      <vt:lpstr>Exemplo XML</vt:lpstr>
      <vt:lpstr>Linguagem de definição de dados (DDL)</vt:lpstr>
      <vt:lpstr>Exemplo DDL</vt:lpstr>
      <vt:lpstr>Linguagem de manipulação de dados (DML)</vt:lpstr>
      <vt:lpstr>Exemplo DML</vt:lpstr>
      <vt:lpstr>Modelo Relacional</vt:lpstr>
      <vt:lpstr>Estrutura</vt:lpstr>
      <vt:lpstr>Exemplo</vt:lpstr>
      <vt:lpstr>Chaves</vt:lpstr>
      <vt:lpstr>Chaves</vt:lpstr>
      <vt:lpstr>Diagramas de Esquema</vt:lpstr>
      <vt:lpstr>Diagramas de Esquema</vt:lpstr>
      <vt:lpstr>Configuração</vt:lpstr>
      <vt:lpstr>Banco de Dados</vt:lpstr>
      <vt:lpstr>MySQL Debian</vt:lpstr>
      <vt:lpstr>MySQL Debian 9 (Acesso externo)*</vt:lpstr>
      <vt:lpstr>Postgres</vt:lpstr>
      <vt:lpstr>Amazon RDS</vt:lpstr>
      <vt:lpstr>SQL Parte 1</vt:lpstr>
      <vt:lpstr>SQL</vt:lpstr>
      <vt:lpstr>SQL</vt:lpstr>
      <vt:lpstr>DDL (Data Definition Language)</vt:lpstr>
      <vt:lpstr>Tipos básicos</vt:lpstr>
      <vt:lpstr>Tipos básicos</vt:lpstr>
      <vt:lpstr>Tipos básicos</vt:lpstr>
      <vt:lpstr>Criando Tabelas</vt:lpstr>
      <vt:lpstr>Criando Tabelas</vt:lpstr>
      <vt:lpstr>Restrições</vt:lpstr>
      <vt:lpstr>Atualizando tabelas</vt:lpstr>
      <vt:lpstr>Insert</vt:lpstr>
      <vt:lpstr>Update</vt:lpstr>
      <vt:lpstr>Delete</vt:lpstr>
      <vt:lpstr>Drop</vt:lpstr>
      <vt:lpstr>Consultas</vt:lpstr>
      <vt:lpstr>Consultas</vt:lpstr>
      <vt:lpstr>Consultas</vt:lpstr>
      <vt:lpstr>Operadores Básicos</vt:lpstr>
      <vt:lpstr>Distinct</vt:lpstr>
      <vt:lpstr>Consultas sobre múltiplas tabelas</vt:lpstr>
      <vt:lpstr>Consultas sobre múltiplas tabelas</vt:lpstr>
      <vt:lpstr>Apresentação do PowerPoint</vt:lpstr>
      <vt:lpstr>Junção natural (Join)</vt:lpstr>
      <vt:lpstr>Junção natural (Join)</vt:lpstr>
      <vt:lpstr>Renomeação</vt:lpstr>
      <vt:lpstr>String</vt:lpstr>
      <vt:lpstr>String</vt:lpstr>
      <vt:lpstr>Ordenação</vt:lpstr>
      <vt:lpstr>Between</vt:lpstr>
      <vt:lpstr>UNION</vt:lpstr>
      <vt:lpstr>UNION</vt:lpstr>
      <vt:lpstr>INTERSECT</vt:lpstr>
      <vt:lpstr>NULL</vt:lpstr>
      <vt:lpstr>Funções Agregadas</vt:lpstr>
      <vt:lpstr>Group By</vt:lpstr>
      <vt:lpstr>Having</vt:lpstr>
      <vt:lpstr>Subqueries</vt:lpstr>
      <vt:lpstr>Subqueries - Select</vt:lpstr>
      <vt:lpstr>Subqueries - From</vt:lpstr>
      <vt:lpstr>Subqueries - Where</vt:lpstr>
      <vt:lpstr>Exercício</vt:lpstr>
      <vt:lpstr>Exercício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</dc:title>
  <dc:creator>Leonardo Pordeus</dc:creator>
  <cp:lastModifiedBy>Leonardo Pordeus</cp:lastModifiedBy>
  <cp:revision>302</cp:revision>
  <dcterms:created xsi:type="dcterms:W3CDTF">2017-10-21T18:53:10Z</dcterms:created>
  <dcterms:modified xsi:type="dcterms:W3CDTF">2018-11-09T00:45:54Z</dcterms:modified>
</cp:coreProperties>
</file>