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310" r:id="rId3"/>
    <p:sldId id="340" r:id="rId4"/>
    <p:sldId id="341" r:id="rId5"/>
    <p:sldId id="342" r:id="rId6"/>
    <p:sldId id="322" r:id="rId7"/>
    <p:sldId id="311" r:id="rId8"/>
    <p:sldId id="314" r:id="rId9"/>
    <p:sldId id="321" r:id="rId10"/>
    <p:sldId id="323" r:id="rId11"/>
    <p:sldId id="324" r:id="rId12"/>
    <p:sldId id="316" r:id="rId13"/>
    <p:sldId id="315" r:id="rId14"/>
    <p:sldId id="330" r:id="rId15"/>
    <p:sldId id="339" r:id="rId16"/>
    <p:sldId id="308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onardo Pordeus" initials="LP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57188-328F-409D-ABFB-91E1B6C5CBEE}" type="datetimeFigureOut">
              <a:rPr lang="pt-BR" smtClean="0"/>
              <a:pPr/>
              <a:t>09/05/2019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48E50-414E-4D92-8291-AB7F66EA399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146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DBAD-5489-4EDB-8C36-EEBBA31CE2AB}" type="datetime1">
              <a:rPr lang="pt-BR" smtClean="0"/>
              <a:pPr/>
              <a:t>09/05/2019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C560-E8F5-4568-98A8-F600B0D8A4F0}" type="datetime1">
              <a:rPr lang="pt-BR" smtClean="0"/>
              <a:pPr/>
              <a:t>09/05/2019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A9BA-C3FF-4FA8-B5C7-51100E834B63}" type="datetime1">
              <a:rPr lang="pt-BR" smtClean="0"/>
              <a:pPr/>
              <a:t>09/05/2019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3199-19BE-4345-8186-3FE6ABEF2D1B}" type="datetime1">
              <a:rPr lang="pt-BR" smtClean="0"/>
              <a:pPr/>
              <a:t>09/05/2019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C653-65CA-451C-AA6B-70D341279164}" type="datetime1">
              <a:rPr lang="pt-BR" smtClean="0"/>
              <a:pPr/>
              <a:t>09/05/2019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DE23-7AD0-441F-B625-D091A50DCADC}" type="datetime1">
              <a:rPr lang="pt-BR" smtClean="0"/>
              <a:pPr/>
              <a:t>09/05/2019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160C-8BAD-40DB-9688-531D9DF7DCD3}" type="datetime1">
              <a:rPr lang="pt-BR" smtClean="0"/>
              <a:pPr/>
              <a:t>09/05/2019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299F-E4FE-4103-85D5-56468E3D35D4}" type="datetime1">
              <a:rPr lang="pt-BR" smtClean="0"/>
              <a:pPr/>
              <a:t>09/05/2019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7A29-7872-454C-8B8E-A38679A91596}" type="datetime1">
              <a:rPr lang="pt-BR" smtClean="0"/>
              <a:pPr/>
              <a:t>09/05/2019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30D2-4101-44C7-B6AE-43D92E248AD0}" type="datetime1">
              <a:rPr lang="pt-BR" smtClean="0"/>
              <a:pPr/>
              <a:t>09/05/2019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A1D8-8FEA-4761-ADA2-5B7EC3F0A03C}" type="datetime1">
              <a:rPr lang="pt-BR" smtClean="0"/>
              <a:pPr/>
              <a:t>09/05/2019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just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just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F0E698-E276-4BE3-A092-15CA1BEF6177}" type="datetime1">
              <a:rPr lang="pt-BR" smtClean="0"/>
              <a:pPr/>
              <a:t>09/05/2019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algn="just"/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algn="just"/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just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just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just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just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just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lipse/paho.mqtt.androi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Programação para dispositivos Móveis</a:t>
            </a:r>
            <a:br>
              <a:rPr lang="pt-BR" dirty="0"/>
            </a:br>
            <a:r>
              <a:rPr lang="pt-BR" dirty="0"/>
              <a:t>Aula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512832"/>
          </a:xfrm>
        </p:spPr>
        <p:txBody>
          <a:bodyPr>
            <a:normAutofit fontScale="62500" lnSpcReduction="20000"/>
          </a:bodyPr>
          <a:lstStyle/>
          <a:p>
            <a:r>
              <a:rPr lang="pt-BR" sz="3400" dirty="0"/>
              <a:t>Curso de Especialização em Internet das Coisas</a:t>
            </a:r>
          </a:p>
          <a:p>
            <a:endParaRPr lang="pt-BR" sz="3400" dirty="0"/>
          </a:p>
          <a:p>
            <a:r>
              <a:rPr lang="pt-BR" sz="3400" dirty="0"/>
              <a:t>Prof. Leonardo </a:t>
            </a:r>
            <a:r>
              <a:rPr lang="pt-BR" sz="3400" dirty="0" err="1"/>
              <a:t>Faix</a:t>
            </a:r>
            <a:r>
              <a:rPr lang="pt-BR" sz="3400" dirty="0"/>
              <a:t> </a:t>
            </a:r>
            <a:r>
              <a:rPr lang="pt-BR" sz="3400" dirty="0" err="1"/>
              <a:t>Pordeus</a:t>
            </a:r>
            <a:endParaRPr lang="pt-BR" sz="3400" dirty="0"/>
          </a:p>
          <a:p>
            <a:r>
              <a:rPr lang="pt-BR" sz="3400" dirty="0"/>
              <a:t>leonardopordeus@gmail.com</a:t>
            </a:r>
          </a:p>
          <a:p>
            <a:endParaRPr lang="pt-BR" sz="3400" dirty="0"/>
          </a:p>
          <a:p>
            <a:endParaRPr lang="pt-BR" sz="3400" dirty="0"/>
          </a:p>
          <a:p>
            <a:endParaRPr lang="pt-BR" sz="3400" dirty="0"/>
          </a:p>
          <a:p>
            <a:endParaRPr lang="pt-BR" sz="3400" dirty="0"/>
          </a:p>
          <a:p>
            <a:endParaRPr lang="pt-BR" sz="3400" dirty="0"/>
          </a:p>
          <a:p>
            <a:pPr algn="ctr"/>
            <a:r>
              <a:rPr lang="pt-BR" sz="3400" dirty="0"/>
              <a:t>2019</a:t>
            </a:r>
          </a:p>
          <a:p>
            <a:endParaRPr lang="pt-BR" dirty="0"/>
          </a:p>
        </p:txBody>
      </p:sp>
      <p:pic>
        <p:nvPicPr>
          <p:cNvPr id="4098" name="Picture 2" descr="Logotipo da UTFP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589240"/>
            <a:ext cx="368617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188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Position </a:t>
            </a:r>
            <a:r>
              <a:rPr lang="pt-BR" dirty="0" err="1"/>
              <a:t>Sensors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Utilizados para determinar a posição de um </a:t>
            </a:r>
            <a:r>
              <a:rPr lang="pt-BR" dirty="0" err="1"/>
              <a:t>device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P. ex. O quanto próximo o telefone está perto da sua face;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Rotação;</a:t>
            </a:r>
          </a:p>
          <a:p>
            <a:pPr lvl="1"/>
            <a:r>
              <a:rPr lang="pt-BR" dirty="0"/>
              <a:t>Geomagnético;</a:t>
            </a:r>
          </a:p>
          <a:p>
            <a:pPr lvl="1"/>
            <a:r>
              <a:rPr lang="pt-BR" dirty="0"/>
              <a:t>Orientação;</a:t>
            </a:r>
          </a:p>
          <a:p>
            <a:pPr lvl="1"/>
            <a:r>
              <a:rPr lang="pt-BR" dirty="0"/>
              <a:t>Proximidade;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668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Environment</a:t>
            </a:r>
            <a:r>
              <a:rPr lang="pt-BR" dirty="0"/>
              <a:t> </a:t>
            </a:r>
            <a:r>
              <a:rPr lang="pt-BR" dirty="0" err="1"/>
              <a:t>Sensors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Utilizado para monitorar propriedades do ambiente ao redor;</a:t>
            </a:r>
          </a:p>
          <a:p>
            <a:endParaRPr lang="pt-BR" dirty="0"/>
          </a:p>
          <a:p>
            <a:pPr lvl="1"/>
            <a:r>
              <a:rPr lang="pt-BR" dirty="0"/>
              <a:t>Temperatura;</a:t>
            </a:r>
          </a:p>
          <a:p>
            <a:pPr lvl="1"/>
            <a:r>
              <a:rPr lang="pt-BR" dirty="0"/>
              <a:t>Luminosidade;</a:t>
            </a:r>
          </a:p>
          <a:p>
            <a:pPr lvl="1"/>
            <a:r>
              <a:rPr lang="pt-BR" dirty="0"/>
              <a:t>Pressão</a:t>
            </a:r>
          </a:p>
          <a:p>
            <a:pPr lvl="1"/>
            <a:r>
              <a:rPr lang="pt-BR" dirty="0"/>
              <a:t>Humidade;</a:t>
            </a:r>
          </a:p>
          <a:p>
            <a:pPr lvl="1"/>
            <a:r>
              <a:rPr lang="pt-BR" dirty="0"/>
              <a:t>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70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Google Play Services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Biblioteca de Serviços do Google;</a:t>
            </a:r>
          </a:p>
          <a:p>
            <a:pPr lvl="1"/>
            <a:r>
              <a:rPr lang="pt-BR" dirty="0"/>
              <a:t>Fornece uma API;</a:t>
            </a:r>
          </a:p>
          <a:p>
            <a:endParaRPr lang="pt-BR" dirty="0"/>
          </a:p>
          <a:p>
            <a:r>
              <a:rPr lang="pt-BR" dirty="0"/>
              <a:t>Acessos aos serviços do Google;</a:t>
            </a:r>
          </a:p>
          <a:p>
            <a:pPr lvl="1"/>
            <a:r>
              <a:rPr lang="pt-BR" dirty="0" err="1"/>
              <a:t>Maps</a:t>
            </a:r>
            <a:r>
              <a:rPr lang="pt-BR" dirty="0"/>
              <a:t>, Google+, Drive,...</a:t>
            </a:r>
          </a:p>
          <a:p>
            <a:endParaRPr lang="pt-BR" dirty="0"/>
          </a:p>
          <a:p>
            <a:r>
              <a:rPr lang="pt-BR" dirty="0"/>
              <a:t>Acesso a API de localização;</a:t>
            </a:r>
          </a:p>
          <a:p>
            <a:endParaRPr lang="pt-BR" dirty="0"/>
          </a:p>
          <a:p>
            <a:r>
              <a:rPr lang="pt-BR" dirty="0"/>
              <a:t>Atualização constantes;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2050" name="Picture 2" descr="https://developers.google.com/android/images/play-services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368195"/>
            <a:ext cx="4244008" cy="331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288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Localização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API disponível pelo Google Play Services;</a:t>
            </a:r>
          </a:p>
          <a:p>
            <a:pPr lvl="1"/>
            <a:r>
              <a:rPr lang="pt-BR" dirty="0"/>
              <a:t>Atualização de localização;</a:t>
            </a:r>
          </a:p>
          <a:p>
            <a:pPr lvl="1"/>
            <a:r>
              <a:rPr lang="pt-BR" dirty="0" err="1"/>
              <a:t>Geofencing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Conhecimento de Atividades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Referência:</a:t>
            </a:r>
          </a:p>
          <a:p>
            <a:pPr lvl="1"/>
            <a:r>
              <a:rPr lang="pt-BR" dirty="0"/>
              <a:t>https://developer.android.com/training/location/index.html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754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Localização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Permissões: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ACCESS_COARSE_LOCATION:</a:t>
            </a:r>
          </a:p>
          <a:p>
            <a:pPr lvl="2"/>
            <a:r>
              <a:rPr lang="pt-BR" dirty="0"/>
              <a:t>Localização aproximada;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ACCESS_FINE_LOCATION:</a:t>
            </a:r>
          </a:p>
          <a:p>
            <a:pPr lvl="2"/>
            <a:r>
              <a:rPr lang="pt-BR" dirty="0"/>
              <a:t>Localização Precisa;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044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FB520-A098-416A-9D5E-5E087B42E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1C25D5-5081-4851-BB42-2CD66243B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Criar um aplicativo que se comunique por meio de MQTT e/ou REST com outros dispositivos/sensores/etc.</a:t>
            </a:r>
          </a:p>
          <a:p>
            <a:endParaRPr lang="pt-BR" b="1" dirty="0"/>
          </a:p>
          <a:p>
            <a:pPr lvl="1"/>
            <a:r>
              <a:rPr lang="pt-BR" dirty="0"/>
              <a:t>Android Nativo (</a:t>
            </a:r>
            <a:r>
              <a:rPr lang="pt-BR" dirty="0" err="1"/>
              <a:t>Kotlin</a:t>
            </a:r>
            <a:r>
              <a:rPr lang="pt-BR" dirty="0"/>
              <a:t>/Java)</a:t>
            </a:r>
          </a:p>
          <a:p>
            <a:pPr lvl="1"/>
            <a:r>
              <a:rPr lang="pt-BR" dirty="0" err="1"/>
              <a:t>Ionic</a:t>
            </a:r>
            <a:r>
              <a:rPr lang="pt-BR" dirty="0"/>
              <a:t>/Angular</a:t>
            </a:r>
          </a:p>
          <a:p>
            <a:pPr lvl="1"/>
            <a:r>
              <a:rPr lang="pt-BR" dirty="0" err="1"/>
              <a:t>Flutter</a:t>
            </a:r>
            <a:endParaRPr lang="pt-BR" dirty="0"/>
          </a:p>
          <a:p>
            <a:pPr lvl="1"/>
            <a:r>
              <a:rPr lang="pt-BR" dirty="0"/>
              <a:t>Outros...</a:t>
            </a:r>
          </a:p>
          <a:p>
            <a:pPr lvl="1"/>
            <a:endParaRPr lang="pt-BR" dirty="0"/>
          </a:p>
          <a:p>
            <a:r>
              <a:rPr lang="pt-BR" dirty="0"/>
              <a:t>Evoluir o exemplo da “Prática MQTT” ou </a:t>
            </a:r>
            <a:r>
              <a:rPr lang="pt-BR"/>
              <a:t>exemplos anteriores;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2A2EF5-4643-4DDD-9640-2F244F47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493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17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MQTT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 fontScale="92500" lnSpcReduction="20000"/>
          </a:bodyPr>
          <a:lstStyle/>
          <a:p>
            <a:endParaRPr lang="en-US" i="1" dirty="0"/>
          </a:p>
          <a:p>
            <a:r>
              <a:rPr lang="pt-BR" dirty="0"/>
              <a:t>É um protocolo de mensagem “muito leve” do tipo </a:t>
            </a:r>
            <a:r>
              <a:rPr lang="pt-BR" dirty="0" err="1"/>
              <a:t>publish</a:t>
            </a:r>
            <a:r>
              <a:rPr lang="pt-BR" dirty="0"/>
              <a:t>/</a:t>
            </a:r>
            <a:r>
              <a:rPr lang="pt-BR" dirty="0" err="1"/>
              <a:t>subscribe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Ideal para comunicação entre dispositivos e aplicações em que a largura de banda e baixo consumo de bateria são requisitos essenciais.</a:t>
            </a:r>
          </a:p>
          <a:p>
            <a:endParaRPr lang="pt-BR" dirty="0"/>
          </a:p>
          <a:p>
            <a:r>
              <a:rPr lang="pt-BR" dirty="0"/>
              <a:t>Qualidade de serviço;</a:t>
            </a:r>
          </a:p>
          <a:p>
            <a:endParaRPr lang="pt-BR" dirty="0"/>
          </a:p>
          <a:p>
            <a:r>
              <a:rPr lang="pt-BR" dirty="0"/>
              <a:t>Desacopla quem quer enviar e quem quer receber mensagens.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45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34DF5-83B9-4C3D-8992-493A4F1E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MQTT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8A7917-BFE6-4EAB-A9E7-2DB70CDB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Inventado pela IBM em 1999;</a:t>
            </a:r>
          </a:p>
          <a:p>
            <a:pPr lvl="1"/>
            <a:r>
              <a:rPr lang="pt-BR" dirty="0"/>
              <a:t>Eles necessitavam de um protocolo de baixo consumo de bateria e largura de banda para se conectar tubulações de óleo via satélite.</a:t>
            </a:r>
          </a:p>
          <a:p>
            <a:endParaRPr lang="pt-BR" dirty="0"/>
          </a:p>
          <a:p>
            <a:pPr lvl="1"/>
            <a:r>
              <a:rPr lang="pt-BR" dirty="0"/>
              <a:t>Implementação simples;</a:t>
            </a:r>
          </a:p>
          <a:p>
            <a:pPr lvl="1"/>
            <a:r>
              <a:rPr lang="pt-BR" dirty="0"/>
              <a:t>Qualidade de serviço;</a:t>
            </a:r>
          </a:p>
          <a:p>
            <a:pPr lvl="1"/>
            <a:r>
              <a:rPr lang="pt-BR" dirty="0"/>
              <a:t>Eficiente em largura de banda;</a:t>
            </a:r>
          </a:p>
          <a:p>
            <a:pPr lvl="1"/>
            <a:r>
              <a:rPr lang="pt-BR" dirty="0"/>
              <a:t>Sessão contínua;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4B7CBC-821C-4F07-87A7-E35594F2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36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A0B5E-9F2F-4C39-9805-59386564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MQTT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599D7E-E9D5-463E-B1E9-60509C440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Cliente:</a:t>
            </a:r>
          </a:p>
          <a:p>
            <a:pPr lvl="1"/>
            <a:r>
              <a:rPr lang="pt-BR" dirty="0"/>
              <a:t>Quem envia ou se inscreve para receber uma mensagem com determinado tópico;</a:t>
            </a:r>
          </a:p>
          <a:p>
            <a:endParaRPr lang="pt-BR" dirty="0"/>
          </a:p>
          <a:p>
            <a:r>
              <a:rPr lang="pt-BR" dirty="0"/>
              <a:t>Broker:</a:t>
            </a:r>
          </a:p>
          <a:p>
            <a:pPr lvl="1"/>
            <a:r>
              <a:rPr lang="pt-BR" dirty="0"/>
              <a:t>Servidor que recebe todas as mensagens dos clientes e envia para quem se inscreveu em um tópico específico.</a:t>
            </a:r>
          </a:p>
          <a:p>
            <a:endParaRPr lang="pt-BR" dirty="0"/>
          </a:p>
          <a:p>
            <a:r>
              <a:rPr lang="pt-BR" dirty="0"/>
              <a:t>Tópico:</a:t>
            </a:r>
          </a:p>
          <a:p>
            <a:pPr lvl="1"/>
            <a:r>
              <a:rPr lang="pt-BR" dirty="0"/>
              <a:t>“Referência hierárquica para filtrar mensagens”.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84375A-7543-407C-B497-85341862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432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03FB3-81A2-490D-B72C-794D56600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MQTT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83626-05FC-4C4E-A620-8C113F8D9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Conexão:</a:t>
            </a:r>
          </a:p>
          <a:p>
            <a:pPr lvl="1"/>
            <a:r>
              <a:rPr lang="pt-BR" dirty="0"/>
              <a:t>TCP</a:t>
            </a:r>
          </a:p>
          <a:p>
            <a:pPr lvl="1"/>
            <a:r>
              <a:rPr lang="pt-BR" dirty="0" err="1"/>
              <a:t>Websockets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QoS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No máximo uma vez (0)</a:t>
            </a:r>
          </a:p>
          <a:p>
            <a:pPr lvl="1"/>
            <a:r>
              <a:rPr lang="pt-BR" dirty="0"/>
              <a:t>Pelo menos uma vez (1)</a:t>
            </a:r>
          </a:p>
          <a:p>
            <a:pPr lvl="1"/>
            <a:r>
              <a:rPr lang="pt-BR" dirty="0"/>
              <a:t>Exatamente uma vez (2).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744E3D-AA0E-4143-91E7-8EFC753ED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57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5" name="Picture 2" descr="Resultado de imagem para mq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75" y="875877"/>
            <a:ext cx="7210425" cy="550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948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MQTT + </a:t>
            </a:r>
            <a:r>
              <a:rPr lang="pt-BR" dirty="0" err="1"/>
              <a:t>Android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Eclipse </a:t>
            </a:r>
            <a:r>
              <a:rPr lang="pt-BR" dirty="0" err="1"/>
              <a:t>Paho</a:t>
            </a:r>
            <a:r>
              <a:rPr lang="pt-BR" dirty="0"/>
              <a:t> </a:t>
            </a:r>
            <a:r>
              <a:rPr lang="pt-BR" dirty="0" err="1"/>
              <a:t>Android</a:t>
            </a:r>
            <a:r>
              <a:rPr lang="pt-BR" dirty="0"/>
              <a:t> Service </a:t>
            </a:r>
            <a:r>
              <a:rPr lang="pt-BR" dirty="0" err="1"/>
              <a:t>library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Java ou </a:t>
            </a:r>
            <a:r>
              <a:rPr lang="pt-BR" dirty="0" err="1"/>
              <a:t>Kotlin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>
                <a:hlinkClick r:id="rId2"/>
              </a:rPr>
              <a:t>https://github.com/eclipse/paho.mqtt.android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Android</a:t>
            </a:r>
            <a:r>
              <a:rPr lang="pt-BR" dirty="0"/>
              <a:t> Service;</a:t>
            </a:r>
          </a:p>
          <a:p>
            <a:endParaRPr lang="pt-BR" dirty="0"/>
          </a:p>
          <a:p>
            <a:r>
              <a:rPr lang="pt-BR" dirty="0"/>
              <a:t>Exemplo MQTT.pdf;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836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Sensores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Os dispositivos </a:t>
            </a:r>
            <a:r>
              <a:rPr lang="pt-BR" dirty="0" err="1"/>
              <a:t>Android</a:t>
            </a:r>
            <a:r>
              <a:rPr lang="pt-BR" dirty="0"/>
              <a:t> possuem diversos tipos de sensores;</a:t>
            </a:r>
          </a:p>
          <a:p>
            <a:pPr lvl="1"/>
            <a:r>
              <a:rPr lang="pt-BR" dirty="0"/>
              <a:t>Movimento;</a:t>
            </a:r>
          </a:p>
          <a:p>
            <a:pPr lvl="1"/>
            <a:r>
              <a:rPr lang="pt-BR" dirty="0"/>
              <a:t>Orientação</a:t>
            </a:r>
          </a:p>
          <a:p>
            <a:pPr lvl="1"/>
            <a:r>
              <a:rPr lang="pt-BR" dirty="0"/>
              <a:t>Luminosidade;</a:t>
            </a:r>
          </a:p>
          <a:p>
            <a:pPr lvl="1"/>
            <a:r>
              <a:rPr lang="pt-BR" dirty="0"/>
              <a:t>Posição</a:t>
            </a:r>
          </a:p>
          <a:p>
            <a:pPr lvl="1"/>
            <a:r>
              <a:rPr lang="pt-BR" dirty="0"/>
              <a:t>...</a:t>
            </a:r>
          </a:p>
          <a:p>
            <a:endParaRPr lang="pt-BR" dirty="0"/>
          </a:p>
          <a:p>
            <a:r>
              <a:rPr lang="pt-BR" dirty="0"/>
              <a:t>Hardware  e/ou Software;</a:t>
            </a:r>
          </a:p>
          <a:p>
            <a:pPr lvl="1"/>
            <a:endParaRPr lang="pt-BR" dirty="0"/>
          </a:p>
          <a:p>
            <a:r>
              <a:rPr lang="pt-BR" dirty="0"/>
              <a:t>Referência: </a:t>
            </a:r>
          </a:p>
          <a:p>
            <a:pPr lvl="1"/>
            <a:r>
              <a:rPr lang="pt-BR" dirty="0"/>
              <a:t>https://developer.android.com/guide/topics/sensors/sensors_overview.html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996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Motion </a:t>
            </a:r>
            <a:r>
              <a:rPr lang="pt-BR" dirty="0" err="1"/>
              <a:t>Sensors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Sensores que medem movimentos e orientação;</a:t>
            </a:r>
          </a:p>
          <a:p>
            <a:endParaRPr lang="pt-BR" dirty="0"/>
          </a:p>
          <a:p>
            <a:pPr lvl="1"/>
            <a:r>
              <a:rPr lang="pt-BR" dirty="0"/>
              <a:t>Acelerômetro;</a:t>
            </a:r>
          </a:p>
          <a:p>
            <a:pPr lvl="1"/>
            <a:r>
              <a:rPr lang="pt-BR" dirty="0"/>
              <a:t>Gravidade;</a:t>
            </a:r>
          </a:p>
          <a:p>
            <a:pPr lvl="1"/>
            <a:r>
              <a:rPr lang="pt-BR" dirty="0"/>
              <a:t>Giroscópio;</a:t>
            </a:r>
          </a:p>
          <a:p>
            <a:pPr lvl="1"/>
            <a:r>
              <a:rPr lang="pt-BR" dirty="0"/>
              <a:t>Rotação;</a:t>
            </a:r>
          </a:p>
          <a:p>
            <a:pPr lvl="1"/>
            <a:r>
              <a:rPr lang="pt-BR" dirty="0"/>
              <a:t>Passos;</a:t>
            </a:r>
          </a:p>
          <a:p>
            <a:pPr lvl="1"/>
            <a:r>
              <a:rPr lang="pt-BR" dirty="0"/>
              <a:t>...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708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3221</TotalTime>
  <Words>497</Words>
  <Application>Microsoft Office PowerPoint</Application>
  <PresentationFormat>Apresentação na tela (4:3)</PresentationFormat>
  <Paragraphs>144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Calibri</vt:lpstr>
      <vt:lpstr>Constantia</vt:lpstr>
      <vt:lpstr>Wingdings 2</vt:lpstr>
      <vt:lpstr>Fluxo</vt:lpstr>
      <vt:lpstr>Programação para dispositivos Móveis Aula 3</vt:lpstr>
      <vt:lpstr>MQTT</vt:lpstr>
      <vt:lpstr>MQTT</vt:lpstr>
      <vt:lpstr>MQTT</vt:lpstr>
      <vt:lpstr>MQTT</vt:lpstr>
      <vt:lpstr>Apresentação do PowerPoint</vt:lpstr>
      <vt:lpstr>MQTT + Android</vt:lpstr>
      <vt:lpstr>Sensores</vt:lpstr>
      <vt:lpstr>Motion Sensors</vt:lpstr>
      <vt:lpstr>Position Sensors</vt:lpstr>
      <vt:lpstr>Environment Sensors</vt:lpstr>
      <vt:lpstr>Google Play Services</vt:lpstr>
      <vt:lpstr>Localização</vt:lpstr>
      <vt:lpstr>Localização</vt:lpstr>
      <vt:lpstr>Trabalho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Leonardo Pordeus</dc:creator>
  <cp:lastModifiedBy>Leonardo Pordeus</cp:lastModifiedBy>
  <cp:revision>537</cp:revision>
  <dcterms:created xsi:type="dcterms:W3CDTF">2017-10-21T18:53:10Z</dcterms:created>
  <dcterms:modified xsi:type="dcterms:W3CDTF">2019-05-10T00:09:28Z</dcterms:modified>
</cp:coreProperties>
</file>