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316" r:id="rId11"/>
    <p:sldId id="257" r:id="rId12"/>
    <p:sldId id="297" r:id="rId13"/>
    <p:sldId id="296" r:id="rId14"/>
    <p:sldId id="263" r:id="rId15"/>
    <p:sldId id="298" r:id="rId16"/>
    <p:sldId id="299" r:id="rId17"/>
    <p:sldId id="286" r:id="rId18"/>
    <p:sldId id="262" r:id="rId19"/>
    <p:sldId id="260" r:id="rId20"/>
    <p:sldId id="264" r:id="rId21"/>
    <p:sldId id="261" r:id="rId22"/>
    <p:sldId id="288" r:id="rId23"/>
    <p:sldId id="301" r:id="rId24"/>
    <p:sldId id="309" r:id="rId25"/>
    <p:sldId id="302" r:id="rId26"/>
    <p:sldId id="303" r:id="rId27"/>
    <p:sldId id="304" r:id="rId28"/>
    <p:sldId id="281" r:id="rId29"/>
    <p:sldId id="272" r:id="rId30"/>
    <p:sldId id="287" r:id="rId31"/>
    <p:sldId id="267" r:id="rId32"/>
    <p:sldId id="265" r:id="rId33"/>
    <p:sldId id="271" r:id="rId34"/>
    <p:sldId id="273" r:id="rId35"/>
    <p:sldId id="274" r:id="rId36"/>
    <p:sldId id="300" r:id="rId37"/>
    <p:sldId id="305" r:id="rId38"/>
    <p:sldId id="275" r:id="rId39"/>
    <p:sldId id="312" r:id="rId40"/>
    <p:sldId id="314" r:id="rId41"/>
    <p:sldId id="313" r:id="rId42"/>
    <p:sldId id="315" r:id="rId43"/>
    <p:sldId id="311" r:id="rId44"/>
    <p:sldId id="306" r:id="rId45"/>
    <p:sldId id="277" r:id="rId46"/>
    <p:sldId id="278" r:id="rId47"/>
    <p:sldId id="310" r:id="rId48"/>
    <p:sldId id="308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4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7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12/04/2019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leonardopordeu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3200400"/>
            <a:ext cx="7854696" cy="3512832"/>
          </a:xfrm>
        </p:spPr>
        <p:txBody>
          <a:bodyPr>
            <a:normAutofit fontScale="700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>
                <a:hlinkClick r:id="rId2"/>
              </a:rPr>
              <a:t>leonardopordeus@gmail.com</a:t>
            </a:r>
            <a:endParaRPr lang="pt-BR" sz="3400" dirty="0"/>
          </a:p>
          <a:p>
            <a:r>
              <a:rPr lang="pt-BR" sz="3400" dirty="0"/>
              <a:t>https://github.com/leonardopordeus/android_kotlin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AA08-9DC0-4B25-BACE-0CE65D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107F-7B97-4990-A575-0DCA77AA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Segunda linguagem oficial;</a:t>
            </a:r>
          </a:p>
          <a:p>
            <a:endParaRPr lang="pt-BR" dirty="0"/>
          </a:p>
          <a:p>
            <a:r>
              <a:rPr lang="pt-BR" dirty="0"/>
              <a:t>Executa em JVM (Java Virtual </a:t>
            </a:r>
            <a:r>
              <a:rPr lang="pt-BR" dirty="0" err="1"/>
              <a:t>Machine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 err="1"/>
              <a:t>Interoperável</a:t>
            </a:r>
            <a:endParaRPr lang="pt-BR" dirty="0"/>
          </a:p>
          <a:p>
            <a:pPr lvl="1"/>
            <a:r>
              <a:rPr lang="pt-BR" dirty="0"/>
              <a:t>Permite chamar código Java;</a:t>
            </a:r>
          </a:p>
          <a:p>
            <a:pPr lvl="1"/>
            <a:endParaRPr lang="pt-BR" dirty="0"/>
          </a:p>
          <a:p>
            <a:r>
              <a:rPr lang="pt-BR" dirty="0"/>
              <a:t>Menos código;</a:t>
            </a:r>
          </a:p>
          <a:p>
            <a:endParaRPr lang="pt-BR" dirty="0"/>
          </a:p>
          <a:p>
            <a:r>
              <a:rPr lang="pt-BR" dirty="0" err="1"/>
              <a:t>Null</a:t>
            </a:r>
            <a:r>
              <a:rPr lang="pt-BR" dirty="0"/>
              <a:t> pointer Safe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A83867-8128-4BC6-ABD0-DA623E34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0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SDK (Software </a:t>
            </a:r>
            <a:r>
              <a:rPr lang="pt-BR" dirty="0" err="1"/>
              <a:t>Development</a:t>
            </a:r>
            <a:r>
              <a:rPr lang="pt-BR" dirty="0"/>
              <a:t> Kit):</a:t>
            </a:r>
          </a:p>
          <a:p>
            <a:pPr lvl="1"/>
            <a:r>
              <a:rPr lang="pt-BR" dirty="0"/>
              <a:t>Contém as ferramentas utilizadas para o desenvolvimento;</a:t>
            </a:r>
          </a:p>
          <a:p>
            <a:pPr lvl="1"/>
            <a:endParaRPr lang="pt-BR" dirty="0"/>
          </a:p>
          <a:p>
            <a:r>
              <a:rPr lang="pt-BR" dirty="0" err="1"/>
              <a:t>Android</a:t>
            </a:r>
            <a:r>
              <a:rPr lang="pt-BR" dirty="0"/>
              <a:t> Studio:</a:t>
            </a:r>
          </a:p>
          <a:p>
            <a:pPr lvl="1"/>
            <a:r>
              <a:rPr lang="pt-BR" dirty="0"/>
              <a:t>IDE Oficial;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Gradle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Automatização da compilação;</a:t>
            </a:r>
          </a:p>
          <a:p>
            <a:pPr lvl="1"/>
            <a:r>
              <a:rPr lang="pt-BR" dirty="0"/>
              <a:t>Inspirado no </a:t>
            </a:r>
            <a:r>
              <a:rPr lang="pt-BR" dirty="0" err="1"/>
              <a:t>Maven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Emulador/Virtualização:</a:t>
            </a:r>
          </a:p>
          <a:p>
            <a:pPr lvl="1"/>
            <a:r>
              <a:rPr lang="pt-BR" dirty="0"/>
              <a:t>QEMU;</a:t>
            </a:r>
          </a:p>
          <a:p>
            <a:pPr lvl="1"/>
            <a:r>
              <a:rPr lang="pt-BR" dirty="0" err="1"/>
              <a:t>Virtualbox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https://developer.android.com/guide/index.html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Apresentar os principais componentes para o desenvolvimento de dispositivos móveis</a:t>
            </a:r>
          </a:p>
          <a:p>
            <a:pPr lvl="1"/>
            <a:r>
              <a:rPr lang="pt-BR" dirty="0"/>
              <a:t>Android Nativo</a:t>
            </a:r>
          </a:p>
          <a:p>
            <a:pPr lvl="2"/>
            <a:r>
              <a:rPr lang="pt-BR" dirty="0"/>
              <a:t>Java;</a:t>
            </a:r>
          </a:p>
          <a:p>
            <a:pPr lvl="2"/>
            <a:r>
              <a:rPr lang="pt-BR" dirty="0" err="1"/>
              <a:t>Kotlin</a:t>
            </a:r>
            <a:r>
              <a:rPr lang="pt-BR" dirty="0"/>
              <a:t>;</a:t>
            </a:r>
          </a:p>
          <a:p>
            <a:pPr lvl="2"/>
            <a:endParaRPr lang="pt-BR" dirty="0"/>
          </a:p>
          <a:p>
            <a:r>
              <a:rPr lang="pt-BR" dirty="0"/>
              <a:t>Criar uma interface para apresentação dos dados recebidos por meio de protocolos como:</a:t>
            </a:r>
          </a:p>
          <a:p>
            <a:pPr lvl="1"/>
            <a:r>
              <a:rPr lang="pt-BR" dirty="0"/>
              <a:t>MQTT;</a:t>
            </a:r>
          </a:p>
          <a:p>
            <a:pPr lvl="1"/>
            <a:r>
              <a:rPr lang="pt-BR" dirty="0" err="1"/>
              <a:t>CoAP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8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formada por um conjunto de componentes que interagem entre si e com o framework </a:t>
            </a:r>
            <a:r>
              <a:rPr lang="pt-BR" dirty="0" err="1"/>
              <a:t>android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Activities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Services;</a:t>
            </a:r>
          </a:p>
          <a:p>
            <a:endParaRPr lang="pt-BR" dirty="0"/>
          </a:p>
          <a:p>
            <a:pPr lvl="1"/>
            <a:r>
              <a:rPr lang="pt-BR" dirty="0" err="1"/>
              <a:t>BroadcastReceivers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Activities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Atividades</a:t>
            </a:r>
            <a:r>
              <a:rPr lang="pt-BR" dirty="0"/>
              <a:t> representam uma tela única com uma interface do usuário;</a:t>
            </a:r>
          </a:p>
          <a:p>
            <a:endParaRPr lang="pt-BR" dirty="0"/>
          </a:p>
          <a:p>
            <a:r>
              <a:rPr lang="pt-BR" dirty="0"/>
              <a:t>Services:</a:t>
            </a:r>
          </a:p>
          <a:p>
            <a:pPr lvl="1"/>
            <a:r>
              <a:rPr lang="pt-BR" i="1" dirty="0"/>
              <a:t>Serviços</a:t>
            </a:r>
            <a:r>
              <a:rPr lang="pt-BR" dirty="0"/>
              <a:t> são componentes executados em segundo plano para realizar operações de execução longa ou para realizar trabalho para processos remotos;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1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Provedores de conteúdo</a:t>
            </a:r>
            <a:r>
              <a:rPr lang="pt-BR" dirty="0"/>
              <a:t> gerenciam acesso a um conjunto  de dados estruturados. Permite disponibilizar dados ou arquivos a outros aplicativos e/ou atividades;</a:t>
            </a:r>
          </a:p>
          <a:p>
            <a:endParaRPr lang="pt-BR" dirty="0"/>
          </a:p>
          <a:p>
            <a:r>
              <a:rPr lang="pt-BR" dirty="0" err="1"/>
              <a:t>BroadcastReceivers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Receptores de transmissão</a:t>
            </a:r>
            <a:r>
              <a:rPr lang="pt-BR" dirty="0"/>
              <a:t> são componentes responsáveis por receber/tratar eventos (Broadcast) do sistema ou de outro aplicativo;</a:t>
            </a:r>
          </a:p>
          <a:p>
            <a:pPr lvl="2"/>
            <a:r>
              <a:rPr lang="pt-BR" dirty="0"/>
              <a:t>SMS, ligação, Status de bateria,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primeiro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ou utilizar o </a:t>
            </a:r>
            <a:r>
              <a:rPr lang="pt-BR" dirty="0" err="1"/>
              <a:t>Android</a:t>
            </a:r>
            <a:r>
              <a:rPr lang="pt-BR" dirty="0"/>
              <a:t> Studio instalado nas máquinas;</a:t>
            </a:r>
          </a:p>
          <a:p>
            <a:endParaRPr lang="pt-BR" dirty="0"/>
          </a:p>
          <a:p>
            <a:r>
              <a:rPr lang="pt-BR" dirty="0"/>
              <a:t>Criar o primeiro exemplo de projeto no </a:t>
            </a:r>
            <a:r>
              <a:rPr lang="pt-BR" dirty="0" err="1"/>
              <a:t>Android</a:t>
            </a:r>
            <a:r>
              <a:rPr lang="pt-BR" dirty="0"/>
              <a:t> Studio.</a:t>
            </a:r>
          </a:p>
          <a:p>
            <a:endParaRPr lang="pt-BR" b="1" dirty="0"/>
          </a:p>
          <a:p>
            <a:r>
              <a:rPr lang="pt-BR" dirty="0"/>
              <a:t>Testar o emulador ou executar no próprio celular;</a:t>
            </a:r>
          </a:p>
          <a:p>
            <a:endParaRPr lang="pt-BR" b="1" dirty="0"/>
          </a:p>
          <a:p>
            <a:r>
              <a:rPr lang="pt-BR" dirty="0"/>
              <a:t>https://github.com/leonardopordeus/android_kotlin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4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responsável pela maioria das iterações com o aplicativo;</a:t>
            </a:r>
          </a:p>
          <a:p>
            <a:endParaRPr lang="pt-BR" dirty="0"/>
          </a:p>
          <a:p>
            <a:r>
              <a:rPr lang="pt-BR" i="1" dirty="0" err="1"/>
              <a:t>Activity</a:t>
            </a:r>
            <a:r>
              <a:rPr lang="pt-BR" dirty="0"/>
              <a:t> é um componente que fornece uma tela na qual os usuários podem interagir;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Referência: https://developer.android.com/guide/components/activities.html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1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Manifest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arquivo de manifesto apresenta informações essenciais sobre o aplicativo ao sistema </a:t>
            </a:r>
            <a:r>
              <a:rPr lang="pt-BR" dirty="0" err="1"/>
              <a:t>Android</a:t>
            </a:r>
            <a:r>
              <a:rPr lang="pt-BR" dirty="0"/>
              <a:t>, que são necessárias para o sistema antes que ele possa executar o código do aplicativo.</a:t>
            </a:r>
          </a:p>
          <a:p>
            <a:pPr lvl="1"/>
            <a:r>
              <a:rPr lang="pt-BR" dirty="0"/>
              <a:t>Atividades;</a:t>
            </a:r>
          </a:p>
          <a:p>
            <a:pPr lvl="1"/>
            <a:r>
              <a:rPr lang="pt-BR" dirty="0"/>
              <a:t>Componentes;</a:t>
            </a:r>
          </a:p>
          <a:p>
            <a:pPr lvl="1"/>
            <a:r>
              <a:rPr lang="pt-BR" dirty="0" err="1"/>
              <a:t>Permisões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https://developer.android.com/guide/topics/manifest/manifest-intro.html?hl=pt-br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para dispositivos Móveis?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Resultado de imagem para nokia 2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7" y="2132856"/>
            <a:ext cx="4010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orola PT-550 (Foto: DivulgaÃ§Ã£o/Motorol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" y="2636912"/>
            <a:ext cx="5916646" cy="35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res é onde devem ser colocados os recursos da aplicação;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 err="1"/>
              <a:t>Strings</a:t>
            </a:r>
            <a:endParaRPr lang="pt-BR" dirty="0"/>
          </a:p>
          <a:p>
            <a:pPr lvl="1"/>
            <a:r>
              <a:rPr lang="pt-BR" dirty="0"/>
              <a:t>Layouts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https://developer.android.com/guide/topics/resources/providing-resources.html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Layout define a estrutura visual para uma interface do usuário:</a:t>
            </a:r>
          </a:p>
          <a:p>
            <a:pPr lvl="1"/>
            <a:r>
              <a:rPr lang="pt-BR" dirty="0"/>
              <a:t>Linear</a:t>
            </a:r>
          </a:p>
          <a:p>
            <a:pPr lvl="1"/>
            <a:r>
              <a:rPr lang="pt-BR" dirty="0" err="1"/>
              <a:t>Relative</a:t>
            </a:r>
            <a:endParaRPr lang="pt-BR" dirty="0"/>
          </a:p>
          <a:p>
            <a:pPr lvl="1"/>
            <a:r>
              <a:rPr lang="pt-BR" dirty="0" err="1"/>
              <a:t>FrameLayout</a:t>
            </a:r>
            <a:endParaRPr lang="pt-BR" dirty="0"/>
          </a:p>
          <a:p>
            <a:pPr lvl="1"/>
            <a:r>
              <a:rPr lang="pt-BR" dirty="0" err="1"/>
              <a:t>ListView</a:t>
            </a:r>
            <a:r>
              <a:rPr lang="pt-BR" dirty="0"/>
              <a:t>/Grid</a:t>
            </a:r>
          </a:p>
          <a:p>
            <a:pPr lvl="1"/>
            <a:r>
              <a:rPr lang="pt-BR" dirty="0" err="1"/>
              <a:t>Fragments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https://developer.android.com/guide/topics/ui/declaring-layout.html?hl=pt-br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Linear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visualizações em uma única coluna ou linha;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8194" name="Picture 2" descr="Linea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62" y="2977132"/>
            <a:ext cx="5011833" cy="26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eveloper.android.com/images/ui/linearlayout.png?hl=pt-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" y="297713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0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Relative</a:t>
            </a:r>
            <a:r>
              <a:rPr lang="pt-BR" dirty="0"/>
              <a:t>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uma visualização posicionada em relação a elas e essa visualização;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9218" name="Picture 2" descr="https://developer.android.com/images/ui/relativelayout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Constrait</a:t>
            </a:r>
            <a:r>
              <a:rPr lang="pt-BR" dirty="0"/>
              <a:t>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elemento apresenta uma conexão com outro elemento;</a:t>
            </a:r>
          </a:p>
          <a:p>
            <a:endParaRPr lang="pt-BR" dirty="0"/>
          </a:p>
          <a:p>
            <a:r>
              <a:rPr lang="pt-BR" dirty="0"/>
              <a:t>Similar ao </a:t>
            </a:r>
            <a:r>
              <a:rPr lang="pt-BR" dirty="0" err="1"/>
              <a:t>Relative</a:t>
            </a:r>
            <a:r>
              <a:rPr lang="pt-BR" dirty="0"/>
              <a:t> Layout;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 https://developer.android.com/training/constraint-layout/index.html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026" name="Picture 2" descr="https://developer.android.com/training/constraint-layout/images/constraint-fail-fixed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68960"/>
            <a:ext cx="4419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1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Framelayout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FrameLayout</a:t>
            </a:r>
            <a:r>
              <a:rPr lang="pt-BR" dirty="0"/>
              <a:t> é utilizado para a visualização de uma único item;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7170" name="Picture 2" descr="Android Fr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28479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páginas da Web;</a:t>
            </a:r>
          </a:p>
          <a:p>
            <a:r>
              <a:rPr lang="pt-BR" dirty="0"/>
              <a:t>***</a:t>
            </a:r>
            <a:r>
              <a:rPr lang="pt-BR" dirty="0" err="1"/>
              <a:t>Cordova</a:t>
            </a:r>
            <a:r>
              <a:rPr lang="pt-BR" dirty="0"/>
              <a:t>/</a:t>
            </a:r>
            <a:r>
              <a:rPr lang="pt-BR" dirty="0" err="1"/>
              <a:t>Ionic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0242" name="Picture 2" descr="https://developer.android.com/images/ui/webview-small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62184"/>
            <a:ext cx="4968552" cy="36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/>
          <a:lstStyle/>
          <a:p>
            <a:r>
              <a:rPr lang="pt-BR" i="1" dirty="0" err="1"/>
              <a:t>wrap_content</a:t>
            </a:r>
            <a:r>
              <a:rPr lang="pt-BR" dirty="0"/>
              <a:t> instrui a exibição a se redimensionar de acordo com as medidas exigidas pelo conteúdo.</a:t>
            </a:r>
            <a:endParaRPr lang="pt-BR" i="1" dirty="0"/>
          </a:p>
          <a:p>
            <a:r>
              <a:rPr lang="pt-BR" i="1" dirty="0" err="1"/>
              <a:t>match_parent</a:t>
            </a:r>
            <a:r>
              <a:rPr lang="pt-BR" dirty="0"/>
              <a:t> instrui a exibição a assumir o maior tamanho permitido pelo grupo de exibições 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7233297" cy="35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6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TextView</a:t>
            </a:r>
            <a:endParaRPr lang="pt-BR" dirty="0"/>
          </a:p>
          <a:p>
            <a:pPr lvl="1"/>
            <a:r>
              <a:rPr lang="pt-BR" dirty="0"/>
              <a:t>Cria texto na tela; geralmente texto não interativo</a:t>
            </a:r>
          </a:p>
          <a:p>
            <a:r>
              <a:rPr lang="pt-BR" dirty="0" err="1"/>
              <a:t>EditText</a:t>
            </a:r>
            <a:endParaRPr lang="pt-BR" dirty="0"/>
          </a:p>
          <a:p>
            <a:pPr lvl="1"/>
            <a:r>
              <a:rPr lang="pt-BR" dirty="0"/>
              <a:t>Cria uma entrada de texto na tela</a:t>
            </a:r>
          </a:p>
          <a:p>
            <a:r>
              <a:rPr lang="pt-BR" dirty="0" err="1"/>
              <a:t>ImageView</a:t>
            </a:r>
            <a:endParaRPr lang="pt-BR" dirty="0"/>
          </a:p>
          <a:p>
            <a:pPr lvl="1"/>
            <a:r>
              <a:rPr lang="pt-BR" dirty="0"/>
              <a:t>Cria uma imagem na tela</a:t>
            </a:r>
          </a:p>
          <a:p>
            <a:r>
              <a:rPr lang="pt-BR" dirty="0"/>
              <a:t>Button</a:t>
            </a:r>
          </a:p>
          <a:p>
            <a:pPr lvl="1"/>
            <a:r>
              <a:rPr lang="pt-BR" dirty="0"/>
              <a:t>Cria um botão na tela</a:t>
            </a:r>
          </a:p>
          <a:p>
            <a:r>
              <a:rPr lang="pt-BR" dirty="0" err="1"/>
              <a:t>ListView</a:t>
            </a:r>
            <a:endParaRPr lang="pt-BR" dirty="0"/>
          </a:p>
          <a:p>
            <a:pPr lvl="1"/>
            <a:r>
              <a:rPr lang="pt-BR" dirty="0"/>
              <a:t>Cria uma lista em tela;</a:t>
            </a:r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2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ListView</a:t>
            </a:r>
            <a:r>
              <a:rPr lang="pt-BR" dirty="0"/>
              <a:t> é um grupo de exibições que exibe uma lista de itens;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2290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80699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Resultado de imagem para 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Como ligar os dados ao </a:t>
            </a:r>
            <a:r>
              <a:rPr lang="pt-BR" dirty="0" err="1"/>
              <a:t>ListView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Adapter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Apresenta as informações ao usuário.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https://developer.android.com/guide/topics/ui/layout/listview.html?hl=pt-br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9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Pequeno </a:t>
            </a:r>
            <a:r>
              <a:rPr lang="pt-BR" dirty="0" err="1"/>
              <a:t>popup</a:t>
            </a:r>
            <a:r>
              <a:rPr lang="pt-BR" dirty="0"/>
              <a:t> para dar feedback sobre uma ação;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 https://developer.android.com/guide/topics/ui/notifiers/toasts.html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executar operações em segundo plano e publicar resultados na </a:t>
            </a:r>
            <a:r>
              <a:rPr lang="pt-BR" dirty="0" err="1"/>
              <a:t>Activity</a:t>
            </a:r>
            <a:r>
              <a:rPr lang="pt-BR" dirty="0"/>
              <a:t>/UI sem ter que manipular threads diretamente;</a:t>
            </a:r>
          </a:p>
          <a:p>
            <a:r>
              <a:rPr lang="pt-BR" dirty="0"/>
              <a:t>Divisão um processo em várias tarefas;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AutoShape 2" descr="Resultado de imagem para thread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thread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thread compu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thread compu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thread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thread compu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Resultado de imagem para multi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64496" cy="3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ReciclerView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uma versão mais avançada e flexível do </a:t>
            </a:r>
            <a:r>
              <a:rPr lang="pt-BR" dirty="0" err="1"/>
              <a:t>ListView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Mantém uma quantidade de </a:t>
            </a:r>
            <a:r>
              <a:rPr lang="pt-BR" dirty="0" err="1"/>
              <a:t>Views</a:t>
            </a:r>
            <a:r>
              <a:rPr lang="pt-BR" dirty="0"/>
              <a:t> fixas que são reutilizadas ao usar o scroll </a:t>
            </a:r>
            <a:r>
              <a:rPr lang="pt-BR" dirty="0" err="1"/>
              <a:t>up</a:t>
            </a:r>
            <a:r>
              <a:rPr lang="pt-BR" dirty="0"/>
              <a:t>/</a:t>
            </a:r>
            <a:r>
              <a:rPr lang="pt-BR" dirty="0" err="1"/>
              <a:t>down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ViewHolder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Atualizações (É uma biblioteca)</a:t>
            </a:r>
          </a:p>
          <a:p>
            <a:pPr lvl="1"/>
            <a:r>
              <a:rPr lang="pt-BR" dirty="0"/>
              <a:t>Performance! Reuso da </a:t>
            </a:r>
            <a:r>
              <a:rPr lang="pt-BR" dirty="0" err="1"/>
              <a:t>view</a:t>
            </a:r>
            <a:r>
              <a:rPr lang="pt-BR" dirty="0"/>
              <a:t>!</a:t>
            </a:r>
          </a:p>
          <a:p>
            <a:pPr lvl="2"/>
            <a:r>
              <a:rPr lang="pt-BR" dirty="0"/>
              <a:t>Atualização apenas de itens alterados ao invés da </a:t>
            </a:r>
            <a:r>
              <a:rPr lang="pt-BR" dirty="0" err="1"/>
              <a:t>ListView</a:t>
            </a:r>
            <a:r>
              <a:rPr lang="pt-BR" dirty="0"/>
              <a:t> inteira.</a:t>
            </a:r>
          </a:p>
          <a:p>
            <a:pPr lvl="1"/>
            <a:r>
              <a:rPr lang="pt-BR" dirty="0"/>
              <a:t>Uso de  animações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objeto </a:t>
            </a:r>
            <a:r>
              <a:rPr lang="pt-BR" dirty="0" err="1"/>
              <a:t>ViewHolder</a:t>
            </a:r>
            <a:r>
              <a:rPr lang="pt-BR" dirty="0"/>
              <a:t> para cada item </a:t>
            </a:r>
            <a:r>
              <a:rPr lang="pt-BR" dirty="0" err="1"/>
              <a:t>RecyclerView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Retornar o número de itens no </a:t>
            </a:r>
            <a:r>
              <a:rPr lang="pt-BR" dirty="0" err="1"/>
              <a:t>datasource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Ligar os dados do data-</a:t>
            </a:r>
            <a:r>
              <a:rPr lang="pt-BR" dirty="0" err="1"/>
              <a:t>source</a:t>
            </a:r>
            <a:r>
              <a:rPr lang="pt-BR" dirty="0"/>
              <a:t> para cada item;</a:t>
            </a:r>
          </a:p>
          <a:p>
            <a:endParaRPr lang="pt-BR" dirty="0"/>
          </a:p>
          <a:p>
            <a:r>
              <a:rPr lang="pt-BR" dirty="0"/>
              <a:t>Inflar cada item que será exibido;</a:t>
            </a:r>
          </a:p>
          <a:p>
            <a:endParaRPr lang="pt-BR" dirty="0"/>
          </a:p>
          <a:p>
            <a:r>
              <a:rPr lang="pt-BR" dirty="0"/>
              <a:t>Referência: https://developer.android.com/guide/topics/ui/layout/recyclerview.html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88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um objeto de mensagem utilizado para solicitar uma ação de outro componente de aplicativo.</a:t>
            </a:r>
          </a:p>
          <a:p>
            <a:endParaRPr lang="pt-BR" dirty="0"/>
          </a:p>
          <a:p>
            <a:pPr lvl="1"/>
            <a:r>
              <a:rPr lang="pt-BR" dirty="0"/>
              <a:t>Iniciar uma atividade;</a:t>
            </a:r>
          </a:p>
          <a:p>
            <a:endParaRPr lang="pt-BR" dirty="0"/>
          </a:p>
          <a:p>
            <a:pPr lvl="1"/>
            <a:r>
              <a:rPr lang="pt-BR" dirty="0"/>
              <a:t>Iniciar um serviço;</a:t>
            </a:r>
          </a:p>
          <a:p>
            <a:endParaRPr lang="pt-BR" dirty="0"/>
          </a:p>
          <a:p>
            <a:pPr lvl="1"/>
            <a:r>
              <a:rPr lang="pt-BR" dirty="0"/>
              <a:t>Transmissão de mensagens entre aplicações;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https://developer.android.com/guide/components/intents-filters.html?hl=pt-br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1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Representa o comportamento ou uma parte da interface do usuário em uma </a:t>
            </a:r>
            <a:r>
              <a:rPr lang="pt-BR" dirty="0" err="1"/>
              <a:t>Activity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É possível combinar vários fragmentos em uma única atividade;</a:t>
            </a:r>
          </a:p>
          <a:p>
            <a:endParaRPr lang="pt-BR" dirty="0"/>
          </a:p>
          <a:p>
            <a:r>
              <a:rPr lang="pt-BR" dirty="0"/>
              <a:t>Reutilização de </a:t>
            </a:r>
            <a:r>
              <a:rPr lang="pt-BR" dirty="0" err="1"/>
              <a:t>fragments</a:t>
            </a:r>
            <a:r>
              <a:rPr lang="pt-BR" dirty="0"/>
              <a:t> em diferentes </a:t>
            </a:r>
            <a:r>
              <a:rPr lang="pt-BR" dirty="0" err="1"/>
              <a:t>Activities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Pode ser adicionado e removido em tempo de execução;</a:t>
            </a:r>
          </a:p>
          <a:p>
            <a:endParaRPr lang="pt-BR" dirty="0"/>
          </a:p>
          <a:p>
            <a:r>
              <a:rPr lang="pt-BR" dirty="0"/>
              <a:t>Ciclo de vida próprio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Maior flexibilidade no layout;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 https://developer.android.com/guide/components/fragments.html?hl=pt-br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3074" name="Picture 2" descr="https://developer.android.com/images/fundamentals/fragments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5122" name="Picture 2" descr="https://developer.android.com/images/activity_lifecycle.png?hl=pt-b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1056"/>
            <a:ext cx="4104456" cy="5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439AD9-5C6F-4EEB-88AB-E7A873D6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AD2B5E-E494-408A-9BC7-81D837B1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6016"/>
            <a:ext cx="8229600" cy="4389120"/>
          </a:xfrm>
        </p:spPr>
        <p:txBody>
          <a:bodyPr>
            <a:normAutofit/>
          </a:bodyPr>
          <a:lstStyle/>
          <a:p>
            <a:r>
              <a:rPr lang="pt-BR" dirty="0" err="1"/>
              <a:t>onCreate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Primeira função a ser chamada ao </a:t>
            </a:r>
            <a:r>
              <a:rPr lang="pt-BR" dirty="0" err="1"/>
              <a:t>inciar</a:t>
            </a:r>
            <a:r>
              <a:rPr lang="pt-BR" dirty="0"/>
              <a:t> uma </a:t>
            </a:r>
            <a:r>
              <a:rPr lang="pt-BR" dirty="0" err="1"/>
              <a:t>Activity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onStart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Chamada </a:t>
            </a:r>
            <a:r>
              <a:rPr lang="pt-BR" dirty="0" err="1"/>
              <a:t>onCreate</a:t>
            </a:r>
            <a:r>
              <a:rPr lang="pt-BR" dirty="0"/>
              <a:t>();</a:t>
            </a:r>
          </a:p>
          <a:p>
            <a:pPr lvl="1"/>
            <a:r>
              <a:rPr lang="pt-BR" dirty="0"/>
              <a:t>E também quando uma </a:t>
            </a:r>
            <a:r>
              <a:rPr lang="pt-BR" dirty="0" err="1"/>
              <a:t>Activity</a:t>
            </a:r>
            <a:r>
              <a:rPr lang="pt-BR" dirty="0"/>
              <a:t> que estava em background volta a ter foco;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848163B-CB7B-41C8-B4EF-C61BF7CB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4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2008</a:t>
            </a:r>
          </a:p>
          <a:p>
            <a:pPr lvl="1"/>
            <a:r>
              <a:rPr lang="pt-BR" dirty="0" err="1"/>
              <a:t>Android</a:t>
            </a:r>
            <a:r>
              <a:rPr lang="pt-BR" dirty="0"/>
              <a:t> 1.0;</a:t>
            </a:r>
          </a:p>
          <a:p>
            <a:r>
              <a:rPr lang="pt-BR" dirty="0"/>
              <a:t>2009</a:t>
            </a:r>
          </a:p>
          <a:p>
            <a:pPr lvl="1"/>
            <a:r>
              <a:rPr lang="pt-BR" dirty="0" err="1"/>
              <a:t>Andoid</a:t>
            </a:r>
            <a:r>
              <a:rPr lang="pt-BR" dirty="0"/>
              <a:t> 1.5;</a:t>
            </a:r>
          </a:p>
          <a:p>
            <a:pPr lvl="1"/>
            <a:r>
              <a:rPr lang="pt-BR" dirty="0" err="1"/>
              <a:t>Cupcake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 descr="File:Android 1.5 Cupcake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2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A6FB1-DB0D-4DCD-9A8E-4DCF4F08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A2D83-7D14-42D6-B494-54D850D1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onResume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Também é chamada na inicialização da </a:t>
            </a:r>
            <a:r>
              <a:rPr lang="pt-BR" dirty="0" err="1"/>
              <a:t>Activity</a:t>
            </a:r>
            <a:r>
              <a:rPr lang="pt-BR" dirty="0"/>
              <a:t> e também quando uma </a:t>
            </a:r>
            <a:r>
              <a:rPr lang="pt-BR" dirty="0" err="1"/>
              <a:t>Activity</a:t>
            </a:r>
            <a:r>
              <a:rPr lang="pt-BR" dirty="0"/>
              <a:t> volta a ter foco;</a:t>
            </a:r>
          </a:p>
          <a:p>
            <a:pPr lvl="1"/>
            <a:r>
              <a:rPr lang="pt-BR" dirty="0" err="1"/>
              <a:t>onStart</a:t>
            </a:r>
            <a:r>
              <a:rPr lang="pt-BR" dirty="0"/>
              <a:t> só é chamado quando a </a:t>
            </a:r>
            <a:r>
              <a:rPr lang="pt-BR" dirty="0" err="1"/>
              <a:t>Activity</a:t>
            </a:r>
            <a:r>
              <a:rPr lang="pt-BR" dirty="0"/>
              <a:t> não está mais visível e volta a ter o foco;</a:t>
            </a:r>
          </a:p>
          <a:p>
            <a:endParaRPr lang="pt-BR" dirty="0"/>
          </a:p>
          <a:p>
            <a:r>
              <a:rPr lang="pt-BR" dirty="0" err="1"/>
              <a:t>onPause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Primeira função a ser invocada quando a </a:t>
            </a:r>
            <a:r>
              <a:rPr lang="pt-BR" dirty="0" err="1"/>
              <a:t>Activity</a:t>
            </a:r>
            <a:r>
              <a:rPr lang="pt-BR" dirty="0"/>
              <a:t> perde o foco;</a:t>
            </a:r>
          </a:p>
          <a:p>
            <a:pPr lvl="1"/>
            <a:r>
              <a:rPr lang="pt-BR" dirty="0"/>
              <a:t>Quando uma nova </a:t>
            </a:r>
            <a:r>
              <a:rPr lang="pt-BR" dirty="0" err="1"/>
              <a:t>Activity</a:t>
            </a:r>
            <a:r>
              <a:rPr lang="pt-BR" dirty="0"/>
              <a:t> é iniciada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FC531-4259-497A-B423-ACE83708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43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8D5A1-D3C1-41B0-903A-7B9A6BD7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0EB3-7379-4039-9BD0-29FEC93B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onStop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Chamado quando a </a:t>
            </a:r>
            <a:r>
              <a:rPr lang="pt-BR" dirty="0" err="1"/>
              <a:t>Activity</a:t>
            </a:r>
            <a:r>
              <a:rPr lang="pt-BR" dirty="0"/>
              <a:t> fica completamente encoberta por outra </a:t>
            </a:r>
            <a:r>
              <a:rPr lang="pt-BR" dirty="0" err="1"/>
              <a:t>Activity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 err="1"/>
              <a:t>onDestroy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última função a ser executada.</a:t>
            </a:r>
          </a:p>
          <a:p>
            <a:pPr lvl="1"/>
            <a:r>
              <a:rPr lang="pt-BR" dirty="0"/>
              <a:t>Se o usuário voltar a requisitar essa </a:t>
            </a:r>
            <a:r>
              <a:rPr lang="pt-BR" dirty="0" err="1"/>
              <a:t>Activity</a:t>
            </a:r>
            <a:r>
              <a:rPr lang="pt-BR" dirty="0"/>
              <a:t>, um novo objeto será </a:t>
            </a:r>
            <a:r>
              <a:rPr lang="pt-BR" dirty="0" err="1"/>
              <a:t>contruído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A54AD-F942-44DC-B9BE-23CC8C5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8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9C15-CCA4-4B14-ACAE-0AB33F1E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5419E-6022-442C-992A-5028A81A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onRestart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Chamada antes da </a:t>
            </a:r>
            <a:r>
              <a:rPr lang="pt-BR" dirty="0" err="1"/>
              <a:t>onStart</a:t>
            </a:r>
            <a:r>
              <a:rPr lang="pt-BR" dirty="0"/>
              <a:t>();</a:t>
            </a:r>
          </a:p>
          <a:p>
            <a:pPr lvl="1"/>
            <a:r>
              <a:rPr lang="pt-BR" dirty="0"/>
              <a:t>Quando uma </a:t>
            </a:r>
            <a:r>
              <a:rPr lang="pt-BR" dirty="0" err="1"/>
              <a:t>Activity</a:t>
            </a:r>
            <a:r>
              <a:rPr lang="pt-BR" dirty="0"/>
              <a:t> volta a ter o foco depois de estar em background.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69DBB-5972-497F-BB2C-B708703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9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D845B7-5AC2-4816-BC73-FDE8A619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1026" name="Picture 2" descr="Diagrama explicando o ciclo de vida de uma Activity">
            <a:extLst>
              <a:ext uri="{FF2B5EF4-FFF2-40B4-BE49-F238E27FC236}">
                <a16:creationId xmlns:a16="http://schemas.microsoft.com/office/drawing/2014/main" id="{EE0D15D4-F831-4B24-9D3E-E9595D00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40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16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4100" name="Picture 4" descr="https://developer.android.com/images/fragment_lifecycle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3019425" cy="68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2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SharedPreferences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Permite persistir dados (chave-valor) por uma aplicação;</a:t>
            </a:r>
          </a:p>
          <a:p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,...</a:t>
            </a:r>
          </a:p>
          <a:p>
            <a:endParaRPr lang="pt-BR" dirty="0"/>
          </a:p>
          <a:p>
            <a:r>
              <a:rPr lang="pt-BR" dirty="0"/>
              <a:t>Recomendado para pequenas quantidades de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Referência: https://developer.android.com/training/data-storage/shared-preferences.html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8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/>
              <a:t>Base local;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F66A-C2FC-44E4-8C2F-1125625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041BC-7437-4C82-8780-694A7D04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01: Estrutura de um projeto;</a:t>
            </a:r>
          </a:p>
          <a:p>
            <a:r>
              <a:rPr lang="pt-BR" dirty="0"/>
              <a:t>02: Apresentar uma Lista;</a:t>
            </a:r>
          </a:p>
          <a:p>
            <a:r>
              <a:rPr lang="pt-BR" dirty="0"/>
              <a:t>03: Requisições REST;</a:t>
            </a:r>
          </a:p>
          <a:p>
            <a:r>
              <a:rPr lang="pt-BR" dirty="0"/>
              <a:t>04: </a:t>
            </a:r>
            <a:r>
              <a:rPr lang="pt-BR" dirty="0" err="1"/>
              <a:t>ReciclerView</a:t>
            </a:r>
            <a:r>
              <a:rPr lang="pt-BR" dirty="0"/>
              <a:t>;</a:t>
            </a:r>
          </a:p>
          <a:p>
            <a:r>
              <a:rPr lang="pt-BR" dirty="0"/>
              <a:t>05: Navegação com </a:t>
            </a:r>
            <a:r>
              <a:rPr lang="pt-BR" dirty="0" err="1"/>
              <a:t>Intents</a:t>
            </a:r>
            <a:r>
              <a:rPr lang="pt-BR" dirty="0"/>
              <a:t>;</a:t>
            </a:r>
          </a:p>
          <a:p>
            <a:r>
              <a:rPr lang="pt-BR" dirty="0"/>
              <a:t>06: </a:t>
            </a:r>
            <a:r>
              <a:rPr lang="pt-BR" dirty="0" err="1"/>
              <a:t>Fragments</a:t>
            </a:r>
            <a:r>
              <a:rPr lang="pt-BR" dirty="0"/>
              <a:t>;</a:t>
            </a:r>
          </a:p>
          <a:p>
            <a:r>
              <a:rPr lang="pt-BR"/>
              <a:t>07: Ciclo </a:t>
            </a:r>
            <a:r>
              <a:rPr lang="pt-BR" dirty="0"/>
              <a:t>de vida.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F4EF7A-0419-497F-AFDD-149F8F9D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31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Resultado de imagem para iphone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1" y="1256901"/>
            <a:ext cx="8448873" cy="51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Resultado de imagem para android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105273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146" name="Picture 2" descr="Resultado de imagem para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7499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m para firefox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firefox 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 descr="Resultado de imagem para firefox 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211960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7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Iphone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Xcode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Objective</a:t>
            </a:r>
            <a:r>
              <a:rPr lang="pt-BR" dirty="0"/>
              <a:t>-C;</a:t>
            </a:r>
          </a:p>
          <a:p>
            <a:pPr lvl="2"/>
            <a:r>
              <a:rPr lang="pt-BR" dirty="0"/>
              <a:t>Swift;</a:t>
            </a:r>
          </a:p>
          <a:p>
            <a:pPr lvl="2"/>
            <a:endParaRPr lang="pt-BR" u="sng" dirty="0"/>
          </a:p>
          <a:p>
            <a:r>
              <a:rPr lang="pt-BR" dirty="0" err="1"/>
              <a:t>Android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Java e C++:</a:t>
            </a:r>
          </a:p>
          <a:p>
            <a:pPr lvl="2"/>
            <a:r>
              <a:rPr lang="pt-BR" dirty="0"/>
              <a:t>Eclipse;</a:t>
            </a:r>
          </a:p>
          <a:p>
            <a:pPr lvl="2"/>
            <a:r>
              <a:rPr lang="pt-BR" dirty="0" err="1"/>
              <a:t>Android</a:t>
            </a:r>
            <a:r>
              <a:rPr lang="pt-BR" dirty="0"/>
              <a:t> Studio;</a:t>
            </a:r>
          </a:p>
          <a:p>
            <a:pPr lvl="1"/>
            <a:r>
              <a:rPr lang="pt-BR" dirty="0" err="1"/>
              <a:t>Kotlin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Multiplataformas</a:t>
            </a:r>
            <a:r>
              <a:rPr lang="pt-BR" u="sng" dirty="0"/>
              <a:t>:</a:t>
            </a:r>
          </a:p>
          <a:p>
            <a:pPr lvl="1"/>
            <a:r>
              <a:rPr lang="pt-BR" dirty="0"/>
              <a:t>Web:</a:t>
            </a:r>
          </a:p>
          <a:p>
            <a:pPr lvl="2"/>
            <a:r>
              <a:rPr lang="pt-BR" dirty="0" err="1"/>
              <a:t>Cordova</a:t>
            </a:r>
            <a:r>
              <a:rPr lang="pt-BR" dirty="0"/>
              <a:t> / </a:t>
            </a:r>
            <a:r>
              <a:rPr lang="pt-BR" dirty="0" err="1"/>
              <a:t>Phonegap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Intel XDK;</a:t>
            </a:r>
          </a:p>
          <a:p>
            <a:pPr lvl="2"/>
            <a:r>
              <a:rPr lang="pt-BR" dirty="0" err="1"/>
              <a:t>Ionic</a:t>
            </a:r>
            <a:r>
              <a:rPr lang="pt-BR" dirty="0"/>
              <a:t> (</a:t>
            </a:r>
            <a:r>
              <a:rPr lang="pt-BR" dirty="0" err="1"/>
              <a:t>Cordova</a:t>
            </a:r>
            <a:r>
              <a:rPr lang="pt-BR" dirty="0"/>
              <a:t> + Angular 2+);</a:t>
            </a:r>
          </a:p>
          <a:p>
            <a:pPr lvl="2"/>
            <a:r>
              <a:rPr lang="pt-BR" dirty="0"/>
              <a:t>...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C#</a:t>
            </a:r>
          </a:p>
          <a:p>
            <a:pPr lvl="2"/>
            <a:r>
              <a:rPr lang="pt-BR" dirty="0" err="1"/>
              <a:t>Xamarin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Unity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Outros Frameworks...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3080</TotalTime>
  <Words>1272</Words>
  <Application>Microsoft Office PowerPoint</Application>
  <PresentationFormat>Apresentação na tela (4:3)</PresentationFormat>
  <Paragraphs>352</Paragraphs>
  <Slides>48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Calibri</vt:lpstr>
      <vt:lpstr>Constantia</vt:lpstr>
      <vt:lpstr>Wingdings 2</vt:lpstr>
      <vt:lpstr>Fluxo</vt:lpstr>
      <vt:lpstr>Programação para dispositivos Móveis Aula Inaugural</vt:lpstr>
      <vt:lpstr>Programação para dispositivos Móveis?</vt:lpstr>
      <vt:lpstr>2007</vt:lpstr>
      <vt:lpstr>Android</vt:lpstr>
      <vt:lpstr>Apresentação do PowerPoint</vt:lpstr>
      <vt:lpstr>Apresentação do PowerPoint</vt:lpstr>
      <vt:lpstr>Apresentação do PowerPoint</vt:lpstr>
      <vt:lpstr>Como desenvolver?</vt:lpstr>
      <vt:lpstr>Como desenvolver?</vt:lpstr>
      <vt:lpstr>Kotlin</vt:lpstr>
      <vt:lpstr>Ferramentas</vt:lpstr>
      <vt:lpstr>Ferramentas</vt:lpstr>
      <vt:lpstr>Objetivo</vt:lpstr>
      <vt:lpstr>Aplicação</vt:lpstr>
      <vt:lpstr>Aplicação</vt:lpstr>
      <vt:lpstr>Aplicação</vt:lpstr>
      <vt:lpstr>Criando o primeiro App</vt:lpstr>
      <vt:lpstr>Activity</vt:lpstr>
      <vt:lpstr>Manifest</vt:lpstr>
      <vt:lpstr>Diretório Res</vt:lpstr>
      <vt:lpstr>Layout</vt:lpstr>
      <vt:lpstr>Linear Layout</vt:lpstr>
      <vt:lpstr>Relative Layout</vt:lpstr>
      <vt:lpstr>Constrait Layout</vt:lpstr>
      <vt:lpstr>Framelayout</vt:lpstr>
      <vt:lpstr>Web</vt:lpstr>
      <vt:lpstr>Layout</vt:lpstr>
      <vt:lpstr>Layout</vt:lpstr>
      <vt:lpstr>ListView</vt:lpstr>
      <vt:lpstr>Adapter</vt:lpstr>
      <vt:lpstr>Toast</vt:lpstr>
      <vt:lpstr>AsyncTask</vt:lpstr>
      <vt:lpstr>ReciclerView</vt:lpstr>
      <vt:lpstr>Adapter</vt:lpstr>
      <vt:lpstr>Intent</vt:lpstr>
      <vt:lpstr>Fragments</vt:lpstr>
      <vt:lpstr>Fragments</vt:lpstr>
      <vt:lpstr>Ciclo de Vida</vt:lpstr>
      <vt:lpstr>Ciclo de Vida</vt:lpstr>
      <vt:lpstr>Ciclo de Vida</vt:lpstr>
      <vt:lpstr>Ciclo de Vida</vt:lpstr>
      <vt:lpstr>Ciclo de Vida</vt:lpstr>
      <vt:lpstr>Apresentação do PowerPoint</vt:lpstr>
      <vt:lpstr>Apresentação do PowerPoint</vt:lpstr>
      <vt:lpstr>SharedPreferences</vt:lpstr>
      <vt:lpstr>SQLite</vt:lpstr>
      <vt:lpstr>Exercícios: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443</cp:revision>
  <dcterms:created xsi:type="dcterms:W3CDTF">2017-10-21T18:53:10Z</dcterms:created>
  <dcterms:modified xsi:type="dcterms:W3CDTF">2019-04-12T23:03:22Z</dcterms:modified>
</cp:coreProperties>
</file>