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10" r:id="rId3"/>
    <p:sldId id="327" r:id="rId4"/>
    <p:sldId id="311" r:id="rId5"/>
    <p:sldId id="309" r:id="rId6"/>
    <p:sldId id="315" r:id="rId7"/>
    <p:sldId id="338" r:id="rId8"/>
    <p:sldId id="329" r:id="rId9"/>
    <p:sldId id="314" r:id="rId10"/>
    <p:sldId id="331" r:id="rId11"/>
    <p:sldId id="330" r:id="rId12"/>
    <p:sldId id="325" r:id="rId13"/>
    <p:sldId id="326" r:id="rId14"/>
    <p:sldId id="318" r:id="rId15"/>
    <p:sldId id="316" r:id="rId16"/>
    <p:sldId id="337" r:id="rId17"/>
    <p:sldId id="324" r:id="rId18"/>
    <p:sldId id="339" r:id="rId19"/>
    <p:sldId id="30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26/04/2019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hyperlink" Target="https://ionicframework.com/docs/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labs.developers.google.com/codelabs/first-flutter-app-pt2/#0" TargetMode="External"/><Relationship Id="rId4" Type="http://schemas.openxmlformats.org/officeDocument/2006/relationships/hyperlink" Target="https://flutter.dev/docs/get-started/codela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Iniciado:</a:t>
            </a:r>
          </a:p>
          <a:p>
            <a:pPr lvl="1"/>
            <a:r>
              <a:rPr lang="pt-BR" dirty="0"/>
              <a:t>Um serviço é "iniciado" quando um componente do aplicativo (como um atividade) inicia-o chamando </a:t>
            </a:r>
            <a:r>
              <a:rPr lang="pt-BR" dirty="0" err="1"/>
              <a:t>startService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Vinculado:</a:t>
            </a:r>
          </a:p>
          <a:p>
            <a:pPr lvl="1"/>
            <a:r>
              <a:rPr lang="pt-BR" dirty="0"/>
              <a:t>Permite que componentes (como atividades) sejam vinculados ao serviço, enviem solicitações, recebam respostas e até estabeleçam comunicação entre processos;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3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Service:</a:t>
            </a:r>
          </a:p>
          <a:p>
            <a:pPr lvl="1"/>
            <a:r>
              <a:rPr lang="pt-BR" dirty="0"/>
              <a:t>Classe de base para todos os serviços;</a:t>
            </a:r>
          </a:p>
          <a:p>
            <a:endParaRPr lang="pt-BR" dirty="0"/>
          </a:p>
          <a:p>
            <a:r>
              <a:rPr lang="pt-BR" dirty="0" err="1"/>
              <a:t>IntentService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Subclasse de Service;</a:t>
            </a:r>
          </a:p>
          <a:p>
            <a:pPr lvl="1"/>
            <a:r>
              <a:rPr lang="pt-BR" dirty="0"/>
              <a:t>Trata </a:t>
            </a:r>
            <a:r>
              <a:rPr lang="pt-BR" dirty="0" err="1"/>
              <a:t>requests</a:t>
            </a:r>
            <a:r>
              <a:rPr lang="pt-BR" dirty="0"/>
              <a:t> por demanda;</a:t>
            </a:r>
          </a:p>
          <a:p>
            <a:pPr lvl="1"/>
            <a:r>
              <a:rPr lang="pt-BR" dirty="0" err="1"/>
              <a:t>Intents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JobService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Subclasse de Service;</a:t>
            </a:r>
          </a:p>
          <a:p>
            <a:pPr lvl="1"/>
            <a:r>
              <a:rPr lang="pt-BR" dirty="0"/>
              <a:t>Agendamento de tarefas;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8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IntentService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Inicia serviços por </a:t>
            </a:r>
            <a:r>
              <a:rPr lang="pt-BR" dirty="0"/>
              <a:t>demanda;</a:t>
            </a:r>
          </a:p>
          <a:p>
            <a:endParaRPr lang="pt-BR" dirty="0"/>
          </a:p>
          <a:p>
            <a:r>
              <a:rPr lang="pt-BR" dirty="0"/>
              <a:t>Uso de </a:t>
            </a:r>
            <a:r>
              <a:rPr lang="pt-BR" dirty="0" err="1"/>
              <a:t>intents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Similar a chamada para uma nova </a:t>
            </a:r>
            <a:r>
              <a:rPr lang="pt-BR" dirty="0" err="1"/>
              <a:t>Activicty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startService</a:t>
            </a:r>
            <a:r>
              <a:rPr lang="pt-BR" dirty="0"/>
              <a:t> ao invés de </a:t>
            </a:r>
            <a:r>
              <a:rPr lang="pt-BR" dirty="0" err="1"/>
              <a:t>startActivity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0075"/>
            <a:ext cx="6162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Scheduler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Classe base para tratar tarefas agendadas;</a:t>
            </a:r>
          </a:p>
          <a:p>
            <a:endParaRPr lang="pt-BR" dirty="0"/>
          </a:p>
          <a:p>
            <a:r>
              <a:rPr lang="pt-BR" dirty="0"/>
              <a:t>Android </a:t>
            </a:r>
            <a:r>
              <a:rPr lang="pt-BR" dirty="0" err="1"/>
              <a:t>Jetpack</a:t>
            </a:r>
            <a:r>
              <a:rPr lang="pt-BR" dirty="0"/>
              <a:t> </a:t>
            </a:r>
            <a:r>
              <a:rPr lang="pt-BR" dirty="0" err="1"/>
              <a:t>WorkManager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Biblioteca para criar atividades em </a:t>
            </a:r>
            <a:r>
              <a:rPr lang="pt-BR" dirty="0" err="1"/>
              <a:t>Backgroud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Gerencia quando e onde rodar a tarefa;</a:t>
            </a:r>
          </a:p>
          <a:p>
            <a:pPr lvl="1"/>
            <a:r>
              <a:rPr lang="pt-BR" dirty="0"/>
              <a:t>https://developer.android.com/topic/libraries/architecture/workmanager</a:t>
            </a:r>
          </a:p>
          <a:p>
            <a:endParaRPr lang="pt-BR" dirty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JobDispatcher</a:t>
            </a:r>
            <a:r>
              <a:rPr lang="pt-BR" dirty="0"/>
              <a:t> (Depreciado):</a:t>
            </a:r>
          </a:p>
          <a:p>
            <a:pPr lvl="1"/>
            <a:r>
              <a:rPr lang="pt-BR" dirty="0"/>
              <a:t>Biblioteca para agendamento de tarefas em </a:t>
            </a:r>
            <a:r>
              <a:rPr lang="pt-BR" dirty="0" err="1"/>
              <a:t>backgroud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Facilita o gerenciamento;</a:t>
            </a:r>
          </a:p>
          <a:p>
            <a:pPr lvl="1"/>
            <a:r>
              <a:rPr lang="pt-BR" dirty="0"/>
              <a:t>https://github.com/firebase/firebase-jobdispatcher-android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Notifications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uma mensagem que pode ser exibida ao usuário fora </a:t>
            </a:r>
            <a:r>
              <a:rPr lang="pt-BR"/>
              <a:t>da UI </a:t>
            </a:r>
            <a:r>
              <a:rPr lang="pt-BR" dirty="0"/>
              <a:t>normal do aplicativo;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NotificationManager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Recupera o serviço de notificações do sistema;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NotificationCompat.Builder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Utilizado para construir uma notificação;</a:t>
            </a:r>
          </a:p>
          <a:p>
            <a:r>
              <a:rPr lang="pt-BR" dirty="0"/>
              <a:t>Fonte: </a:t>
            </a:r>
          </a:p>
          <a:p>
            <a:pPr lvl="1"/>
            <a:r>
              <a:rPr lang="pt-BR" dirty="0"/>
              <a:t>https://developer.android.com/guide/topics/ui/notifiers/notifications.html?hl=pt-br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 </a:t>
            </a:r>
            <a:r>
              <a:rPr lang="pt-BR" dirty="0" err="1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sistema e outros aplicativos enviam mensagens em broadcast para informar sobre mudanças:</a:t>
            </a:r>
          </a:p>
          <a:p>
            <a:pPr lvl="1"/>
            <a:r>
              <a:rPr lang="pt-BR" dirty="0"/>
              <a:t>Conexão do carregador;</a:t>
            </a:r>
          </a:p>
          <a:p>
            <a:pPr lvl="1"/>
            <a:r>
              <a:rPr lang="pt-BR" dirty="0"/>
              <a:t>Conexão de rede;</a:t>
            </a:r>
          </a:p>
          <a:p>
            <a:pPr lvl="1"/>
            <a:r>
              <a:rPr lang="pt-BR" dirty="0"/>
              <a:t>Mensagens recebidas</a:t>
            </a:r>
          </a:p>
          <a:p>
            <a:pPr lvl="1"/>
            <a:r>
              <a:rPr lang="pt-BR" dirty="0"/>
              <a:t>Etc...</a:t>
            </a:r>
          </a:p>
          <a:p>
            <a:pPr lvl="1"/>
            <a:endParaRPr lang="pt-BR" dirty="0"/>
          </a:p>
          <a:p>
            <a:r>
              <a:rPr lang="pt-BR" dirty="0"/>
              <a:t>Permite filtrar quais mensagens interessam:</a:t>
            </a:r>
          </a:p>
          <a:p>
            <a:pPr lvl="1"/>
            <a:r>
              <a:rPr lang="pt-BR" dirty="0" err="1"/>
              <a:t>IntentFilter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Fonte:</a:t>
            </a:r>
          </a:p>
          <a:p>
            <a:pPr lvl="1"/>
            <a:r>
              <a:rPr lang="pt-BR" dirty="0"/>
              <a:t>https://developer.android.com/guide/components/broadcasts.html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 </a:t>
            </a:r>
            <a:r>
              <a:rPr lang="pt-BR" dirty="0" err="1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Estende da classe base </a:t>
            </a:r>
            <a:r>
              <a:rPr lang="pt-BR" dirty="0" err="1"/>
              <a:t>BroadcastReceiver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/>
              <a:t>Declaração </a:t>
            </a:r>
            <a:r>
              <a:rPr lang="pt-BR" dirty="0"/>
              <a:t>estática:</a:t>
            </a:r>
          </a:p>
          <a:p>
            <a:pPr lvl="1"/>
            <a:r>
              <a:rPr lang="pt-BR" dirty="0" err="1"/>
              <a:t>Manifest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Declaração dinâmica:</a:t>
            </a:r>
          </a:p>
          <a:p>
            <a:pPr lvl="1"/>
            <a:r>
              <a:rPr lang="pt-BR" dirty="0"/>
              <a:t>Em tempo de execução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0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Ionic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https://ionicframework.com/docs/cli</a:t>
            </a:r>
            <a:endParaRPr lang="pt-BR" dirty="0"/>
          </a:p>
          <a:p>
            <a:pPr lvl="1"/>
            <a:r>
              <a:rPr lang="pt-BR" dirty="0"/>
              <a:t>Criação de aplicativos com Angular2+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Pode apresentar somente Web</a:t>
            </a:r>
          </a:p>
          <a:p>
            <a:endParaRPr lang="pt-BR" dirty="0"/>
          </a:p>
          <a:p>
            <a:r>
              <a:rPr lang="pt-BR" dirty="0" err="1"/>
              <a:t>Flutter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https://flutter.dev/docs/get-started/install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https://flutter.dev/docs/get-started/codelab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https://codelabs.developers.google.com/codelabs/first-flutter-app-pt2/#0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4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520-A098-416A-9D5E-5E087B42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C25D5-5081-4851-BB42-2CD66243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Criar um aplicativo que se comunique por meio de MQTT e/ou REST com outros dispositivos/sensores/etc.</a:t>
            </a:r>
          </a:p>
          <a:p>
            <a:endParaRPr lang="pt-BR" b="1" dirty="0"/>
          </a:p>
          <a:p>
            <a:pPr lvl="1"/>
            <a:r>
              <a:rPr lang="pt-BR" dirty="0"/>
              <a:t>Android Nativo (</a:t>
            </a:r>
            <a:r>
              <a:rPr lang="pt-BR" dirty="0" err="1"/>
              <a:t>Kotlin</a:t>
            </a:r>
            <a:r>
              <a:rPr lang="pt-BR"/>
              <a:t>/Java)</a:t>
            </a:r>
            <a:endParaRPr lang="pt-BR" dirty="0"/>
          </a:p>
          <a:p>
            <a:pPr lvl="1"/>
            <a:r>
              <a:rPr lang="pt-BR" dirty="0" err="1"/>
              <a:t>Ionic</a:t>
            </a:r>
            <a:r>
              <a:rPr lang="pt-BR" dirty="0"/>
              <a:t>/Angular</a:t>
            </a:r>
          </a:p>
          <a:p>
            <a:pPr lvl="1"/>
            <a:r>
              <a:rPr lang="pt-BR" dirty="0" err="1"/>
              <a:t>Flutter</a:t>
            </a:r>
            <a:endParaRPr lang="pt-BR" dirty="0"/>
          </a:p>
          <a:p>
            <a:pPr lvl="1"/>
            <a:r>
              <a:rPr lang="pt-BR" dirty="0"/>
              <a:t>Outros...</a:t>
            </a:r>
          </a:p>
          <a:p>
            <a:pPr lvl="1"/>
            <a:endParaRPr lang="pt-BR" dirty="0"/>
          </a:p>
          <a:p>
            <a:r>
              <a:rPr lang="pt-BR" dirty="0"/>
              <a:t>Próxima aula: MQTT e Sensores;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A2EF5-4643-4DDD-9640-2F244F4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9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Gerencia o acesso a um repositório central de dados;</a:t>
            </a:r>
          </a:p>
          <a:p>
            <a:endParaRPr lang="pt-BR" dirty="0"/>
          </a:p>
          <a:p>
            <a:r>
              <a:rPr lang="pt-BR" dirty="0"/>
              <a:t>Permite disponibilizar conteúdo para outros aplicativos;</a:t>
            </a:r>
          </a:p>
          <a:p>
            <a:pPr lvl="1"/>
            <a:r>
              <a:rPr lang="pt-BR" dirty="0"/>
              <a:t>P. Ex.: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r>
              <a:rPr lang="pt-BR" dirty="0"/>
              <a:t> de SMS, Agenda</a:t>
            </a:r>
          </a:p>
          <a:p>
            <a:endParaRPr lang="pt-BR" dirty="0"/>
          </a:p>
          <a:p>
            <a:r>
              <a:rPr lang="pt-BR" dirty="0"/>
              <a:t>Para implementação, deve-se estender da classe </a:t>
            </a:r>
            <a:r>
              <a:rPr lang="pt-BR" dirty="0" err="1"/>
              <a:t>ContentProvider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Desenvolver o próprio provedor se pretende compartilhar seus dados com outros aplicativos.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Fonte:</a:t>
            </a:r>
          </a:p>
          <a:p>
            <a:pPr lvl="1"/>
            <a:r>
              <a:rPr lang="pt-BR" dirty="0"/>
              <a:t>https://developer.android.com/guide/topics/providers/content-providers.html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 descr="Resultado de imagem para Content Provi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9056"/>
            <a:ext cx="8928203" cy="49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Resolver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desejar acessar dados em um provedor de conteúdo, você usa o objeto </a:t>
            </a:r>
            <a:r>
              <a:rPr lang="pt-BR" dirty="0" err="1"/>
              <a:t>ContentResolver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83361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que contém o resultado de uma consulta realizada em um banco de dados no </a:t>
            </a:r>
            <a:r>
              <a:rPr lang="pt-BR" dirty="0" err="1"/>
              <a:t>Android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Por exemplo: </a:t>
            </a:r>
            <a:r>
              <a:rPr lang="pt-BR" dirty="0" err="1"/>
              <a:t>SQLite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Loaders</a:t>
            </a:r>
            <a:r>
              <a:rPr lang="pt-BR" dirty="0"/>
              <a:t> (Depreciado)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classes para carregar dados de forma assíncrona:</a:t>
            </a:r>
          </a:p>
          <a:p>
            <a:pPr lvl="1"/>
            <a:r>
              <a:rPr lang="pt-BR" dirty="0"/>
              <a:t>Estão disponíveis para cada </a:t>
            </a:r>
            <a:r>
              <a:rPr lang="pt-BR" dirty="0" err="1"/>
              <a:t>Activity</a:t>
            </a:r>
            <a:r>
              <a:rPr lang="pt-BR" dirty="0"/>
              <a:t> e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Fornecem carregamento assíncrono de dados.</a:t>
            </a:r>
          </a:p>
          <a:p>
            <a:pPr lvl="1"/>
            <a:r>
              <a:rPr lang="pt-BR" dirty="0"/>
              <a:t>Monitoram a origem dos dados e fornecem novos resultados quando o conteúdo é alterado.</a:t>
            </a:r>
          </a:p>
          <a:p>
            <a:pPr lvl="1"/>
            <a:r>
              <a:rPr lang="pt-BR" dirty="0"/>
              <a:t>Se reconectam automaticamente ao cursor do último carregador quando são recriados após uma alteração de configuração. Portanto, eles não precisam reconsultar 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88AF6-0689-4475-A623-A852B965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Android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EE1CF-4254-49C4-9E71-EA9D9B51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Room</a:t>
            </a:r>
            <a:endParaRPr lang="pt-BR" dirty="0"/>
          </a:p>
          <a:p>
            <a:pPr lvl="1"/>
            <a:r>
              <a:rPr lang="pt-BR" dirty="0" err="1"/>
              <a:t>Entity</a:t>
            </a:r>
            <a:endParaRPr lang="pt-BR" dirty="0"/>
          </a:p>
          <a:p>
            <a:pPr lvl="1"/>
            <a:r>
              <a:rPr lang="pt-BR" dirty="0" err="1"/>
              <a:t>Dao</a:t>
            </a:r>
            <a:endParaRPr lang="pt-BR" dirty="0"/>
          </a:p>
          <a:p>
            <a:pPr lvl="1"/>
            <a:r>
              <a:rPr lang="pt-BR" dirty="0" err="1"/>
              <a:t>Database</a:t>
            </a:r>
            <a:r>
              <a:rPr lang="pt-BR" dirty="0"/>
              <a:t> (</a:t>
            </a:r>
            <a:r>
              <a:rPr lang="pt-BR" dirty="0" err="1"/>
              <a:t>SQLite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LiveData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Observer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ViewModel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Cache Data;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C725AF-D383-4AB8-A6A3-60431A53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0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 de dados </a:t>
            </a:r>
          </a:p>
          <a:p>
            <a:pPr lvl="1"/>
            <a:r>
              <a:rPr lang="pt-BR" dirty="0"/>
              <a:t>Simples;</a:t>
            </a:r>
          </a:p>
          <a:p>
            <a:pPr lvl="1"/>
            <a:r>
              <a:rPr lang="pt-BR" dirty="0"/>
              <a:t>Local;</a:t>
            </a:r>
          </a:p>
          <a:p>
            <a:endParaRPr lang="pt-BR" dirty="0"/>
          </a:p>
          <a:p>
            <a:r>
              <a:rPr lang="pt-BR" dirty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/>
              <a:t>Fácil utilização com </a:t>
            </a:r>
            <a:r>
              <a:rPr lang="pt-BR" dirty="0" err="1"/>
              <a:t>ContentProvider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Componente do </a:t>
            </a:r>
            <a:r>
              <a:rPr lang="pt-BR" dirty="0" err="1"/>
              <a:t>Android</a:t>
            </a:r>
            <a:r>
              <a:rPr lang="pt-BR" dirty="0"/>
              <a:t> utilizado para que o aplicativo realize operações “longas”;</a:t>
            </a:r>
          </a:p>
          <a:p>
            <a:endParaRPr lang="pt-BR" dirty="0"/>
          </a:p>
          <a:p>
            <a:r>
              <a:rPr lang="pt-BR" dirty="0"/>
              <a:t>Não fornece interface para o usuário;</a:t>
            </a:r>
          </a:p>
          <a:p>
            <a:endParaRPr lang="pt-BR" dirty="0"/>
          </a:p>
          <a:p>
            <a:r>
              <a:rPr lang="pt-BR" dirty="0"/>
              <a:t>Estende da classe base Service;</a:t>
            </a:r>
          </a:p>
          <a:p>
            <a:endParaRPr lang="pt-BR" dirty="0"/>
          </a:p>
          <a:p>
            <a:r>
              <a:rPr lang="pt-BR" dirty="0"/>
              <a:t>Fonte:</a:t>
            </a:r>
          </a:p>
          <a:p>
            <a:pPr lvl="1"/>
            <a:r>
              <a:rPr lang="pt-BR" dirty="0"/>
              <a:t>https://developer.android.com/guide/components/services.html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0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3436</TotalTime>
  <Words>749</Words>
  <Application>Microsoft Office PowerPoint</Application>
  <PresentationFormat>Apresentação na tela (4:3)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Fluxo</vt:lpstr>
      <vt:lpstr>Programação para dispositivos Móveis Aula 2</vt:lpstr>
      <vt:lpstr>Content Provider</vt:lpstr>
      <vt:lpstr>Content Provider</vt:lpstr>
      <vt:lpstr>Content Resolver</vt:lpstr>
      <vt:lpstr>Cursor</vt:lpstr>
      <vt:lpstr>Loaders (Depreciado)</vt:lpstr>
      <vt:lpstr>Android Architecture Components</vt:lpstr>
      <vt:lpstr>SQLite</vt:lpstr>
      <vt:lpstr>Services</vt:lpstr>
      <vt:lpstr>Services</vt:lpstr>
      <vt:lpstr>Services</vt:lpstr>
      <vt:lpstr>IntentService</vt:lpstr>
      <vt:lpstr>Job Scheduler</vt:lpstr>
      <vt:lpstr>Notifications</vt:lpstr>
      <vt:lpstr>Broadcast Receivers</vt:lpstr>
      <vt:lpstr>Broadcast Receivers</vt:lpstr>
      <vt:lpstr>Alternativas</vt:lpstr>
      <vt:lpstr>Trabalho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505</cp:revision>
  <dcterms:created xsi:type="dcterms:W3CDTF">2017-10-21T18:53:10Z</dcterms:created>
  <dcterms:modified xsi:type="dcterms:W3CDTF">2019-04-26T23:53:33Z</dcterms:modified>
</cp:coreProperties>
</file>