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10" r:id="rId3"/>
    <p:sldId id="340" r:id="rId4"/>
    <p:sldId id="341" r:id="rId5"/>
    <p:sldId id="342" r:id="rId6"/>
    <p:sldId id="322" r:id="rId7"/>
    <p:sldId id="311" r:id="rId8"/>
    <p:sldId id="312" r:id="rId9"/>
    <p:sldId id="314" r:id="rId10"/>
    <p:sldId id="321" r:id="rId11"/>
    <p:sldId id="323" r:id="rId12"/>
    <p:sldId id="324" r:id="rId13"/>
    <p:sldId id="316" r:id="rId14"/>
    <p:sldId id="315" r:id="rId15"/>
    <p:sldId id="330" r:id="rId16"/>
    <p:sldId id="339" r:id="rId17"/>
    <p:sldId id="30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09/05/2019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2019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Sensores que medem movimentos e orientação;</a:t>
            </a:r>
          </a:p>
          <a:p>
            <a:endParaRPr lang="pt-BR" dirty="0"/>
          </a:p>
          <a:p>
            <a:pPr lvl="1"/>
            <a:r>
              <a:rPr lang="pt-BR" dirty="0"/>
              <a:t>Acelerômetro;</a:t>
            </a:r>
          </a:p>
          <a:p>
            <a:pPr lvl="1"/>
            <a:r>
              <a:rPr lang="pt-BR" dirty="0"/>
              <a:t>Gravidade;</a:t>
            </a:r>
          </a:p>
          <a:p>
            <a:pPr lvl="1"/>
            <a:r>
              <a:rPr lang="pt-BR" dirty="0"/>
              <a:t>Giroscópio;</a:t>
            </a:r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Passos;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Position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Utilizados para determinar a posição de um </a:t>
            </a:r>
            <a:r>
              <a:rPr lang="pt-BR" dirty="0" err="1"/>
              <a:t>device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P. ex. O quanto próximo o telefone está perto da sua face;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Rotação;</a:t>
            </a:r>
          </a:p>
          <a:p>
            <a:pPr lvl="1"/>
            <a:r>
              <a:rPr lang="pt-BR" dirty="0"/>
              <a:t>Geomagnético;</a:t>
            </a:r>
          </a:p>
          <a:p>
            <a:pPr lvl="1"/>
            <a:r>
              <a:rPr lang="pt-BR" dirty="0"/>
              <a:t>Orientação;</a:t>
            </a:r>
          </a:p>
          <a:p>
            <a:pPr lvl="1"/>
            <a:r>
              <a:rPr lang="pt-BR" dirty="0"/>
              <a:t>Proximidade;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Sensors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 para monitorar propriedades do ambiente ao redor;</a:t>
            </a:r>
          </a:p>
          <a:p>
            <a:endParaRPr lang="pt-BR" dirty="0"/>
          </a:p>
          <a:p>
            <a:pPr lvl="1"/>
            <a:r>
              <a:rPr lang="pt-BR" dirty="0"/>
              <a:t>Temperatura;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Pressão</a:t>
            </a:r>
          </a:p>
          <a:p>
            <a:pPr lvl="1"/>
            <a:r>
              <a:rPr lang="pt-BR" dirty="0"/>
              <a:t>Humidade;</a:t>
            </a:r>
          </a:p>
          <a:p>
            <a:pPr lvl="1"/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0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Play 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de Serviços do Google;</a:t>
            </a:r>
          </a:p>
          <a:p>
            <a:pPr lvl="1"/>
            <a:r>
              <a:rPr lang="pt-BR" dirty="0"/>
              <a:t>Fornece uma API;</a:t>
            </a:r>
          </a:p>
          <a:p>
            <a:endParaRPr lang="pt-BR" dirty="0"/>
          </a:p>
          <a:p>
            <a:r>
              <a:rPr lang="pt-BR" dirty="0"/>
              <a:t>Acessos aos serviços do Google;</a:t>
            </a:r>
          </a:p>
          <a:p>
            <a:pPr lvl="1"/>
            <a:r>
              <a:rPr lang="pt-BR" dirty="0" err="1"/>
              <a:t>Maps</a:t>
            </a:r>
            <a:r>
              <a:rPr lang="pt-BR" dirty="0"/>
              <a:t>, Google+, Drive,...</a:t>
            </a:r>
          </a:p>
          <a:p>
            <a:endParaRPr lang="pt-BR" dirty="0"/>
          </a:p>
          <a:p>
            <a:r>
              <a:rPr lang="pt-BR" dirty="0"/>
              <a:t>Acesso a API de localização;</a:t>
            </a:r>
          </a:p>
          <a:p>
            <a:endParaRPr lang="pt-BR" dirty="0"/>
          </a:p>
          <a:p>
            <a:r>
              <a:rPr lang="pt-BR" dirty="0"/>
              <a:t>Atualização constantes;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2050" name="Picture 2" descr="https://developers.google.com/android/images/play-service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8195"/>
            <a:ext cx="4244008" cy="331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disponível pelo Google Play Services;</a:t>
            </a:r>
          </a:p>
          <a:p>
            <a:pPr lvl="1"/>
            <a:r>
              <a:rPr lang="pt-BR" dirty="0"/>
              <a:t>Atualização de localização;</a:t>
            </a:r>
          </a:p>
          <a:p>
            <a:pPr lvl="1"/>
            <a:r>
              <a:rPr lang="pt-BR" dirty="0" err="1"/>
              <a:t>Geofencing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Conhecimento de Atividades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pPr lvl="1"/>
            <a:r>
              <a:rPr lang="pt-BR" dirty="0"/>
              <a:t>https://developer.android.com/training/location/index.html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Permissões: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ACCESS_COARSE_LOCATION:</a:t>
            </a:r>
          </a:p>
          <a:p>
            <a:pPr lvl="2"/>
            <a:r>
              <a:rPr lang="pt-BR" dirty="0"/>
              <a:t>Localização aproximada;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ACCESS_FINE_LOCATION:</a:t>
            </a:r>
          </a:p>
          <a:p>
            <a:pPr lvl="2"/>
            <a:r>
              <a:rPr lang="pt-BR" dirty="0"/>
              <a:t>Localização Precisa;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520-A098-416A-9D5E-5E087B42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C25D5-5081-4851-BB42-2CD66243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aplicativo que se comunique por meio de MQTT e/ou REST com outros dispositivos/sensores/etc.</a:t>
            </a:r>
          </a:p>
          <a:p>
            <a:endParaRPr lang="pt-BR" b="1" dirty="0"/>
          </a:p>
          <a:p>
            <a:pPr lvl="1"/>
            <a:r>
              <a:rPr lang="pt-BR" dirty="0"/>
              <a:t>Android Nativo (</a:t>
            </a:r>
            <a:r>
              <a:rPr lang="pt-BR" dirty="0" err="1"/>
              <a:t>Kotlin</a:t>
            </a:r>
            <a:r>
              <a:rPr lang="pt-BR" dirty="0"/>
              <a:t>/Java)</a:t>
            </a:r>
          </a:p>
          <a:p>
            <a:pPr lvl="1"/>
            <a:r>
              <a:rPr lang="pt-BR" dirty="0" err="1"/>
              <a:t>Ionic</a:t>
            </a:r>
            <a:r>
              <a:rPr lang="pt-BR" dirty="0"/>
              <a:t>/Angular</a:t>
            </a:r>
          </a:p>
          <a:p>
            <a:pPr lvl="1"/>
            <a:r>
              <a:rPr lang="pt-BR" dirty="0" err="1"/>
              <a:t>Flutter</a:t>
            </a:r>
            <a:endParaRPr lang="pt-BR" dirty="0"/>
          </a:p>
          <a:p>
            <a:pPr lvl="1"/>
            <a:r>
              <a:rPr lang="pt-BR" dirty="0"/>
              <a:t>Outros...</a:t>
            </a:r>
          </a:p>
          <a:p>
            <a:pPr lvl="1"/>
            <a:endParaRPr lang="pt-BR" dirty="0"/>
          </a:p>
          <a:p>
            <a:r>
              <a:rPr lang="pt-BR" dirty="0"/>
              <a:t>Evoluir o exemplo da “Prática MQTT” ou </a:t>
            </a:r>
            <a:r>
              <a:rPr lang="pt-BR"/>
              <a:t>exemplos anteriores;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A2EF5-4643-4DDD-9640-2F244F4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9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1" dirty="0"/>
          </a:p>
          <a:p>
            <a:r>
              <a:rPr lang="pt-BR" i="1" dirty="0"/>
              <a:t>É um protocolo de mensagem “muito leve” do tipo </a:t>
            </a:r>
            <a:r>
              <a:rPr lang="pt-BR" i="1" dirty="0" err="1"/>
              <a:t>publish</a:t>
            </a:r>
            <a:r>
              <a:rPr lang="pt-BR" i="1" dirty="0"/>
              <a:t>/</a:t>
            </a:r>
            <a:r>
              <a:rPr lang="pt-BR" i="1" dirty="0" err="1"/>
              <a:t>subscribe</a:t>
            </a:r>
            <a:r>
              <a:rPr lang="pt-BR" i="1" dirty="0"/>
              <a:t>;</a:t>
            </a:r>
          </a:p>
          <a:p>
            <a:endParaRPr lang="pt-BR" dirty="0"/>
          </a:p>
          <a:p>
            <a:r>
              <a:rPr lang="pt-BR" i="1" dirty="0"/>
              <a:t>Ideal para comunicação entre dispositivos e aplicações em que a largura de banda e baixo consumo de bateria são requisites essenciais.</a:t>
            </a:r>
          </a:p>
          <a:p>
            <a:endParaRPr lang="pt-BR" i="1" dirty="0"/>
          </a:p>
          <a:p>
            <a:r>
              <a:rPr lang="pt-BR" i="1" dirty="0"/>
              <a:t>Qualidade de serviço;</a:t>
            </a:r>
          </a:p>
          <a:p>
            <a:endParaRPr lang="pt-BR" i="1" dirty="0"/>
          </a:p>
          <a:p>
            <a:r>
              <a:rPr lang="pt-BR" i="1" dirty="0"/>
              <a:t>Desacopla quem quer enviar e quem quer receber mensagens.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34DF5-83B9-4C3D-8992-493A4F1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A7917-BFE6-4EAB-A9E7-2DB70CDB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Inventado pela IBM em 1999;</a:t>
            </a:r>
          </a:p>
          <a:p>
            <a:pPr lvl="1"/>
            <a:r>
              <a:rPr lang="pt-BR" dirty="0"/>
              <a:t>Eles necessitavam de um </a:t>
            </a:r>
            <a:r>
              <a:rPr lang="pt-BR" dirty="0" err="1"/>
              <a:t>protocol</a:t>
            </a:r>
            <a:r>
              <a:rPr lang="pt-BR" dirty="0"/>
              <a:t> de baixo consumo de bateria e largura de banda para se conectar tubulações de </a:t>
            </a:r>
            <a:r>
              <a:rPr lang="pt-BR" dirty="0" err="1"/>
              <a:t>oleo</a:t>
            </a:r>
            <a:r>
              <a:rPr lang="pt-BR" dirty="0"/>
              <a:t> via satélite.</a:t>
            </a:r>
          </a:p>
          <a:p>
            <a:endParaRPr lang="pt-BR" dirty="0"/>
          </a:p>
          <a:p>
            <a:pPr lvl="1"/>
            <a:r>
              <a:rPr lang="pt-BR" dirty="0"/>
              <a:t>Implementação simples;</a:t>
            </a:r>
          </a:p>
          <a:p>
            <a:pPr lvl="1"/>
            <a:r>
              <a:rPr lang="pt-BR" dirty="0"/>
              <a:t>Qualidade de serviço;</a:t>
            </a:r>
          </a:p>
          <a:p>
            <a:pPr lvl="1"/>
            <a:r>
              <a:rPr lang="pt-BR" dirty="0"/>
              <a:t>Eficiente em largura de banda;</a:t>
            </a:r>
          </a:p>
          <a:p>
            <a:pPr lvl="1"/>
            <a:r>
              <a:rPr lang="pt-BR" dirty="0"/>
              <a:t>Sessão contínua;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B7CBC-821C-4F07-87A7-E35594F2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0B5E-9F2F-4C39-9805-59386564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99D7E-E9D5-463E-B1E9-60509C44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Cliente:</a:t>
            </a:r>
          </a:p>
          <a:p>
            <a:pPr lvl="1"/>
            <a:r>
              <a:rPr lang="pt-BR" dirty="0"/>
              <a:t>Quem envia ou se inscreve para receber uma mensagem com determinado tópico;</a:t>
            </a:r>
          </a:p>
          <a:p>
            <a:endParaRPr lang="pt-BR" dirty="0"/>
          </a:p>
          <a:p>
            <a:r>
              <a:rPr lang="pt-BR" dirty="0"/>
              <a:t>Broker:</a:t>
            </a:r>
          </a:p>
          <a:p>
            <a:pPr lvl="1"/>
            <a:r>
              <a:rPr lang="pt-BR" dirty="0"/>
              <a:t>Servidor que recebe todas as mensagens dos clientes e envia para quem se inscreveu em um tópico específico.</a:t>
            </a:r>
          </a:p>
          <a:p>
            <a:endParaRPr lang="pt-BR" dirty="0"/>
          </a:p>
          <a:p>
            <a:r>
              <a:rPr lang="pt-BR" dirty="0"/>
              <a:t>Tópico:</a:t>
            </a:r>
          </a:p>
          <a:p>
            <a:pPr lvl="1"/>
            <a:r>
              <a:rPr lang="pt-BR" dirty="0"/>
              <a:t>“Referência hierárquica para filtrar mensagens”.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4375A-7543-407C-B497-85341862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03FB3-81A2-490D-B72C-794D5660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83626-05FC-4C4E-A620-8C113F8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Conexão:</a:t>
            </a:r>
          </a:p>
          <a:p>
            <a:pPr lvl="1"/>
            <a:r>
              <a:rPr lang="pt-BR" dirty="0"/>
              <a:t>TCP</a:t>
            </a:r>
          </a:p>
          <a:p>
            <a:pPr lvl="1"/>
            <a:r>
              <a:rPr lang="pt-BR" dirty="0" err="1"/>
              <a:t>Websockets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QoS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 máximo uma vez (0)</a:t>
            </a:r>
          </a:p>
          <a:p>
            <a:pPr lvl="1"/>
            <a:r>
              <a:rPr lang="pt-BR" dirty="0"/>
              <a:t>Pelo menos uma vez (1)</a:t>
            </a:r>
          </a:p>
          <a:p>
            <a:pPr lvl="1"/>
            <a:r>
              <a:rPr lang="pt-BR" dirty="0"/>
              <a:t>Exatamente uma vez (2).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44E3D-AA0E-4143-91E7-8EFC753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Picture 2" descr="Resultado de imagem para mq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75" y="875877"/>
            <a:ext cx="72104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 +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 </a:t>
            </a:r>
            <a:r>
              <a:rPr lang="pt-BR" dirty="0" err="1"/>
              <a:t>library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Java ou </a:t>
            </a:r>
            <a:r>
              <a:rPr lang="pt-BR" dirty="0" err="1"/>
              <a:t>Kotlin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https://github.com/eclipse/paho.mqtt.android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Android</a:t>
            </a:r>
            <a:r>
              <a:rPr lang="pt-BR" dirty="0"/>
              <a:t> Service;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Paho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Declarar biblioteca e permissões necessárias;</a:t>
            </a:r>
          </a:p>
          <a:p>
            <a:endParaRPr lang="pt-BR" dirty="0"/>
          </a:p>
          <a:p>
            <a:r>
              <a:rPr lang="pt-BR" dirty="0"/>
              <a:t>Declarar </a:t>
            </a:r>
            <a:r>
              <a:rPr lang="pt-BR" dirty="0" err="1"/>
              <a:t>Mqtt</a:t>
            </a:r>
            <a:r>
              <a:rPr lang="pt-BR" dirty="0"/>
              <a:t> Service;</a:t>
            </a:r>
          </a:p>
          <a:p>
            <a:pPr lvl="1"/>
            <a:r>
              <a:rPr lang="pt-BR" dirty="0" err="1"/>
              <a:t>MqttService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Inicializar o </a:t>
            </a:r>
            <a:r>
              <a:rPr lang="pt-BR" dirty="0" err="1"/>
              <a:t>Client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MqttAndroidClient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Declarar </a:t>
            </a:r>
            <a:r>
              <a:rPr lang="pt-BR" dirty="0" err="1"/>
              <a:t>Callback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MqttCallbackExtended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Os dispositivos </a:t>
            </a:r>
            <a:r>
              <a:rPr lang="pt-BR" dirty="0" err="1"/>
              <a:t>Android</a:t>
            </a:r>
            <a:r>
              <a:rPr lang="pt-BR" dirty="0"/>
              <a:t> possuem diversos tipos de sensores;</a:t>
            </a:r>
          </a:p>
          <a:p>
            <a:pPr lvl="1"/>
            <a:r>
              <a:rPr lang="pt-BR" dirty="0"/>
              <a:t>Movimento;</a:t>
            </a:r>
          </a:p>
          <a:p>
            <a:pPr lvl="1"/>
            <a:r>
              <a:rPr lang="pt-BR" dirty="0"/>
              <a:t>Orientação</a:t>
            </a:r>
          </a:p>
          <a:p>
            <a:pPr lvl="1"/>
            <a:r>
              <a:rPr lang="pt-BR" dirty="0"/>
              <a:t>Luminosidade;</a:t>
            </a:r>
          </a:p>
          <a:p>
            <a:pPr lvl="1"/>
            <a:r>
              <a:rPr lang="pt-BR" dirty="0"/>
              <a:t>Posição</a:t>
            </a:r>
          </a:p>
          <a:p>
            <a:pPr lvl="1"/>
            <a:r>
              <a:rPr lang="pt-BR" dirty="0"/>
              <a:t>...</a:t>
            </a:r>
          </a:p>
          <a:p>
            <a:endParaRPr lang="pt-BR" dirty="0"/>
          </a:p>
          <a:p>
            <a:r>
              <a:rPr lang="pt-BR" dirty="0"/>
              <a:t>Hardware  e/ou Software;</a:t>
            </a:r>
          </a:p>
          <a:p>
            <a:pPr lvl="1"/>
            <a:endParaRPr lang="pt-BR" dirty="0"/>
          </a:p>
          <a:p>
            <a:r>
              <a:rPr lang="pt-BR" dirty="0"/>
              <a:t>Referência: </a:t>
            </a:r>
          </a:p>
          <a:p>
            <a:pPr lvl="1"/>
            <a:r>
              <a:rPr lang="pt-BR" dirty="0"/>
              <a:t>https://developer.android.com/guide/topics/sensors/sensors_overview.html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99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3213</TotalTime>
  <Words>520</Words>
  <Application>Microsoft Office PowerPoint</Application>
  <PresentationFormat>Apresentação na tela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Fluxo</vt:lpstr>
      <vt:lpstr>Programação para dispositivos Móveis Aula 3</vt:lpstr>
      <vt:lpstr>MQTT</vt:lpstr>
      <vt:lpstr>MQTT</vt:lpstr>
      <vt:lpstr>MQTT</vt:lpstr>
      <vt:lpstr>MQTT</vt:lpstr>
      <vt:lpstr>Apresentação do PowerPoint</vt:lpstr>
      <vt:lpstr>MQTT + Android</vt:lpstr>
      <vt:lpstr>Eclipse Paho Android Service</vt:lpstr>
      <vt:lpstr>Sensores</vt:lpstr>
      <vt:lpstr>Motion Sensors</vt:lpstr>
      <vt:lpstr>Position Sensors</vt:lpstr>
      <vt:lpstr>Environment Sensors</vt:lpstr>
      <vt:lpstr>Google Play Services</vt:lpstr>
      <vt:lpstr>Localização</vt:lpstr>
      <vt:lpstr>Localização</vt:lpstr>
      <vt:lpstr>Trabalho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531</cp:revision>
  <dcterms:created xsi:type="dcterms:W3CDTF">2017-10-21T18:53:10Z</dcterms:created>
  <dcterms:modified xsi:type="dcterms:W3CDTF">2019-05-09T22:57:00Z</dcterms:modified>
</cp:coreProperties>
</file>