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037"/>
  </p:normalViewPr>
  <p:slideViewPr>
    <p:cSldViewPr snapToGrid="0" snapToObjects="1">
      <p:cViewPr varScale="1">
        <p:scale>
          <a:sx n="93" d="100"/>
          <a:sy n="93"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5/21/20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5/21/20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5/21/20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5/21/20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5/21/20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wordsforthewise/lending-club"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85537-0F55-6B40-BEA8-A5620781E609}"/>
              </a:ext>
            </a:extLst>
          </p:cNvPr>
          <p:cNvSpPr>
            <a:spLocks noGrp="1"/>
          </p:cNvSpPr>
          <p:nvPr>
            <p:ph type="ctrTitle"/>
          </p:nvPr>
        </p:nvSpPr>
        <p:spPr/>
        <p:txBody>
          <a:bodyPr>
            <a:normAutofit fontScale="90000"/>
          </a:bodyPr>
          <a:lstStyle/>
          <a:p>
            <a:r>
              <a:rPr lang="en-US" dirty="0"/>
              <a:t>Profit maximization from Lending Club  investment.</a:t>
            </a:r>
            <a:br>
              <a:rPr lang="en-US" dirty="0"/>
            </a:br>
            <a:endParaRPr lang="en-US" dirty="0"/>
          </a:p>
        </p:txBody>
      </p:sp>
      <p:sp>
        <p:nvSpPr>
          <p:cNvPr id="3" name="Subtitle 2">
            <a:extLst>
              <a:ext uri="{FF2B5EF4-FFF2-40B4-BE49-F238E27FC236}">
                <a16:creationId xmlns:a16="http://schemas.microsoft.com/office/drawing/2014/main" id="{744D5D00-DDD3-0A49-9FFC-89752AE6DD6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74663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72639-6D89-7D4D-B2FE-C5559571AEAB}"/>
              </a:ext>
            </a:extLst>
          </p:cNvPr>
          <p:cNvSpPr>
            <a:spLocks noGrp="1"/>
          </p:cNvSpPr>
          <p:nvPr>
            <p:ph type="title"/>
          </p:nvPr>
        </p:nvSpPr>
        <p:spPr/>
        <p:txBody>
          <a:bodyPr/>
          <a:lstStyle/>
          <a:p>
            <a:r>
              <a:rPr lang="en-US" dirty="0"/>
              <a:t>From Wikipedia: </a:t>
            </a:r>
          </a:p>
        </p:txBody>
      </p:sp>
      <p:sp>
        <p:nvSpPr>
          <p:cNvPr id="3" name="Content Placeholder 2">
            <a:extLst>
              <a:ext uri="{FF2B5EF4-FFF2-40B4-BE49-F238E27FC236}">
                <a16:creationId xmlns:a16="http://schemas.microsoft.com/office/drawing/2014/main" id="{050E4E3E-2D66-364F-B614-8596591CEDA5}"/>
              </a:ext>
            </a:extLst>
          </p:cNvPr>
          <p:cNvSpPr>
            <a:spLocks noGrp="1"/>
          </p:cNvSpPr>
          <p:nvPr>
            <p:ph idx="1"/>
          </p:nvPr>
        </p:nvSpPr>
        <p:spPr/>
        <p:txBody>
          <a:bodyPr/>
          <a:lstStyle/>
          <a:p>
            <a:r>
              <a:rPr lang="en-US" dirty="0"/>
              <a:t>“</a:t>
            </a:r>
            <a:r>
              <a:rPr lang="en-US" dirty="0" err="1"/>
              <a:t>LendingClub</a:t>
            </a:r>
            <a:r>
              <a:rPr lang="en-US" dirty="0"/>
              <a:t> is a US peer-to-peer lending company, headquartered in San Francisco, California.[3] It was the first peer-to-peer lender to register its offerings as securities with the Securities and Exchange Commission (SEC), and to offer loan trading on a secondary market. </a:t>
            </a:r>
            <a:r>
              <a:rPr lang="en-US" dirty="0" err="1"/>
              <a:t>LendingClub</a:t>
            </a:r>
            <a:r>
              <a:rPr lang="en-US" dirty="0"/>
              <a:t> is the world's largest peer-to-peer lending platform.” </a:t>
            </a:r>
          </a:p>
        </p:txBody>
      </p:sp>
    </p:spTree>
    <p:extLst>
      <p:ext uri="{BB962C8B-B14F-4D97-AF65-F5344CB8AC3E}">
        <p14:creationId xmlns:p14="http://schemas.microsoft.com/office/powerpoint/2010/main" val="1489481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2B8CC-9E6C-7C4B-8532-FF33DEAB30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60AFA2-D76F-4B48-A6D9-368779A17335}"/>
              </a:ext>
            </a:extLst>
          </p:cNvPr>
          <p:cNvSpPr>
            <a:spLocks noGrp="1"/>
          </p:cNvSpPr>
          <p:nvPr>
            <p:ph idx="1"/>
          </p:nvPr>
        </p:nvSpPr>
        <p:spPr/>
        <p:txBody>
          <a:bodyPr/>
          <a:lstStyle/>
          <a:p>
            <a:r>
              <a:rPr lang="en-US" dirty="0"/>
              <a:t>Lending Club is a company that matches borrowers who are looking for a loan and  investors who lend money and make a profit from return. Borrower submit an application, providing necessary info, like  loan amount, employment info, financial history, loan purpose and etc.. Lending Club evaluates borrower’s credit report information and assigns an interest rate to the loan.</a:t>
            </a:r>
          </a:p>
          <a:p>
            <a:pPr fontAlgn="base"/>
            <a:r>
              <a:rPr lang="en-US" dirty="0"/>
              <a:t>Approved loans are listed on the Lending Club website. Then  investors can select recently approved loans.</a:t>
            </a:r>
          </a:p>
          <a:p>
            <a:endParaRPr lang="en-US" dirty="0"/>
          </a:p>
        </p:txBody>
      </p:sp>
    </p:spTree>
    <p:extLst>
      <p:ext uri="{BB962C8B-B14F-4D97-AF65-F5344CB8AC3E}">
        <p14:creationId xmlns:p14="http://schemas.microsoft.com/office/powerpoint/2010/main" val="3639250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90747-28EF-2F4B-A631-95CC73F21688}"/>
              </a:ext>
            </a:extLst>
          </p:cNvPr>
          <p:cNvSpPr>
            <a:spLocks noGrp="1"/>
          </p:cNvSpPr>
          <p:nvPr>
            <p:ph type="title"/>
          </p:nvPr>
        </p:nvSpPr>
        <p:spPr/>
        <p:txBody>
          <a:bodyPr/>
          <a:lstStyle/>
          <a:p>
            <a:r>
              <a:rPr lang="en-US" u="sng" dirty="0"/>
              <a:t>My Goal:</a:t>
            </a:r>
            <a:r>
              <a:rPr lang="en-US" dirty="0"/>
              <a:t>  </a:t>
            </a:r>
          </a:p>
        </p:txBody>
      </p:sp>
      <p:sp>
        <p:nvSpPr>
          <p:cNvPr id="3" name="Content Placeholder 2">
            <a:extLst>
              <a:ext uri="{FF2B5EF4-FFF2-40B4-BE49-F238E27FC236}">
                <a16:creationId xmlns:a16="http://schemas.microsoft.com/office/drawing/2014/main" id="{FA3A1709-9906-F34A-A92F-89ECAF17A16A}"/>
              </a:ext>
            </a:extLst>
          </p:cNvPr>
          <p:cNvSpPr>
            <a:spLocks noGrp="1"/>
          </p:cNvSpPr>
          <p:nvPr>
            <p:ph idx="1"/>
          </p:nvPr>
        </p:nvSpPr>
        <p:spPr/>
        <p:txBody>
          <a:bodyPr/>
          <a:lstStyle/>
          <a:p>
            <a:r>
              <a:rPr lang="en-US" dirty="0"/>
              <a:t>To build a model that will predict if a borrower will pay back his/her loan or not based on historical data from Lending Club? As an investor </a:t>
            </a:r>
          </a:p>
        </p:txBody>
      </p:sp>
    </p:spTree>
    <p:extLst>
      <p:ext uri="{BB962C8B-B14F-4D97-AF65-F5344CB8AC3E}">
        <p14:creationId xmlns:p14="http://schemas.microsoft.com/office/powerpoint/2010/main" val="1831164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8EFA4-90AE-BB40-91B7-42047EB55535}"/>
              </a:ext>
            </a:extLst>
          </p:cNvPr>
          <p:cNvSpPr>
            <a:spLocks noGrp="1"/>
          </p:cNvSpPr>
          <p:nvPr>
            <p:ph type="title"/>
          </p:nvPr>
        </p:nvSpPr>
        <p:spPr/>
        <p:txBody>
          <a:bodyPr/>
          <a:lstStyle/>
          <a:p>
            <a:r>
              <a:rPr lang="en-US" dirty="0" err="1"/>
              <a:t>DataSET</a:t>
            </a:r>
            <a:endParaRPr lang="en-US" dirty="0"/>
          </a:p>
        </p:txBody>
      </p:sp>
      <p:sp>
        <p:nvSpPr>
          <p:cNvPr id="3" name="Content Placeholder 2">
            <a:extLst>
              <a:ext uri="{FF2B5EF4-FFF2-40B4-BE49-F238E27FC236}">
                <a16:creationId xmlns:a16="http://schemas.microsoft.com/office/drawing/2014/main" id="{5770E5A5-9CC1-3249-9032-19A8A9B4D463}"/>
              </a:ext>
            </a:extLst>
          </p:cNvPr>
          <p:cNvSpPr>
            <a:spLocks noGrp="1"/>
          </p:cNvSpPr>
          <p:nvPr>
            <p:ph idx="1"/>
          </p:nvPr>
        </p:nvSpPr>
        <p:spPr/>
        <p:txBody>
          <a:bodyPr/>
          <a:lstStyle/>
          <a:p>
            <a:r>
              <a:rPr lang="en-US" dirty="0" err="1"/>
              <a:t>LendingClub</a:t>
            </a:r>
            <a:r>
              <a:rPr lang="en-US" dirty="0"/>
              <a:t> </a:t>
            </a:r>
            <a:r>
              <a:rPr lang="en-US" dirty="0" err="1"/>
              <a:t>DataSet</a:t>
            </a:r>
            <a:r>
              <a:rPr lang="en-US" dirty="0"/>
              <a:t> from Kaggle: </a:t>
            </a:r>
            <a:r>
              <a:rPr lang="en-US" dirty="0">
                <a:hlinkClick r:id="rId2"/>
              </a:rPr>
              <a:t>https://www.kaggle.com/wordsforthewise/lending-club</a:t>
            </a:r>
            <a:endParaRPr lang="en-US" dirty="0"/>
          </a:p>
          <a:p>
            <a:r>
              <a:rPr lang="en-US" dirty="0"/>
              <a:t> </a:t>
            </a:r>
          </a:p>
          <a:p>
            <a:r>
              <a:rPr lang="en-US" dirty="0"/>
              <a:t>I decided to collect only loans from 2018 since we need to use most current data for loan prediction.</a:t>
            </a:r>
          </a:p>
          <a:p>
            <a:r>
              <a:rPr lang="en-US" dirty="0"/>
              <a:t>After preprocessing and normalizing data, I came up with 87 features . </a:t>
            </a:r>
          </a:p>
          <a:p>
            <a:endParaRPr lang="en-US" dirty="0"/>
          </a:p>
        </p:txBody>
      </p:sp>
    </p:spTree>
    <p:extLst>
      <p:ext uri="{BB962C8B-B14F-4D97-AF65-F5344CB8AC3E}">
        <p14:creationId xmlns:p14="http://schemas.microsoft.com/office/powerpoint/2010/main" val="684723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B0F9-1EF9-6B4D-AA2C-A9064A4B627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399F4C-0121-C549-A8E5-8F87D1DD290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31746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84ACA-1654-AB4C-AFEE-169E6B6D643E}"/>
              </a:ext>
            </a:extLst>
          </p:cNvPr>
          <p:cNvSpPr>
            <a:spLocks noGrp="1"/>
          </p:cNvSpPr>
          <p:nvPr>
            <p:ph type="title"/>
          </p:nvPr>
        </p:nvSpPr>
        <p:spPr/>
        <p:txBody>
          <a:bodyPr/>
          <a:lstStyle/>
          <a:p>
            <a:r>
              <a:rPr lang="en-US" dirty="0"/>
              <a:t>Very Unbalance dataset</a:t>
            </a:r>
          </a:p>
        </p:txBody>
      </p:sp>
      <p:sp>
        <p:nvSpPr>
          <p:cNvPr id="3" name="Content Placeholder 2">
            <a:extLst>
              <a:ext uri="{FF2B5EF4-FFF2-40B4-BE49-F238E27FC236}">
                <a16:creationId xmlns:a16="http://schemas.microsoft.com/office/drawing/2014/main" id="{18F1F5E6-8E64-1B4C-911C-88F8EE353849}"/>
              </a:ext>
            </a:extLst>
          </p:cNvPr>
          <p:cNvSpPr>
            <a:spLocks noGrp="1"/>
          </p:cNvSpPr>
          <p:nvPr>
            <p:ph idx="1"/>
          </p:nvPr>
        </p:nvSpPr>
        <p:spPr/>
        <p:txBody>
          <a:bodyPr/>
          <a:lstStyle/>
          <a:p>
            <a:r>
              <a:rPr lang="en-US" dirty="0"/>
              <a:t>This dataset is highly imbalanced:</a:t>
            </a:r>
          </a:p>
          <a:p>
            <a:pPr fontAlgn="base" latinLnBrk="1"/>
            <a:r>
              <a:rPr lang="en-US" dirty="0"/>
              <a:t>    Positive: 96.52% </a:t>
            </a:r>
          </a:p>
          <a:p>
            <a:pPr fontAlgn="base" latinLnBrk="1"/>
            <a:r>
              <a:rPr lang="en-US" dirty="0"/>
              <a:t>    Negative  3.48%</a:t>
            </a:r>
          </a:p>
          <a:p>
            <a:r>
              <a:rPr lang="en-US" dirty="0"/>
              <a:t>We have small fraction of negative samples.</a:t>
            </a:r>
          </a:p>
          <a:p>
            <a:r>
              <a:rPr lang="en-US" dirty="0"/>
              <a:t>We  want to have the classifier heavily weight the negative examples. You do this by passing </a:t>
            </a:r>
            <a:r>
              <a:rPr lang="en-US" dirty="0" err="1"/>
              <a:t>Keras</a:t>
            </a:r>
            <a:r>
              <a:rPr lang="en-US" dirty="0"/>
              <a:t> weights for every class through a parameter. These will push the model to "pay attention" to samples from </a:t>
            </a:r>
          </a:p>
        </p:txBody>
      </p:sp>
    </p:spTree>
    <p:extLst>
      <p:ext uri="{BB962C8B-B14F-4D97-AF65-F5344CB8AC3E}">
        <p14:creationId xmlns:p14="http://schemas.microsoft.com/office/powerpoint/2010/main" val="2208636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FAC29-52A0-A44F-94F0-D5E172D8A5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51BED74-9750-0042-A7EC-31C6C739BE33}"/>
              </a:ext>
            </a:extLst>
          </p:cNvPr>
          <p:cNvSpPr>
            <a:spLocks noGrp="1"/>
          </p:cNvSpPr>
          <p:nvPr>
            <p:ph idx="1"/>
          </p:nvPr>
        </p:nvSpPr>
        <p:spPr/>
        <p:txBody>
          <a:bodyPr/>
          <a:lstStyle/>
          <a:p>
            <a:r>
              <a:rPr lang="en-US" dirty="0"/>
              <a:t>I tried to play with different number of layers and different hyperparameters.</a:t>
            </a:r>
          </a:p>
          <a:p>
            <a:r>
              <a:rPr lang="en-US" dirty="0"/>
              <a:t>The best accuracy(65% ) using  3 hidden layers.</a:t>
            </a:r>
          </a:p>
          <a:p>
            <a:r>
              <a:rPr lang="en-US"/>
              <a:t>Resampling using SMOTE  did not improve accuracy.</a:t>
            </a:r>
          </a:p>
          <a:p>
            <a:endParaRPr lang="en-US"/>
          </a:p>
        </p:txBody>
      </p:sp>
    </p:spTree>
    <p:extLst>
      <p:ext uri="{BB962C8B-B14F-4D97-AF65-F5344CB8AC3E}">
        <p14:creationId xmlns:p14="http://schemas.microsoft.com/office/powerpoint/2010/main" val="192157236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4</TotalTime>
  <Words>335</Words>
  <Application>Microsoft Macintosh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Gill Sans MT</vt:lpstr>
      <vt:lpstr>Wingdings 2</vt:lpstr>
      <vt:lpstr>Dividend</vt:lpstr>
      <vt:lpstr>Profit maximization from Lending Club  investment. </vt:lpstr>
      <vt:lpstr>From Wikipedia: </vt:lpstr>
      <vt:lpstr>PowerPoint Presentation</vt:lpstr>
      <vt:lpstr>My Goal:  </vt:lpstr>
      <vt:lpstr>DataSET</vt:lpstr>
      <vt:lpstr>PowerPoint Presentation</vt:lpstr>
      <vt:lpstr>Very Unbalance dataset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Profit maximization from Lending Club  investment. </dc:title>
  <dc:creator>Sergey Timokhin</dc:creator>
  <cp:lastModifiedBy>Sergey Timokhin</cp:lastModifiedBy>
  <cp:revision>1</cp:revision>
  <dcterms:created xsi:type="dcterms:W3CDTF">2020-05-22T04:59:51Z</dcterms:created>
  <dcterms:modified xsi:type="dcterms:W3CDTF">2020-05-22T05:03:55Z</dcterms:modified>
</cp:coreProperties>
</file>