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89" r:id="rId8"/>
    <p:sldId id="264" r:id="rId9"/>
    <p:sldId id="265" r:id="rId10"/>
    <p:sldId id="266" r:id="rId11"/>
    <p:sldId id="267" r:id="rId12"/>
    <p:sldId id="268" r:id="rId13"/>
    <p:sldId id="269" r:id="rId14"/>
    <p:sldId id="270" r:id="rId15"/>
    <p:sldId id="287" r:id="rId16"/>
    <p:sldId id="288" r:id="rId17"/>
    <p:sldId id="282" r:id="rId18"/>
    <p:sldId id="290" r:id="rId19"/>
    <p:sldId id="28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73187" autoAdjust="0"/>
  </p:normalViewPr>
  <p:slideViewPr>
    <p:cSldViewPr snapToGrid="0">
      <p:cViewPr varScale="1">
        <p:scale>
          <a:sx n="60" d="100"/>
          <a:sy n="60" d="100"/>
        </p:scale>
        <p:origin x="1550"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1269E62-D170-44E4-AA76-4DAFBFF3E406}" type="datetimeFigureOut">
              <a:rPr lang="en-US" smtClean="0"/>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3D672F-7C3E-4846-A985-DC204E43C7E2}" type="slidenum">
              <a:rPr lang="en-US" smtClean="0"/>
              <a:t>‹#›</a:t>
            </a:fld>
            <a:endParaRPr lang="en-US"/>
          </a:p>
        </p:txBody>
      </p:sp>
    </p:spTree>
    <p:extLst>
      <p:ext uri="{BB962C8B-B14F-4D97-AF65-F5344CB8AC3E}">
        <p14:creationId xmlns:p14="http://schemas.microsoft.com/office/powerpoint/2010/main" val="4132643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1269E62-D170-44E4-AA76-4DAFBFF3E406}" type="datetimeFigureOut">
              <a:rPr lang="en-US" smtClean="0"/>
              <a:t>10/14/2024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3D672F-7C3E-4846-A985-DC204E43C7E2}" type="slidenum">
              <a:rPr lang="en-US" smtClean="0"/>
              <a:t>‹#›</a:t>
            </a:fld>
            <a:endParaRPr lang="en-US"/>
          </a:p>
        </p:txBody>
      </p:sp>
    </p:spTree>
    <p:extLst>
      <p:ext uri="{BB962C8B-B14F-4D97-AF65-F5344CB8AC3E}">
        <p14:creationId xmlns:p14="http://schemas.microsoft.com/office/powerpoint/2010/main" val="2950824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31269E62-D170-44E4-AA76-4DAFBFF3E406}" type="datetimeFigureOut">
              <a:rPr lang="en-US" smtClean="0"/>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3D672F-7C3E-4846-A985-DC204E43C7E2}" type="slidenum">
              <a:rPr lang="en-US" smtClean="0"/>
              <a:t>‹#›</a:t>
            </a:fld>
            <a:endParaRPr lang="en-US"/>
          </a:p>
        </p:txBody>
      </p:sp>
    </p:spTree>
    <p:extLst>
      <p:ext uri="{BB962C8B-B14F-4D97-AF65-F5344CB8AC3E}">
        <p14:creationId xmlns:p14="http://schemas.microsoft.com/office/powerpoint/2010/main" val="38575484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31269E62-D170-44E4-AA76-4DAFBFF3E406}" type="datetimeFigureOut">
              <a:rPr lang="en-US" smtClean="0"/>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3D672F-7C3E-4846-A985-DC204E43C7E2}"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5403052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1269E62-D170-44E4-AA76-4DAFBFF3E406}" type="datetimeFigureOut">
              <a:rPr lang="en-US" smtClean="0"/>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3D672F-7C3E-4846-A985-DC204E43C7E2}" type="slidenum">
              <a:rPr lang="en-US" smtClean="0"/>
              <a:t>‹#›</a:t>
            </a:fld>
            <a:endParaRPr lang="en-US"/>
          </a:p>
        </p:txBody>
      </p:sp>
    </p:spTree>
    <p:extLst>
      <p:ext uri="{BB962C8B-B14F-4D97-AF65-F5344CB8AC3E}">
        <p14:creationId xmlns:p14="http://schemas.microsoft.com/office/powerpoint/2010/main" val="4175308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1269E62-D170-44E4-AA76-4DAFBFF3E406}" type="datetimeFigureOut">
              <a:rPr lang="en-US" smtClean="0"/>
              <a:t>10/14/2024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3D672F-7C3E-4846-A985-DC204E43C7E2}" type="slidenum">
              <a:rPr lang="en-US" smtClean="0"/>
              <a:t>‹#›</a:t>
            </a:fld>
            <a:endParaRPr lang="en-US"/>
          </a:p>
        </p:txBody>
      </p:sp>
    </p:spTree>
    <p:extLst>
      <p:ext uri="{BB962C8B-B14F-4D97-AF65-F5344CB8AC3E}">
        <p14:creationId xmlns:p14="http://schemas.microsoft.com/office/powerpoint/2010/main" val="40162095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1269E62-D170-44E4-AA76-4DAFBFF3E406}" type="datetimeFigureOut">
              <a:rPr lang="en-US" smtClean="0"/>
              <a:t>10/14/2024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3D672F-7C3E-4846-A985-DC204E43C7E2}" type="slidenum">
              <a:rPr lang="en-US" smtClean="0"/>
              <a:t>‹#›</a:t>
            </a:fld>
            <a:endParaRPr lang="en-US"/>
          </a:p>
        </p:txBody>
      </p:sp>
    </p:spTree>
    <p:extLst>
      <p:ext uri="{BB962C8B-B14F-4D97-AF65-F5344CB8AC3E}">
        <p14:creationId xmlns:p14="http://schemas.microsoft.com/office/powerpoint/2010/main" val="3817356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269E62-D170-44E4-AA76-4DAFBFF3E406}" type="datetimeFigureOut">
              <a:rPr lang="en-US" smtClean="0"/>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3D672F-7C3E-4846-A985-DC204E43C7E2}" type="slidenum">
              <a:rPr lang="en-US" smtClean="0"/>
              <a:t>‹#›</a:t>
            </a:fld>
            <a:endParaRPr lang="en-US"/>
          </a:p>
        </p:txBody>
      </p:sp>
    </p:spTree>
    <p:extLst>
      <p:ext uri="{BB962C8B-B14F-4D97-AF65-F5344CB8AC3E}">
        <p14:creationId xmlns:p14="http://schemas.microsoft.com/office/powerpoint/2010/main" val="38969418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269E62-D170-44E4-AA76-4DAFBFF3E406}" type="datetimeFigureOut">
              <a:rPr lang="en-US" smtClean="0"/>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3D672F-7C3E-4846-A985-DC204E43C7E2}" type="slidenum">
              <a:rPr lang="en-US" smtClean="0"/>
              <a:t>‹#›</a:t>
            </a:fld>
            <a:endParaRPr lang="en-US"/>
          </a:p>
        </p:txBody>
      </p:sp>
    </p:spTree>
    <p:extLst>
      <p:ext uri="{BB962C8B-B14F-4D97-AF65-F5344CB8AC3E}">
        <p14:creationId xmlns:p14="http://schemas.microsoft.com/office/powerpoint/2010/main" val="865663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1269E62-D170-44E4-AA76-4DAFBFF3E406}" type="datetimeFigureOut">
              <a:rPr lang="en-US" smtClean="0"/>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3D672F-7C3E-4846-A985-DC204E43C7E2}" type="slidenum">
              <a:rPr lang="en-US" smtClean="0"/>
              <a:t>‹#›</a:t>
            </a:fld>
            <a:endParaRPr lang="en-US"/>
          </a:p>
        </p:txBody>
      </p:sp>
    </p:spTree>
    <p:extLst>
      <p:ext uri="{BB962C8B-B14F-4D97-AF65-F5344CB8AC3E}">
        <p14:creationId xmlns:p14="http://schemas.microsoft.com/office/powerpoint/2010/main" val="1995585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1269E62-D170-44E4-AA76-4DAFBFF3E406}" type="datetimeFigureOut">
              <a:rPr lang="en-US" smtClean="0"/>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3D672F-7C3E-4846-A985-DC204E43C7E2}" type="slidenum">
              <a:rPr lang="en-US" smtClean="0"/>
              <a:t>‹#›</a:t>
            </a:fld>
            <a:endParaRPr lang="en-US"/>
          </a:p>
        </p:txBody>
      </p:sp>
    </p:spTree>
    <p:extLst>
      <p:ext uri="{BB962C8B-B14F-4D97-AF65-F5344CB8AC3E}">
        <p14:creationId xmlns:p14="http://schemas.microsoft.com/office/powerpoint/2010/main" val="349012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1269E62-D170-44E4-AA76-4DAFBFF3E406}" type="datetimeFigureOut">
              <a:rPr lang="en-US" smtClean="0"/>
              <a:t>10/14/2024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3D672F-7C3E-4846-A985-DC204E43C7E2}" type="slidenum">
              <a:rPr lang="en-US" smtClean="0"/>
              <a:t>‹#›</a:t>
            </a:fld>
            <a:endParaRPr lang="en-US"/>
          </a:p>
        </p:txBody>
      </p:sp>
    </p:spTree>
    <p:extLst>
      <p:ext uri="{BB962C8B-B14F-4D97-AF65-F5344CB8AC3E}">
        <p14:creationId xmlns:p14="http://schemas.microsoft.com/office/powerpoint/2010/main" val="2796385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269E62-D170-44E4-AA76-4DAFBFF3E406}" type="datetimeFigureOut">
              <a:rPr lang="en-US" smtClean="0"/>
              <a:t>10/14/2024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3D672F-7C3E-4846-A985-DC204E43C7E2}" type="slidenum">
              <a:rPr lang="en-US" smtClean="0"/>
              <a:t>‹#›</a:t>
            </a:fld>
            <a:endParaRPr lang="en-US"/>
          </a:p>
        </p:txBody>
      </p:sp>
    </p:spTree>
    <p:extLst>
      <p:ext uri="{BB962C8B-B14F-4D97-AF65-F5344CB8AC3E}">
        <p14:creationId xmlns:p14="http://schemas.microsoft.com/office/powerpoint/2010/main" val="2997991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1269E62-D170-44E4-AA76-4DAFBFF3E406}" type="datetimeFigureOut">
              <a:rPr lang="en-US" smtClean="0"/>
              <a:t>10/14/2024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483D672F-7C3E-4846-A985-DC204E43C7E2}" type="slidenum">
              <a:rPr lang="en-US" smtClean="0"/>
              <a:t>‹#›</a:t>
            </a:fld>
            <a:endParaRPr lang="en-US"/>
          </a:p>
        </p:txBody>
      </p:sp>
    </p:spTree>
    <p:extLst>
      <p:ext uri="{BB962C8B-B14F-4D97-AF65-F5344CB8AC3E}">
        <p14:creationId xmlns:p14="http://schemas.microsoft.com/office/powerpoint/2010/main" val="3705055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1269E62-D170-44E4-AA76-4DAFBFF3E406}" type="datetimeFigureOut">
              <a:rPr lang="en-US" smtClean="0"/>
              <a:t>10/14/2024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483D672F-7C3E-4846-A985-DC204E43C7E2}" type="slidenum">
              <a:rPr lang="en-US" smtClean="0"/>
              <a:t>‹#›</a:t>
            </a:fld>
            <a:endParaRPr lang="en-US"/>
          </a:p>
        </p:txBody>
      </p:sp>
    </p:spTree>
    <p:extLst>
      <p:ext uri="{BB962C8B-B14F-4D97-AF65-F5344CB8AC3E}">
        <p14:creationId xmlns:p14="http://schemas.microsoft.com/office/powerpoint/2010/main" val="1317892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31269E62-D170-44E4-AA76-4DAFBFF3E406}" type="datetimeFigureOut">
              <a:rPr lang="en-US" smtClean="0"/>
              <a:t>10/14/2024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483D672F-7C3E-4846-A985-DC204E43C7E2}" type="slidenum">
              <a:rPr lang="en-US" smtClean="0"/>
              <a:t>‹#›</a:t>
            </a:fld>
            <a:endParaRPr lang="en-US"/>
          </a:p>
        </p:txBody>
      </p:sp>
    </p:spTree>
    <p:extLst>
      <p:ext uri="{BB962C8B-B14F-4D97-AF65-F5344CB8AC3E}">
        <p14:creationId xmlns:p14="http://schemas.microsoft.com/office/powerpoint/2010/main" val="2093580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1269E62-D170-44E4-AA76-4DAFBFF3E406}" type="datetimeFigureOut">
              <a:rPr lang="en-US" smtClean="0"/>
              <a:t>10/14/2024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3D672F-7C3E-4846-A985-DC204E43C7E2}" type="slidenum">
              <a:rPr lang="en-US" smtClean="0"/>
              <a:t>‹#›</a:t>
            </a:fld>
            <a:endParaRPr lang="en-US"/>
          </a:p>
        </p:txBody>
      </p:sp>
    </p:spTree>
    <p:extLst>
      <p:ext uri="{BB962C8B-B14F-4D97-AF65-F5344CB8AC3E}">
        <p14:creationId xmlns:p14="http://schemas.microsoft.com/office/powerpoint/2010/main" val="775795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1269E62-D170-44E4-AA76-4DAFBFF3E406}" type="datetimeFigureOut">
              <a:rPr lang="en-US" smtClean="0"/>
              <a:t>10/14/2024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83D672F-7C3E-4846-A985-DC204E43C7E2}" type="slidenum">
              <a:rPr lang="en-US" smtClean="0"/>
              <a:t>‹#›</a:t>
            </a:fld>
            <a:endParaRPr lang="en-US"/>
          </a:p>
        </p:txBody>
      </p:sp>
    </p:spTree>
    <p:extLst>
      <p:ext uri="{BB962C8B-B14F-4D97-AF65-F5344CB8AC3E}">
        <p14:creationId xmlns:p14="http://schemas.microsoft.com/office/powerpoint/2010/main" val="204609285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6324" y="738554"/>
            <a:ext cx="8825658" cy="2836986"/>
          </a:xfrm>
        </p:spPr>
        <p:txBody>
          <a:bodyPr/>
          <a:lstStyle/>
          <a:p>
            <a:pPr algn="ctr"/>
            <a:br>
              <a:rPr lang="en-US" sz="5400" b="1" dirty="0"/>
            </a:br>
            <a:br>
              <a:rPr lang="en-US" sz="5400" b="1" dirty="0"/>
            </a:br>
            <a:br>
              <a:rPr lang="en-US" sz="5400" b="1" dirty="0"/>
            </a:br>
            <a:br>
              <a:rPr lang="en-US" sz="5400" b="1" dirty="0"/>
            </a:br>
            <a:br>
              <a:rPr lang="en-US" sz="5400" b="1" dirty="0"/>
            </a:br>
            <a:r>
              <a:rPr lang="en-US" sz="5400" b="1" dirty="0">
                <a:solidFill>
                  <a:schemeClr val="accent3"/>
                </a:solidFill>
              </a:rPr>
              <a:t>Movie Recommendation System for Netflix</a:t>
            </a:r>
            <a:endParaRPr lang="en-US" dirty="0">
              <a:solidFill>
                <a:schemeClr val="accent3"/>
              </a:solidFill>
            </a:endParaRPr>
          </a:p>
        </p:txBody>
      </p:sp>
      <p:sp>
        <p:nvSpPr>
          <p:cNvPr id="3" name="Subtitle 2"/>
          <p:cNvSpPr>
            <a:spLocks noGrp="1"/>
          </p:cNvSpPr>
          <p:nvPr>
            <p:ph type="subTitle" idx="1"/>
          </p:nvPr>
        </p:nvSpPr>
        <p:spPr>
          <a:xfrm>
            <a:off x="1154955" y="3716867"/>
            <a:ext cx="8825658" cy="2633133"/>
          </a:xfrm>
        </p:spPr>
        <p:txBody>
          <a:bodyPr>
            <a:normAutofit fontScale="92500" lnSpcReduction="20000"/>
          </a:bodyPr>
          <a:lstStyle/>
          <a:p>
            <a:pPr algn="ctr"/>
            <a:r>
              <a:rPr lang="en-US" dirty="0"/>
              <a:t>Silvia </a:t>
            </a:r>
            <a:r>
              <a:rPr lang="en-US" dirty="0" err="1"/>
              <a:t>manono</a:t>
            </a:r>
            <a:endParaRPr lang="en-US" dirty="0"/>
          </a:p>
          <a:p>
            <a:pPr algn="ctr"/>
            <a:r>
              <a:rPr lang="en-US" dirty="0"/>
              <a:t>Amos </a:t>
            </a:r>
            <a:r>
              <a:rPr lang="en-US" dirty="0" err="1"/>
              <a:t>kipngetich</a:t>
            </a:r>
            <a:endParaRPr lang="en-US" dirty="0"/>
          </a:p>
          <a:p>
            <a:pPr algn="ctr"/>
            <a:r>
              <a:rPr lang="en-US" dirty="0"/>
              <a:t>Angela </a:t>
            </a:r>
            <a:r>
              <a:rPr lang="en-US" dirty="0" err="1"/>
              <a:t>maina</a:t>
            </a:r>
            <a:endParaRPr lang="en-US" dirty="0"/>
          </a:p>
          <a:p>
            <a:pPr algn="ctr"/>
            <a:r>
              <a:rPr lang="en-US" dirty="0"/>
              <a:t>Charles </a:t>
            </a:r>
            <a:r>
              <a:rPr lang="en-US" dirty="0" err="1"/>
              <a:t>ndegwa</a:t>
            </a:r>
            <a:endParaRPr lang="en-US" dirty="0"/>
          </a:p>
          <a:p>
            <a:pPr algn="ctr"/>
            <a:r>
              <a:rPr lang="en-US" dirty="0"/>
              <a:t>Sandra </a:t>
            </a:r>
            <a:r>
              <a:rPr lang="en-US" dirty="0" err="1"/>
              <a:t>koech</a:t>
            </a:r>
            <a:endParaRPr lang="en-US" dirty="0"/>
          </a:p>
          <a:p>
            <a:pPr algn="ctr"/>
            <a:r>
              <a:rPr lang="en-US" dirty="0"/>
              <a:t>Gloria </a:t>
            </a:r>
            <a:r>
              <a:rPr lang="en-US" dirty="0" err="1"/>
              <a:t>Tisnanga</a:t>
            </a:r>
            <a:endParaRPr lang="en-US" dirty="0"/>
          </a:p>
          <a:p>
            <a:pPr algn="ctr"/>
            <a:r>
              <a:rPr lang="en-US" dirty="0"/>
              <a:t>Alex </a:t>
            </a:r>
            <a:r>
              <a:rPr lang="en-US" dirty="0" err="1"/>
              <a:t>miningwa</a:t>
            </a:r>
            <a:endParaRPr lang="en-US" dirty="0"/>
          </a:p>
        </p:txBody>
      </p:sp>
    </p:spTree>
    <p:extLst>
      <p:ext uri="{BB962C8B-B14F-4D97-AF65-F5344CB8AC3E}">
        <p14:creationId xmlns:p14="http://schemas.microsoft.com/office/powerpoint/2010/main" val="922920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7148" y="278366"/>
            <a:ext cx="8825658" cy="528458"/>
          </a:xfrm>
        </p:spPr>
        <p:txBody>
          <a:bodyPr/>
          <a:lstStyle/>
          <a:p>
            <a:r>
              <a:rPr lang="en-US" sz="3600" b="1" dirty="0"/>
              <a:t>EDA</a:t>
            </a:r>
          </a:p>
        </p:txBody>
      </p:sp>
      <p:sp>
        <p:nvSpPr>
          <p:cNvPr id="6" name="Title 1"/>
          <p:cNvSpPr txBox="1">
            <a:spLocks/>
          </p:cNvSpPr>
          <p:nvPr/>
        </p:nvSpPr>
        <p:spPr>
          <a:xfrm>
            <a:off x="710293" y="817513"/>
            <a:ext cx="10979683" cy="4661267"/>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2000" dirty="0"/>
          </a:p>
          <a:p>
            <a:endParaRPr lang="en-US" sz="2000" dirty="0"/>
          </a:p>
          <a:p>
            <a:endParaRPr lang="en-US" sz="2000" dirty="0"/>
          </a:p>
        </p:txBody>
      </p:sp>
      <p:sp>
        <p:nvSpPr>
          <p:cNvPr id="3" name="Rectangle 2"/>
          <p:cNvSpPr/>
          <p:nvPr/>
        </p:nvSpPr>
        <p:spPr>
          <a:xfrm>
            <a:off x="8626092" y="1285994"/>
            <a:ext cx="3480440" cy="646331"/>
          </a:xfrm>
          <a:prstGeom prst="rect">
            <a:avLst/>
          </a:prstGeom>
        </p:spPr>
        <p:txBody>
          <a:bodyPr wrap="none">
            <a:spAutoFit/>
          </a:bodyPr>
          <a:lstStyle/>
          <a:p>
            <a:r>
              <a:rPr lang="en-US" dirty="0"/>
              <a:t>Majority of movies by NETFLIX </a:t>
            </a:r>
          </a:p>
          <a:p>
            <a:r>
              <a:rPr lang="en-US" dirty="0"/>
              <a:t>attracted ratings above 3.0</a:t>
            </a:r>
          </a:p>
        </p:txBody>
      </p:sp>
      <p:pic>
        <p:nvPicPr>
          <p:cNvPr id="4" name="Picture 3"/>
          <p:cNvPicPr>
            <a:picLocks noChangeAspect="1"/>
          </p:cNvPicPr>
          <p:nvPr/>
        </p:nvPicPr>
        <p:blipFill>
          <a:blip r:embed="rId2"/>
          <a:stretch>
            <a:fillRect/>
          </a:stretch>
        </p:blipFill>
        <p:spPr>
          <a:xfrm>
            <a:off x="342370" y="1018645"/>
            <a:ext cx="7938030" cy="5356755"/>
          </a:xfrm>
          <a:prstGeom prst="rect">
            <a:avLst/>
          </a:prstGeom>
        </p:spPr>
      </p:pic>
    </p:spTree>
    <p:extLst>
      <p:ext uri="{BB962C8B-B14F-4D97-AF65-F5344CB8AC3E}">
        <p14:creationId xmlns:p14="http://schemas.microsoft.com/office/powerpoint/2010/main" val="2322861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7148" y="278366"/>
            <a:ext cx="8825658" cy="528458"/>
          </a:xfrm>
        </p:spPr>
        <p:txBody>
          <a:bodyPr/>
          <a:lstStyle/>
          <a:p>
            <a:r>
              <a:rPr lang="en-US" sz="3600" b="1" dirty="0"/>
              <a:t>EDA</a:t>
            </a:r>
          </a:p>
        </p:txBody>
      </p:sp>
      <p:sp>
        <p:nvSpPr>
          <p:cNvPr id="6" name="Title 1"/>
          <p:cNvSpPr txBox="1">
            <a:spLocks/>
          </p:cNvSpPr>
          <p:nvPr/>
        </p:nvSpPr>
        <p:spPr>
          <a:xfrm>
            <a:off x="710293" y="817513"/>
            <a:ext cx="10979683" cy="4661267"/>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2000" dirty="0"/>
          </a:p>
          <a:p>
            <a:endParaRPr lang="en-US" sz="2000" dirty="0"/>
          </a:p>
          <a:p>
            <a:endParaRPr lang="en-US" sz="2000" dirty="0"/>
          </a:p>
        </p:txBody>
      </p:sp>
      <p:sp>
        <p:nvSpPr>
          <p:cNvPr id="3" name="Rectangle 2"/>
          <p:cNvSpPr/>
          <p:nvPr/>
        </p:nvSpPr>
        <p:spPr>
          <a:xfrm>
            <a:off x="8338232" y="1285993"/>
            <a:ext cx="2761568" cy="1200329"/>
          </a:xfrm>
          <a:prstGeom prst="rect">
            <a:avLst/>
          </a:prstGeom>
        </p:spPr>
        <p:txBody>
          <a:bodyPr wrap="square">
            <a:spAutoFit/>
          </a:bodyPr>
          <a:lstStyle/>
          <a:p>
            <a:r>
              <a:rPr lang="en-US" dirty="0"/>
              <a:t>The popularity of majority of movies by NETFLIX fall below 150 ratings.  </a:t>
            </a:r>
          </a:p>
        </p:txBody>
      </p:sp>
      <p:pic>
        <p:nvPicPr>
          <p:cNvPr id="7" name="Picture 6"/>
          <p:cNvPicPr/>
          <p:nvPr/>
        </p:nvPicPr>
        <p:blipFill>
          <a:blip r:embed="rId2"/>
          <a:stretch>
            <a:fillRect/>
          </a:stretch>
        </p:blipFill>
        <p:spPr>
          <a:xfrm>
            <a:off x="432329" y="1001712"/>
            <a:ext cx="7627938" cy="5297488"/>
          </a:xfrm>
          <a:prstGeom prst="rect">
            <a:avLst/>
          </a:prstGeom>
        </p:spPr>
      </p:pic>
    </p:spTree>
    <p:extLst>
      <p:ext uri="{BB962C8B-B14F-4D97-AF65-F5344CB8AC3E}">
        <p14:creationId xmlns:p14="http://schemas.microsoft.com/office/powerpoint/2010/main" val="3400586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7148" y="278366"/>
            <a:ext cx="8825658" cy="528458"/>
          </a:xfrm>
        </p:spPr>
        <p:txBody>
          <a:bodyPr/>
          <a:lstStyle/>
          <a:p>
            <a:r>
              <a:rPr lang="en-US" sz="3600" b="1" dirty="0"/>
              <a:t>EDA</a:t>
            </a:r>
          </a:p>
        </p:txBody>
      </p:sp>
      <p:sp>
        <p:nvSpPr>
          <p:cNvPr id="6" name="Title 1"/>
          <p:cNvSpPr txBox="1">
            <a:spLocks/>
          </p:cNvSpPr>
          <p:nvPr/>
        </p:nvSpPr>
        <p:spPr>
          <a:xfrm>
            <a:off x="710293" y="817513"/>
            <a:ext cx="10979683" cy="4661267"/>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2000" dirty="0"/>
          </a:p>
          <a:p>
            <a:endParaRPr lang="en-US" sz="2000" dirty="0"/>
          </a:p>
          <a:p>
            <a:endParaRPr lang="en-US" sz="2000" dirty="0"/>
          </a:p>
        </p:txBody>
      </p:sp>
      <p:sp>
        <p:nvSpPr>
          <p:cNvPr id="3" name="Rectangle 2"/>
          <p:cNvSpPr/>
          <p:nvPr/>
        </p:nvSpPr>
        <p:spPr>
          <a:xfrm>
            <a:off x="8626092" y="1285994"/>
            <a:ext cx="2986715" cy="923330"/>
          </a:xfrm>
          <a:prstGeom prst="rect">
            <a:avLst/>
          </a:prstGeom>
        </p:spPr>
        <p:txBody>
          <a:bodyPr wrap="none">
            <a:spAutoFit/>
          </a:bodyPr>
          <a:lstStyle/>
          <a:p>
            <a:r>
              <a:rPr lang="en-US" dirty="0"/>
              <a:t>Average rating of movie </a:t>
            </a:r>
          </a:p>
          <a:p>
            <a:r>
              <a:rPr lang="en-US" dirty="0"/>
              <a:t>Collections has been</a:t>
            </a:r>
          </a:p>
          <a:p>
            <a:r>
              <a:rPr lang="en-US" dirty="0"/>
              <a:t>fluctuating overtime</a:t>
            </a:r>
          </a:p>
        </p:txBody>
      </p:sp>
      <p:pic>
        <p:nvPicPr>
          <p:cNvPr id="8" name="Picture 7"/>
          <p:cNvPicPr/>
          <p:nvPr/>
        </p:nvPicPr>
        <p:blipFill>
          <a:blip r:embed="rId2"/>
          <a:stretch>
            <a:fillRect/>
          </a:stretch>
        </p:blipFill>
        <p:spPr>
          <a:xfrm>
            <a:off x="291571" y="817513"/>
            <a:ext cx="7751762" cy="5286954"/>
          </a:xfrm>
          <a:prstGeom prst="rect">
            <a:avLst/>
          </a:prstGeom>
        </p:spPr>
      </p:pic>
    </p:spTree>
    <p:extLst>
      <p:ext uri="{BB962C8B-B14F-4D97-AF65-F5344CB8AC3E}">
        <p14:creationId xmlns:p14="http://schemas.microsoft.com/office/powerpoint/2010/main" val="37124361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7148" y="278366"/>
            <a:ext cx="8825658" cy="528458"/>
          </a:xfrm>
        </p:spPr>
        <p:txBody>
          <a:bodyPr/>
          <a:lstStyle/>
          <a:p>
            <a:r>
              <a:rPr lang="en-US" sz="3600" b="1" dirty="0"/>
              <a:t>EDA</a:t>
            </a:r>
          </a:p>
        </p:txBody>
      </p:sp>
      <p:sp>
        <p:nvSpPr>
          <p:cNvPr id="6" name="Title 1"/>
          <p:cNvSpPr txBox="1">
            <a:spLocks/>
          </p:cNvSpPr>
          <p:nvPr/>
        </p:nvSpPr>
        <p:spPr>
          <a:xfrm>
            <a:off x="710293" y="817513"/>
            <a:ext cx="10979683" cy="4661267"/>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2000" dirty="0"/>
          </a:p>
          <a:p>
            <a:endParaRPr lang="en-US" sz="2000" dirty="0"/>
          </a:p>
          <a:p>
            <a:endParaRPr lang="en-US" sz="2000" dirty="0"/>
          </a:p>
        </p:txBody>
      </p:sp>
      <p:sp>
        <p:nvSpPr>
          <p:cNvPr id="3" name="Rectangle 2"/>
          <p:cNvSpPr/>
          <p:nvPr/>
        </p:nvSpPr>
        <p:spPr>
          <a:xfrm>
            <a:off x="8626092" y="1285994"/>
            <a:ext cx="3507692" cy="1477328"/>
          </a:xfrm>
          <a:prstGeom prst="rect">
            <a:avLst/>
          </a:prstGeom>
        </p:spPr>
        <p:txBody>
          <a:bodyPr wrap="none">
            <a:spAutoFit/>
          </a:bodyPr>
          <a:lstStyle/>
          <a:p>
            <a:r>
              <a:rPr lang="en-US" dirty="0"/>
              <a:t>Most movie ratings at NETFLIX </a:t>
            </a:r>
          </a:p>
          <a:p>
            <a:r>
              <a:rPr lang="en-US" dirty="0"/>
              <a:t>range between 2.5-4.0. </a:t>
            </a:r>
          </a:p>
          <a:p>
            <a:r>
              <a:rPr lang="en-US" dirty="0"/>
              <a:t>This imply the need for more </a:t>
            </a:r>
          </a:p>
          <a:p>
            <a:r>
              <a:rPr lang="en-US" dirty="0"/>
              <a:t>user engagement for better</a:t>
            </a:r>
          </a:p>
          <a:p>
            <a:r>
              <a:rPr lang="en-US" dirty="0"/>
              <a:t>Movie ratings</a:t>
            </a:r>
          </a:p>
        </p:txBody>
      </p:sp>
      <p:pic>
        <p:nvPicPr>
          <p:cNvPr id="7" name="Picture 6"/>
          <p:cNvPicPr/>
          <p:nvPr/>
        </p:nvPicPr>
        <p:blipFill>
          <a:blip r:embed="rId2"/>
          <a:stretch>
            <a:fillRect/>
          </a:stretch>
        </p:blipFill>
        <p:spPr>
          <a:xfrm>
            <a:off x="474133" y="1015894"/>
            <a:ext cx="7340599" cy="5139373"/>
          </a:xfrm>
          <a:prstGeom prst="rect">
            <a:avLst/>
          </a:prstGeom>
        </p:spPr>
      </p:pic>
    </p:spTree>
    <p:extLst>
      <p:ext uri="{BB962C8B-B14F-4D97-AF65-F5344CB8AC3E}">
        <p14:creationId xmlns:p14="http://schemas.microsoft.com/office/powerpoint/2010/main" val="3997378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7148" y="278366"/>
            <a:ext cx="8825658" cy="528458"/>
          </a:xfrm>
        </p:spPr>
        <p:txBody>
          <a:bodyPr/>
          <a:lstStyle/>
          <a:p>
            <a:r>
              <a:rPr lang="en-US" sz="3600" b="1" dirty="0"/>
              <a:t>EDA</a:t>
            </a:r>
          </a:p>
        </p:txBody>
      </p:sp>
      <p:sp>
        <p:nvSpPr>
          <p:cNvPr id="6" name="Title 1"/>
          <p:cNvSpPr txBox="1">
            <a:spLocks/>
          </p:cNvSpPr>
          <p:nvPr/>
        </p:nvSpPr>
        <p:spPr>
          <a:xfrm>
            <a:off x="710293" y="817513"/>
            <a:ext cx="10979683" cy="4661267"/>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2000" dirty="0"/>
          </a:p>
          <a:p>
            <a:endParaRPr lang="en-US" sz="2000" dirty="0"/>
          </a:p>
          <a:p>
            <a:endParaRPr lang="en-US" sz="2000" dirty="0"/>
          </a:p>
        </p:txBody>
      </p:sp>
      <p:sp>
        <p:nvSpPr>
          <p:cNvPr id="3" name="Rectangle 2"/>
          <p:cNvSpPr/>
          <p:nvPr/>
        </p:nvSpPr>
        <p:spPr>
          <a:xfrm>
            <a:off x="8626092" y="1285994"/>
            <a:ext cx="3009157" cy="923330"/>
          </a:xfrm>
          <a:prstGeom prst="rect">
            <a:avLst/>
          </a:prstGeom>
        </p:spPr>
        <p:txBody>
          <a:bodyPr wrap="none">
            <a:spAutoFit/>
          </a:bodyPr>
          <a:lstStyle/>
          <a:p>
            <a:r>
              <a:rPr lang="en-US" dirty="0"/>
              <a:t>Average movie ratings </a:t>
            </a:r>
          </a:p>
          <a:p>
            <a:r>
              <a:rPr lang="en-US" dirty="0"/>
              <a:t>For most of the genre are</a:t>
            </a:r>
          </a:p>
          <a:p>
            <a:r>
              <a:rPr lang="en-US" dirty="0"/>
              <a:t>Slightly above 3.0</a:t>
            </a:r>
          </a:p>
        </p:txBody>
      </p:sp>
      <p:pic>
        <p:nvPicPr>
          <p:cNvPr id="8" name="Picture 7"/>
          <p:cNvPicPr/>
          <p:nvPr/>
        </p:nvPicPr>
        <p:blipFill>
          <a:blip r:embed="rId2"/>
          <a:stretch>
            <a:fillRect/>
          </a:stretch>
        </p:blipFill>
        <p:spPr>
          <a:xfrm>
            <a:off x="710293" y="833507"/>
            <a:ext cx="7358440" cy="5541893"/>
          </a:xfrm>
          <a:prstGeom prst="rect">
            <a:avLst/>
          </a:prstGeom>
        </p:spPr>
      </p:pic>
    </p:spTree>
    <p:extLst>
      <p:ext uri="{BB962C8B-B14F-4D97-AF65-F5344CB8AC3E}">
        <p14:creationId xmlns:p14="http://schemas.microsoft.com/office/powerpoint/2010/main" val="12766117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C22DD-BE9E-41B2-8C95-1381EFF735D5}"/>
              </a:ext>
            </a:extLst>
          </p:cNvPr>
          <p:cNvSpPr>
            <a:spLocks noGrp="1"/>
          </p:cNvSpPr>
          <p:nvPr>
            <p:ph type="title"/>
          </p:nvPr>
        </p:nvSpPr>
        <p:spPr>
          <a:xfrm>
            <a:off x="772130" y="161570"/>
            <a:ext cx="9404723" cy="829030"/>
          </a:xfrm>
        </p:spPr>
        <p:txBody>
          <a:bodyPr/>
          <a:lstStyle/>
          <a:p>
            <a:r>
              <a:rPr lang="en-US" dirty="0"/>
              <a:t>Modelling</a:t>
            </a:r>
          </a:p>
        </p:txBody>
      </p:sp>
      <p:sp>
        <p:nvSpPr>
          <p:cNvPr id="3" name="Content Placeholder 2">
            <a:extLst>
              <a:ext uri="{FF2B5EF4-FFF2-40B4-BE49-F238E27FC236}">
                <a16:creationId xmlns:a16="http://schemas.microsoft.com/office/drawing/2014/main" id="{8AFDC85C-F794-48F8-AAC8-F74341A97914}"/>
              </a:ext>
            </a:extLst>
          </p:cNvPr>
          <p:cNvSpPr>
            <a:spLocks noGrp="1"/>
          </p:cNvSpPr>
          <p:nvPr>
            <p:ph idx="1"/>
          </p:nvPr>
        </p:nvSpPr>
        <p:spPr>
          <a:xfrm>
            <a:off x="1103312" y="990600"/>
            <a:ext cx="8946541" cy="5257799"/>
          </a:xfrm>
        </p:spPr>
        <p:txBody>
          <a:bodyPr/>
          <a:lstStyle/>
          <a:p>
            <a:r>
              <a:rPr lang="en-US" dirty="0"/>
              <a:t>Models Evaluated:</a:t>
            </a:r>
          </a:p>
          <a:p>
            <a:r>
              <a:rPr lang="en-US" dirty="0"/>
              <a:t>SVD (Singular Value Decomposition)Captures latent factors in user-item </a:t>
            </a:r>
            <a:r>
              <a:rPr lang="en-US" dirty="0" err="1"/>
              <a:t>interactions.Best</a:t>
            </a:r>
            <a:r>
              <a:rPr lang="en-US" dirty="0"/>
              <a:t> for handling large, sparse </a:t>
            </a:r>
            <a:r>
              <a:rPr lang="en-US" dirty="0" err="1"/>
              <a:t>datasets.RMSE</a:t>
            </a:r>
            <a:r>
              <a:rPr lang="en-US" dirty="0"/>
              <a:t>: 0.7342, MAE: 0.5546Conclusion: Lowest errors, most accurate predictions.</a:t>
            </a:r>
          </a:p>
          <a:p>
            <a:r>
              <a:rPr lang="en-US" dirty="0" err="1"/>
              <a:t>KNNBasic</a:t>
            </a:r>
            <a:r>
              <a:rPr lang="en-US" dirty="0"/>
              <a:t> (K-Nearest Neighbors Basic)Finds similar users and recommends based on their </a:t>
            </a:r>
            <a:r>
              <a:rPr lang="en-US" dirty="0" err="1"/>
              <a:t>preferences.Does</a:t>
            </a:r>
            <a:r>
              <a:rPr lang="en-US" dirty="0"/>
              <a:t> not adjust for user </a:t>
            </a:r>
            <a:r>
              <a:rPr lang="en-US" dirty="0" err="1"/>
              <a:t>bias.RMSE</a:t>
            </a:r>
            <a:r>
              <a:rPr lang="en-US" dirty="0"/>
              <a:t>: 1.1131, MAE: 1.0969Conclusion: Highest errors, least accurate.</a:t>
            </a:r>
          </a:p>
          <a:p>
            <a:r>
              <a:rPr lang="en-US" dirty="0" err="1"/>
              <a:t>KNNWithMeansRefined</a:t>
            </a:r>
            <a:r>
              <a:rPr lang="en-US" dirty="0"/>
              <a:t> KNN that accounts for user bias (average ratings).RMSE: 0.8294, MAE: 0.7602Conclusion: Better than </a:t>
            </a:r>
            <a:r>
              <a:rPr lang="en-US" dirty="0" err="1"/>
              <a:t>KNNBasic</a:t>
            </a:r>
            <a:r>
              <a:rPr lang="en-US" dirty="0"/>
              <a:t> but not as good as </a:t>
            </a:r>
            <a:r>
              <a:rPr lang="en-US" dirty="0" err="1"/>
              <a:t>SVD.Overall</a:t>
            </a:r>
            <a:r>
              <a:rPr lang="en-US" dirty="0"/>
              <a:t> </a:t>
            </a:r>
            <a:r>
              <a:rPr lang="en-US" dirty="0" err="1"/>
              <a:t>Results:SVD</a:t>
            </a:r>
            <a:r>
              <a:rPr lang="en-US" dirty="0"/>
              <a:t> outperforms both KNN models with the lowest error </a:t>
            </a:r>
            <a:r>
              <a:rPr lang="en-US" dirty="0" err="1"/>
              <a:t>rates.KNNWithMeans</a:t>
            </a:r>
            <a:r>
              <a:rPr lang="en-US" dirty="0"/>
              <a:t> improves on </a:t>
            </a:r>
            <a:r>
              <a:rPr lang="en-US" dirty="0" err="1"/>
              <a:t>KNNBasic</a:t>
            </a:r>
            <a:r>
              <a:rPr lang="en-US" dirty="0"/>
              <a:t> by incorporating user bias.</a:t>
            </a:r>
          </a:p>
        </p:txBody>
      </p:sp>
    </p:spTree>
    <p:extLst>
      <p:ext uri="{BB962C8B-B14F-4D97-AF65-F5344CB8AC3E}">
        <p14:creationId xmlns:p14="http://schemas.microsoft.com/office/powerpoint/2010/main" val="22785398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5D6E2-074A-44D9-82D2-37E72E948410}"/>
              </a:ext>
            </a:extLst>
          </p:cNvPr>
          <p:cNvSpPr>
            <a:spLocks noGrp="1"/>
          </p:cNvSpPr>
          <p:nvPr>
            <p:ph type="title"/>
          </p:nvPr>
        </p:nvSpPr>
        <p:spPr>
          <a:xfrm>
            <a:off x="646111" y="452718"/>
            <a:ext cx="9404723" cy="537882"/>
          </a:xfrm>
        </p:spPr>
        <p:txBody>
          <a:bodyPr/>
          <a:lstStyle/>
          <a:p>
            <a:r>
              <a:rPr lang="en-US" dirty="0"/>
              <a:t>Modelling</a:t>
            </a:r>
          </a:p>
        </p:txBody>
      </p:sp>
      <p:pic>
        <p:nvPicPr>
          <p:cNvPr id="4098" name="Picture 2" descr="Output image">
            <a:extLst>
              <a:ext uri="{FF2B5EF4-FFF2-40B4-BE49-F238E27FC236}">
                <a16:creationId xmlns:a16="http://schemas.microsoft.com/office/drawing/2014/main" id="{97683F20-71A8-4810-9795-B047A0F4041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1573494"/>
            <a:ext cx="9156700" cy="4928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06513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7148" y="278366"/>
            <a:ext cx="8825658" cy="528458"/>
          </a:xfrm>
        </p:spPr>
        <p:txBody>
          <a:bodyPr/>
          <a:lstStyle/>
          <a:p>
            <a:r>
              <a:rPr lang="en-US" sz="3000" b="1" dirty="0"/>
              <a:t>Model Validation and Deployment</a:t>
            </a:r>
            <a:endParaRPr lang="en-US" sz="3000" dirty="0"/>
          </a:p>
        </p:txBody>
      </p:sp>
      <p:sp>
        <p:nvSpPr>
          <p:cNvPr id="6" name="Title 1"/>
          <p:cNvSpPr txBox="1">
            <a:spLocks/>
          </p:cNvSpPr>
          <p:nvPr/>
        </p:nvSpPr>
        <p:spPr>
          <a:xfrm>
            <a:off x="710293" y="817513"/>
            <a:ext cx="10979683" cy="4661267"/>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2000" dirty="0"/>
          </a:p>
          <a:p>
            <a:endParaRPr lang="en-US" sz="2000" dirty="0"/>
          </a:p>
          <a:p>
            <a:endParaRPr lang="en-US" sz="2000" dirty="0"/>
          </a:p>
        </p:txBody>
      </p:sp>
      <p:sp>
        <p:nvSpPr>
          <p:cNvPr id="4" name="Rectangle 3"/>
          <p:cNvSpPr/>
          <p:nvPr/>
        </p:nvSpPr>
        <p:spPr>
          <a:xfrm>
            <a:off x="5393267" y="1008995"/>
            <a:ext cx="6663265" cy="3693319"/>
          </a:xfrm>
          <a:prstGeom prst="rect">
            <a:avLst/>
          </a:prstGeom>
        </p:spPr>
        <p:txBody>
          <a:bodyPr wrap="square">
            <a:spAutoFit/>
          </a:bodyPr>
          <a:lstStyle/>
          <a:p>
            <a:r>
              <a:rPr lang="en-US" dirty="0"/>
              <a:t>RMSE of Deployed Model: </a:t>
            </a:r>
          </a:p>
          <a:p>
            <a:endParaRPr lang="en-US" dirty="0"/>
          </a:p>
          <a:p>
            <a:r>
              <a:rPr lang="en-US" dirty="0"/>
              <a:t>1.17Interpretation: The model's predicted ratings deviate from actual ratings by about 1.17 units on </a:t>
            </a:r>
            <a:r>
              <a:rPr lang="en-US" dirty="0" err="1"/>
              <a:t>average.Rating</a:t>
            </a:r>
            <a:r>
              <a:rPr lang="en-US" dirty="0"/>
              <a:t> Scale (1 to 5): This is a strong result, showing predictions are relatively </a:t>
            </a:r>
            <a:r>
              <a:rPr lang="en-US" dirty="0" err="1"/>
              <a:t>accurate.Improvement</a:t>
            </a:r>
            <a:r>
              <a:rPr lang="en-US" dirty="0"/>
              <a:t>: Performs much better than the hybrid model tested earlier (RMSE: 2.51).</a:t>
            </a:r>
          </a:p>
          <a:p>
            <a:endParaRPr lang="en-US" dirty="0"/>
          </a:p>
          <a:p>
            <a:r>
              <a:rPr lang="en-US" dirty="0"/>
              <a:t>Validation </a:t>
            </a:r>
            <a:r>
              <a:rPr lang="en-US" dirty="0" err="1"/>
              <a:t>Results:Strong</a:t>
            </a:r>
            <a:r>
              <a:rPr lang="en-US" dirty="0"/>
              <a:t> Positive </a:t>
            </a:r>
            <a:r>
              <a:rPr lang="en-US" dirty="0" err="1"/>
              <a:t>Correlation:The</a:t>
            </a:r>
            <a:r>
              <a:rPr lang="en-US" dirty="0"/>
              <a:t> plot shows a clear alignment between predicted and actual ratings, confirming the model's accuracy after deployment.</a:t>
            </a:r>
          </a:p>
          <a:p>
            <a:endParaRPr lang="en-US" dirty="0"/>
          </a:p>
        </p:txBody>
      </p:sp>
      <p:pic>
        <p:nvPicPr>
          <p:cNvPr id="3" name="Picture 2"/>
          <p:cNvPicPr>
            <a:picLocks noChangeAspect="1"/>
          </p:cNvPicPr>
          <p:nvPr/>
        </p:nvPicPr>
        <p:blipFill>
          <a:blip r:embed="rId2"/>
          <a:stretch>
            <a:fillRect/>
          </a:stretch>
        </p:blipFill>
        <p:spPr>
          <a:xfrm>
            <a:off x="515407" y="1436687"/>
            <a:ext cx="4979459" cy="4701646"/>
          </a:xfrm>
          <a:prstGeom prst="rect">
            <a:avLst/>
          </a:prstGeom>
        </p:spPr>
      </p:pic>
    </p:spTree>
    <p:extLst>
      <p:ext uri="{BB962C8B-B14F-4D97-AF65-F5344CB8AC3E}">
        <p14:creationId xmlns:p14="http://schemas.microsoft.com/office/powerpoint/2010/main" val="3337346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7212E-3F6F-48BC-AC49-B2A630112CF2}"/>
              </a:ext>
            </a:extLst>
          </p:cNvPr>
          <p:cNvSpPr>
            <a:spLocks noGrp="1"/>
          </p:cNvSpPr>
          <p:nvPr>
            <p:ph type="title"/>
          </p:nvPr>
        </p:nvSpPr>
        <p:spPr>
          <a:xfrm>
            <a:off x="646111" y="452718"/>
            <a:ext cx="9404723" cy="550582"/>
          </a:xfrm>
        </p:spPr>
        <p:txBody>
          <a:bodyPr/>
          <a:lstStyle/>
          <a:p>
            <a:r>
              <a:rPr lang="en-US" sz="2800" dirty="0"/>
              <a:t>Conclusions and Recommendations</a:t>
            </a:r>
          </a:p>
        </p:txBody>
      </p:sp>
      <p:sp>
        <p:nvSpPr>
          <p:cNvPr id="3" name="Content Placeholder 2">
            <a:extLst>
              <a:ext uri="{FF2B5EF4-FFF2-40B4-BE49-F238E27FC236}">
                <a16:creationId xmlns:a16="http://schemas.microsoft.com/office/drawing/2014/main" id="{D4E721DE-9B42-45E4-861E-3346B9CFB4FE}"/>
              </a:ext>
            </a:extLst>
          </p:cNvPr>
          <p:cNvSpPr>
            <a:spLocks noGrp="1"/>
          </p:cNvSpPr>
          <p:nvPr>
            <p:ph idx="1"/>
          </p:nvPr>
        </p:nvSpPr>
        <p:spPr>
          <a:xfrm>
            <a:off x="1103312" y="1130300"/>
            <a:ext cx="8946541" cy="5118099"/>
          </a:xfrm>
        </p:spPr>
        <p:txBody>
          <a:bodyPr>
            <a:normAutofit fontScale="85000" lnSpcReduction="20000"/>
          </a:bodyPr>
          <a:lstStyle/>
          <a:p>
            <a:r>
              <a:rPr lang="en-US" dirty="0"/>
              <a:t>Conclusion:</a:t>
            </a:r>
          </a:p>
          <a:p>
            <a:pPr marL="0" indent="0">
              <a:buNone/>
            </a:pPr>
            <a:r>
              <a:rPr lang="en-US" dirty="0"/>
              <a:t>The evaluation of the movie recommendation system shows promising results with an RMSE of 1.1689, indicating predictions closely align with actual ratings.</a:t>
            </a:r>
          </a:p>
          <a:p>
            <a:pPr marL="0" indent="0">
              <a:buNone/>
            </a:pPr>
            <a:r>
              <a:rPr lang="en-US" dirty="0"/>
              <a:t>This marks a significant improvement over the hybrid model's RMSE of 2.5133, reflecting a refined approach that effectively captures user preferences.</a:t>
            </a:r>
          </a:p>
          <a:p>
            <a:pPr marL="0" indent="0">
              <a:buNone/>
            </a:pPr>
            <a:r>
              <a:rPr lang="en-US" dirty="0" err="1"/>
              <a:t>Hexbin</a:t>
            </a:r>
            <a:r>
              <a:rPr lang="en-US" dirty="0"/>
              <a:t> plot analysis reveals a strong positive correlation between actual and estimated ratings, underscoring the model's reliability.</a:t>
            </a:r>
          </a:p>
          <a:p>
            <a:r>
              <a:rPr lang="en-US" dirty="0"/>
              <a:t>Recommendations:</a:t>
            </a:r>
          </a:p>
          <a:p>
            <a:pPr marL="0" indent="0">
              <a:buNone/>
            </a:pPr>
            <a:r>
              <a:rPr lang="en-US" dirty="0"/>
              <a:t>Refine Collaborative Filtering </a:t>
            </a:r>
            <a:r>
              <a:rPr lang="en-US" dirty="0" err="1"/>
              <a:t>Approach:Experiment</a:t>
            </a:r>
            <a:r>
              <a:rPr lang="en-US" dirty="0"/>
              <a:t> with different matrix factorization techniques and tune hyperparameters to further reduce RMSE.</a:t>
            </a:r>
          </a:p>
          <a:p>
            <a:pPr marL="0" indent="0">
              <a:buNone/>
            </a:pPr>
            <a:r>
              <a:rPr lang="en-US" dirty="0"/>
              <a:t>Leverage Content-Based </a:t>
            </a:r>
            <a:r>
              <a:rPr lang="en-US" dirty="0" err="1"/>
              <a:t>Filtering:Implement</a:t>
            </a:r>
            <a:r>
              <a:rPr lang="en-US" dirty="0"/>
              <a:t> techniques for new users to alleviate the cold start problem using movie features like genres and directors.</a:t>
            </a:r>
          </a:p>
          <a:p>
            <a:pPr marL="0" indent="0">
              <a:buNone/>
            </a:pPr>
            <a:r>
              <a:rPr lang="en-US" dirty="0"/>
              <a:t>User Feedback </a:t>
            </a:r>
            <a:r>
              <a:rPr lang="en-US" dirty="0" err="1"/>
              <a:t>Mechanism:Introduce</a:t>
            </a:r>
            <a:r>
              <a:rPr lang="en-US" dirty="0"/>
              <a:t> a feedback loop for users to rate recommended movies, enabling continual model refinement.</a:t>
            </a:r>
          </a:p>
          <a:p>
            <a:pPr marL="0" indent="0">
              <a:buNone/>
            </a:pPr>
            <a:r>
              <a:rPr lang="en-US" dirty="0"/>
              <a:t>Evaluate Additional </a:t>
            </a:r>
            <a:r>
              <a:rPr lang="en-US" dirty="0" err="1"/>
              <a:t>Metrics:Use</a:t>
            </a:r>
            <a:r>
              <a:rPr lang="en-US" dirty="0"/>
              <a:t> metrics like </a:t>
            </a:r>
            <a:r>
              <a:rPr lang="en-US" dirty="0" err="1"/>
              <a:t>Precision@K</a:t>
            </a:r>
            <a:r>
              <a:rPr lang="en-US" dirty="0"/>
              <a:t>, Recall, and F1 Score for a comprehensive assessment of recommendation </a:t>
            </a:r>
            <a:r>
              <a:rPr lang="en-US" dirty="0" err="1"/>
              <a:t>effectiveness.Continuous</a:t>
            </a:r>
            <a:r>
              <a:rPr lang="en-US" dirty="0"/>
              <a:t> Learning:</a:t>
            </a:r>
          </a:p>
          <a:p>
            <a:pPr marL="0" indent="0">
              <a:buNone/>
            </a:pPr>
            <a:r>
              <a:rPr lang="en-US" dirty="0"/>
              <a:t>Explore advanced techniques such as reinforcement learning or deep learning to enhance the model's adaptability based on user interactions.</a:t>
            </a:r>
          </a:p>
        </p:txBody>
      </p:sp>
    </p:spTree>
    <p:extLst>
      <p:ext uri="{BB962C8B-B14F-4D97-AF65-F5344CB8AC3E}">
        <p14:creationId xmlns:p14="http://schemas.microsoft.com/office/powerpoint/2010/main" val="3950617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7148" y="278366"/>
            <a:ext cx="8825658" cy="528458"/>
          </a:xfrm>
        </p:spPr>
        <p:txBody>
          <a:bodyPr/>
          <a:lstStyle/>
          <a:p>
            <a:r>
              <a:rPr lang="en-US" sz="3000" b="1" dirty="0"/>
              <a:t>Way forward</a:t>
            </a:r>
            <a:endParaRPr lang="en-US" sz="3000" dirty="0"/>
          </a:p>
        </p:txBody>
      </p:sp>
      <p:sp>
        <p:nvSpPr>
          <p:cNvPr id="6" name="Title 1"/>
          <p:cNvSpPr txBox="1">
            <a:spLocks/>
          </p:cNvSpPr>
          <p:nvPr/>
        </p:nvSpPr>
        <p:spPr>
          <a:xfrm>
            <a:off x="710293" y="817513"/>
            <a:ext cx="10979683" cy="4661267"/>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2000" dirty="0"/>
          </a:p>
          <a:p>
            <a:endParaRPr lang="en-US" sz="2000" dirty="0"/>
          </a:p>
          <a:p>
            <a:endParaRPr lang="en-US" sz="2000" dirty="0"/>
          </a:p>
        </p:txBody>
      </p:sp>
      <p:sp>
        <p:nvSpPr>
          <p:cNvPr id="4" name="Rectangle 3"/>
          <p:cNvSpPr/>
          <p:nvPr/>
        </p:nvSpPr>
        <p:spPr>
          <a:xfrm>
            <a:off x="710293" y="1008995"/>
            <a:ext cx="11346239" cy="5909310"/>
          </a:xfrm>
          <a:prstGeom prst="rect">
            <a:avLst/>
          </a:prstGeom>
        </p:spPr>
        <p:txBody>
          <a:bodyPr wrap="square">
            <a:spAutoFit/>
          </a:bodyPr>
          <a:lstStyle/>
          <a:p>
            <a:r>
              <a:rPr lang="en-US" sz="2000" dirty="0"/>
              <a:t>1. </a:t>
            </a:r>
            <a:r>
              <a:rPr lang="en-US" sz="2000" b="1" dirty="0"/>
              <a:t>**Conduct A/B Testing**</a:t>
            </a:r>
            <a:r>
              <a:rPr lang="en-US" sz="2000" dirty="0"/>
              <a:t>: Implement A/B testing for different recommendation strategies to determine the most effective model. This will provide insights into user engagement and satisfaction levels.</a:t>
            </a:r>
          </a:p>
          <a:p>
            <a:br>
              <a:rPr lang="en-US" sz="2000" dirty="0"/>
            </a:br>
            <a:r>
              <a:rPr lang="en-US" sz="2000" dirty="0"/>
              <a:t>2. </a:t>
            </a:r>
            <a:r>
              <a:rPr lang="en-US" sz="2000" b="1" dirty="0"/>
              <a:t>**Regular Model Updates**</a:t>
            </a:r>
            <a:r>
              <a:rPr lang="en-US" sz="2000" dirty="0"/>
              <a:t>: Schedule regular updates to the model, incorporating new data and user feedback to maintain the system's relevance and accuracy.</a:t>
            </a:r>
          </a:p>
          <a:p>
            <a:br>
              <a:rPr lang="en-US" sz="2000" dirty="0"/>
            </a:br>
            <a:r>
              <a:rPr lang="en-US" sz="2000" dirty="0"/>
              <a:t>3. </a:t>
            </a:r>
            <a:r>
              <a:rPr lang="en-US" sz="2000" b="1" dirty="0"/>
              <a:t>**Expand Data Sources**</a:t>
            </a:r>
            <a:r>
              <a:rPr lang="en-US" sz="2000" dirty="0"/>
              <a:t>: Consider integrating external data sources (e.g., social media trends, movie reviews) to enrich the recommendation process and improve user engagement.</a:t>
            </a:r>
          </a:p>
          <a:p>
            <a:br>
              <a:rPr lang="en-US" sz="2000" dirty="0"/>
            </a:br>
            <a:r>
              <a:rPr lang="en-US" sz="2000" dirty="0"/>
              <a:t>4. </a:t>
            </a:r>
            <a:r>
              <a:rPr lang="en-US" sz="2000" b="1" dirty="0"/>
              <a:t>**User Segmentation**</a:t>
            </a:r>
            <a:r>
              <a:rPr lang="en-US" sz="2000" dirty="0"/>
              <a:t>: Analyze user data to create segments based on viewing habits and preferences. Tailor recommendations for different segments to enhance personalization.</a:t>
            </a:r>
          </a:p>
          <a:p>
            <a:br>
              <a:rPr lang="en-US" sz="2000" dirty="0"/>
            </a:br>
            <a:r>
              <a:rPr lang="en-US" sz="2000" dirty="0"/>
              <a:t>5. </a:t>
            </a:r>
            <a:r>
              <a:rPr lang="en-US" sz="2000" b="1" dirty="0"/>
              <a:t>**User Interface Enhancement**</a:t>
            </a:r>
            <a:r>
              <a:rPr lang="en-US" sz="2000" dirty="0"/>
              <a:t>: Improve the user interface to make the recommendations more visible and accessible. Clear communication of why specific movies are recommended can enhance user trust and satisfaction.</a:t>
            </a:r>
          </a:p>
          <a:p>
            <a:endParaRPr lang="en-US" dirty="0"/>
          </a:p>
        </p:txBody>
      </p:sp>
    </p:spTree>
    <p:extLst>
      <p:ext uri="{BB962C8B-B14F-4D97-AF65-F5344CB8AC3E}">
        <p14:creationId xmlns:p14="http://schemas.microsoft.com/office/powerpoint/2010/main" val="3005432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6206" y="535354"/>
            <a:ext cx="8825658" cy="528458"/>
          </a:xfrm>
        </p:spPr>
        <p:txBody>
          <a:bodyPr/>
          <a:lstStyle/>
          <a:p>
            <a:r>
              <a:rPr lang="en-US" sz="3600" b="1" dirty="0"/>
              <a:t>Introduction</a:t>
            </a:r>
            <a:endParaRPr lang="en-US" sz="3600" b="1" dirty="0">
              <a:solidFill>
                <a:schemeClr val="accent3"/>
              </a:solidFill>
            </a:endParaRPr>
          </a:p>
        </p:txBody>
      </p:sp>
      <p:sp>
        <p:nvSpPr>
          <p:cNvPr id="6" name="Title 1"/>
          <p:cNvSpPr txBox="1">
            <a:spLocks/>
          </p:cNvSpPr>
          <p:nvPr/>
        </p:nvSpPr>
        <p:spPr>
          <a:xfrm>
            <a:off x="1227478" y="1063811"/>
            <a:ext cx="10050121" cy="4093883"/>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dirty="0"/>
              <a:t>This project aims to improve Netflix’s recommendation system to solve the issue of users endlessly scrolling to find content they enjoy.</a:t>
            </a:r>
          </a:p>
          <a:p>
            <a:r>
              <a:rPr lang="en-US" sz="3000" dirty="0"/>
              <a:t> </a:t>
            </a:r>
            <a:br>
              <a:rPr lang="en-US" sz="3000" dirty="0"/>
            </a:br>
            <a:r>
              <a:rPr lang="en-US" sz="3000" dirty="0"/>
              <a:t>By enhancing the recommendation engine, Netflix seeks to provide more personalized and relevant suggestions, increasing user engagement and viewing time, while reducing decision fatigue.</a:t>
            </a:r>
            <a:endParaRPr lang="en-US" sz="3000" dirty="0">
              <a:solidFill>
                <a:schemeClr val="accent3"/>
              </a:solidFill>
            </a:endParaRPr>
          </a:p>
        </p:txBody>
      </p:sp>
    </p:spTree>
    <p:extLst>
      <p:ext uri="{BB962C8B-B14F-4D97-AF65-F5344CB8AC3E}">
        <p14:creationId xmlns:p14="http://schemas.microsoft.com/office/powerpoint/2010/main" val="86365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6206" y="535354"/>
            <a:ext cx="8825658" cy="528458"/>
          </a:xfrm>
        </p:spPr>
        <p:txBody>
          <a:bodyPr/>
          <a:lstStyle/>
          <a:p>
            <a:r>
              <a:rPr lang="en-US" sz="3600" b="1" dirty="0"/>
              <a:t>Business and data Understanding</a:t>
            </a:r>
            <a:endParaRPr lang="en-US" sz="3600" b="1" dirty="0">
              <a:solidFill>
                <a:schemeClr val="accent3"/>
              </a:solidFill>
            </a:endParaRPr>
          </a:p>
        </p:txBody>
      </p:sp>
      <p:sp>
        <p:nvSpPr>
          <p:cNvPr id="6" name="Title 1"/>
          <p:cNvSpPr txBox="1">
            <a:spLocks/>
          </p:cNvSpPr>
          <p:nvPr/>
        </p:nvSpPr>
        <p:spPr>
          <a:xfrm>
            <a:off x="1296206" y="1063813"/>
            <a:ext cx="10050121" cy="5336987"/>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Netflix, aims to provide personalized content to ensure user engagement and satisfaction. However, with thousands of options available, users often face difficulty in finding content that matches their preferences, leading to decision fatigue and lower engagement. This results in users endlessly scrolling without finding something to watch quickly.</a:t>
            </a:r>
          </a:p>
          <a:p>
            <a:r>
              <a:rPr lang="en-US" sz="2400" dirty="0"/>
              <a:t> </a:t>
            </a:r>
          </a:p>
          <a:p>
            <a:r>
              <a:rPr lang="en-US" sz="2400" dirty="0"/>
              <a:t>To address this, Netflix is focused on enhancing its recommendation engine by suggesting films similar to those users have enjoyed, based on the content and genre of the movies. The goal is to build a content-based recommendation system that provides relevant movie suggestions, helping users discover new content easily, subscribe and thus more sales to the company</a:t>
            </a:r>
          </a:p>
        </p:txBody>
      </p:sp>
    </p:spTree>
    <p:extLst>
      <p:ext uri="{BB962C8B-B14F-4D97-AF65-F5344CB8AC3E}">
        <p14:creationId xmlns:p14="http://schemas.microsoft.com/office/powerpoint/2010/main" val="4273529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6206" y="535354"/>
            <a:ext cx="8825658" cy="528458"/>
          </a:xfrm>
        </p:spPr>
        <p:txBody>
          <a:bodyPr/>
          <a:lstStyle/>
          <a:p>
            <a:r>
              <a:rPr lang="en-US" sz="3600" b="1" dirty="0"/>
              <a:t>Data description, Movie titles &amp; Genres</a:t>
            </a:r>
            <a:endParaRPr lang="en-US" sz="3600" b="1" dirty="0">
              <a:solidFill>
                <a:schemeClr val="accent3"/>
              </a:solidFill>
            </a:endParaRPr>
          </a:p>
        </p:txBody>
      </p:sp>
      <p:sp>
        <p:nvSpPr>
          <p:cNvPr id="6" name="Title 1"/>
          <p:cNvSpPr txBox="1">
            <a:spLocks/>
          </p:cNvSpPr>
          <p:nvPr/>
        </p:nvSpPr>
        <p:spPr>
          <a:xfrm>
            <a:off x="1296206" y="1063812"/>
            <a:ext cx="10050121" cy="4642721"/>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User IDs, Movie IDs, Ratings This data allows for both content-based and collaborative filtering approaches.</a:t>
            </a:r>
          </a:p>
          <a:p>
            <a:endParaRPr lang="en-US" sz="2400" dirty="0"/>
          </a:p>
          <a:p>
            <a:r>
              <a:rPr lang="en-US" sz="2400" dirty="0"/>
              <a:t>EDA Highlights</a:t>
            </a:r>
          </a:p>
          <a:p>
            <a:endParaRPr lang="en-US" sz="2400" dirty="0"/>
          </a:p>
          <a:p>
            <a:r>
              <a:rPr lang="en-US" sz="2400" dirty="0"/>
              <a:t>Exploratory data analysis revealed key patterns in user ratings, popular genres, and user-movie interactions. Visualization techniques were used to identify trends and correlations in the data.</a:t>
            </a:r>
          </a:p>
          <a:p>
            <a:endParaRPr lang="en-US" sz="3600" dirty="0"/>
          </a:p>
          <a:p>
            <a:endParaRPr lang="en-US" sz="2400" dirty="0"/>
          </a:p>
        </p:txBody>
      </p:sp>
    </p:spTree>
    <p:extLst>
      <p:ext uri="{BB962C8B-B14F-4D97-AF65-F5344CB8AC3E}">
        <p14:creationId xmlns:p14="http://schemas.microsoft.com/office/powerpoint/2010/main" val="1093771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6206" y="535354"/>
            <a:ext cx="8825658" cy="528458"/>
          </a:xfrm>
        </p:spPr>
        <p:txBody>
          <a:bodyPr/>
          <a:lstStyle/>
          <a:p>
            <a:r>
              <a:rPr lang="en-US" sz="3600" b="1" dirty="0"/>
              <a:t>Modeling Techniques</a:t>
            </a:r>
          </a:p>
        </p:txBody>
      </p:sp>
      <p:sp>
        <p:nvSpPr>
          <p:cNvPr id="6" name="Title 1"/>
          <p:cNvSpPr txBox="1">
            <a:spLocks/>
          </p:cNvSpPr>
          <p:nvPr/>
        </p:nvSpPr>
        <p:spPr>
          <a:xfrm>
            <a:off x="1296206" y="1063812"/>
            <a:ext cx="10050121" cy="5218455"/>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t>Content-Based Filtering: </a:t>
            </a:r>
            <a:r>
              <a:rPr lang="en-US" sz="2400" dirty="0"/>
              <a:t>to recommend movies similar to what users have liked using cosine similarity based on genres.</a:t>
            </a:r>
          </a:p>
          <a:p>
            <a:endParaRPr lang="en-US" sz="2400" dirty="0"/>
          </a:p>
          <a:p>
            <a:r>
              <a:rPr lang="en-US" sz="2400" b="1" dirty="0"/>
              <a:t>Collaborative Filtering:</a:t>
            </a:r>
          </a:p>
          <a:p>
            <a:r>
              <a:rPr lang="en-US" sz="2400" dirty="0" err="1"/>
              <a:t>KNNBasic</a:t>
            </a:r>
            <a:r>
              <a:rPr lang="en-US" sz="2400" dirty="0"/>
              <a:t>: Predicts ratings based on similar users.</a:t>
            </a:r>
          </a:p>
          <a:p>
            <a:r>
              <a:rPr lang="en-US" sz="2400" dirty="0" err="1"/>
              <a:t>KNNWithMeans</a:t>
            </a:r>
            <a:r>
              <a:rPr lang="en-US" sz="2400" dirty="0"/>
              <a:t>: Adjusts for user biases by incorporating mean ratings.</a:t>
            </a:r>
          </a:p>
          <a:p>
            <a:r>
              <a:rPr lang="en-US" sz="2400" dirty="0"/>
              <a:t>SVD: Matrix factorization to uncover hidden patterns in user-item interactions.</a:t>
            </a:r>
          </a:p>
          <a:p>
            <a:endParaRPr lang="en-US" sz="2400" dirty="0"/>
          </a:p>
          <a:p>
            <a:r>
              <a:rPr lang="en-US" sz="2400" b="1" dirty="0"/>
              <a:t>Hybrid Model: </a:t>
            </a:r>
            <a:r>
              <a:rPr lang="en-US" sz="2400" dirty="0"/>
              <a:t>Combines content-based and collaborative filtering techniques for enhanced performance.</a:t>
            </a:r>
          </a:p>
          <a:p>
            <a:endParaRPr lang="en-US" sz="2400" dirty="0"/>
          </a:p>
          <a:p>
            <a:endParaRPr lang="en-US" sz="2400" dirty="0"/>
          </a:p>
        </p:txBody>
      </p:sp>
    </p:spTree>
    <p:extLst>
      <p:ext uri="{BB962C8B-B14F-4D97-AF65-F5344CB8AC3E}">
        <p14:creationId xmlns:p14="http://schemas.microsoft.com/office/powerpoint/2010/main" val="935006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7148" y="67734"/>
            <a:ext cx="8825658" cy="855134"/>
          </a:xfrm>
        </p:spPr>
        <p:txBody>
          <a:bodyPr/>
          <a:lstStyle/>
          <a:p>
            <a:r>
              <a:rPr lang="en-US" sz="3600" b="1" dirty="0"/>
              <a:t>Objectives</a:t>
            </a:r>
          </a:p>
        </p:txBody>
      </p:sp>
      <p:sp>
        <p:nvSpPr>
          <p:cNvPr id="6" name="Title 1"/>
          <p:cNvSpPr txBox="1">
            <a:spLocks/>
          </p:cNvSpPr>
          <p:nvPr/>
        </p:nvSpPr>
        <p:spPr>
          <a:xfrm>
            <a:off x="818089" y="860612"/>
            <a:ext cx="10871887" cy="6107455"/>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1. </a:t>
            </a:r>
            <a:r>
              <a:rPr lang="en-US" sz="2400" b="1" dirty="0"/>
              <a:t>**Develop a Personalized Movie Recommendation System**</a:t>
            </a:r>
            <a:endParaRPr lang="en-US" sz="2400" dirty="0"/>
          </a:p>
          <a:p>
            <a:r>
              <a:rPr lang="en-US" sz="2400" dirty="0"/>
              <a:t>   Build a recommendation model using collaborative filtering (e.g., matrix factorization or deep learning techniques like neural collaborative filtering) to predict user ratings for movies. Recommend the top 5 most relevant movies for each user, enhancing the personalization experience on the platform.</a:t>
            </a:r>
          </a:p>
          <a:p>
            <a:br>
              <a:rPr lang="en-US" sz="2400" dirty="0"/>
            </a:br>
            <a:r>
              <a:rPr lang="en-US" sz="2400" dirty="0"/>
              <a:t>2. </a:t>
            </a:r>
            <a:r>
              <a:rPr lang="en-US" sz="2400" b="1" dirty="0"/>
              <a:t>**Address Cold Start for New Users**</a:t>
            </a:r>
            <a:endParaRPr lang="en-US" sz="2400" dirty="0"/>
          </a:p>
          <a:p>
            <a:r>
              <a:rPr lang="en-US" sz="2400" dirty="0"/>
              <a:t>   Tackle the cold start issue by implementing content-based filtering and recommending movies based on user preferences (genres, actors). </a:t>
            </a:r>
          </a:p>
          <a:p>
            <a:br>
              <a:rPr lang="en-US" sz="2400" dirty="0"/>
            </a:br>
            <a:r>
              <a:rPr lang="en-US" sz="2400" dirty="0"/>
              <a:t>3. </a:t>
            </a:r>
            <a:r>
              <a:rPr lang="en-US" sz="2400" b="1" dirty="0"/>
              <a:t>**Enhance System Precision and User Feedback Integration**</a:t>
            </a:r>
            <a:endParaRPr lang="en-US" sz="2400" dirty="0"/>
          </a:p>
          <a:p>
            <a:r>
              <a:rPr lang="en-US" sz="2400" dirty="0"/>
              <a:t>   Improve recommendation accuracy and relevance through a hybrid approach that combines collaborative filtering and content-based filtering. </a:t>
            </a:r>
          </a:p>
          <a:p>
            <a:endParaRPr lang="en-US" sz="2400" dirty="0"/>
          </a:p>
        </p:txBody>
      </p:sp>
    </p:spTree>
    <p:extLst>
      <p:ext uri="{BB962C8B-B14F-4D97-AF65-F5344CB8AC3E}">
        <p14:creationId xmlns:p14="http://schemas.microsoft.com/office/powerpoint/2010/main" val="2550917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20D22-7AC6-4BEA-A62B-4D98F42B4B2A}"/>
              </a:ext>
            </a:extLst>
          </p:cNvPr>
          <p:cNvSpPr>
            <a:spLocks noGrp="1"/>
          </p:cNvSpPr>
          <p:nvPr>
            <p:ph type="title"/>
          </p:nvPr>
        </p:nvSpPr>
        <p:spPr>
          <a:xfrm>
            <a:off x="646111" y="452718"/>
            <a:ext cx="9404723" cy="779182"/>
          </a:xfrm>
        </p:spPr>
        <p:txBody>
          <a:bodyPr/>
          <a:lstStyle/>
          <a:p>
            <a:r>
              <a:rPr lang="en-US" sz="3200" dirty="0"/>
              <a:t>Data Description</a:t>
            </a:r>
          </a:p>
        </p:txBody>
      </p:sp>
      <p:sp>
        <p:nvSpPr>
          <p:cNvPr id="3" name="Content Placeholder 2">
            <a:extLst>
              <a:ext uri="{FF2B5EF4-FFF2-40B4-BE49-F238E27FC236}">
                <a16:creationId xmlns:a16="http://schemas.microsoft.com/office/drawing/2014/main" id="{4CD13D29-7092-4E13-ACC3-3F3A52E978D9}"/>
              </a:ext>
            </a:extLst>
          </p:cNvPr>
          <p:cNvSpPr>
            <a:spLocks noGrp="1"/>
          </p:cNvSpPr>
          <p:nvPr>
            <p:ph idx="1"/>
          </p:nvPr>
        </p:nvSpPr>
        <p:spPr>
          <a:xfrm>
            <a:off x="1103312" y="1663700"/>
            <a:ext cx="8946541" cy="4584699"/>
          </a:xfrm>
        </p:spPr>
        <p:txBody>
          <a:bodyPr>
            <a:normAutofit fontScale="85000" lnSpcReduction="10000"/>
          </a:bodyPr>
          <a:lstStyle/>
          <a:p>
            <a:pPr marL="0" indent="0">
              <a:buNone/>
            </a:pPr>
            <a:r>
              <a:rPr lang="en-US" dirty="0"/>
              <a:t>1. movies.csv</a:t>
            </a:r>
          </a:p>
          <a:p>
            <a:pPr marL="0" indent="0">
              <a:buNone/>
            </a:pPr>
            <a:r>
              <a:rPr lang="en-US" dirty="0" err="1"/>
              <a:t>movieId</a:t>
            </a:r>
            <a:r>
              <a:rPr lang="en-US" dirty="0"/>
              <a:t>: Unique identifier for each </a:t>
            </a:r>
            <a:r>
              <a:rPr lang="en-US" dirty="0" err="1"/>
              <a:t>movie.title</a:t>
            </a:r>
            <a:r>
              <a:rPr lang="en-US" dirty="0"/>
              <a:t>: Movie </a:t>
            </a:r>
            <a:r>
              <a:rPr lang="en-US" dirty="0" err="1"/>
              <a:t>titles.genre</a:t>
            </a:r>
            <a:r>
              <a:rPr lang="en-US" dirty="0"/>
              <a:t>: Movie genres.</a:t>
            </a:r>
          </a:p>
          <a:p>
            <a:pPr marL="0" indent="0">
              <a:buNone/>
            </a:pPr>
            <a:r>
              <a:rPr lang="en-US" dirty="0"/>
              <a:t>2. ratings.csv</a:t>
            </a:r>
          </a:p>
          <a:p>
            <a:pPr marL="0" indent="0">
              <a:buNone/>
            </a:pPr>
            <a:r>
              <a:rPr lang="en-US" dirty="0" err="1"/>
              <a:t>userId</a:t>
            </a:r>
            <a:r>
              <a:rPr lang="en-US" dirty="0"/>
              <a:t>: Unique identifier for each </a:t>
            </a:r>
            <a:r>
              <a:rPr lang="en-US" dirty="0" err="1"/>
              <a:t>user.movieId</a:t>
            </a:r>
            <a:r>
              <a:rPr lang="en-US" dirty="0"/>
              <a:t>: Unique identifier for each </a:t>
            </a:r>
            <a:r>
              <a:rPr lang="en-US" dirty="0" err="1"/>
              <a:t>movie.rating</a:t>
            </a:r>
            <a:r>
              <a:rPr lang="en-US" dirty="0"/>
              <a:t>: User rating from 0 (lowest) to 5 (highest).timestamp: Seconds since January 1, 1970 (UTC).</a:t>
            </a:r>
          </a:p>
          <a:p>
            <a:pPr marL="0" indent="0">
              <a:buNone/>
            </a:pPr>
            <a:r>
              <a:rPr lang="en-US" dirty="0"/>
              <a:t>3. tags.csv </a:t>
            </a:r>
          </a:p>
          <a:p>
            <a:pPr marL="0" indent="0">
              <a:buNone/>
            </a:pPr>
            <a:r>
              <a:rPr lang="en-US" dirty="0" err="1"/>
              <a:t>userId</a:t>
            </a:r>
            <a:r>
              <a:rPr lang="en-US" dirty="0"/>
              <a:t>: Unique identifier for each </a:t>
            </a:r>
            <a:r>
              <a:rPr lang="en-US" dirty="0" err="1"/>
              <a:t>user.movieId</a:t>
            </a:r>
            <a:r>
              <a:rPr lang="en-US" dirty="0"/>
              <a:t>: Unique identifier for each </a:t>
            </a:r>
            <a:r>
              <a:rPr lang="en-US" dirty="0" err="1"/>
              <a:t>movie.tag</a:t>
            </a:r>
            <a:r>
              <a:rPr lang="en-US" dirty="0"/>
              <a:t>: User-determined </a:t>
            </a:r>
            <a:r>
              <a:rPr lang="en-US" dirty="0" err="1"/>
              <a:t>phrase.timestamp</a:t>
            </a:r>
            <a:r>
              <a:rPr lang="en-US" dirty="0"/>
              <a:t>: Seconds since January 1, 1970 (UTC).</a:t>
            </a:r>
          </a:p>
          <a:p>
            <a:pPr marL="0" indent="0">
              <a:buNone/>
            </a:pPr>
            <a:r>
              <a:rPr lang="en-US" dirty="0"/>
              <a:t>4. links.csv </a:t>
            </a:r>
          </a:p>
          <a:p>
            <a:pPr marL="0" indent="0">
              <a:buNone/>
            </a:pPr>
            <a:r>
              <a:rPr lang="en-US" dirty="0" err="1"/>
              <a:t>movieId</a:t>
            </a:r>
            <a:r>
              <a:rPr lang="en-US" dirty="0"/>
              <a:t>: Identifier for movies used by </a:t>
            </a:r>
            <a:r>
              <a:rPr lang="en-US" dirty="0" err="1"/>
              <a:t>MovieLens</a:t>
            </a:r>
            <a:r>
              <a:rPr lang="en-US" dirty="0"/>
              <a:t>.</a:t>
            </a:r>
          </a:p>
          <a:p>
            <a:pPr marL="0" indent="0">
              <a:buNone/>
            </a:pPr>
            <a:r>
              <a:rPr lang="en-US" dirty="0" err="1"/>
              <a:t>imdbId</a:t>
            </a:r>
            <a:r>
              <a:rPr lang="en-US" dirty="0"/>
              <a:t>: Identifier for movies used by IMDb.</a:t>
            </a:r>
          </a:p>
          <a:p>
            <a:pPr marL="0" indent="0">
              <a:buNone/>
            </a:pPr>
            <a:r>
              <a:rPr lang="en-US" dirty="0" err="1"/>
              <a:t>tmdbId</a:t>
            </a:r>
            <a:r>
              <a:rPr lang="en-US" dirty="0"/>
              <a:t>: Identifier for movies used by </a:t>
            </a:r>
            <a:r>
              <a:rPr lang="en-US" dirty="0" err="1"/>
              <a:t>TMDb</a:t>
            </a:r>
            <a:r>
              <a:rPr lang="en-US" dirty="0"/>
              <a:t>.</a:t>
            </a:r>
          </a:p>
        </p:txBody>
      </p:sp>
    </p:spTree>
    <p:extLst>
      <p:ext uri="{BB962C8B-B14F-4D97-AF65-F5344CB8AC3E}">
        <p14:creationId xmlns:p14="http://schemas.microsoft.com/office/powerpoint/2010/main" val="1933334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7148" y="278366"/>
            <a:ext cx="8825658" cy="528458"/>
          </a:xfrm>
        </p:spPr>
        <p:txBody>
          <a:bodyPr/>
          <a:lstStyle/>
          <a:p>
            <a:r>
              <a:rPr lang="en-US" sz="3600" b="1" dirty="0"/>
              <a:t>Exploratory Data </a:t>
            </a:r>
            <a:r>
              <a:rPr lang="en-US" sz="3600" b="1" dirty="0" err="1"/>
              <a:t>Analsysis</a:t>
            </a:r>
            <a:endParaRPr lang="en-US" sz="3600" b="1" dirty="0"/>
          </a:p>
        </p:txBody>
      </p:sp>
      <p:sp>
        <p:nvSpPr>
          <p:cNvPr id="6" name="Title 1"/>
          <p:cNvSpPr txBox="1">
            <a:spLocks/>
          </p:cNvSpPr>
          <p:nvPr/>
        </p:nvSpPr>
        <p:spPr>
          <a:xfrm>
            <a:off x="710293" y="817513"/>
            <a:ext cx="10979683" cy="4661267"/>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2000" dirty="0"/>
          </a:p>
          <a:p>
            <a:endParaRPr lang="en-US" sz="2000" dirty="0"/>
          </a:p>
          <a:p>
            <a:endParaRPr lang="en-US" sz="2000" dirty="0"/>
          </a:p>
        </p:txBody>
      </p:sp>
      <p:pic>
        <p:nvPicPr>
          <p:cNvPr id="4" name="Picture 3"/>
          <p:cNvPicPr/>
          <p:nvPr/>
        </p:nvPicPr>
        <p:blipFill>
          <a:blip r:embed="rId2"/>
          <a:stretch>
            <a:fillRect/>
          </a:stretch>
        </p:blipFill>
        <p:spPr>
          <a:xfrm>
            <a:off x="214302" y="817513"/>
            <a:ext cx="7390458" cy="5331827"/>
          </a:xfrm>
          <a:prstGeom prst="rect">
            <a:avLst/>
          </a:prstGeom>
        </p:spPr>
      </p:pic>
      <p:sp>
        <p:nvSpPr>
          <p:cNvPr id="3" name="Rectangle 2"/>
          <p:cNvSpPr/>
          <p:nvPr/>
        </p:nvSpPr>
        <p:spPr>
          <a:xfrm>
            <a:off x="7874000" y="1285993"/>
            <a:ext cx="4318000" cy="646331"/>
          </a:xfrm>
          <a:prstGeom prst="rect">
            <a:avLst/>
          </a:prstGeom>
        </p:spPr>
        <p:txBody>
          <a:bodyPr wrap="square">
            <a:spAutoFit/>
          </a:bodyPr>
          <a:lstStyle/>
          <a:p>
            <a:r>
              <a:rPr lang="en-US" dirty="0"/>
              <a:t>Majority of users have movie ratings below 500</a:t>
            </a:r>
          </a:p>
        </p:txBody>
      </p:sp>
    </p:spTree>
    <p:extLst>
      <p:ext uri="{BB962C8B-B14F-4D97-AF65-F5344CB8AC3E}">
        <p14:creationId xmlns:p14="http://schemas.microsoft.com/office/powerpoint/2010/main" val="48740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7148" y="278366"/>
            <a:ext cx="8825658" cy="528458"/>
          </a:xfrm>
        </p:spPr>
        <p:txBody>
          <a:bodyPr/>
          <a:lstStyle/>
          <a:p>
            <a:r>
              <a:rPr lang="en-US" sz="3600" b="1" dirty="0"/>
              <a:t>EDA</a:t>
            </a:r>
          </a:p>
        </p:txBody>
      </p:sp>
      <p:sp>
        <p:nvSpPr>
          <p:cNvPr id="6" name="Title 1"/>
          <p:cNvSpPr txBox="1">
            <a:spLocks/>
          </p:cNvSpPr>
          <p:nvPr/>
        </p:nvSpPr>
        <p:spPr>
          <a:xfrm>
            <a:off x="710293" y="817513"/>
            <a:ext cx="10979683" cy="4661267"/>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2000" dirty="0"/>
          </a:p>
          <a:p>
            <a:endParaRPr lang="en-US" sz="2000" dirty="0"/>
          </a:p>
          <a:p>
            <a:endParaRPr lang="en-US" sz="2000" dirty="0"/>
          </a:p>
        </p:txBody>
      </p:sp>
      <p:sp>
        <p:nvSpPr>
          <p:cNvPr id="3" name="Rectangle 2"/>
          <p:cNvSpPr/>
          <p:nvPr/>
        </p:nvSpPr>
        <p:spPr>
          <a:xfrm>
            <a:off x="8626092" y="1285994"/>
            <a:ext cx="3100529" cy="646331"/>
          </a:xfrm>
          <a:prstGeom prst="rect">
            <a:avLst/>
          </a:prstGeom>
        </p:spPr>
        <p:txBody>
          <a:bodyPr wrap="none">
            <a:spAutoFit/>
          </a:bodyPr>
          <a:lstStyle/>
          <a:p>
            <a:r>
              <a:rPr lang="en-US" dirty="0"/>
              <a:t>Most movies constitute </a:t>
            </a:r>
          </a:p>
          <a:p>
            <a:r>
              <a:rPr lang="en-US" dirty="0"/>
              <a:t>Average ratings below 50 </a:t>
            </a:r>
          </a:p>
        </p:txBody>
      </p:sp>
      <p:pic>
        <p:nvPicPr>
          <p:cNvPr id="7" name="Picture 6"/>
          <p:cNvPicPr/>
          <p:nvPr/>
        </p:nvPicPr>
        <p:blipFill>
          <a:blip r:embed="rId2"/>
          <a:stretch>
            <a:fillRect/>
          </a:stretch>
        </p:blipFill>
        <p:spPr>
          <a:xfrm>
            <a:off x="426508" y="925512"/>
            <a:ext cx="7599891" cy="5416021"/>
          </a:xfrm>
          <a:prstGeom prst="rect">
            <a:avLst/>
          </a:prstGeom>
        </p:spPr>
      </p:pic>
    </p:spTree>
    <p:extLst>
      <p:ext uri="{BB962C8B-B14F-4D97-AF65-F5344CB8AC3E}">
        <p14:creationId xmlns:p14="http://schemas.microsoft.com/office/powerpoint/2010/main" val="14670249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
  <TotalTime>303</TotalTime>
  <Words>1249</Words>
  <Application>Microsoft Office PowerPoint</Application>
  <PresentationFormat>Widescreen</PresentationFormat>
  <Paragraphs>110</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Century Gothic</vt:lpstr>
      <vt:lpstr>Wingdings 3</vt:lpstr>
      <vt:lpstr>Ion</vt:lpstr>
      <vt:lpstr>     Movie Recommendation System for Netflix</vt:lpstr>
      <vt:lpstr>Introduction</vt:lpstr>
      <vt:lpstr>Business and data Understanding</vt:lpstr>
      <vt:lpstr>Data description, Movie titles &amp; Genres</vt:lpstr>
      <vt:lpstr>Modeling Techniques</vt:lpstr>
      <vt:lpstr>Objectives</vt:lpstr>
      <vt:lpstr>Data Description</vt:lpstr>
      <vt:lpstr>Exploratory Data Analsysis</vt:lpstr>
      <vt:lpstr>EDA</vt:lpstr>
      <vt:lpstr>EDA</vt:lpstr>
      <vt:lpstr>EDA</vt:lpstr>
      <vt:lpstr>EDA</vt:lpstr>
      <vt:lpstr>EDA</vt:lpstr>
      <vt:lpstr>EDA</vt:lpstr>
      <vt:lpstr>Modelling</vt:lpstr>
      <vt:lpstr>Modelling</vt:lpstr>
      <vt:lpstr>Model Validation and Deployment</vt:lpstr>
      <vt:lpstr>Conclusions and Recommendations</vt:lpstr>
      <vt:lpstr>Way forward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Recommendation System for Netflix</dc:title>
  <dc:creator>Windows User</dc:creator>
  <cp:lastModifiedBy>pcx</cp:lastModifiedBy>
  <cp:revision>27</cp:revision>
  <dcterms:created xsi:type="dcterms:W3CDTF">2024-10-14T12:51:51Z</dcterms:created>
  <dcterms:modified xsi:type="dcterms:W3CDTF">2024-10-14T18:24:42Z</dcterms:modified>
</cp:coreProperties>
</file>