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600" dirty="0" err="1">
                <a:solidFill>
                  <a:schemeClr val="tx1"/>
                </a:solidFill>
              </a:rPr>
              <a:t>Syriatel</a:t>
            </a:r>
            <a:r>
              <a:rPr lang="en-US" sz="3600" dirty="0">
                <a:solidFill>
                  <a:schemeClr val="tx1"/>
                </a:solidFill>
              </a:rPr>
              <a:t> customer churn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Gloria </a:t>
            </a:r>
            <a:r>
              <a:rPr lang="en-US" dirty="0" err="1">
                <a:solidFill>
                  <a:schemeClr val="tx1"/>
                </a:solidFill>
              </a:rPr>
              <a:t>Mutheu</a:t>
            </a:r>
            <a:r>
              <a:rPr lang="en-US" dirty="0">
                <a:solidFill>
                  <a:schemeClr val="tx1"/>
                </a:solidFill>
              </a:rPr>
              <a:t> </a:t>
            </a:r>
            <a:r>
              <a:rPr lang="en-US" dirty="0" err="1">
                <a:solidFill>
                  <a:schemeClr val="tx1"/>
                </a:solidFill>
              </a:rPr>
              <a:t>Tisnanga</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63E5-CB24-4613-87B6-C6D3EA197D38}"/>
              </a:ext>
            </a:extLst>
          </p:cNvPr>
          <p:cNvSpPr>
            <a:spLocks noGrp="1"/>
          </p:cNvSpPr>
          <p:nvPr>
            <p:ph type="title"/>
          </p:nvPr>
        </p:nvSpPr>
        <p:spPr/>
        <p:txBody>
          <a:bodyPr/>
          <a:lstStyle/>
          <a:p>
            <a:r>
              <a:rPr lang="en-US" dirty="0"/>
              <a:t>Confusion Matrix: Random Forest and Gradient Boost</a:t>
            </a:r>
          </a:p>
        </p:txBody>
      </p:sp>
      <p:pic>
        <p:nvPicPr>
          <p:cNvPr id="6" name="Content Placeholder 5">
            <a:extLst>
              <a:ext uri="{FF2B5EF4-FFF2-40B4-BE49-F238E27FC236}">
                <a16:creationId xmlns:a16="http://schemas.microsoft.com/office/drawing/2014/main" id="{833EAA15-0698-47D3-B954-17947575DBEE}"/>
              </a:ext>
            </a:extLst>
          </p:cNvPr>
          <p:cNvPicPr>
            <a:picLocks noGrp="1" noChangeAspect="1"/>
          </p:cNvPicPr>
          <p:nvPr>
            <p:ph sz="half" idx="1"/>
          </p:nvPr>
        </p:nvPicPr>
        <p:blipFill>
          <a:blip r:embed="rId2"/>
          <a:stretch>
            <a:fillRect/>
          </a:stretch>
        </p:blipFill>
        <p:spPr>
          <a:xfrm>
            <a:off x="1066800" y="2271962"/>
            <a:ext cx="4664075" cy="3411039"/>
          </a:xfrm>
          <a:prstGeom prst="rect">
            <a:avLst/>
          </a:prstGeom>
        </p:spPr>
      </p:pic>
      <p:pic>
        <p:nvPicPr>
          <p:cNvPr id="7" name="Content Placeholder 6">
            <a:extLst>
              <a:ext uri="{FF2B5EF4-FFF2-40B4-BE49-F238E27FC236}">
                <a16:creationId xmlns:a16="http://schemas.microsoft.com/office/drawing/2014/main" id="{3EC9C85B-D1AF-4932-AA21-5BECBF5B3C2C}"/>
              </a:ext>
            </a:extLst>
          </p:cNvPr>
          <p:cNvPicPr>
            <a:picLocks noGrp="1" noChangeAspect="1"/>
          </p:cNvPicPr>
          <p:nvPr>
            <p:ph sz="half" idx="2"/>
          </p:nvPr>
        </p:nvPicPr>
        <p:blipFill>
          <a:blip r:embed="rId3"/>
          <a:stretch>
            <a:fillRect/>
          </a:stretch>
        </p:blipFill>
        <p:spPr>
          <a:xfrm>
            <a:off x="6461125" y="2271962"/>
            <a:ext cx="4664075" cy="3411039"/>
          </a:xfrm>
          <a:prstGeom prst="rect">
            <a:avLst/>
          </a:prstGeom>
        </p:spPr>
      </p:pic>
    </p:spTree>
    <p:extLst>
      <p:ext uri="{BB962C8B-B14F-4D97-AF65-F5344CB8AC3E}">
        <p14:creationId xmlns:p14="http://schemas.microsoft.com/office/powerpoint/2010/main" val="185763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0DC2-37AC-4DB9-8271-38654C61A13D}"/>
              </a:ext>
            </a:extLst>
          </p:cNvPr>
          <p:cNvSpPr>
            <a:spLocks noGrp="1"/>
          </p:cNvSpPr>
          <p:nvPr>
            <p:ph type="title"/>
          </p:nvPr>
        </p:nvSpPr>
        <p:spPr/>
        <p:txBody>
          <a:bodyPr/>
          <a:lstStyle/>
          <a:p>
            <a:r>
              <a:rPr lang="en-US" dirty="0"/>
              <a:t>Tuning Findings</a:t>
            </a:r>
          </a:p>
        </p:txBody>
      </p:sp>
      <p:sp>
        <p:nvSpPr>
          <p:cNvPr id="3" name="Content Placeholder 2">
            <a:extLst>
              <a:ext uri="{FF2B5EF4-FFF2-40B4-BE49-F238E27FC236}">
                <a16:creationId xmlns:a16="http://schemas.microsoft.com/office/drawing/2014/main" id="{69394308-E5ED-41D9-B342-59CBF946CB65}"/>
              </a:ext>
            </a:extLst>
          </p:cNvPr>
          <p:cNvSpPr>
            <a:spLocks noGrp="1"/>
          </p:cNvSpPr>
          <p:nvPr>
            <p:ph idx="1"/>
          </p:nvPr>
        </p:nvSpPr>
        <p:spPr/>
        <p:txBody>
          <a:bodyPr>
            <a:normAutofit fontScale="77500" lnSpcReduction="20000"/>
          </a:bodyPr>
          <a:lstStyle/>
          <a:p>
            <a:r>
              <a:rPr lang="en-US" dirty="0"/>
              <a:t>Decision Tree: Hyperparameter tuning reduced the accuracy slightly (0.9685 to 0.9205) but might have improved performance on specific classes based on the F1-score in the classification report.</a:t>
            </a:r>
          </a:p>
          <a:p>
            <a:r>
              <a:rPr lang="en-US" dirty="0"/>
              <a:t>Random Forest: Tuning resulted in a slight improvement in accuracy (0.9130 to 0.8981) but a significant increase in ROC AUC (0.7053 to 0.9207), indicating a better ability to distinguish between churners and non-churners. However, recall for class 1 (churners) remains low (0.30).</a:t>
            </a:r>
          </a:p>
          <a:p>
            <a:r>
              <a:rPr lang="en-US" dirty="0"/>
              <a:t>Gradient Boosting: Tuning maintained the high accuracy (0.9700) while slightly improving the ROC AUC (0.8918 to 0.9281).</a:t>
            </a:r>
          </a:p>
          <a:p>
            <a:r>
              <a:rPr lang="en-US" dirty="0"/>
              <a:t>Logistic Regression: Tuning had minimal impact on performance (accuracy remained around 0.86).</a:t>
            </a:r>
          </a:p>
          <a:p>
            <a:r>
              <a:rPr lang="en-US" dirty="0"/>
              <a:t>Comparing Model Performance:</a:t>
            </a:r>
          </a:p>
          <a:p>
            <a:r>
              <a:rPr lang="en-US" dirty="0"/>
              <a:t>Overall Accuracy: Gradient Boosting remains the most accurate model (0.9700).</a:t>
            </a:r>
          </a:p>
          <a:p>
            <a:r>
              <a:rPr lang="en-US" dirty="0"/>
              <a:t>ROC AUC: Random Forest has the highest ROC AUC (0.9207), indicating the best ability to distinguish churners from non-churners.</a:t>
            </a:r>
          </a:p>
          <a:p>
            <a:r>
              <a:rPr lang="en-US" dirty="0"/>
              <a:t>Precision and Recall:</a:t>
            </a:r>
          </a:p>
          <a:p>
            <a:r>
              <a:rPr lang="en-US" dirty="0"/>
              <a:t>Precision: Gradient Boosting and Decision Tree have high precision for class 0 (non-churners). Random Forest has high precision for class 0 but struggles with class 1.</a:t>
            </a:r>
          </a:p>
          <a:p>
            <a:r>
              <a:rPr lang="en-US" dirty="0"/>
              <a:t>Recall: Gradient Boosting achieves perfect recall for class 0. Both Decision Tree and Gradient Boosting have improved recall for class 1 compared to the untuned models.</a:t>
            </a:r>
            <a:br>
              <a:rPr lang="en-US" dirty="0"/>
            </a:br>
            <a:endParaRPr lang="en-US" dirty="0"/>
          </a:p>
          <a:p>
            <a:endParaRPr lang="en-US" dirty="0"/>
          </a:p>
        </p:txBody>
      </p:sp>
    </p:spTree>
    <p:extLst>
      <p:ext uri="{BB962C8B-B14F-4D97-AF65-F5344CB8AC3E}">
        <p14:creationId xmlns:p14="http://schemas.microsoft.com/office/powerpoint/2010/main" val="273073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1476-8D95-45C4-901E-480E203A3F36}"/>
              </a:ext>
            </a:extLst>
          </p:cNvPr>
          <p:cNvSpPr>
            <a:spLocks noGrp="1"/>
          </p:cNvSpPr>
          <p:nvPr>
            <p:ph type="title"/>
          </p:nvPr>
        </p:nvSpPr>
        <p:spPr/>
        <p:txBody>
          <a:bodyPr/>
          <a:lstStyle/>
          <a:p>
            <a:r>
              <a:rPr lang="en-US" dirty="0"/>
              <a:t>Feature Importance</a:t>
            </a:r>
          </a:p>
        </p:txBody>
      </p:sp>
      <p:pic>
        <p:nvPicPr>
          <p:cNvPr id="4" name="Content Placeholder 3">
            <a:extLst>
              <a:ext uri="{FF2B5EF4-FFF2-40B4-BE49-F238E27FC236}">
                <a16:creationId xmlns:a16="http://schemas.microsoft.com/office/drawing/2014/main" id="{5DC5FC0F-2468-42BC-A964-00D3C2AD0B9D}"/>
              </a:ext>
            </a:extLst>
          </p:cNvPr>
          <p:cNvPicPr>
            <a:picLocks noGrp="1" noChangeAspect="1"/>
          </p:cNvPicPr>
          <p:nvPr>
            <p:ph idx="1"/>
          </p:nvPr>
        </p:nvPicPr>
        <p:blipFill>
          <a:blip r:embed="rId2"/>
          <a:stretch>
            <a:fillRect/>
          </a:stretch>
        </p:blipFill>
        <p:spPr>
          <a:xfrm>
            <a:off x="1912777" y="2014195"/>
            <a:ext cx="6105500" cy="4201212"/>
          </a:xfrm>
          <a:prstGeom prst="rect">
            <a:avLst/>
          </a:prstGeom>
        </p:spPr>
      </p:pic>
    </p:spTree>
    <p:extLst>
      <p:ext uri="{BB962C8B-B14F-4D97-AF65-F5344CB8AC3E}">
        <p14:creationId xmlns:p14="http://schemas.microsoft.com/office/powerpoint/2010/main" val="401333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1FBE-0C53-4400-A7CB-63B832D2D1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41093E-9E16-4D3D-9D11-888A6CCF9F2F}"/>
              </a:ext>
            </a:extLst>
          </p:cNvPr>
          <p:cNvSpPr>
            <a:spLocks noGrp="1"/>
          </p:cNvSpPr>
          <p:nvPr>
            <p:ph idx="1"/>
          </p:nvPr>
        </p:nvSpPr>
        <p:spPr/>
        <p:txBody>
          <a:bodyPr>
            <a:normAutofit fontScale="92500" lnSpcReduction="20000"/>
          </a:bodyPr>
          <a:lstStyle/>
          <a:p>
            <a:pPr marL="0" indent="0">
              <a:buNone/>
            </a:pPr>
            <a:r>
              <a:rPr lang="en-US" b="1" dirty="0"/>
              <a:t>Recommendations</a:t>
            </a:r>
          </a:p>
          <a:p>
            <a:r>
              <a:rPr lang="en-US" b="1" dirty="0"/>
              <a:t>Customer Service Enhancement</a:t>
            </a:r>
            <a:endParaRPr lang="en-US" dirty="0"/>
          </a:p>
          <a:p>
            <a:pPr lvl="1"/>
            <a:r>
              <a:rPr lang="en-US" dirty="0"/>
              <a:t>Improve service quality to reduce call frequency.</a:t>
            </a:r>
          </a:p>
          <a:p>
            <a:pPr lvl="1"/>
            <a:r>
              <a:rPr lang="en-US" dirty="0"/>
              <a:t>Collect feedback from frequent callers.</a:t>
            </a:r>
          </a:p>
          <a:p>
            <a:r>
              <a:rPr lang="en-US" b="1" dirty="0"/>
              <a:t>Usage Patterns Analysis</a:t>
            </a:r>
            <a:endParaRPr lang="en-US" dirty="0"/>
          </a:p>
          <a:p>
            <a:pPr lvl="1"/>
            <a:r>
              <a:rPr lang="en-US" dirty="0"/>
              <a:t>Tailor plans for high call duration or total talk time.</a:t>
            </a:r>
          </a:p>
          <a:p>
            <a:pPr lvl="1"/>
            <a:r>
              <a:rPr lang="en-US" dirty="0"/>
              <a:t>Monitor and ensure positive experiences during long calls.</a:t>
            </a:r>
          </a:p>
          <a:p>
            <a:r>
              <a:rPr lang="en-US" b="1" dirty="0"/>
              <a:t>Plan-Specific Strategies</a:t>
            </a:r>
            <a:endParaRPr lang="en-US" dirty="0"/>
          </a:p>
          <a:p>
            <a:pPr lvl="1"/>
            <a:r>
              <a:rPr lang="en-US" dirty="0"/>
              <a:t>Offer promotions and support for international and voicemail plans.</a:t>
            </a:r>
          </a:p>
          <a:p>
            <a:r>
              <a:rPr lang="en-US" b="1" dirty="0"/>
              <a:t>Billing and Charges</a:t>
            </a:r>
            <a:endParaRPr lang="en-US" dirty="0"/>
          </a:p>
          <a:p>
            <a:pPr lvl="1"/>
            <a:r>
              <a:rPr lang="en-US" dirty="0"/>
              <a:t>Review and adjust billing practices; consider loyalty programs.</a:t>
            </a:r>
          </a:p>
          <a:p>
            <a:pPr lvl="1"/>
            <a:r>
              <a:rPr lang="en-US" dirty="0"/>
              <a:t>Align billing with high engagement call volumes.</a:t>
            </a:r>
          </a:p>
          <a:p>
            <a:r>
              <a:rPr lang="en-US" b="1" dirty="0"/>
              <a:t>Communication &amp; Retention Programs</a:t>
            </a:r>
            <a:endParaRPr lang="en-US" dirty="0"/>
          </a:p>
          <a:p>
            <a:pPr lvl="1"/>
            <a:r>
              <a:rPr lang="en-US" dirty="0"/>
              <a:t>Create targeted campaigns using insights.</a:t>
            </a:r>
          </a:p>
          <a:p>
            <a:pPr lvl="1"/>
            <a:r>
              <a:rPr lang="en-US" dirty="0"/>
              <a:t>Implement churn prevention strategies.</a:t>
            </a:r>
          </a:p>
          <a:p>
            <a:endParaRPr lang="en-US" dirty="0"/>
          </a:p>
        </p:txBody>
      </p:sp>
    </p:spTree>
    <p:extLst>
      <p:ext uri="{BB962C8B-B14F-4D97-AF65-F5344CB8AC3E}">
        <p14:creationId xmlns:p14="http://schemas.microsoft.com/office/powerpoint/2010/main" val="115814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5855-D816-405C-A6FA-69CA18BDCB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7BB1B7-9E74-482C-8EFA-71BD89F944E3}"/>
              </a:ext>
            </a:extLst>
          </p:cNvPr>
          <p:cNvSpPr>
            <a:spLocks noGrp="1"/>
          </p:cNvSpPr>
          <p:nvPr>
            <p:ph idx="1"/>
          </p:nvPr>
        </p:nvSpPr>
        <p:spPr/>
        <p:txBody>
          <a:bodyPr>
            <a:normAutofit lnSpcReduction="10000"/>
          </a:bodyPr>
          <a:lstStyle/>
          <a:p>
            <a:pPr marL="0" indent="0">
              <a:buNone/>
            </a:pPr>
            <a:r>
              <a:rPr lang="en-US" b="1" dirty="0"/>
              <a:t>Future Work</a:t>
            </a:r>
          </a:p>
          <a:p>
            <a:r>
              <a:rPr lang="en-US" b="1" dirty="0"/>
              <a:t>Feature Engineering</a:t>
            </a:r>
            <a:endParaRPr lang="en-US" dirty="0"/>
          </a:p>
          <a:p>
            <a:pPr lvl="1"/>
            <a:r>
              <a:rPr lang="en-US" dirty="0"/>
              <a:t>Explore new features and create interaction terms.</a:t>
            </a:r>
          </a:p>
          <a:p>
            <a:r>
              <a:rPr lang="en-US" b="1" dirty="0"/>
              <a:t>Model Improvement</a:t>
            </a:r>
            <a:endParaRPr lang="en-US" dirty="0"/>
          </a:p>
          <a:p>
            <a:pPr lvl="1"/>
            <a:r>
              <a:rPr lang="en-US" dirty="0"/>
              <a:t>Refine features using advanced selection techniques.</a:t>
            </a:r>
          </a:p>
          <a:p>
            <a:pPr lvl="1"/>
            <a:r>
              <a:rPr lang="en-US" dirty="0"/>
              <a:t>Continue hyperparameter tuning.</a:t>
            </a:r>
          </a:p>
          <a:p>
            <a:r>
              <a:rPr lang="en-US" b="1" dirty="0"/>
              <a:t>Model Comparison</a:t>
            </a:r>
            <a:endParaRPr lang="en-US" dirty="0"/>
          </a:p>
          <a:p>
            <a:pPr lvl="1"/>
            <a:r>
              <a:rPr lang="en-US" dirty="0"/>
              <a:t>Test additional models like </a:t>
            </a:r>
            <a:r>
              <a:rPr lang="en-US" dirty="0" err="1"/>
              <a:t>XGBoost</a:t>
            </a:r>
            <a:r>
              <a:rPr lang="en-US" dirty="0"/>
              <a:t>, </a:t>
            </a:r>
            <a:r>
              <a:rPr lang="en-US" dirty="0" err="1"/>
              <a:t>LightGBM</a:t>
            </a:r>
            <a:r>
              <a:rPr lang="en-US" dirty="0"/>
              <a:t>.</a:t>
            </a:r>
          </a:p>
          <a:p>
            <a:pPr lvl="1"/>
            <a:r>
              <a:rPr lang="en-US" dirty="0"/>
              <a:t>Use cross-validation for robustness.</a:t>
            </a:r>
          </a:p>
          <a:p>
            <a:r>
              <a:rPr lang="en-US" b="1" dirty="0"/>
              <a:t>Customer Segmentation</a:t>
            </a:r>
            <a:endParaRPr lang="en-US" dirty="0"/>
          </a:p>
          <a:p>
            <a:pPr lvl="1"/>
            <a:r>
              <a:rPr lang="en-US" dirty="0"/>
              <a:t>Perform segmentation and cluster analysis for targeted strategies.</a:t>
            </a:r>
          </a:p>
          <a:p>
            <a:r>
              <a:rPr lang="en-US" b="1" dirty="0"/>
              <a:t>Monitoring &amp; Feedback Loop</a:t>
            </a:r>
            <a:endParaRPr lang="en-US" dirty="0"/>
          </a:p>
          <a:p>
            <a:pPr lvl="1"/>
            <a:r>
              <a:rPr lang="en-US" dirty="0"/>
              <a:t>Implement feedback loops and A/B testing for strategy optimization.</a:t>
            </a:r>
          </a:p>
          <a:p>
            <a:endParaRPr lang="en-US" dirty="0"/>
          </a:p>
        </p:txBody>
      </p:sp>
    </p:spTree>
    <p:extLst>
      <p:ext uri="{BB962C8B-B14F-4D97-AF65-F5344CB8AC3E}">
        <p14:creationId xmlns:p14="http://schemas.microsoft.com/office/powerpoint/2010/main" val="220774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6D4B-4915-4B69-ADA5-1DC956184BC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553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576D-02E5-4390-A6E0-0210DAB95991}"/>
              </a:ext>
            </a:extLst>
          </p:cNvPr>
          <p:cNvSpPr>
            <a:spLocks noGrp="1"/>
          </p:cNvSpPr>
          <p:nvPr>
            <p:ph type="title"/>
          </p:nvPr>
        </p:nvSpPr>
        <p:spPr/>
        <p:txBody>
          <a:bodyPr>
            <a:normAutofit fontScale="90000"/>
          </a:bodyPr>
          <a:lstStyle/>
          <a:p>
            <a:r>
              <a:rPr lang="en-US" b="1" dirty="0"/>
              <a:t>Business Understanding for </a:t>
            </a:r>
            <a:r>
              <a:rPr lang="en-US" b="1" dirty="0" err="1"/>
              <a:t>Syriatel</a:t>
            </a:r>
            <a:r>
              <a:rPr lang="en-US" b="1" dirty="0"/>
              <a:t> Churn Analysis</a:t>
            </a:r>
            <a:br>
              <a:rPr lang="en-US" dirty="0"/>
            </a:br>
            <a:endParaRPr lang="en-US" dirty="0"/>
          </a:p>
        </p:txBody>
      </p:sp>
      <p:sp>
        <p:nvSpPr>
          <p:cNvPr id="3" name="Content Placeholder 2">
            <a:extLst>
              <a:ext uri="{FF2B5EF4-FFF2-40B4-BE49-F238E27FC236}">
                <a16:creationId xmlns:a16="http://schemas.microsoft.com/office/drawing/2014/main" id="{E5EEE1D6-1550-473B-9E58-B4981609BDB4}"/>
              </a:ext>
            </a:extLst>
          </p:cNvPr>
          <p:cNvSpPr>
            <a:spLocks noGrp="1"/>
          </p:cNvSpPr>
          <p:nvPr>
            <p:ph idx="1"/>
          </p:nvPr>
        </p:nvSpPr>
        <p:spPr/>
        <p:txBody>
          <a:bodyPr>
            <a:normAutofit/>
          </a:bodyPr>
          <a:lstStyle/>
          <a:p>
            <a:pPr marL="0" indent="0">
              <a:buNone/>
            </a:pPr>
            <a:r>
              <a:rPr lang="en-US" dirty="0" err="1"/>
              <a:t>Syriatel's</a:t>
            </a:r>
            <a:r>
              <a:rPr lang="en-US" dirty="0"/>
              <a:t> Business and the Impact of Emerging Technologies</a:t>
            </a:r>
          </a:p>
          <a:p>
            <a:r>
              <a:rPr lang="en-US" dirty="0" err="1"/>
              <a:t>Syriatel</a:t>
            </a:r>
            <a:r>
              <a:rPr lang="en-US" dirty="0"/>
              <a:t> is a leading telecommunications company in Syria, providing a range of services including mobile and fixed-line telephony, internet access, and data services. As a state-owned enterprise, </a:t>
            </a:r>
            <a:r>
              <a:rPr lang="en-US" dirty="0" err="1"/>
              <a:t>Syriatel</a:t>
            </a:r>
            <a:r>
              <a:rPr lang="en-US" dirty="0"/>
              <a:t> plays a crucial role in the country's communication infrastructure.</a:t>
            </a:r>
          </a:p>
          <a:p>
            <a:r>
              <a:rPr lang="en-US" dirty="0"/>
              <a:t>Understanding the Problem:</a:t>
            </a:r>
          </a:p>
          <a:p>
            <a:br>
              <a:rPr lang="en-US" dirty="0"/>
            </a:br>
            <a:r>
              <a:rPr lang="en-US" dirty="0"/>
              <a:t>Churn, or customer attrition, is a significant concern for telecommunications companies like </a:t>
            </a:r>
            <a:r>
              <a:rPr lang="en-US" dirty="0" err="1"/>
              <a:t>Syriatel</a:t>
            </a:r>
            <a:r>
              <a:rPr lang="en-US" dirty="0"/>
              <a:t>. When customers leave, it directly impacts revenue, brand reputation, and overall business health. Therefore, understanding the factors driving churn is crucial for developing effective retention strategies.</a:t>
            </a:r>
            <a:br>
              <a:rPr lang="en-US" dirty="0"/>
            </a:br>
            <a:endParaRPr lang="en-US" dirty="0"/>
          </a:p>
          <a:p>
            <a:endParaRPr lang="en-US" dirty="0"/>
          </a:p>
        </p:txBody>
      </p:sp>
    </p:spTree>
    <p:extLst>
      <p:ext uri="{BB962C8B-B14F-4D97-AF65-F5344CB8AC3E}">
        <p14:creationId xmlns:p14="http://schemas.microsoft.com/office/powerpoint/2010/main" val="119837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ECA-19B3-4368-8688-0259155EE8B1}"/>
              </a:ext>
            </a:extLst>
          </p:cNvPr>
          <p:cNvSpPr>
            <a:spLocks noGrp="1"/>
          </p:cNvSpPr>
          <p:nvPr>
            <p:ph type="title"/>
          </p:nvPr>
        </p:nvSpPr>
        <p:spPr/>
        <p:txBody>
          <a:bodyPr/>
          <a:lstStyle/>
          <a:p>
            <a:r>
              <a:rPr lang="en-US" b="1" dirty="0"/>
              <a:t>Understanding the Problem:</a:t>
            </a:r>
            <a:endParaRPr lang="en-US" dirty="0"/>
          </a:p>
        </p:txBody>
      </p:sp>
      <p:sp>
        <p:nvSpPr>
          <p:cNvPr id="3" name="Content Placeholder 2">
            <a:extLst>
              <a:ext uri="{FF2B5EF4-FFF2-40B4-BE49-F238E27FC236}">
                <a16:creationId xmlns:a16="http://schemas.microsoft.com/office/drawing/2014/main" id="{154A9F42-690E-4688-BC1A-FD468415FF0D}"/>
              </a:ext>
            </a:extLst>
          </p:cNvPr>
          <p:cNvSpPr>
            <a:spLocks noGrp="1"/>
          </p:cNvSpPr>
          <p:nvPr>
            <p:ph idx="1"/>
          </p:nvPr>
        </p:nvSpPr>
        <p:spPr/>
        <p:txBody>
          <a:bodyPr>
            <a:normAutofit fontScale="55000" lnSpcReduction="20000"/>
          </a:bodyPr>
          <a:lstStyle/>
          <a:p>
            <a:pPr marL="0" indent="0">
              <a:buNone/>
            </a:pPr>
            <a:r>
              <a:rPr lang="en-US" sz="3700" dirty="0"/>
              <a:t>The goal is to predict which </a:t>
            </a:r>
            <a:r>
              <a:rPr lang="en-US" sz="3700" dirty="0" err="1"/>
              <a:t>Syriatel</a:t>
            </a:r>
            <a:r>
              <a:rPr lang="en-US" sz="3700" dirty="0"/>
              <a:t> customers are likely to churn and identify the underlying reasons for this behavior. This information can be used to develop targeted retention strategies and improve overall customer satisfaction.</a:t>
            </a:r>
          </a:p>
          <a:p>
            <a:pPr marL="0" indent="0">
              <a:buNone/>
            </a:pPr>
            <a:r>
              <a:rPr lang="en-US" sz="3700" b="1" dirty="0"/>
              <a:t>Key Questions and Corresponding Classification Tasks:</a:t>
            </a:r>
          </a:p>
          <a:p>
            <a:pPr marL="0" indent="0">
              <a:buNone/>
            </a:pPr>
            <a:r>
              <a:rPr lang="en-US" sz="3700" dirty="0"/>
              <a:t>1.Which customer segments are most likely to churn?</a:t>
            </a:r>
          </a:p>
          <a:p>
            <a:pPr marL="0" indent="0">
              <a:buNone/>
            </a:pPr>
            <a:endParaRPr lang="en-US" sz="3700" dirty="0"/>
          </a:p>
          <a:p>
            <a:pPr marL="0" indent="0">
              <a:buNone/>
            </a:pPr>
            <a:r>
              <a:rPr lang="en-US" sz="3700" dirty="0"/>
              <a:t>2.What are the primary reasons for customer churn?</a:t>
            </a:r>
          </a:p>
          <a:p>
            <a:pPr marL="0" indent="0">
              <a:buNone/>
            </a:pPr>
            <a:endParaRPr lang="en-US" sz="3700" dirty="0"/>
          </a:p>
          <a:p>
            <a:pPr marL="0" indent="0">
              <a:buNone/>
            </a:pPr>
            <a:r>
              <a:rPr lang="en-US" sz="3700" dirty="0"/>
              <a:t>3. What is the cost of customer churn to </a:t>
            </a:r>
            <a:r>
              <a:rPr lang="en-US" sz="3700" dirty="0" err="1"/>
              <a:t>Syriatel</a:t>
            </a:r>
            <a:r>
              <a:rPr lang="en-US" sz="3700" dirty="0"/>
              <a:t>?</a:t>
            </a:r>
          </a:p>
          <a:p>
            <a:endParaRPr lang="en-US" dirty="0"/>
          </a:p>
        </p:txBody>
      </p:sp>
    </p:spTree>
    <p:extLst>
      <p:ext uri="{BB962C8B-B14F-4D97-AF65-F5344CB8AC3E}">
        <p14:creationId xmlns:p14="http://schemas.microsoft.com/office/powerpoint/2010/main" val="316901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F142-3E9C-40FB-90CD-81AA5098E11B}"/>
              </a:ext>
            </a:extLst>
          </p:cNvPr>
          <p:cNvSpPr>
            <a:spLocks noGrp="1"/>
          </p:cNvSpPr>
          <p:nvPr>
            <p:ph type="title"/>
          </p:nvPr>
        </p:nvSpPr>
        <p:spPr/>
        <p:txBody>
          <a:bodyPr>
            <a:normAutofit/>
          </a:bodyPr>
          <a:lstStyle/>
          <a:p>
            <a:r>
              <a:rPr lang="en-US" b="1" dirty="0"/>
              <a:t>Business Objectives:</a:t>
            </a:r>
            <a:endParaRPr lang="en-US" dirty="0"/>
          </a:p>
        </p:txBody>
      </p:sp>
      <p:sp>
        <p:nvSpPr>
          <p:cNvPr id="3" name="Content Placeholder 2">
            <a:extLst>
              <a:ext uri="{FF2B5EF4-FFF2-40B4-BE49-F238E27FC236}">
                <a16:creationId xmlns:a16="http://schemas.microsoft.com/office/drawing/2014/main" id="{DDE48E96-A3C2-4698-8C22-F5E85E3AA769}"/>
              </a:ext>
            </a:extLst>
          </p:cNvPr>
          <p:cNvSpPr>
            <a:spLocks noGrp="1"/>
          </p:cNvSpPr>
          <p:nvPr>
            <p:ph idx="1"/>
          </p:nvPr>
        </p:nvSpPr>
        <p:spPr/>
        <p:txBody>
          <a:bodyPr/>
          <a:lstStyle/>
          <a:p>
            <a:r>
              <a:rPr lang="en-US" dirty="0"/>
              <a:t>Reduce customer churn rate: Implement strategies to retain existing customers.</a:t>
            </a:r>
          </a:p>
          <a:p>
            <a:r>
              <a:rPr lang="en-US" dirty="0"/>
              <a:t>Improve customer satisfaction: Enhance the overall customer experience.</a:t>
            </a:r>
          </a:p>
          <a:p>
            <a:r>
              <a:rPr lang="en-US" dirty="0"/>
              <a:t>Optimize pricing and promotional offers: Develop pricing plans that meet customer needs and incentivize loyalty.</a:t>
            </a:r>
          </a:p>
          <a:p>
            <a:r>
              <a:rPr lang="en-US" dirty="0"/>
              <a:t>Enhance customer support: Provide timely and effective assistance to address customer concerns.</a:t>
            </a:r>
          </a:p>
          <a:p>
            <a:r>
              <a:rPr lang="en-US" dirty="0"/>
              <a:t>Identify at-risk customers: Proactively reach out to customers who are likely to churn.</a:t>
            </a:r>
          </a:p>
          <a:p>
            <a:pPr marL="0" indent="0">
              <a:buNone/>
            </a:pPr>
            <a:r>
              <a:rPr lang="en-US" dirty="0"/>
              <a:t>By addressing these questions and objectives through data analysis, </a:t>
            </a:r>
            <a:r>
              <a:rPr lang="en-US" dirty="0" err="1"/>
              <a:t>Syriatel</a:t>
            </a:r>
            <a:r>
              <a:rPr lang="en-US" dirty="0"/>
              <a:t> can gain valuable insights into customer behavior, develop effective retention strategies, and improve overall business performance.</a:t>
            </a:r>
          </a:p>
          <a:p>
            <a:endParaRPr lang="en-US" dirty="0"/>
          </a:p>
        </p:txBody>
      </p:sp>
    </p:spTree>
    <p:extLst>
      <p:ext uri="{BB962C8B-B14F-4D97-AF65-F5344CB8AC3E}">
        <p14:creationId xmlns:p14="http://schemas.microsoft.com/office/powerpoint/2010/main" val="245102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CD22-DE51-4379-8121-ABA16DB18326}"/>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749DD6C4-BD6B-47C2-AB4C-840C85D5B823}"/>
              </a:ext>
            </a:extLst>
          </p:cNvPr>
          <p:cNvSpPr>
            <a:spLocks noGrp="1"/>
          </p:cNvSpPr>
          <p:nvPr>
            <p:ph idx="1"/>
          </p:nvPr>
        </p:nvSpPr>
        <p:spPr/>
        <p:txBody>
          <a:bodyPr>
            <a:normAutofit fontScale="70000" lnSpcReduction="20000"/>
          </a:bodyPr>
          <a:lstStyle/>
          <a:p>
            <a:r>
              <a:rPr lang="en-US" dirty="0"/>
              <a:t>The </a:t>
            </a:r>
            <a:r>
              <a:rPr lang="en-US" dirty="0" err="1"/>
              <a:t>SyriaTel</a:t>
            </a:r>
            <a:r>
              <a:rPr lang="en-US" dirty="0"/>
              <a:t> dataset from Kaggle is composed of a comprehensive set of customer features, providing multifaceted information about customer usage behaviors, preferences, and interactions.</a:t>
            </a:r>
          </a:p>
          <a:p>
            <a:r>
              <a:rPr lang="en-US" dirty="0"/>
              <a:t>The dataset contains 3333 entries and 21 columns.</a:t>
            </a:r>
          </a:p>
          <a:p>
            <a:r>
              <a:rPr lang="en-US" dirty="0"/>
              <a:t>The total memory usage of the dataset is approximately 524.2 KB.</a:t>
            </a:r>
          </a:p>
          <a:p>
            <a:r>
              <a:rPr lang="en-US" dirty="0"/>
              <a:t>The columns represent various customer attributes, including state, account length, area code, phone number, international plan, voice mail plan, number of voice mail messages, call durations and charges for different time periods and international calls, customer service calls, and churn status.</a:t>
            </a:r>
          </a:p>
          <a:p>
            <a:r>
              <a:rPr lang="en-US" dirty="0"/>
              <a:t>The dataset does not have any missing values, as indicated by the non-null counts.</a:t>
            </a:r>
          </a:p>
          <a:p>
            <a:r>
              <a:rPr lang="en-US" dirty="0"/>
              <a:t>The data types of the columns include bool, float64, int64, and object.</a:t>
            </a:r>
          </a:p>
          <a:p>
            <a:r>
              <a:rPr lang="en-US" dirty="0"/>
              <a:t>The bool column represents the churn status, indicating whether a customer discontinued the service (True) or not (False).</a:t>
            </a:r>
          </a:p>
          <a:p>
            <a:r>
              <a:rPr lang="en-US" dirty="0"/>
              <a:t>The float64 columns represent numerical values for call durations and charges.</a:t>
            </a:r>
          </a:p>
          <a:p>
            <a:r>
              <a:rPr lang="en-US" dirty="0"/>
              <a:t>The int64 columns represent numerical values for account length, area code, number of voice mail messages, call counts, and customer service calls.</a:t>
            </a:r>
          </a:p>
          <a:p>
            <a:r>
              <a:rPr lang="en-US" dirty="0"/>
              <a:t>The object columns include state, phone number, international plan, and voice mail plan, which are categorical variables.</a:t>
            </a:r>
          </a:p>
          <a:p>
            <a:r>
              <a:rPr lang="en-US" dirty="0"/>
              <a:t>By understanding these features and their implications, we can conduct in-depth analyses and predictive modeling to tackle the issue of customer churn.</a:t>
            </a:r>
          </a:p>
          <a:p>
            <a:endParaRPr lang="en-US" dirty="0"/>
          </a:p>
        </p:txBody>
      </p:sp>
    </p:spTree>
    <p:extLst>
      <p:ext uri="{BB962C8B-B14F-4D97-AF65-F5344CB8AC3E}">
        <p14:creationId xmlns:p14="http://schemas.microsoft.com/office/powerpoint/2010/main" val="90716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EC7F-FBA5-43F9-9794-7E5947621FD6}"/>
              </a:ext>
            </a:extLst>
          </p:cNvPr>
          <p:cNvSpPr>
            <a:spLocks noGrp="1"/>
          </p:cNvSpPr>
          <p:nvPr>
            <p:ph type="title"/>
          </p:nvPr>
        </p:nvSpPr>
        <p:spPr/>
        <p:txBody>
          <a:bodyPr/>
          <a:lstStyle/>
          <a:p>
            <a:r>
              <a:rPr lang="en-US" dirty="0"/>
              <a:t>Explorative Data Analysis</a:t>
            </a:r>
          </a:p>
        </p:txBody>
      </p:sp>
      <p:sp>
        <p:nvSpPr>
          <p:cNvPr id="3" name="Text Placeholder 2">
            <a:extLst>
              <a:ext uri="{FF2B5EF4-FFF2-40B4-BE49-F238E27FC236}">
                <a16:creationId xmlns:a16="http://schemas.microsoft.com/office/drawing/2014/main" id="{F83C910F-AE73-43C8-AF9E-7019C5375E2A}"/>
              </a:ext>
            </a:extLst>
          </p:cNvPr>
          <p:cNvSpPr>
            <a:spLocks noGrp="1"/>
          </p:cNvSpPr>
          <p:nvPr>
            <p:ph type="body" idx="1"/>
          </p:nvPr>
        </p:nvSpPr>
        <p:spPr/>
        <p:txBody>
          <a:bodyPr/>
          <a:lstStyle/>
          <a:p>
            <a:r>
              <a:rPr lang="en-US" dirty="0"/>
              <a:t>Voice male plan vs churn</a:t>
            </a:r>
          </a:p>
        </p:txBody>
      </p:sp>
      <p:pic>
        <p:nvPicPr>
          <p:cNvPr id="7" name="Content Placeholder 6">
            <a:extLst>
              <a:ext uri="{FF2B5EF4-FFF2-40B4-BE49-F238E27FC236}">
                <a16:creationId xmlns:a16="http://schemas.microsoft.com/office/drawing/2014/main" id="{450E3771-7AC3-4795-8262-8CC876B25849}"/>
              </a:ext>
            </a:extLst>
          </p:cNvPr>
          <p:cNvPicPr>
            <a:picLocks noGrp="1" noChangeAspect="1"/>
          </p:cNvPicPr>
          <p:nvPr>
            <p:ph sz="half" idx="2"/>
          </p:nvPr>
        </p:nvPicPr>
        <p:blipFill>
          <a:blip r:embed="rId2"/>
          <a:stretch>
            <a:fillRect/>
          </a:stretch>
        </p:blipFill>
        <p:spPr>
          <a:xfrm>
            <a:off x="1520825" y="3012281"/>
            <a:ext cx="3762375" cy="2724150"/>
          </a:xfrm>
          <a:prstGeom prst="rect">
            <a:avLst/>
          </a:prstGeom>
        </p:spPr>
      </p:pic>
      <p:sp>
        <p:nvSpPr>
          <p:cNvPr id="5" name="Text Placeholder 4">
            <a:extLst>
              <a:ext uri="{FF2B5EF4-FFF2-40B4-BE49-F238E27FC236}">
                <a16:creationId xmlns:a16="http://schemas.microsoft.com/office/drawing/2014/main" id="{B6B6AA02-F22C-4B78-90C5-29F49A971FEF}"/>
              </a:ext>
            </a:extLst>
          </p:cNvPr>
          <p:cNvSpPr>
            <a:spLocks noGrp="1"/>
          </p:cNvSpPr>
          <p:nvPr>
            <p:ph type="body" sz="quarter" idx="3"/>
          </p:nvPr>
        </p:nvSpPr>
        <p:spPr/>
        <p:txBody>
          <a:bodyPr/>
          <a:lstStyle/>
          <a:p>
            <a:r>
              <a:rPr lang="en-US" dirty="0"/>
              <a:t>International Plan vs churn</a:t>
            </a:r>
          </a:p>
        </p:txBody>
      </p:sp>
      <p:pic>
        <p:nvPicPr>
          <p:cNvPr id="13" name="Content Placeholder 12">
            <a:extLst>
              <a:ext uri="{FF2B5EF4-FFF2-40B4-BE49-F238E27FC236}">
                <a16:creationId xmlns:a16="http://schemas.microsoft.com/office/drawing/2014/main" id="{787BB356-669E-470E-9F46-73EEC75C6BA9}"/>
              </a:ext>
            </a:extLst>
          </p:cNvPr>
          <p:cNvPicPr>
            <a:picLocks noGrp="1" noChangeAspect="1"/>
          </p:cNvPicPr>
          <p:nvPr>
            <p:ph sz="quarter" idx="4"/>
          </p:nvPr>
        </p:nvPicPr>
        <p:blipFill>
          <a:blip r:embed="rId3"/>
          <a:stretch>
            <a:fillRect/>
          </a:stretch>
        </p:blipFill>
        <p:spPr>
          <a:xfrm>
            <a:off x="6908800" y="3012281"/>
            <a:ext cx="3762375" cy="2724150"/>
          </a:xfrm>
          <a:prstGeom prst="rect">
            <a:avLst/>
          </a:prstGeom>
        </p:spPr>
      </p:pic>
    </p:spTree>
    <p:extLst>
      <p:ext uri="{BB962C8B-B14F-4D97-AF65-F5344CB8AC3E}">
        <p14:creationId xmlns:p14="http://schemas.microsoft.com/office/powerpoint/2010/main" val="138223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3BF9-0D33-4B07-BAB9-7900B9AD584B}"/>
              </a:ext>
            </a:extLst>
          </p:cNvPr>
          <p:cNvSpPr>
            <a:spLocks noGrp="1"/>
          </p:cNvSpPr>
          <p:nvPr>
            <p:ph type="title"/>
          </p:nvPr>
        </p:nvSpPr>
        <p:spPr/>
        <p:txBody>
          <a:bodyPr/>
          <a:lstStyle/>
          <a:p>
            <a:r>
              <a:rPr lang="en-US" dirty="0"/>
              <a:t>Explorative Data Analysis</a:t>
            </a:r>
          </a:p>
        </p:txBody>
      </p:sp>
      <p:sp>
        <p:nvSpPr>
          <p:cNvPr id="3" name="Text Placeholder 2">
            <a:extLst>
              <a:ext uri="{FF2B5EF4-FFF2-40B4-BE49-F238E27FC236}">
                <a16:creationId xmlns:a16="http://schemas.microsoft.com/office/drawing/2014/main" id="{F3F10E68-5CFE-408E-BFB6-3CDF4B7C0E7C}"/>
              </a:ext>
            </a:extLst>
          </p:cNvPr>
          <p:cNvSpPr>
            <a:spLocks noGrp="1"/>
          </p:cNvSpPr>
          <p:nvPr>
            <p:ph type="body" idx="1"/>
          </p:nvPr>
        </p:nvSpPr>
        <p:spPr/>
        <p:txBody>
          <a:bodyPr/>
          <a:lstStyle/>
          <a:p>
            <a:r>
              <a:rPr lang="en-US" dirty="0"/>
              <a:t>Total day minutes vs churn</a:t>
            </a:r>
          </a:p>
        </p:txBody>
      </p:sp>
      <p:pic>
        <p:nvPicPr>
          <p:cNvPr id="7" name="Content Placeholder 6">
            <a:extLst>
              <a:ext uri="{FF2B5EF4-FFF2-40B4-BE49-F238E27FC236}">
                <a16:creationId xmlns:a16="http://schemas.microsoft.com/office/drawing/2014/main" id="{CA30CBF9-8790-4930-95E3-AEF852105946}"/>
              </a:ext>
            </a:extLst>
          </p:cNvPr>
          <p:cNvPicPr>
            <a:picLocks noGrp="1" noChangeAspect="1"/>
          </p:cNvPicPr>
          <p:nvPr>
            <p:ph sz="half" idx="2"/>
          </p:nvPr>
        </p:nvPicPr>
        <p:blipFill>
          <a:blip r:embed="rId2"/>
          <a:stretch>
            <a:fillRect/>
          </a:stretch>
        </p:blipFill>
        <p:spPr>
          <a:xfrm>
            <a:off x="1069975" y="2899686"/>
            <a:ext cx="4664075" cy="2949341"/>
          </a:xfrm>
          <a:prstGeom prst="rect">
            <a:avLst/>
          </a:prstGeom>
        </p:spPr>
      </p:pic>
      <p:sp>
        <p:nvSpPr>
          <p:cNvPr id="5" name="Text Placeholder 4">
            <a:extLst>
              <a:ext uri="{FF2B5EF4-FFF2-40B4-BE49-F238E27FC236}">
                <a16:creationId xmlns:a16="http://schemas.microsoft.com/office/drawing/2014/main" id="{A0ABF153-C202-4D28-B13B-B5343FD97668}"/>
              </a:ext>
            </a:extLst>
          </p:cNvPr>
          <p:cNvSpPr>
            <a:spLocks noGrp="1"/>
          </p:cNvSpPr>
          <p:nvPr>
            <p:ph type="body" sz="quarter" idx="3"/>
          </p:nvPr>
        </p:nvSpPr>
        <p:spPr/>
        <p:txBody>
          <a:bodyPr/>
          <a:lstStyle/>
          <a:p>
            <a:r>
              <a:rPr lang="en-US" dirty="0"/>
              <a:t>Customer service calls vs churn</a:t>
            </a:r>
          </a:p>
        </p:txBody>
      </p:sp>
      <p:pic>
        <p:nvPicPr>
          <p:cNvPr id="8" name="Content Placeholder 7">
            <a:extLst>
              <a:ext uri="{FF2B5EF4-FFF2-40B4-BE49-F238E27FC236}">
                <a16:creationId xmlns:a16="http://schemas.microsoft.com/office/drawing/2014/main" id="{A077E0C3-47BD-4114-B748-1BE5D5CABEEA}"/>
              </a:ext>
            </a:extLst>
          </p:cNvPr>
          <p:cNvPicPr>
            <a:picLocks noGrp="1" noChangeAspect="1"/>
          </p:cNvPicPr>
          <p:nvPr>
            <p:ph sz="quarter" idx="4"/>
          </p:nvPr>
        </p:nvPicPr>
        <p:blipFill>
          <a:blip r:embed="rId3"/>
          <a:stretch>
            <a:fillRect/>
          </a:stretch>
        </p:blipFill>
        <p:spPr>
          <a:xfrm>
            <a:off x="6457950" y="2867681"/>
            <a:ext cx="4664075" cy="3013350"/>
          </a:xfrm>
          <a:prstGeom prst="rect">
            <a:avLst/>
          </a:prstGeom>
        </p:spPr>
      </p:pic>
    </p:spTree>
    <p:extLst>
      <p:ext uri="{BB962C8B-B14F-4D97-AF65-F5344CB8AC3E}">
        <p14:creationId xmlns:p14="http://schemas.microsoft.com/office/powerpoint/2010/main" val="55564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9CF2-F5C7-46C0-9AE2-EC3EA5C20590}"/>
              </a:ext>
            </a:extLst>
          </p:cNvPr>
          <p:cNvSpPr>
            <a:spLocks noGrp="1"/>
          </p:cNvSpPr>
          <p:nvPr>
            <p:ph type="title"/>
          </p:nvPr>
        </p:nvSpPr>
        <p:spPr/>
        <p:txBody>
          <a:bodyPr/>
          <a:lstStyle/>
          <a:p>
            <a:r>
              <a:rPr lang="en-US" dirty="0"/>
              <a:t>Modelling Approach</a:t>
            </a:r>
          </a:p>
        </p:txBody>
      </p:sp>
      <p:pic>
        <p:nvPicPr>
          <p:cNvPr id="4" name="Content Placeholder 3">
            <a:extLst>
              <a:ext uri="{FF2B5EF4-FFF2-40B4-BE49-F238E27FC236}">
                <a16:creationId xmlns:a16="http://schemas.microsoft.com/office/drawing/2014/main" id="{BFF726F3-7525-4519-A0C0-D432E811C12B}"/>
              </a:ext>
            </a:extLst>
          </p:cNvPr>
          <p:cNvPicPr>
            <a:picLocks noGrp="1" noChangeAspect="1"/>
          </p:cNvPicPr>
          <p:nvPr>
            <p:ph idx="1"/>
          </p:nvPr>
        </p:nvPicPr>
        <p:blipFill>
          <a:blip r:embed="rId2"/>
          <a:stretch>
            <a:fillRect/>
          </a:stretch>
        </p:blipFill>
        <p:spPr>
          <a:xfrm>
            <a:off x="746449" y="2103438"/>
            <a:ext cx="9136275" cy="3849687"/>
          </a:xfrm>
          <a:prstGeom prst="rect">
            <a:avLst/>
          </a:prstGeom>
        </p:spPr>
      </p:pic>
    </p:spTree>
    <p:extLst>
      <p:ext uri="{BB962C8B-B14F-4D97-AF65-F5344CB8AC3E}">
        <p14:creationId xmlns:p14="http://schemas.microsoft.com/office/powerpoint/2010/main" val="251480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8FC6-4E6C-4053-83DB-2ED55AEAA28C}"/>
              </a:ext>
            </a:extLst>
          </p:cNvPr>
          <p:cNvSpPr>
            <a:spLocks noGrp="1"/>
          </p:cNvSpPr>
          <p:nvPr>
            <p:ph type="title"/>
          </p:nvPr>
        </p:nvSpPr>
        <p:spPr/>
        <p:txBody>
          <a:bodyPr/>
          <a:lstStyle/>
          <a:p>
            <a:r>
              <a:rPr lang="en-US" dirty="0"/>
              <a:t>Model </a:t>
            </a:r>
            <a:r>
              <a:rPr lang="en-US" dirty="0" err="1"/>
              <a:t>Perfomance</a:t>
            </a:r>
            <a:r>
              <a:rPr lang="en-US" dirty="0"/>
              <a:t> Evaluation</a:t>
            </a:r>
          </a:p>
        </p:txBody>
      </p:sp>
      <p:sp>
        <p:nvSpPr>
          <p:cNvPr id="3" name="Text Placeholder 2">
            <a:extLst>
              <a:ext uri="{FF2B5EF4-FFF2-40B4-BE49-F238E27FC236}">
                <a16:creationId xmlns:a16="http://schemas.microsoft.com/office/drawing/2014/main" id="{BAD87F3D-47E7-4B0F-B06E-5795A6C81867}"/>
              </a:ext>
            </a:extLst>
          </p:cNvPr>
          <p:cNvSpPr>
            <a:spLocks noGrp="1"/>
          </p:cNvSpPr>
          <p:nvPr>
            <p:ph type="body" idx="1"/>
          </p:nvPr>
        </p:nvSpPr>
        <p:spPr/>
        <p:txBody>
          <a:bodyPr/>
          <a:lstStyle/>
          <a:p>
            <a:r>
              <a:rPr lang="en-US" dirty="0" err="1"/>
              <a:t>ConfusionMatrix</a:t>
            </a:r>
            <a:r>
              <a:rPr lang="en-US" dirty="0"/>
              <a:t>: Decision Tree</a:t>
            </a:r>
          </a:p>
        </p:txBody>
      </p:sp>
      <p:pic>
        <p:nvPicPr>
          <p:cNvPr id="7" name="Content Placeholder 6">
            <a:extLst>
              <a:ext uri="{FF2B5EF4-FFF2-40B4-BE49-F238E27FC236}">
                <a16:creationId xmlns:a16="http://schemas.microsoft.com/office/drawing/2014/main" id="{8D0B04F5-12B5-4075-9FE9-11C16943FE21}"/>
              </a:ext>
            </a:extLst>
          </p:cNvPr>
          <p:cNvPicPr>
            <a:picLocks noGrp="1" noChangeAspect="1"/>
          </p:cNvPicPr>
          <p:nvPr>
            <p:ph sz="half" idx="2"/>
          </p:nvPr>
        </p:nvPicPr>
        <p:blipFill>
          <a:blip r:embed="rId2"/>
          <a:stretch>
            <a:fillRect/>
          </a:stretch>
        </p:blipFill>
        <p:spPr>
          <a:xfrm>
            <a:off x="1238947" y="2792413"/>
            <a:ext cx="4326131" cy="3163887"/>
          </a:xfrm>
          <a:prstGeom prst="rect">
            <a:avLst/>
          </a:prstGeom>
        </p:spPr>
      </p:pic>
      <p:sp>
        <p:nvSpPr>
          <p:cNvPr id="5" name="Text Placeholder 4">
            <a:extLst>
              <a:ext uri="{FF2B5EF4-FFF2-40B4-BE49-F238E27FC236}">
                <a16:creationId xmlns:a16="http://schemas.microsoft.com/office/drawing/2014/main" id="{F16ED51F-76EF-4FC9-B479-CB1F42F4D9E7}"/>
              </a:ext>
            </a:extLst>
          </p:cNvPr>
          <p:cNvSpPr>
            <a:spLocks noGrp="1"/>
          </p:cNvSpPr>
          <p:nvPr>
            <p:ph type="body" sz="quarter" idx="3"/>
          </p:nvPr>
        </p:nvSpPr>
        <p:spPr/>
        <p:txBody>
          <a:bodyPr/>
          <a:lstStyle/>
          <a:p>
            <a:r>
              <a:rPr lang="en-US" dirty="0"/>
              <a:t>Logistic Regression</a:t>
            </a:r>
          </a:p>
        </p:txBody>
      </p:sp>
      <p:pic>
        <p:nvPicPr>
          <p:cNvPr id="8" name="Content Placeholder 7">
            <a:extLst>
              <a:ext uri="{FF2B5EF4-FFF2-40B4-BE49-F238E27FC236}">
                <a16:creationId xmlns:a16="http://schemas.microsoft.com/office/drawing/2014/main" id="{0BD4F279-53A2-4228-ABCE-B777E065817A}"/>
              </a:ext>
            </a:extLst>
          </p:cNvPr>
          <p:cNvPicPr>
            <a:picLocks noGrp="1" noChangeAspect="1"/>
          </p:cNvPicPr>
          <p:nvPr>
            <p:ph sz="quarter" idx="4"/>
          </p:nvPr>
        </p:nvPicPr>
        <p:blipFill>
          <a:blip r:embed="rId3"/>
          <a:stretch>
            <a:fillRect/>
          </a:stretch>
        </p:blipFill>
        <p:spPr>
          <a:xfrm>
            <a:off x="6626922" y="2792413"/>
            <a:ext cx="4326131" cy="3163887"/>
          </a:xfrm>
          <a:prstGeom prst="rect">
            <a:avLst/>
          </a:prstGeom>
        </p:spPr>
      </p:pic>
    </p:spTree>
    <p:extLst>
      <p:ext uri="{BB962C8B-B14F-4D97-AF65-F5344CB8AC3E}">
        <p14:creationId xmlns:p14="http://schemas.microsoft.com/office/powerpoint/2010/main" val="755260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981</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Syriatel customer churn analysis</vt:lpstr>
      <vt:lpstr>Business Understanding for Syriatel Churn Analysis </vt:lpstr>
      <vt:lpstr>Understanding the Problem:</vt:lpstr>
      <vt:lpstr>Business Objectives:</vt:lpstr>
      <vt:lpstr>Data Understanding</vt:lpstr>
      <vt:lpstr>Explorative Data Analysis</vt:lpstr>
      <vt:lpstr>Explorative Data Analysis</vt:lpstr>
      <vt:lpstr>Modelling Approach</vt:lpstr>
      <vt:lpstr>Model Perfomance Evaluation</vt:lpstr>
      <vt:lpstr>Confusion Matrix: Random Forest and Gradient Boost</vt:lpstr>
      <vt:lpstr>Tuning Findings</vt:lpstr>
      <vt:lpstr>Feature Importance</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2024-09-01T11:16:05Z</dcterms:created>
  <dcterms:modified xsi:type="dcterms:W3CDTF">2024-09-01T12:34:53Z</dcterms:modified>
</cp:coreProperties>
</file>