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67" r:id="rId2"/>
    <p:sldId id="487" r:id="rId3"/>
    <p:sldId id="488" r:id="rId4"/>
    <p:sldId id="489" r:id="rId5"/>
    <p:sldId id="490" r:id="rId6"/>
    <p:sldId id="520" r:id="rId7"/>
    <p:sldId id="491" r:id="rId8"/>
    <p:sldId id="499" r:id="rId9"/>
    <p:sldId id="492" r:id="rId10"/>
    <p:sldId id="493" r:id="rId11"/>
    <p:sldId id="494" r:id="rId12"/>
    <p:sldId id="495" r:id="rId13"/>
    <p:sldId id="538" r:id="rId14"/>
    <p:sldId id="539" r:id="rId15"/>
    <p:sldId id="496" r:id="rId16"/>
    <p:sldId id="500" r:id="rId17"/>
    <p:sldId id="497" r:id="rId18"/>
    <p:sldId id="486" r:id="rId19"/>
    <p:sldId id="502" r:id="rId20"/>
    <p:sldId id="501" r:id="rId21"/>
    <p:sldId id="540" r:id="rId22"/>
    <p:sldId id="515" r:id="rId23"/>
    <p:sldId id="516" r:id="rId24"/>
    <p:sldId id="517" r:id="rId25"/>
    <p:sldId id="503" r:id="rId26"/>
    <p:sldId id="519" r:id="rId27"/>
    <p:sldId id="512" r:id="rId28"/>
    <p:sldId id="521" r:id="rId29"/>
    <p:sldId id="526" r:id="rId30"/>
    <p:sldId id="527" r:id="rId3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dures" id="{C483224F-09A9-064D-AD5A-5F0E9EA40B30}">
          <p14:sldIdLst>
            <p14:sldId id="467"/>
            <p14:sldId id="487"/>
            <p14:sldId id="488"/>
            <p14:sldId id="489"/>
            <p14:sldId id="490"/>
          </p14:sldIdLst>
        </p14:section>
        <p14:section name="Sorting" id="{D95F404C-D14C-5A48-A6FF-61854AEE755C}">
          <p14:sldIdLst>
            <p14:sldId id="520"/>
            <p14:sldId id="491"/>
            <p14:sldId id="499"/>
            <p14:sldId id="492"/>
            <p14:sldId id="493"/>
            <p14:sldId id="494"/>
            <p14:sldId id="495"/>
            <p14:sldId id="538"/>
            <p14:sldId id="539"/>
          </p14:sldIdLst>
        </p14:section>
        <p14:section name="Nexted Functions" id="{0D90D46F-E0CA-7D46-9211-F05D3196EAE3}">
          <p14:sldIdLst>
            <p14:sldId id="496"/>
            <p14:sldId id="500"/>
            <p14:sldId id="497"/>
            <p14:sldId id="486"/>
            <p14:sldId id="502"/>
            <p14:sldId id="501"/>
            <p14:sldId id="540"/>
            <p14:sldId id="515"/>
            <p14:sldId id="516"/>
            <p14:sldId id="517"/>
            <p14:sldId id="503"/>
            <p14:sldId id="519"/>
            <p14:sldId id="512"/>
          </p14:sldIdLst>
        </p14:section>
        <p14:section name="Psuedo Instructions" id="{50786F5B-075B-E440-8E19-D7AE9BF6B447}">
          <p14:sldIdLst>
            <p14:sldId id="521"/>
            <p14:sldId id="526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A29"/>
    <a:srgbClr val="007A37"/>
    <a:srgbClr val="0041C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39" autoAdjust="0"/>
    <p:restoredTop sz="94789"/>
  </p:normalViewPr>
  <p:slideViewPr>
    <p:cSldViewPr snapToGrid="0" snapToObjects="1">
      <p:cViewPr varScale="1">
        <p:scale>
          <a:sx n="95" d="100"/>
          <a:sy n="95" d="100"/>
        </p:scale>
        <p:origin x="192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F453-3529-3A42-AFF9-BCD2FFAC1A61}" type="datetime1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04AE-607F-1748-AF38-31532CAE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9D3E-CA85-604F-9237-1D681A07E52F}" type="datetime1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B768-8DD1-0841-B818-06F39B157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6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6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0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4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41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13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7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72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5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74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69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6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6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1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0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2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2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97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380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4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97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3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3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3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2440" y="1520042"/>
            <a:ext cx="8229600" cy="4382984"/>
          </a:xfrm>
        </p:spPr>
        <p:txBody>
          <a:bodyPr/>
          <a:lstStyle>
            <a:lvl1pPr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457200" y="6286366"/>
            <a:ext cx="2133600" cy="365125"/>
          </a:xfrm>
        </p:spPr>
        <p:txBody>
          <a:bodyPr/>
          <a:lstStyle/>
          <a:p>
            <a:fld id="{03737067-5F54-2740-B236-D59CE4BC24A6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24200" y="6286366"/>
            <a:ext cx="2895600" cy="365125"/>
          </a:xfrm>
        </p:spPr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>
          <a:xfrm>
            <a:off x="6553200" y="6286366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64A5C-A1D2-D7CB-7EEC-C9F5DD07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3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13237"/>
            <a:ext cx="2133600" cy="365125"/>
          </a:xfrm>
        </p:spPr>
        <p:txBody>
          <a:bodyPr/>
          <a:lstStyle/>
          <a:p>
            <a:fld id="{E2547B12-166F-4145-B961-9C2B296609AA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13237"/>
            <a:ext cx="2895600" cy="365125"/>
          </a:xfrm>
        </p:spPr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13237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199" y="1417637"/>
            <a:ext cx="8229599" cy="4572000"/>
          </a:xfrm>
          <a:noFill/>
        </p:spPr>
        <p:txBody>
          <a:bodyPr/>
          <a:lstStyle>
            <a:lvl1pPr>
              <a:buNone/>
              <a:defRPr sz="2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B9A64-C7A5-D08C-DE7E-2FE7541D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289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D2C3BB"/>
            </a:gs>
            <a:gs pos="6000">
              <a:schemeClr val="bg2">
                <a:lumMod val="50000"/>
                <a:lumOff val="50000"/>
              </a:schemeClr>
            </a:gs>
            <a:gs pos="26000">
              <a:schemeClr val="bg2">
                <a:lumMod val="50000"/>
                <a:lumOff val="50000"/>
              </a:schemeClr>
            </a:gs>
            <a:gs pos="89000">
              <a:schemeClr val="bg2">
                <a:lumMod val="75000"/>
                <a:lumOff val="2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649D-ED30-E941-A288-8F29BB44347C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8D76163-C88B-B84B-9C64-A8E7297EE20C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317540"/>
            <a:ext cx="8259762" cy="735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One Level Procedures (leaf procedures</a:t>
            </a:r>
            <a:r>
              <a:rPr lang="en-US" altLang="en-US" sz="28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9E0AF1-925A-8844-911A-91B5BF43C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440" y="1039368"/>
            <a:ext cx="8314944" cy="4426648"/>
          </a:xfrm>
        </p:spPr>
        <p:txBody>
          <a:bodyPr>
            <a:normAutofit lnSpcReduction="10000"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 code:</a:t>
            </a:r>
          </a:p>
          <a:p>
            <a:pPr>
              <a:tabLst>
                <a:tab pos="963613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int </a:t>
            </a:r>
            <a:r>
              <a:rPr lang="en-US" altLang="en-US" sz="1600" i="1" dirty="0" err="1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leaf_example</a:t>
            </a:r>
            <a:r>
              <a:rPr lang="en-US" altLang="en-US" sz="1600" i="1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(int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, int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h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, int </a:t>
            </a:r>
            <a:r>
              <a:rPr lang="en-US" altLang="en-US" sz="1600" dirty="0" err="1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, int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)				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I will assume int is 64-bit value</a:t>
            </a:r>
            <a:b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{</a:t>
            </a:r>
          </a:p>
          <a:p>
            <a:pPr>
              <a:tabLst>
                <a:tab pos="963613" algn="l"/>
              </a:tabLst>
            </a:pP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	   	int f;</a:t>
            </a:r>
            <a:b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	  f = (g + h) - (</a:t>
            </a:r>
            <a:r>
              <a:rPr lang="en-US" altLang="en-US" sz="1600" dirty="0" err="1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 + j);</a:t>
            </a:r>
            <a:b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  	return f;</a:t>
            </a:r>
            <a:b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600" dirty="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}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Arguments are 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g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h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 and 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We will store these arguments in X0, X1, X2, and X3 </a:t>
            </a:r>
            <a:r>
              <a:rPr lang="en-US" altLang="en-US" sz="1600" i="1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(we can use any of X0-X7)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The function returns one value f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f will be stored  in X0 </a:t>
            </a:r>
            <a:r>
              <a:rPr lang="en-US" altLang="en-US" sz="1600" i="1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(we can use any of the registers X0-X7)</a:t>
            </a:r>
          </a:p>
          <a:p>
            <a:pPr lvl="1"/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7938" lvl="1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Inside the function we are going to use registers X9, X10  and X19 as temporaries</a:t>
            </a:r>
          </a:p>
          <a:p>
            <a:pPr marL="7938" lvl="1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Although the procedure is only responsible to preserve the values in X19 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X27,</a:t>
            </a:r>
          </a:p>
          <a:p>
            <a:pPr marL="7938" lvl="1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in this example we are going to save </a:t>
            </a: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X9, X10 and X19  on stack </a:t>
            </a:r>
          </a:p>
          <a:p>
            <a:pPr marL="7938" lvl="1" indent="0">
              <a:buNone/>
            </a:pPr>
            <a:r>
              <a:rPr lang="en-US" altLang="en-US" sz="1600" i="1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and restore them before returning</a:t>
            </a:r>
          </a:p>
        </p:txBody>
      </p:sp>
    </p:spTree>
    <p:extLst>
      <p:ext uri="{BB962C8B-B14F-4D97-AF65-F5344CB8AC3E}">
        <p14:creationId xmlns:p14="http://schemas.microsoft.com/office/powerpoint/2010/main" val="204898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1EAE69D-3B7C-214E-B3F6-273FC6584022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F06B67C-3B85-F64B-BFB0-4DFA52A8409D}"/>
              </a:ext>
            </a:extLst>
          </p:cNvPr>
          <p:cNvSpPr txBox="1">
            <a:spLocks/>
          </p:cNvSpPr>
          <p:nvPr/>
        </p:nvSpPr>
        <p:spPr>
          <a:xfrm>
            <a:off x="265670" y="983424"/>
            <a:ext cx="8375728" cy="527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Consider this example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C14EC-40EB-A541-9514-D859813C5FA6}"/>
              </a:ext>
            </a:extLst>
          </p:cNvPr>
          <p:cNvSpPr txBox="1"/>
          <p:nvPr/>
        </p:nvSpPr>
        <p:spPr>
          <a:xfrm>
            <a:off x="388350" y="3666526"/>
            <a:ext cx="21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pitchFamily="2" charset="0"/>
                <a:cs typeface="Arial"/>
              </a:rPr>
              <a:t>Smallest =13, index = 5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Largest =94, index =</a:t>
            </a:r>
            <a:r>
              <a:rPr lang="en-US" sz="1400" dirty="0">
                <a:latin typeface="Times" pitchFamily="2" charset="0"/>
                <a:cs typeface="Arial"/>
              </a:rPr>
              <a:t>2</a:t>
            </a:r>
          </a:p>
          <a:p>
            <a:r>
              <a:rPr lang="en-US" sz="1400">
                <a:latin typeface="Times" pitchFamily="2" charset="0"/>
                <a:cs typeface="Arial"/>
              </a:rPr>
              <a:t>Swap smallest with a</a:t>
            </a:r>
            <a:r>
              <a:rPr lang="en-US" sz="1400" dirty="0">
                <a:latin typeface="Times" pitchFamily="2" charset="0"/>
                <a:cs typeface="Arial"/>
              </a:rPr>
              <a:t>[0]</a:t>
            </a:r>
          </a:p>
          <a:p>
            <a:r>
              <a:rPr lang="en-US" sz="1400">
                <a:latin typeface="Times" pitchFamily="2" charset="0"/>
                <a:cs typeface="Arial"/>
              </a:rPr>
              <a:t>Largest with a</a:t>
            </a:r>
            <a:r>
              <a:rPr lang="en-US" sz="1400" dirty="0">
                <a:latin typeface="Times" pitchFamily="2" charset="0"/>
                <a:cs typeface="Arial"/>
              </a:rPr>
              <a:t>[7]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DAA6F59-D1D0-E84F-85EC-B903D24C2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10319"/>
              </p:ext>
            </p:extLst>
          </p:nvPr>
        </p:nvGraphicFramePr>
        <p:xfrm>
          <a:off x="2662611" y="1559159"/>
          <a:ext cx="1219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60770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3448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63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5737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927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a[2]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74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604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a[4]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15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87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757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a[7[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243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9E22501-8629-3F4A-AABD-9C232DF09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73738"/>
              </p:ext>
            </p:extLst>
          </p:nvPr>
        </p:nvGraphicFramePr>
        <p:xfrm>
          <a:off x="411821" y="1565037"/>
          <a:ext cx="1219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198831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65238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4173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a[0]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65654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777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a[2]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492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a[3]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086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a[4]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5717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a[5]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9508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1987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a[7[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29935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91FD1AB2-6F1D-9641-A792-EADCC7EBAC04}"/>
              </a:ext>
            </a:extLst>
          </p:cNvPr>
          <p:cNvGrpSpPr/>
          <p:nvPr/>
        </p:nvGrpSpPr>
        <p:grpSpPr>
          <a:xfrm>
            <a:off x="1631021" y="1770186"/>
            <a:ext cx="825184" cy="276999"/>
            <a:chOff x="1676423" y="1770186"/>
            <a:chExt cx="825184" cy="27699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0441287-8767-7247-A892-59E2BAF41F73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DEAE50-C268-4D4B-871E-15F85E0DA3A8}"/>
                </a:ext>
              </a:extLst>
            </p:cNvPr>
            <p:cNvSpPr txBox="1"/>
            <p:nvPr/>
          </p:nvSpPr>
          <p:spPr>
            <a:xfrm>
              <a:off x="2110153" y="177018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139A29"/>
                  </a:solidFill>
                  <a:latin typeface="Times" pitchFamily="2" charset="0"/>
                  <a:cs typeface="Arial"/>
                </a:rPr>
                <a:t>i</a:t>
              </a:r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=0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F3E1B42-8E70-1D4F-92EB-329DD62CEDDB}"/>
              </a:ext>
            </a:extLst>
          </p:cNvPr>
          <p:cNvGrpSpPr/>
          <p:nvPr/>
        </p:nvGrpSpPr>
        <p:grpSpPr>
          <a:xfrm>
            <a:off x="1619299" y="3130055"/>
            <a:ext cx="858846" cy="276999"/>
            <a:chOff x="1676423" y="1770186"/>
            <a:chExt cx="858846" cy="27699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2D51A0-226B-3C45-9D38-BBCC30B95489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0C6196-AA6A-4C4F-901B-57954303876B}"/>
                </a:ext>
              </a:extLst>
            </p:cNvPr>
            <p:cNvSpPr txBox="1"/>
            <p:nvPr/>
          </p:nvSpPr>
          <p:spPr>
            <a:xfrm>
              <a:off x="2110153" y="1770186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n=7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9363B67-5A72-C64A-833A-6A143EF542EE}"/>
              </a:ext>
            </a:extLst>
          </p:cNvPr>
          <p:cNvGrpSpPr/>
          <p:nvPr/>
        </p:nvGrpSpPr>
        <p:grpSpPr>
          <a:xfrm>
            <a:off x="3927240" y="1922586"/>
            <a:ext cx="825184" cy="276999"/>
            <a:chOff x="1676423" y="1770186"/>
            <a:chExt cx="825184" cy="27699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1803E17-7AFA-7C40-8C7B-5AFD5A320F3B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BD4ECE-C41A-7144-846C-3D4EFFF056C8}"/>
                </a:ext>
              </a:extLst>
            </p:cNvPr>
            <p:cNvSpPr txBox="1"/>
            <p:nvPr/>
          </p:nvSpPr>
          <p:spPr>
            <a:xfrm>
              <a:off x="2110153" y="177018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139A29"/>
                  </a:solidFill>
                  <a:latin typeface="Times" pitchFamily="2" charset="0"/>
                  <a:cs typeface="Arial"/>
                </a:rPr>
                <a:t>i</a:t>
              </a:r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=1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D1A844-EFB5-F74A-8605-CD2C70E56597}"/>
              </a:ext>
            </a:extLst>
          </p:cNvPr>
          <p:cNvGrpSpPr/>
          <p:nvPr/>
        </p:nvGrpSpPr>
        <p:grpSpPr>
          <a:xfrm>
            <a:off x="3870116" y="2954211"/>
            <a:ext cx="858846" cy="276999"/>
            <a:chOff x="1676423" y="1770186"/>
            <a:chExt cx="858846" cy="276999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C55D079-D284-2D41-8B8E-F83F17742D20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742C23-5C40-7547-8DF7-64CFD98E72D3}"/>
                </a:ext>
              </a:extLst>
            </p:cNvPr>
            <p:cNvSpPr txBox="1"/>
            <p:nvPr/>
          </p:nvSpPr>
          <p:spPr>
            <a:xfrm>
              <a:off x="2110153" y="1770186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n=6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7400F0E-E8C3-0A4B-B554-195F700CAAFD}"/>
              </a:ext>
            </a:extLst>
          </p:cNvPr>
          <p:cNvSpPr txBox="1"/>
          <p:nvPr/>
        </p:nvSpPr>
        <p:spPr>
          <a:xfrm>
            <a:off x="2498491" y="3643081"/>
            <a:ext cx="21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pitchFamily="2" charset="0"/>
                <a:cs typeface="Arial"/>
              </a:rPr>
              <a:t>Smallest =19, index = 4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Largest =79, index =</a:t>
            </a:r>
            <a:r>
              <a:rPr lang="en-US" sz="1400" dirty="0">
                <a:latin typeface="Times" pitchFamily="2" charset="0"/>
                <a:cs typeface="Arial"/>
              </a:rPr>
              <a:t>5</a:t>
            </a:r>
          </a:p>
          <a:p>
            <a:r>
              <a:rPr lang="en-US" sz="1400">
                <a:latin typeface="Times" pitchFamily="2" charset="0"/>
                <a:cs typeface="Arial"/>
              </a:rPr>
              <a:t>Swap smallest with a</a:t>
            </a:r>
            <a:r>
              <a:rPr lang="en-US" sz="1400" dirty="0">
                <a:latin typeface="Times" pitchFamily="2" charset="0"/>
                <a:cs typeface="Arial"/>
              </a:rPr>
              <a:t>[1]</a:t>
            </a:r>
          </a:p>
          <a:p>
            <a:r>
              <a:rPr lang="en-US" sz="1400">
                <a:latin typeface="Times" pitchFamily="2" charset="0"/>
                <a:cs typeface="Arial"/>
              </a:rPr>
              <a:t>Largest with a</a:t>
            </a:r>
            <a:r>
              <a:rPr lang="en-US" sz="1400" dirty="0">
                <a:latin typeface="Times" pitchFamily="2" charset="0"/>
                <a:cs typeface="Arial"/>
              </a:rPr>
              <a:t>[6]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606ADB3-1A9F-344B-B414-AF82CAEEA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11273"/>
              </p:ext>
            </p:extLst>
          </p:nvPr>
        </p:nvGraphicFramePr>
        <p:xfrm>
          <a:off x="5029168" y="1559160"/>
          <a:ext cx="1219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60770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3448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63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5737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927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a[2]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74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604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a[4]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15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87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757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a[7[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24300"/>
                  </a:ext>
                </a:extLst>
              </a:tr>
            </a:tbl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8FB863B2-4635-7548-BFEA-FEC1EE52612A}"/>
              </a:ext>
            </a:extLst>
          </p:cNvPr>
          <p:cNvGrpSpPr/>
          <p:nvPr/>
        </p:nvGrpSpPr>
        <p:grpSpPr>
          <a:xfrm>
            <a:off x="6248395" y="2145324"/>
            <a:ext cx="825184" cy="276999"/>
            <a:chOff x="1676423" y="1770186"/>
            <a:chExt cx="825184" cy="27699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7D27FD-C069-C842-A348-32DFAB5ED5EA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802F05-409D-BB48-9E38-1603CA8773C1}"/>
                </a:ext>
              </a:extLst>
            </p:cNvPr>
            <p:cNvSpPr txBox="1"/>
            <p:nvPr/>
          </p:nvSpPr>
          <p:spPr>
            <a:xfrm>
              <a:off x="2110153" y="1770186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solidFill>
                    <a:srgbClr val="139A29"/>
                  </a:solidFill>
                  <a:latin typeface="Times" pitchFamily="2" charset="0"/>
                  <a:cs typeface="Arial"/>
                </a:rPr>
                <a:t>i</a:t>
              </a:r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=2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5DC13E-BCD3-5646-BAA9-98A51B80E3FF}"/>
              </a:ext>
            </a:extLst>
          </p:cNvPr>
          <p:cNvGrpSpPr/>
          <p:nvPr/>
        </p:nvGrpSpPr>
        <p:grpSpPr>
          <a:xfrm>
            <a:off x="6236673" y="2731475"/>
            <a:ext cx="858846" cy="276999"/>
            <a:chOff x="1676423" y="1770186"/>
            <a:chExt cx="858846" cy="27699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69A2368-1ABE-3346-9DED-3CE40BC50707}"/>
                </a:ext>
              </a:extLst>
            </p:cNvPr>
            <p:cNvCxnSpPr/>
            <p:nvPr/>
          </p:nvCxnSpPr>
          <p:spPr>
            <a:xfrm flipH="1">
              <a:off x="1676423" y="1912561"/>
              <a:ext cx="5040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46AECE-CB4B-7D4A-A594-1382769A312D}"/>
                </a:ext>
              </a:extLst>
            </p:cNvPr>
            <p:cNvSpPr txBox="1"/>
            <p:nvPr/>
          </p:nvSpPr>
          <p:spPr>
            <a:xfrm>
              <a:off x="2110153" y="1770186"/>
              <a:ext cx="425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139A29"/>
                  </a:solidFill>
                  <a:latin typeface="Times" pitchFamily="2" charset="0"/>
                  <a:cs typeface="Arial"/>
                </a:rPr>
                <a:t>n=5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5C63304-445A-B245-BDAA-A4CF160ECA31}"/>
              </a:ext>
            </a:extLst>
          </p:cNvPr>
          <p:cNvSpPr txBox="1"/>
          <p:nvPr/>
        </p:nvSpPr>
        <p:spPr>
          <a:xfrm>
            <a:off x="4794710" y="3619636"/>
            <a:ext cx="2133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pitchFamily="2" charset="0"/>
                <a:cs typeface="Arial"/>
              </a:rPr>
              <a:t>Smallest =21, index = 2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Largest =55, index =</a:t>
            </a:r>
            <a:r>
              <a:rPr lang="en-US" sz="1400" dirty="0">
                <a:latin typeface="Times" pitchFamily="2" charset="0"/>
                <a:cs typeface="Arial"/>
              </a:rPr>
              <a:t>4</a:t>
            </a:r>
          </a:p>
          <a:p>
            <a:r>
              <a:rPr lang="en-US" sz="1400">
                <a:latin typeface="Times" pitchFamily="2" charset="0"/>
                <a:cs typeface="Arial"/>
              </a:rPr>
              <a:t>Swap smallest with a</a:t>
            </a:r>
            <a:r>
              <a:rPr lang="en-US" sz="1400" dirty="0">
                <a:latin typeface="Times" pitchFamily="2" charset="0"/>
                <a:cs typeface="Arial"/>
              </a:rPr>
              <a:t>[2]</a:t>
            </a:r>
          </a:p>
          <a:p>
            <a:r>
              <a:rPr lang="en-US" sz="1400">
                <a:latin typeface="Times" pitchFamily="2" charset="0"/>
                <a:cs typeface="Arial"/>
              </a:rPr>
              <a:t>Largest with a</a:t>
            </a:r>
            <a:r>
              <a:rPr lang="en-US" sz="1400" dirty="0">
                <a:latin typeface="Times" pitchFamily="2" charset="0"/>
                <a:cs typeface="Arial"/>
              </a:rPr>
              <a:t>[5]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6AE9BA0-4926-1145-AB6A-724D07994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602943"/>
              </p:ext>
            </p:extLst>
          </p:nvPr>
        </p:nvGraphicFramePr>
        <p:xfrm>
          <a:off x="7338600" y="1594330"/>
          <a:ext cx="12192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2607703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34480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63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5737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09275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a[2]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36746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a[3]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06048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a[4]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152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a[5]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8874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a[6]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757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a[7[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2243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49FF4A8E-7AA0-9F43-A0DE-6748D3DA281A}"/>
              </a:ext>
            </a:extLst>
          </p:cNvPr>
          <p:cNvSpPr txBox="1"/>
          <p:nvPr/>
        </p:nvSpPr>
        <p:spPr>
          <a:xfrm>
            <a:off x="822106" y="4923692"/>
            <a:ext cx="664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" pitchFamily="2" charset="0"/>
                <a:cs typeface="Arial"/>
              </a:rPr>
              <a:t>Stop when i &gt;= n (the pointers cross over</a:t>
            </a:r>
            <a:r>
              <a:rPr lang="en-US" sz="1600" dirty="0">
                <a:solidFill>
                  <a:srgbClr val="FF0000"/>
                </a:solidFill>
                <a:latin typeface="Times" pitchFamily="2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2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2" grpId="0"/>
      <p:bldP spid="50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A3D042C7-6407-5643-8DD0-736ACBDD0EF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51CB4552-F24B-7A44-9601-61B1365EC5FB}"/>
              </a:ext>
            </a:extLst>
          </p:cNvPr>
          <p:cNvSpPr txBox="1">
            <a:spLocks/>
          </p:cNvSpPr>
          <p:nvPr/>
        </p:nvSpPr>
        <p:spPr>
          <a:xfrm>
            <a:off x="311072" y="983424"/>
            <a:ext cx="8375728" cy="5272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Smallest and largest functions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9D628DC-53A0-BF41-8C12-5692D45FEC01}"/>
              </a:ext>
            </a:extLst>
          </p:cNvPr>
          <p:cNvSpPr/>
          <p:nvPr/>
        </p:nvSpPr>
        <p:spPr>
          <a:xfrm>
            <a:off x="408804" y="1416907"/>
            <a:ext cx="77266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find_smallest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smallest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index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smallest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index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for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(j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; j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n; </a:t>
            </a:r>
            <a:r>
              <a:rPr lang="en-US" sz="14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++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if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[j]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smallest) {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	smallest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[j];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	index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j; 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}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2BB5B-85DF-FF4D-AAC2-B2993609C5F8}"/>
              </a:ext>
            </a:extLst>
          </p:cNvPr>
          <p:cNvSpPr/>
          <p:nvPr/>
        </p:nvSpPr>
        <p:spPr>
          <a:xfrm>
            <a:off x="5513658" y="2061713"/>
            <a:ext cx="3321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void swap (int *a, int 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, int j) {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temp = a[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];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a[</a:t>
            </a:r>
            <a:r>
              <a:rPr lang="en-US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] = a[j];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 a[j] = temp;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}</a:t>
            </a:r>
            <a:endParaRPr lang="en-US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0C0C3-61D2-EF9B-42EA-0B0CF59FAFD8}"/>
              </a:ext>
            </a:extLst>
          </p:cNvPr>
          <p:cNvSpPr txBox="1"/>
          <p:nvPr/>
        </p:nvSpPr>
        <p:spPr>
          <a:xfrm>
            <a:off x="190499" y="3718679"/>
            <a:ext cx="6096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find_largest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					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largest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largest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[n];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index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n;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for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(j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I; j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n; 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j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[j]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largest)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	largest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[j];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	index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j; 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	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	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82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B3A0B4C-DD49-5848-A89B-58144EC6B4E7}"/>
              </a:ext>
            </a:extLst>
          </p:cNvPr>
          <p:cNvSpPr txBox="1">
            <a:spLocks noChangeArrowheads="1"/>
          </p:cNvSpPr>
          <p:nvPr/>
        </p:nvSpPr>
        <p:spPr>
          <a:xfrm>
            <a:off x="498764" y="320782"/>
            <a:ext cx="8233438" cy="72660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 outline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C42F81-74B7-0E4B-8C8D-C5CE80F8E736}"/>
              </a:ext>
            </a:extLst>
          </p:cNvPr>
          <p:cNvSpPr/>
          <p:nvPr/>
        </p:nvSpPr>
        <p:spPr>
          <a:xfrm>
            <a:off x="408804" y="1018861"/>
            <a:ext cx="810049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Programming Assignment 2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You need to write three procedures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find_smallest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find_largest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swap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You also need to decide which registers are used to send and receive parameters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the address of the array to be sorted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 i and n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smallest must at least return the index of the smallest value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largest must at least return the index of the largest value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swap takes two indexes i and j and swaps the data stored in a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60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] with a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[j]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Submit ARM code (.S file), memory snapshots, before sorting and after sorting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Any additional snapshots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7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A3D042C7-6407-5643-8DD0-736ACBDD0EF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</a:t>
            </a:r>
            <a:endParaRPr lang="en-US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  <a:p>
            <a:pPr algn="l"/>
            <a:r>
              <a:rPr lang="en-US" altLang="en-US" sz="16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Some hints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42B4E-6F2A-814C-88D4-996987C17A4F}"/>
              </a:ext>
            </a:extLst>
          </p:cNvPr>
          <p:cNvSpPr/>
          <p:nvPr/>
        </p:nvSpPr>
        <p:spPr>
          <a:xfrm>
            <a:off x="408805" y="984346"/>
            <a:ext cx="825976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main: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ADRP X0, v           	 // Load the array address to X0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X0, X0, :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lo12:v				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ADRP X2, n           	// address of n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X2, X2, :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lo12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:n  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	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LDUR X2, [X2, #0]    	// load n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SUB X1, X1, X1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initialize 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=0</a:t>
            </a:r>
          </a:p>
          <a:p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loopmain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CMP X1, X2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check i &lt;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n</a:t>
            </a: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B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.GE   exit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b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BL find</a:t>
            </a:r>
            <a:r>
              <a:rPr lang="en-US" sz="1200" b="1" dirty="0" err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_smallest</a:t>
            </a:r>
            <a:r>
              <a:rPr lang="en-US" sz="1200" b="1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b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call smallest 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at this time i in X1, n in X2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	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note we need the current values of i and n, function must save and restore them</a:t>
            </a:r>
            <a:endParaRPr lang="en-US" sz="12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	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// function returns the index of smallest in X4 and smallest value in X3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//  move i into X3 =i  and X4 contains index of smallest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BL swap</a:t>
            </a:r>
            <a:r>
              <a:rPr lang="en-US" sz="12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call swap to swap smallest with v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]</a:t>
            </a:r>
            <a:r>
              <a:rPr lang="en-US" sz="1200">
                <a:latin typeface="Times" charset="0"/>
                <a:ea typeface="Times" charset="0"/>
                <a:cs typeface="Times" charset="0"/>
                <a:sym typeface="Wingdings" pitchFamily="2" charset="2"/>
              </a:rPr>
              <a:t> 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X3= i and X4 = index of smallest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b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BL find</a:t>
            </a:r>
            <a:r>
              <a:rPr lang="en-US" sz="1200" b="1" dirty="0" err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_largest</a:t>
            </a:r>
            <a:r>
              <a:rPr lang="en-US" sz="1200" b="1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b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call find largest; note i in X1 and n in X2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	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// note we need the current values of i and n, function must save and restore them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		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//function returns index of largest in X4 and largest value in X3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 move n into X3 =i  and X4 contains index of largest</a:t>
            </a:r>
            <a:endParaRPr lang="en-US" sz="12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BL swap</a:t>
            </a:r>
            <a:r>
              <a:rPr lang="en-US" sz="12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call to swap largest with v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n], note n in X3 and index of largest in X4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X1, X1,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1		//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=i+1</a:t>
            </a:r>
          </a:p>
          <a:p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SUB X2, X2,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1		//n=n-1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B loopmain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48879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A3D042C7-6407-5643-8DD0-736ACBDD0EF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42B4E-6F2A-814C-88D4-996987C17A4F}"/>
              </a:ext>
            </a:extLst>
          </p:cNvPr>
          <p:cNvSpPr/>
          <p:nvPr/>
        </p:nvSpPr>
        <p:spPr>
          <a:xfrm>
            <a:off x="408804" y="953089"/>
            <a:ext cx="78676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find_</a:t>
            </a:r>
            <a:r>
              <a:rPr lang="en-US" sz="1200" err="1">
                <a:latin typeface="Times" charset="0"/>
                <a:ea typeface="Times" charset="0"/>
                <a:cs typeface="Times" charset="0"/>
              </a:rPr>
              <a:t>largest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: 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X0 contains address of v; X1 contains i, X2 contains n, 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note we need the current values of i and n, function must save and restore them</a:t>
            </a:r>
            <a:endParaRPr lang="en-US" sz="12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//save them on stack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LSL X10, X1,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3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*8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X10, X10, X0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address of a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LDUR X3, [X10,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0]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initial value of largest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MOV X4, X1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initial index of largest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err="1">
                <a:latin typeface="Times" charset="0"/>
                <a:ea typeface="Times" charset="0"/>
                <a:cs typeface="Times" charset="0"/>
              </a:rPr>
              <a:t>loopl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: 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LDUR  X9, [X10,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0]	/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 next a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CMP X9, X3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check if a new largest is found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B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.LE skipl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MOV X3, X9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new largest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MOV X4, X1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new index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skipl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:		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X1, X1,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1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++	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ADD X10, X10, #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8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address of a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[</a:t>
            </a:r>
            <a:r>
              <a:rPr lang="en-US" sz="12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CMP X1, X2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check loop is done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B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.LT loopl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//restore old values of i and n from stack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2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note X4 contains the index of largest value</a:t>
            </a:r>
            <a:endParaRPr lang="en-US" sz="12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200">
                <a:latin typeface="Times" charset="0"/>
                <a:ea typeface="Times" charset="0"/>
                <a:cs typeface="Times" charset="0"/>
              </a:rPr>
              <a:t>	BR X30</a:t>
            </a:r>
            <a:r>
              <a:rPr lang="en-US" sz="12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200">
                <a:latin typeface="Times" charset="0"/>
                <a:ea typeface="Times" charset="0"/>
                <a:cs typeface="Times" charset="0"/>
              </a:rPr>
              <a:t>	// return</a:t>
            </a:r>
            <a:endParaRPr lang="en-US" sz="1200" dirty="0">
              <a:latin typeface="Times" charset="0"/>
              <a:ea typeface="Times" charset="0"/>
              <a:cs typeface="Times" charset="0"/>
            </a:endParaRPr>
          </a:p>
          <a:p>
            <a:endParaRPr lang="en-US" sz="12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545E9-326D-B841-B5F3-38E3724DE101}"/>
              </a:ext>
            </a:extLst>
          </p:cNvPr>
          <p:cNvSpPr txBox="1"/>
          <p:nvPr/>
        </p:nvSpPr>
        <p:spPr>
          <a:xfrm>
            <a:off x="5064369" y="3305909"/>
            <a:ext cx="3767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Likewise write a function of smallest and one swap function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86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D99100-2C1E-7443-8262-DB66FC22661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Nested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18173-F4E2-0E41-A887-90C87111DF6A}"/>
              </a:ext>
            </a:extLst>
          </p:cNvPr>
          <p:cNvSpPr txBox="1"/>
          <p:nvPr/>
        </p:nvSpPr>
        <p:spPr>
          <a:xfrm>
            <a:off x="558140" y="907263"/>
            <a:ext cx="82597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" pitchFamily="2" charset="0"/>
                <a:cs typeface="Arial"/>
              </a:rPr>
              <a:t>On each call using BL modifies X30 (LR) with new return address</a:t>
            </a:r>
            <a:endParaRPr lang="en-US" sz="1600" dirty="0">
              <a:solidFill>
                <a:srgbClr val="FF0000"/>
              </a:solidFill>
              <a:latin typeface="Times" pitchFamily="2" charset="0"/>
              <a:cs typeface="Arial"/>
            </a:endParaRP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So, before calling another function, need to save previous return address (in X30 or LR) on stack</a:t>
            </a:r>
            <a:r>
              <a:rPr lang="en-US" sz="1600" dirty="0">
                <a:latin typeface="Times" pitchFamily="2" charset="0"/>
                <a:cs typeface="Arial"/>
              </a:rPr>
              <a:t>.</a:t>
            </a: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That is, in addition to saving any registers that may be needed, need to save return address</a:t>
            </a:r>
            <a:endParaRPr lang="en-US" sz="1600" dirty="0">
              <a:latin typeface="Times" pitchFamily="2" charset="0"/>
              <a:cs typeface="Arial"/>
            </a:endParaRP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And before returning, restore return address back to X30, and any other saved registers</a:t>
            </a:r>
            <a:endParaRPr lang="en-US" sz="1600" dirty="0">
              <a:latin typeface="Times" pitchFamily="2" charset="0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29712-E438-7142-8DD5-59DE9BA36798}"/>
              </a:ext>
            </a:extLst>
          </p:cNvPr>
          <p:cNvSpPr txBox="1"/>
          <p:nvPr/>
        </p:nvSpPr>
        <p:spPr>
          <a:xfrm>
            <a:off x="685799" y="3237944"/>
            <a:ext cx="8102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Let us work on an example</a:t>
            </a:r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.</a:t>
            </a:r>
          </a:p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In the first assembly language program we added 3 elements of an array</a:t>
            </a:r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.</a:t>
            </a:r>
          </a:p>
          <a:p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Let us modify this example slightly. 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We will use 4 elements of an array, we add them and find the average of the 4 numbers</a:t>
            </a:r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.</a:t>
            </a:r>
          </a:p>
          <a:p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We will create a function called average. This functions adds the 4 elements and then calls </a:t>
            </a:r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		</a:t>
            </a:r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600">
                <a:solidFill>
                  <a:srgbClr val="C00000"/>
                </a:solidFill>
                <a:latin typeface="Times" pitchFamily="2" charset="0"/>
                <a:cs typeface="Arial"/>
              </a:rPr>
              <a:t>another function </a:t>
            </a:r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called divide to find the average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357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AD99100-2C1E-7443-8262-DB66FC22661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Nested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CACAB-913D-FC48-BDA0-E3005B3E8B16}"/>
              </a:ext>
            </a:extLst>
          </p:cNvPr>
          <p:cNvSpPr txBox="1"/>
          <p:nvPr/>
        </p:nvSpPr>
        <p:spPr>
          <a:xfrm>
            <a:off x="446310" y="744573"/>
            <a:ext cx="36140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main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ADRP X0, a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		</a:t>
            </a: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200">
                <a:latin typeface="Times" pitchFamily="2" charset="0"/>
                <a:cs typeface="Arial"/>
              </a:rPr>
              <a:t>// address of array a</a:t>
            </a:r>
            <a:endParaRPr lang="en-US" sz="1200" dirty="0">
              <a:latin typeface="Times" pitchFamily="2" charset="0"/>
              <a:cs typeface="Arial"/>
            </a:endParaRP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ADD X0, X0,  :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lo12:a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LDUR X1, [X0, #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0]	</a:t>
            </a:r>
            <a:r>
              <a:rPr lang="en-US" sz="1200">
                <a:latin typeface="Times" pitchFamily="2" charset="0"/>
                <a:cs typeface="Arial"/>
              </a:rPr>
              <a:t>//X1 = a</a:t>
            </a:r>
            <a:r>
              <a:rPr lang="en-US" sz="1200" dirty="0">
                <a:latin typeface="Times" pitchFamily="2" charset="0"/>
                <a:cs typeface="Arial"/>
              </a:rPr>
              <a:t>[0]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LDUR X2, [X0, #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8]	</a:t>
            </a:r>
            <a:r>
              <a:rPr lang="en-US" sz="1200" dirty="0">
                <a:latin typeface="Times" pitchFamily="2" charset="0"/>
                <a:cs typeface="Arial"/>
              </a:rPr>
              <a:t>//X2=a[1]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LDUR X3, [X0, #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16]	</a:t>
            </a:r>
            <a:r>
              <a:rPr lang="en-US" sz="1200" dirty="0">
                <a:latin typeface="Times" pitchFamily="2" charset="0"/>
                <a:cs typeface="Arial"/>
              </a:rPr>
              <a:t>//</a:t>
            </a:r>
            <a:r>
              <a:rPr lang="en-US" sz="1200">
                <a:latin typeface="Times" pitchFamily="2" charset="0"/>
                <a:cs typeface="Arial"/>
              </a:rPr>
              <a:t>X3= a</a:t>
            </a:r>
            <a:r>
              <a:rPr lang="en-US" sz="1200" dirty="0">
                <a:latin typeface="Times" pitchFamily="2" charset="0"/>
                <a:cs typeface="Arial"/>
              </a:rPr>
              <a:t>[2]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LDUR X4, [X0, #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24]	</a:t>
            </a:r>
            <a:r>
              <a:rPr lang="en-US" sz="1200">
                <a:latin typeface="Times" pitchFamily="2" charset="0"/>
                <a:cs typeface="Arial"/>
              </a:rPr>
              <a:t>//X4 = a</a:t>
            </a:r>
            <a:r>
              <a:rPr lang="en-US" sz="1200" dirty="0">
                <a:latin typeface="Times" pitchFamily="2" charset="0"/>
                <a:cs typeface="Arial"/>
              </a:rPr>
              <a:t>[3]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ADRP X5, n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		</a:t>
            </a:r>
            <a:r>
              <a:rPr lang="en-US" sz="1200">
                <a:latin typeface="Times" pitchFamily="2" charset="0"/>
                <a:cs typeface="Arial"/>
              </a:rPr>
              <a:t>//get the address of n </a:t>
            </a:r>
            <a:endParaRPr lang="en-US" sz="1200" dirty="0">
              <a:latin typeface="Times" pitchFamily="2" charset="0"/>
              <a:cs typeface="Arial"/>
            </a:endParaRP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ADD X5, X5, :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lo12:n</a:t>
            </a: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LDUR X6, [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X5,#</a:t>
            </a: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0]    	  </a:t>
            </a:r>
            <a:r>
              <a:rPr lang="en-US" sz="1200">
                <a:latin typeface="Times" pitchFamily="2" charset="0"/>
                <a:cs typeface="Arial"/>
              </a:rPr>
              <a:t>//X6 = n</a:t>
            </a:r>
            <a:endParaRPr lang="en-US" sz="1200" dirty="0">
              <a:latin typeface="Times" pitchFamily="2" charset="0"/>
              <a:cs typeface="Arial"/>
            </a:endParaRP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</a:t>
            </a:r>
            <a:r>
              <a:rPr lang="en-US" sz="1200">
                <a:solidFill>
                  <a:schemeClr val="bg1"/>
                </a:solidFill>
                <a:highlight>
                  <a:srgbClr val="000000"/>
                </a:highlight>
                <a:latin typeface="Times" pitchFamily="2" charset="0"/>
                <a:cs typeface="Arial"/>
              </a:rPr>
              <a:t>BL</a:t>
            </a: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func</a:t>
            </a:r>
            <a:r>
              <a:rPr lang="en-US" sz="12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_avg</a:t>
            </a:r>
            <a:endParaRPr lang="en-US" sz="12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200">
                <a:solidFill>
                  <a:srgbClr val="FF0000"/>
                </a:solidFill>
                <a:latin typeface="Times" pitchFamily="2" charset="0"/>
                <a:cs typeface="Arial"/>
              </a:rPr>
              <a:t>// X7 holds the int average</a:t>
            </a:r>
            <a:endParaRPr lang="en-US" sz="1200" dirty="0">
              <a:solidFill>
                <a:srgbClr val="FF0000"/>
              </a:solidFill>
              <a:latin typeface="Times" pitchFamily="2" charset="0"/>
              <a:cs typeface="Arial"/>
            </a:endParaRPr>
          </a:p>
          <a:p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exit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DD33F7-B880-E641-8649-56F7B3870F0F}"/>
              </a:ext>
            </a:extLst>
          </p:cNvPr>
          <p:cNvGrpSpPr/>
          <p:nvPr/>
        </p:nvGrpSpPr>
        <p:grpSpPr>
          <a:xfrm>
            <a:off x="1820086" y="2577739"/>
            <a:ext cx="2984865" cy="523220"/>
            <a:chOff x="1820086" y="2577739"/>
            <a:chExt cx="2984865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75A453-B25D-784D-AAEF-C45F4FE78A81}"/>
                </a:ext>
              </a:extLst>
            </p:cNvPr>
            <p:cNvSpPr txBox="1"/>
            <p:nvPr/>
          </p:nvSpPr>
          <p:spPr>
            <a:xfrm>
              <a:off x="2403551" y="2577739"/>
              <a:ext cx="2401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imes" pitchFamily="2" charset="0"/>
                  <a:cs typeface="Arial"/>
                </a:rPr>
                <a:t>At this BL, LR (X30) </a:t>
              </a:r>
              <a:endParaRPr lang="en-US" sz="1400" dirty="0">
                <a:latin typeface="Times" pitchFamily="2" charset="0"/>
                <a:cs typeface="Arial"/>
              </a:endParaRPr>
            </a:p>
            <a:p>
              <a:r>
                <a:rPr lang="en-US" sz="1400">
                  <a:latin typeface="Times" pitchFamily="2" charset="0"/>
                  <a:cs typeface="Arial"/>
                </a:rPr>
                <a:t>contains the address of ”</a:t>
              </a:r>
              <a:r>
                <a:rPr lang="en-US" sz="1400" dirty="0">
                  <a:latin typeface="Times" pitchFamily="2" charset="0"/>
                  <a:cs typeface="Arial"/>
                </a:rPr>
                <a:t>exit:”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C17D431-AC03-9E46-847C-DC07F18BE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086" y="2725785"/>
              <a:ext cx="461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ABA1D1E-091F-3E4C-9889-F65DE6D37D07}"/>
              </a:ext>
            </a:extLst>
          </p:cNvPr>
          <p:cNvSpPr txBox="1"/>
          <p:nvPr/>
        </p:nvSpPr>
        <p:spPr>
          <a:xfrm>
            <a:off x="446311" y="3102421"/>
            <a:ext cx="41801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81188" algn="l"/>
              </a:tabLst>
            </a:pPr>
            <a:endParaRPr lang="en-US" sz="12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func</a:t>
            </a:r>
            <a:r>
              <a:rPr lang="en-US" sz="12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_avg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  <a:endParaRPr lang="en-US" sz="1200" dirty="0">
              <a:solidFill>
                <a:srgbClr val="C00000"/>
              </a:solidFill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     SUB SP, SP, #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32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200">
                <a:latin typeface="Times" pitchFamily="2" charset="0"/>
                <a:cs typeface="Arial"/>
              </a:rPr>
              <a:t>//make room on stack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</a:t>
            </a: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STUR X30, [SP, #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16]</a:t>
            </a:r>
            <a:r>
              <a:rPr lang="en-US" sz="12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200">
                <a:latin typeface="Times" pitchFamily="2" charset="0"/>
                <a:cs typeface="Arial"/>
              </a:rPr>
              <a:t>//save return address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latin typeface="Times" pitchFamily="2" charset="0"/>
                <a:cs typeface="Arial"/>
              </a:rPr>
              <a:t>     </a:t>
            </a: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STUR X0. [SP, #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0]</a:t>
            </a:r>
            <a:r>
              <a:rPr lang="en-US" sz="1200">
                <a:latin typeface="Times" pitchFamily="2" charset="0"/>
                <a:cs typeface="Arial"/>
              </a:rPr>
              <a:t>	// save old value of X0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ADD X0, X1, X2 	 </a:t>
            </a:r>
            <a:r>
              <a:rPr lang="en-US" sz="1200">
                <a:latin typeface="Times" pitchFamily="2" charset="0"/>
                <a:cs typeface="Arial"/>
              </a:rPr>
              <a:t>// X0</a:t>
            </a:r>
            <a:r>
              <a:rPr lang="en-US" sz="1200" dirty="0">
                <a:latin typeface="Times" pitchFamily="2" charset="0"/>
                <a:cs typeface="Arial"/>
              </a:rPr>
              <a:t>=a[0]+a[1]</a:t>
            </a: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ADD X0, X0, X3     	</a:t>
            </a:r>
            <a:r>
              <a:rPr lang="en-US" sz="1200">
                <a:latin typeface="Times" pitchFamily="2" charset="0"/>
                <a:cs typeface="Arial"/>
              </a:rPr>
              <a:t> // X0= a</a:t>
            </a:r>
            <a:r>
              <a:rPr lang="en-US" sz="1200" dirty="0">
                <a:latin typeface="Times" pitchFamily="2" charset="0"/>
                <a:cs typeface="Arial"/>
              </a:rPr>
              <a:t>[0]+a[1]+a[2]</a:t>
            </a: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ADD  X0, X0, X4    	 </a:t>
            </a:r>
            <a:r>
              <a:rPr lang="en-US" sz="1200">
                <a:latin typeface="Times" pitchFamily="2" charset="0"/>
                <a:cs typeface="Arial"/>
              </a:rPr>
              <a:t>// X0= a</a:t>
            </a:r>
            <a:r>
              <a:rPr lang="en-US" sz="1200" dirty="0">
                <a:latin typeface="Times" pitchFamily="2" charset="0"/>
                <a:cs typeface="Arial"/>
              </a:rPr>
              <a:t>[0]+a[1]+a[2]+a[3]</a:t>
            </a: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</a:t>
            </a:r>
            <a:r>
              <a:rPr lang="en-US" sz="1200">
                <a:solidFill>
                  <a:schemeClr val="bg1"/>
                </a:solidFill>
                <a:highlight>
                  <a:srgbClr val="000000"/>
                </a:highlight>
                <a:latin typeface="Times" pitchFamily="2" charset="0"/>
                <a:cs typeface="Arial"/>
              </a:rPr>
              <a:t>BL</a:t>
            </a: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func</a:t>
            </a:r>
            <a:r>
              <a:rPr lang="en-US" sz="1200" err="1">
                <a:solidFill>
                  <a:srgbClr val="139A29"/>
                </a:solidFill>
                <a:latin typeface="Times" pitchFamily="2" charset="0"/>
                <a:cs typeface="Arial"/>
              </a:rPr>
              <a:t>_</a:t>
            </a: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div      	 </a:t>
            </a:r>
            <a:r>
              <a:rPr lang="en-US" sz="1200">
                <a:latin typeface="Times" pitchFamily="2" charset="0"/>
                <a:cs typeface="Arial"/>
              </a:rPr>
              <a:t>// call function div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latin typeface="Times" pitchFamily="2" charset="0"/>
                <a:cs typeface="Arial"/>
              </a:rPr>
              <a:t>     </a:t>
            </a: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LDUR X0. [SP, #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0]</a:t>
            </a:r>
            <a:r>
              <a:rPr lang="en-US" sz="1200">
                <a:latin typeface="Times" pitchFamily="2" charset="0"/>
                <a:cs typeface="Arial"/>
              </a:rPr>
              <a:t>	// restore old value of X0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     LDUR X30, [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SP,#</a:t>
            </a: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16]  </a:t>
            </a:r>
            <a:r>
              <a:rPr lang="en-US" sz="1200" dirty="0">
                <a:solidFill>
                  <a:srgbClr val="C00000"/>
                </a:solidFill>
                <a:latin typeface="Times" pitchFamily="2" charset="0"/>
                <a:cs typeface="Arial"/>
              </a:rPr>
              <a:t>	</a:t>
            </a:r>
            <a:r>
              <a:rPr lang="en-US" sz="1200">
                <a:latin typeface="Times" pitchFamily="2" charset="0"/>
                <a:cs typeface="Arial"/>
              </a:rPr>
              <a:t>//restore return address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</a:t>
            </a:r>
            <a:r>
              <a:rPr lang="en-US" sz="1200">
                <a:solidFill>
                  <a:srgbClr val="C00000"/>
                </a:solidFill>
                <a:latin typeface="Times" pitchFamily="2" charset="0"/>
                <a:cs typeface="Arial"/>
              </a:rPr>
              <a:t>ADD SP, SP, #32      	</a:t>
            </a:r>
            <a:r>
              <a:rPr lang="en-US" sz="1200">
                <a:latin typeface="Times" pitchFamily="2" charset="0"/>
                <a:cs typeface="Arial"/>
              </a:rPr>
              <a:t>// reset stack pointer</a:t>
            </a:r>
            <a:endParaRPr lang="en-US" sz="1200" dirty="0">
              <a:latin typeface="Times" pitchFamily="2" charset="0"/>
              <a:cs typeface="Arial"/>
            </a:endParaRPr>
          </a:p>
          <a:p>
            <a:pPr>
              <a:tabLst>
                <a:tab pos="1881188" algn="l"/>
              </a:tabLst>
            </a:pPr>
            <a:r>
              <a:rPr lang="en-US" sz="1200">
                <a:solidFill>
                  <a:srgbClr val="139A29"/>
                </a:solidFill>
                <a:latin typeface="Times" pitchFamily="2" charset="0"/>
                <a:cs typeface="Arial"/>
              </a:rPr>
              <a:t>     BR X30	 </a:t>
            </a:r>
            <a:r>
              <a:rPr lang="en-US" sz="1200">
                <a:latin typeface="Times" pitchFamily="2" charset="0"/>
                <a:cs typeface="Arial"/>
              </a:rPr>
              <a:t>// return to main</a:t>
            </a:r>
            <a:endParaRPr lang="en-US" sz="1200" dirty="0">
              <a:latin typeface="Times" pitchFamily="2" charset="0"/>
              <a:cs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D16ED4-0F92-654A-A5F6-65D6E1DCAEFD}"/>
              </a:ext>
            </a:extLst>
          </p:cNvPr>
          <p:cNvGrpSpPr/>
          <p:nvPr/>
        </p:nvGrpSpPr>
        <p:grpSpPr>
          <a:xfrm>
            <a:off x="3596640" y="4593779"/>
            <a:ext cx="4539347" cy="738664"/>
            <a:chOff x="3596640" y="4593779"/>
            <a:chExt cx="4539347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F502F-BFBB-D940-BB4C-3A9E4985B51A}"/>
                </a:ext>
              </a:extLst>
            </p:cNvPr>
            <p:cNvSpPr txBox="1"/>
            <p:nvPr/>
          </p:nvSpPr>
          <p:spPr>
            <a:xfrm>
              <a:off x="4511040" y="4593779"/>
              <a:ext cx="362494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Times" pitchFamily="2" charset="0"/>
                  <a:cs typeface="Arial"/>
                </a:rPr>
                <a:t>At this BL, LR (X30) </a:t>
              </a:r>
              <a:endParaRPr lang="en-US" sz="1400" dirty="0">
                <a:latin typeface="Times" pitchFamily="2" charset="0"/>
                <a:cs typeface="Arial"/>
              </a:endParaRPr>
            </a:p>
            <a:p>
              <a:r>
                <a:rPr lang="en-US" sz="1400">
                  <a:latin typeface="Times" pitchFamily="2" charset="0"/>
                  <a:cs typeface="Arial"/>
                </a:rPr>
                <a:t>contains the address LDUR X0, [SP, #</a:t>
              </a:r>
              <a:r>
                <a:rPr lang="en-US" sz="1400" dirty="0">
                  <a:latin typeface="Times" pitchFamily="2" charset="0"/>
                  <a:cs typeface="Arial"/>
                </a:rPr>
                <a:t>0]</a:t>
              </a:r>
            </a:p>
            <a:p>
              <a:r>
                <a:rPr lang="en-US" sz="1400">
                  <a:latin typeface="Times" pitchFamily="2" charset="0"/>
                  <a:cs typeface="Arial"/>
                </a:rPr>
                <a:t> not the value “exit” in main</a:t>
              </a:r>
              <a:endParaRPr lang="en-US" sz="1400" dirty="0">
                <a:latin typeface="Times" pitchFamily="2" charset="0"/>
                <a:cs typeface="Arial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697CE1C-4819-0549-B1A1-24E3D6071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640" y="4737465"/>
              <a:ext cx="914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0BE051F-F5CD-3140-8576-D5ABD447A124}"/>
              </a:ext>
            </a:extLst>
          </p:cNvPr>
          <p:cNvSpPr txBox="1"/>
          <p:nvPr/>
        </p:nvSpPr>
        <p:spPr>
          <a:xfrm>
            <a:off x="4787548" y="1309672"/>
            <a:ext cx="3614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func_div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SDIV 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X7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, X0, X6   </a:t>
            </a:r>
            <a:r>
              <a:rPr lang="en-US" sz="1400">
                <a:latin typeface="Times" pitchFamily="2" charset="0"/>
                <a:cs typeface="Arial"/>
              </a:rPr>
              <a:t> // X7 = sum</a:t>
            </a:r>
            <a:r>
              <a:rPr lang="en-US" sz="1400" dirty="0">
                <a:latin typeface="Times" pitchFamily="2" charset="0"/>
                <a:cs typeface="Arial"/>
              </a:rPr>
              <a:t>/n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BR X30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 </a:t>
            </a:r>
            <a:r>
              <a:rPr lang="en-US" sz="1400">
                <a:latin typeface="Times" pitchFamily="2" charset="0"/>
                <a:cs typeface="Arial"/>
              </a:rPr>
              <a:t> // return to func</a:t>
            </a:r>
            <a:r>
              <a:rPr lang="en-US" sz="1400" err="1">
                <a:latin typeface="Times" pitchFamily="2" charset="0"/>
                <a:cs typeface="Arial"/>
              </a:rPr>
              <a:t>_</a:t>
            </a:r>
            <a:r>
              <a:rPr lang="en-US" sz="1400">
                <a:latin typeface="Times" pitchFamily="2" charset="0"/>
                <a:cs typeface="Arial"/>
              </a:rPr>
              <a:t>avg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99294B-CA26-9848-8159-4B021C0DFE19}"/>
              </a:ext>
            </a:extLst>
          </p:cNvPr>
          <p:cNvSpPr txBox="1"/>
          <p:nvPr/>
        </p:nvSpPr>
        <p:spPr>
          <a:xfrm>
            <a:off x="5164183" y="2264221"/>
            <a:ext cx="2971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pitchFamily="2" charset="0"/>
                <a:cs typeface="Arial"/>
              </a:rPr>
              <a:t>Note, X30 contains address of 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LDUR X0, [SP, #0] in func</a:t>
            </a:r>
            <a:r>
              <a:rPr lang="en-US" sz="1400" dirty="0" err="1">
                <a:latin typeface="Times" pitchFamily="2" charset="0"/>
                <a:cs typeface="Arial"/>
              </a:rPr>
              <a:t>_avg</a:t>
            </a:r>
            <a:endParaRPr lang="en-US" sz="1400" dirty="0">
              <a:latin typeface="Times" pitchFamily="2" charset="0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EDE231-0EDC-5A41-9D8E-336C688B5787}"/>
              </a:ext>
            </a:extLst>
          </p:cNvPr>
          <p:cNvSpPr txBox="1"/>
          <p:nvPr/>
        </p:nvSpPr>
        <p:spPr>
          <a:xfrm>
            <a:off x="4804951" y="3168697"/>
            <a:ext cx="3624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Times" pitchFamily="2" charset="0"/>
                <a:cs typeface="Arial"/>
              </a:rPr>
              <a:t>If we did not save the original return address in X30, when func</a:t>
            </a:r>
            <a:r>
              <a:rPr lang="en-US" sz="1400" err="1">
                <a:solidFill>
                  <a:srgbClr val="7030A0"/>
                </a:solidFill>
                <a:latin typeface="Times" pitchFamily="2" charset="0"/>
                <a:cs typeface="Arial"/>
              </a:rPr>
              <a:t>_</a:t>
            </a:r>
            <a:r>
              <a:rPr lang="en-US" sz="1400">
                <a:solidFill>
                  <a:srgbClr val="7030A0"/>
                </a:solidFill>
                <a:latin typeface="Times" pitchFamily="2" charset="0"/>
                <a:cs typeface="Arial"/>
              </a:rPr>
              <a:t>avg was called </a:t>
            </a:r>
            <a:endParaRPr lang="en-US" sz="1400" dirty="0">
              <a:solidFill>
                <a:srgbClr val="7030A0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7030A0"/>
                </a:solidFill>
                <a:latin typeface="Times" pitchFamily="2" charset="0"/>
                <a:cs typeface="Arial"/>
              </a:rPr>
              <a:t>You will not be able to return to main from</a:t>
            </a:r>
            <a:endParaRPr lang="en-US" sz="1400" dirty="0">
              <a:solidFill>
                <a:srgbClr val="7030A0"/>
              </a:solidFill>
              <a:latin typeface="Times" pitchFamily="2" charset="0"/>
              <a:cs typeface="Arial"/>
            </a:endParaRPr>
          </a:p>
          <a:p>
            <a:r>
              <a:rPr lang="en-US" sz="1400" dirty="0" err="1">
                <a:solidFill>
                  <a:srgbClr val="7030A0"/>
                </a:solidFill>
                <a:latin typeface="Times" pitchFamily="2" charset="0"/>
                <a:cs typeface="Arial"/>
              </a:rPr>
              <a:t>func_avg</a:t>
            </a:r>
            <a:endParaRPr lang="en-US" sz="1400" dirty="0">
              <a:solidFill>
                <a:srgbClr val="7030A0"/>
              </a:solidFill>
              <a:latin typeface="Times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4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2DB05B-44F3-3B4E-8122-8884277924EB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Nested function example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76C66-FC09-704A-80CF-6396ECDBEC2F}"/>
              </a:ext>
            </a:extLst>
          </p:cNvPr>
          <p:cNvSpPr txBox="1"/>
          <p:nvPr/>
        </p:nvSpPr>
        <p:spPr>
          <a:xfrm>
            <a:off x="927652" y="916756"/>
            <a:ext cx="7381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pitchFamily="2" charset="0"/>
                <a:cs typeface="Arial"/>
              </a:rPr>
              <a:t>Let us build piece by piece. First let us construct main</a:t>
            </a:r>
            <a:endParaRPr lang="en-US" sz="1600" dirty="0">
              <a:latin typeface="Times" pitchFamily="2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92EC8-13A0-284C-8B4B-8EB198A04542}"/>
              </a:ext>
            </a:extLst>
          </p:cNvPr>
          <p:cNvSpPr txBox="1"/>
          <p:nvPr/>
        </p:nvSpPr>
        <p:spPr>
          <a:xfrm>
            <a:off x="446310" y="1328044"/>
            <a:ext cx="3614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main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ADRP X0, a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// address of array a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ADD X0, X0,  :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lo12:a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LDUR X1, [X0, #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0]	</a:t>
            </a:r>
            <a:r>
              <a:rPr lang="en-US" sz="1400">
                <a:latin typeface="Times" pitchFamily="2" charset="0"/>
                <a:cs typeface="Arial"/>
              </a:rPr>
              <a:t>//X1 = a</a:t>
            </a:r>
            <a:r>
              <a:rPr lang="en-US" sz="1400" dirty="0">
                <a:latin typeface="Times" pitchFamily="2" charset="0"/>
                <a:cs typeface="Arial"/>
              </a:rPr>
              <a:t>[0]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LDUR X2, [X0, #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8]	</a:t>
            </a:r>
            <a:r>
              <a:rPr lang="en-US" sz="1400" dirty="0">
                <a:latin typeface="Times" pitchFamily="2" charset="0"/>
                <a:cs typeface="Arial"/>
              </a:rPr>
              <a:t>//X2=a[1]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LDUR X3, [X0, #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16]	</a:t>
            </a:r>
            <a:r>
              <a:rPr lang="en-US" sz="1400" dirty="0">
                <a:latin typeface="Times" pitchFamily="2" charset="0"/>
                <a:cs typeface="Arial"/>
              </a:rPr>
              <a:t>//</a:t>
            </a:r>
            <a:r>
              <a:rPr lang="en-US" sz="1400">
                <a:latin typeface="Times" pitchFamily="2" charset="0"/>
                <a:cs typeface="Arial"/>
              </a:rPr>
              <a:t>X3= a</a:t>
            </a:r>
            <a:r>
              <a:rPr lang="en-US" sz="1400" dirty="0">
                <a:latin typeface="Times" pitchFamily="2" charset="0"/>
                <a:cs typeface="Arial"/>
              </a:rPr>
              <a:t>[2]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LDUR X4, [X0, #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24]	</a:t>
            </a:r>
            <a:r>
              <a:rPr lang="en-US" sz="1400">
                <a:latin typeface="Times" pitchFamily="2" charset="0"/>
                <a:cs typeface="Arial"/>
              </a:rPr>
              <a:t>//X4 = a</a:t>
            </a:r>
            <a:r>
              <a:rPr lang="en-US" sz="1400" dirty="0">
                <a:latin typeface="Times" pitchFamily="2" charset="0"/>
                <a:cs typeface="Arial"/>
              </a:rPr>
              <a:t>[3]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ADRP X5, n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	</a:t>
            </a:r>
            <a:r>
              <a:rPr lang="en-US" sz="1400">
                <a:latin typeface="Times" pitchFamily="2" charset="0"/>
                <a:cs typeface="Arial"/>
              </a:rPr>
              <a:t>//get the address of n 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ADD X5, X5, :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lo12:n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LDUR X6, [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X5,#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0]      </a:t>
            </a:r>
            <a:r>
              <a:rPr lang="en-US" sz="1400">
                <a:latin typeface="Times" pitchFamily="2" charset="0"/>
                <a:cs typeface="Arial"/>
              </a:rPr>
              <a:t>//X6 = n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BL  func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_avg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exit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AEC2B-89BB-0548-9D43-53C2330982C6}"/>
              </a:ext>
            </a:extLst>
          </p:cNvPr>
          <p:cNvSpPr txBox="1"/>
          <p:nvPr/>
        </p:nvSpPr>
        <p:spPr>
          <a:xfrm>
            <a:off x="4626422" y="1404242"/>
            <a:ext cx="40603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Now let us construct function average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func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_avg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  <a:endParaRPr lang="en-US" sz="1400" dirty="0">
              <a:solidFill>
                <a:srgbClr val="C00000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     SUB SP, SP, #</a:t>
            </a:r>
            <a:r>
              <a:rPr lang="en-US" sz="1400" dirty="0">
                <a:solidFill>
                  <a:srgbClr val="C00000"/>
                </a:solidFill>
                <a:latin typeface="Times" pitchFamily="2" charset="0"/>
                <a:cs typeface="Arial"/>
              </a:rPr>
              <a:t>16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//make room on stack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</a:t>
            </a:r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STUR X30, [SP, #</a:t>
            </a:r>
            <a:r>
              <a:rPr lang="en-US" sz="1400" dirty="0">
                <a:solidFill>
                  <a:srgbClr val="C00000"/>
                </a:solidFill>
                <a:latin typeface="Times" pitchFamily="2" charset="0"/>
                <a:cs typeface="Arial"/>
              </a:rPr>
              <a:t>8]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//save return address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     </a:t>
            </a:r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STUR X0. [SP, #</a:t>
            </a:r>
            <a:r>
              <a:rPr lang="en-US" sz="1400" dirty="0">
                <a:solidFill>
                  <a:srgbClr val="C00000"/>
                </a:solidFill>
                <a:latin typeface="Times" pitchFamily="2" charset="0"/>
                <a:cs typeface="Arial"/>
              </a:rPr>
              <a:t>0]</a:t>
            </a:r>
            <a:r>
              <a:rPr lang="en-US" sz="1400">
                <a:latin typeface="Times" pitchFamily="2" charset="0"/>
                <a:cs typeface="Arial"/>
              </a:rPr>
              <a:t>	// save old value of X0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ADD X0, X1, X2      </a:t>
            </a:r>
            <a:r>
              <a:rPr lang="en-US" sz="1400">
                <a:latin typeface="Times" pitchFamily="2" charset="0"/>
                <a:cs typeface="Arial"/>
              </a:rPr>
              <a:t>// X0</a:t>
            </a:r>
            <a:r>
              <a:rPr lang="en-US" sz="1400" dirty="0">
                <a:latin typeface="Times" pitchFamily="2" charset="0"/>
                <a:cs typeface="Arial"/>
              </a:rPr>
              <a:t>=a[0]+a[1]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ADD X0, X0, X3     </a:t>
            </a:r>
            <a:r>
              <a:rPr lang="en-US" sz="1400">
                <a:latin typeface="Times" pitchFamily="2" charset="0"/>
                <a:cs typeface="Arial"/>
              </a:rPr>
              <a:t> // X0= a</a:t>
            </a:r>
            <a:r>
              <a:rPr lang="en-US" sz="1400" dirty="0">
                <a:latin typeface="Times" pitchFamily="2" charset="0"/>
                <a:cs typeface="Arial"/>
              </a:rPr>
              <a:t>[0]+a[1]+a[2]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ADD  X0, X0, X4     </a:t>
            </a:r>
            <a:r>
              <a:rPr lang="en-US" sz="1400">
                <a:latin typeface="Times" pitchFamily="2" charset="0"/>
                <a:cs typeface="Arial"/>
              </a:rPr>
              <a:t>// X0= a</a:t>
            </a:r>
            <a:r>
              <a:rPr lang="en-US" sz="1400" dirty="0">
                <a:latin typeface="Times" pitchFamily="2" charset="0"/>
                <a:cs typeface="Arial"/>
              </a:rPr>
              <a:t>[0]+a[1]+a[2]+a[3]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BL func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_div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        </a:t>
            </a:r>
            <a:r>
              <a:rPr lang="en-US" sz="1400">
                <a:latin typeface="Times" pitchFamily="2" charset="0"/>
                <a:cs typeface="Arial"/>
              </a:rPr>
              <a:t>// call function div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latin typeface="Times" pitchFamily="2" charset="0"/>
                <a:cs typeface="Arial"/>
              </a:rPr>
              <a:t>     </a:t>
            </a:r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LDUR X0. [SP, #</a:t>
            </a:r>
            <a:r>
              <a:rPr lang="en-US" sz="1400" dirty="0">
                <a:solidFill>
                  <a:srgbClr val="C00000"/>
                </a:solidFill>
                <a:latin typeface="Times" pitchFamily="2" charset="0"/>
                <a:cs typeface="Arial"/>
              </a:rPr>
              <a:t>0]</a:t>
            </a:r>
            <a:r>
              <a:rPr lang="en-US" sz="1400">
                <a:latin typeface="Times" pitchFamily="2" charset="0"/>
                <a:cs typeface="Arial"/>
              </a:rPr>
              <a:t>	// restore old value of X0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     LDUR X30, [</a:t>
            </a:r>
            <a:r>
              <a:rPr lang="en-US" sz="1400" dirty="0">
                <a:solidFill>
                  <a:srgbClr val="C00000"/>
                </a:solidFill>
                <a:latin typeface="Times" pitchFamily="2" charset="0"/>
                <a:cs typeface="Arial"/>
              </a:rPr>
              <a:t>SP,#</a:t>
            </a:r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0]  </a:t>
            </a:r>
            <a:r>
              <a:rPr lang="en-US" sz="1400">
                <a:latin typeface="Times" pitchFamily="2" charset="0"/>
                <a:cs typeface="Arial"/>
              </a:rPr>
              <a:t>//restore return address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</a:t>
            </a:r>
            <a:r>
              <a:rPr lang="en-US" sz="1400">
                <a:solidFill>
                  <a:srgbClr val="C00000"/>
                </a:solidFill>
                <a:latin typeface="Times" pitchFamily="2" charset="0"/>
                <a:cs typeface="Arial"/>
              </a:rPr>
              <a:t>ADD SP, SP, #16       </a:t>
            </a:r>
            <a:r>
              <a:rPr lang="en-US" sz="1400">
                <a:latin typeface="Times" pitchFamily="2" charset="0"/>
                <a:cs typeface="Arial"/>
              </a:rPr>
              <a:t>// reset stack pointer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    BR X30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        </a:t>
            </a:r>
            <a:r>
              <a:rPr lang="en-US" sz="1400">
                <a:latin typeface="Times" pitchFamily="2" charset="0"/>
                <a:cs typeface="Arial"/>
              </a:rPr>
              <a:t>// return to main</a:t>
            </a:r>
            <a:endParaRPr lang="en-US" sz="1400" dirty="0">
              <a:latin typeface="Times" pitchFamily="2" charset="0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85F57-CA37-FE48-AF1A-56ADE2A19755}"/>
              </a:ext>
            </a:extLst>
          </p:cNvPr>
          <p:cNvSpPr txBox="1"/>
          <p:nvPr/>
        </p:nvSpPr>
        <p:spPr>
          <a:xfrm>
            <a:off x="485503" y="4322842"/>
            <a:ext cx="3614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Finally let us work on divide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func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_div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: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SDIV X7, X0, X6   </a:t>
            </a:r>
            <a:r>
              <a:rPr lang="en-US" sz="1400">
                <a:latin typeface="Times" pitchFamily="2" charset="0"/>
                <a:cs typeface="Arial"/>
              </a:rPr>
              <a:t> // X7 = sum</a:t>
            </a:r>
            <a:r>
              <a:rPr lang="en-US" sz="1400" dirty="0">
                <a:latin typeface="Times" pitchFamily="2" charset="0"/>
                <a:cs typeface="Arial"/>
              </a:rPr>
              <a:t>/n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BR X30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 </a:t>
            </a:r>
            <a:r>
              <a:rPr lang="en-US" sz="1400">
                <a:latin typeface="Times" pitchFamily="2" charset="0"/>
                <a:cs typeface="Arial"/>
              </a:rPr>
              <a:t> // return to func</a:t>
            </a:r>
            <a:r>
              <a:rPr lang="en-US" sz="1400" err="1">
                <a:latin typeface="Times" pitchFamily="2" charset="0"/>
                <a:cs typeface="Arial"/>
              </a:rPr>
              <a:t>_</a:t>
            </a:r>
            <a:r>
              <a:rPr lang="en-US" sz="1400">
                <a:latin typeface="Times" pitchFamily="2" charset="0"/>
                <a:cs typeface="Arial"/>
              </a:rPr>
              <a:t>avg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 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51F497-65BC-E640-8AF9-A8167516DD66}"/>
              </a:ext>
            </a:extLst>
          </p:cNvPr>
          <p:cNvCxnSpPr/>
          <p:nvPr/>
        </p:nvCxnSpPr>
        <p:spPr>
          <a:xfrm flipV="1">
            <a:off x="2035629" y="2046514"/>
            <a:ext cx="2590793" cy="1611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D42F5A-FA54-C344-8FFE-896E507CF00E}"/>
              </a:ext>
            </a:extLst>
          </p:cNvPr>
          <p:cNvCxnSpPr/>
          <p:nvPr/>
        </p:nvCxnSpPr>
        <p:spPr>
          <a:xfrm flipH="1">
            <a:off x="1763486" y="3483429"/>
            <a:ext cx="3145971" cy="11974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C873F7-97BB-D043-BEBE-0072B3FD2CB4}"/>
              </a:ext>
            </a:extLst>
          </p:cNvPr>
          <p:cNvCxnSpPr/>
          <p:nvPr/>
        </p:nvCxnSpPr>
        <p:spPr>
          <a:xfrm flipV="1">
            <a:off x="1850571" y="3733800"/>
            <a:ext cx="3026229" cy="13171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F49C0F-B1BE-7645-A493-6DA80F172EB2}"/>
              </a:ext>
            </a:extLst>
          </p:cNvPr>
          <p:cNvCxnSpPr/>
          <p:nvPr/>
        </p:nvCxnSpPr>
        <p:spPr>
          <a:xfrm flipH="1" flipV="1">
            <a:off x="1589314" y="3820886"/>
            <a:ext cx="3320143" cy="51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D5378F9-ECC9-9049-BC3D-C804FF0F575D}"/>
              </a:ext>
            </a:extLst>
          </p:cNvPr>
          <p:cNvSpPr txBox="1"/>
          <p:nvPr/>
        </p:nvSpPr>
        <p:spPr>
          <a:xfrm>
            <a:off x="4876800" y="4809067"/>
            <a:ext cx="3564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pitchFamily="2" charset="0"/>
                <a:cs typeface="Arial"/>
              </a:rPr>
              <a:t> func</a:t>
            </a:r>
            <a:r>
              <a:rPr lang="en-US" sz="1600" err="1">
                <a:latin typeface="Times" pitchFamily="2" charset="0"/>
                <a:cs typeface="Arial"/>
              </a:rPr>
              <a:t>_</a:t>
            </a:r>
            <a:r>
              <a:rPr lang="en-US" sz="1600">
                <a:latin typeface="Times" pitchFamily="2" charset="0"/>
                <a:cs typeface="Arial"/>
              </a:rPr>
              <a:t>div DOES NOT save X30 because it does not call another function</a:t>
            </a:r>
            <a:endParaRPr lang="en-US" sz="1600" dirty="0">
              <a:latin typeface="Times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24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CB916A5-65B6-E54B-9A4D-7613223775F5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Nested and 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B18EC4-1DBA-724A-96DC-F92D7E6A1E1D}"/>
              </a:ext>
            </a:extLst>
          </p:cNvPr>
          <p:cNvSpPr/>
          <p:nvPr/>
        </p:nvSpPr>
        <p:spPr>
          <a:xfrm>
            <a:off x="472439" y="868721"/>
            <a:ext cx="8354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Recursion implies a function calls itself </a:t>
            </a:r>
            <a:r>
              <a:rPr lang="en-US" sz="16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– a variant of nested functions</a:t>
            </a:r>
            <a:endParaRPr 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So, we still need to save return address (in X30) on stack, just like we did in nested functions 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9DA27DF-5BC8-2F45-8340-8749D9750217}"/>
              </a:ext>
            </a:extLst>
          </p:cNvPr>
          <p:cNvSpPr txBox="1">
            <a:spLocks/>
          </p:cNvSpPr>
          <p:nvPr/>
        </p:nvSpPr>
        <p:spPr>
          <a:xfrm>
            <a:off x="719867" y="1674181"/>
            <a:ext cx="3572434" cy="100681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C code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int fact (int n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)</a:t>
            </a:r>
            <a:br>
              <a:rPr lang="en-US" altLang="en-US" sz="140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{   if (n &lt; 1) return (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1);</a:t>
            </a:r>
            <a:br>
              <a:rPr lang="en-US" altLang="en-US" sz="1400">
                <a:latin typeface="Times" charset="0"/>
                <a:ea typeface="Times" charset="0"/>
                <a:cs typeface="Times" charset="0"/>
              </a:rPr>
            </a:b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else return n * 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fact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(n - 1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);}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4B73DC-9D80-CD49-95ED-21182EAFEE8B}"/>
              </a:ext>
            </a:extLst>
          </p:cNvPr>
          <p:cNvSpPr/>
          <p:nvPr/>
        </p:nvSpPr>
        <p:spPr>
          <a:xfrm>
            <a:off x="4195482" y="3612314"/>
            <a:ext cx="43181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We have only one argument n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Argument n in X0     Result in X1</a:t>
            </a:r>
            <a:endParaRPr lang="en-AU" altLang="en-US" sz="1400" dirty="0">
              <a:latin typeface="Times" charset="0"/>
              <a:ea typeface="Times" charset="0"/>
              <a:cs typeface="Times" charset="0"/>
            </a:endParaRPr>
          </a:p>
          <a:p>
            <a:endParaRPr lang="en-AU" altLang="en-US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AU" altLang="en-US" sz="1400">
                <a:latin typeface="Times" charset="0"/>
                <a:ea typeface="Times" charset="0"/>
                <a:cs typeface="Times" charset="0"/>
              </a:rPr>
              <a:t>On each recursive call, we use the same registers to pass new arguments and return results</a:t>
            </a:r>
            <a:endParaRPr lang="en-AU" altLang="en-US" sz="1400" dirty="0">
              <a:latin typeface="Times" charset="0"/>
              <a:ea typeface="Times" charset="0"/>
              <a:cs typeface="Times" charset="0"/>
            </a:endParaRPr>
          </a:p>
          <a:p>
            <a:endParaRPr lang="en-AU" altLang="en-US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AU" altLang="en-US" sz="1400">
                <a:latin typeface="Times" charset="0"/>
                <a:ea typeface="Times" charset="0"/>
                <a:cs typeface="Times" charset="0"/>
              </a:rPr>
              <a:t>So, we need so save the argument in X0 before each recursive call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C151A1-24F1-624F-A83F-9CB735887EBC}"/>
              </a:ext>
            </a:extLst>
          </p:cNvPr>
          <p:cNvSpPr/>
          <p:nvPr/>
        </p:nvSpPr>
        <p:spPr>
          <a:xfrm>
            <a:off x="516375" y="2893637"/>
            <a:ext cx="3293625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.data 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.type n %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object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.size n 1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n: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.xword 7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.text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.global main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.global fact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.arch armv8-a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+fp+simd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.type main %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function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.type fact %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function</a:t>
            </a:r>
          </a:p>
          <a:p>
            <a:pPr lvl="0" defTabSz="914400">
              <a:lnSpc>
                <a:spcPct val="90000"/>
              </a:lnSpc>
              <a:defRPr/>
            </a:pP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951FF-EA1A-3A4F-B301-C139C2FFEB4A}"/>
              </a:ext>
            </a:extLst>
          </p:cNvPr>
          <p:cNvSpPr txBox="1"/>
          <p:nvPr/>
        </p:nvSpPr>
        <p:spPr>
          <a:xfrm>
            <a:off x="4029234" y="1857865"/>
            <a:ext cx="44843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fact:	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//code to be  developed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main: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ADRP X19, n</a:t>
            </a: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ADD X19, X19, :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lo12:n</a:t>
            </a: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LDUR X0, [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X19,#0]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load n into X0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BL fact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call fact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lvl="0" defTabSz="914400">
              <a:lnSpc>
                <a:spcPct val="90000"/>
              </a:lnSpc>
              <a:defRPr/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Exit:</a:t>
            </a:r>
          </a:p>
        </p:txBody>
      </p:sp>
    </p:spTree>
    <p:extLst>
      <p:ext uri="{BB962C8B-B14F-4D97-AF65-F5344CB8AC3E}">
        <p14:creationId xmlns:p14="http://schemas.microsoft.com/office/powerpoint/2010/main" val="33805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6E6E4BF-93DD-D146-88CD-D1E36088BA7D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B5C0B-EF9C-F844-9759-3E466D3D7EA6}"/>
              </a:ext>
            </a:extLst>
          </p:cNvPr>
          <p:cNvSpPr/>
          <p:nvPr/>
        </p:nvSpPr>
        <p:spPr>
          <a:xfrm>
            <a:off x="516375" y="1416513"/>
            <a:ext cx="7960659" cy="3780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fact: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SUBI SP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,SP,#32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get ready to push 2 values, n and return address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STUR X30</a:t>
            </a:r>
            <a:r>
              <a:rPr lang="en-US" altLang="en-US" sz="1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,[SP,#16]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push return address in Link Reg onto stack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STUR X0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,[SP,#0]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// push argument n onto stack – why</a:t>
            </a:r>
            <a:r>
              <a:rPr lang="en-US" altLang="en-US" sz="1400" dirty="0">
                <a:solidFill>
                  <a:srgbClr val="002060"/>
                </a:solidFill>
                <a:latin typeface="Times" charset="0"/>
                <a:ea typeface="Times" charset="0"/>
                <a:cs typeface="Times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SUBS XZR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,X0,#1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check if n &gt;1, if not return 1 [</a:t>
            </a:r>
            <a:r>
              <a:rPr lang="en-US" alt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fact(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1) =</a:t>
            </a:r>
            <a:r>
              <a:rPr lang="en-US" alt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1]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B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.GE L1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if n &gt;1, continue, otherwise return 1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SUB X1,  X1, X1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set X1 = 0</a:t>
            </a:r>
            <a:r>
              <a:rPr lang="en-US" alt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ADD X1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,X1,#1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return 1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ADD SP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,SP,#32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pop two values on stack but do not restore them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			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// X30 is not modified thus far, so no need to restore from stack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BR X30</a:t>
            </a:r>
            <a:r>
              <a:rPr lang="en-US" altLang="en-US" sz="1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return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L1: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SUB X0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,X0,#1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if n &gt; 1, compute n-1 in X0 – new argument to recursive call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 b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BL fact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recursively call fact with n-1 as argument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						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//upon return from recursive call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14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	LDUR X0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,[SP,#0]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restore previous argument n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LDUR X30</a:t>
            </a:r>
            <a:r>
              <a:rPr lang="en-US" altLang="en-US" sz="1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,[SP,#16]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restore previous return address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ADD SP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,SP,#32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// adjust stack pointer </a:t>
            </a:r>
            <a:endParaRPr lang="en-US" altLang="en-US" sz="14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MUL X1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,X0,X1	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return n * fact (n-1) – this is result passed back to caller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     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BR X30</a:t>
            </a:r>
            <a:r>
              <a:rPr lang="en-US" altLang="en-US" sz="1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		</a:t>
            </a:r>
            <a:r>
              <a:rPr lang="en-US" altLang="en-US" sz="14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//return to previous recursive call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8418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EB9B0E-2925-CB4F-939F-058B96E4320E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317540"/>
            <a:ext cx="8259762" cy="735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One Level Procedures (leaf procedures</a:t>
            </a:r>
            <a:r>
              <a:rPr lang="en-US" altLang="en-US" sz="28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31408-BBF1-9E41-83DD-3CE668246E7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9275" y="997903"/>
            <a:ext cx="8270875" cy="502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541463" algn="l"/>
                <a:tab pos="20510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leaf: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278063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SUB	SP,	SP,	#48		// we need space on stack to save 3 registers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541463" algn="l"/>
                <a:tab pos="20510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altLang="en-US" sz="1600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// In DS5, we can only increment/decrement SP by multiples of 					//Will worry about this later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STUR	X10,	[SP,	#32]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save X10 on stack (3</a:t>
            </a:r>
            <a:r>
              <a:rPr lang="en-US" altLang="en-US" sz="1600" baseline="300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rd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from top)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STUR	X9,	[SP,	#16]	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// save X9 on stack (2</a:t>
            </a:r>
            <a:r>
              <a:rPr lang="en-US" altLang="en-US" sz="1600" baseline="30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nd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from top)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STUR	X19,	[SP,	#0]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save X19 on stack (top)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endParaRPr lang="en-US" alt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ADD	X9,	X0,	X1		// X9 = X0+X1 = g +h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ADD	X10,	X2,	X3		// X10 = X2+X3= 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i+j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SUB	X19,	X9,	X10		//X19 = X9-X10 = (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g+h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 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(</a:t>
            </a:r>
            <a:r>
              <a:rPr lang="en-US" altLang="en-US" sz="1600" dirty="0" err="1">
                <a:latin typeface="Times" charset="0"/>
                <a:ea typeface="Times" charset="0"/>
                <a:cs typeface="Times" charset="0"/>
              </a:rPr>
              <a:t>i+j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ADD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,	X19,	XZR		//Move X19 to X0 </a:t>
            </a:r>
            <a:r>
              <a:rPr lang="mr-IN" altLang="en-US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to return result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LDUR	X10,	[SP,	#32]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Restore previous value of X10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LDUR	X9,	[SP,	#16]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Restore previous value of X9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LDUR	X19,	[SP,	#0]		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// Restore previous value of 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ADD	SP,	SP,	#48		// Reset Stack Pointer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711325" algn="l"/>
                <a:tab pos="2165350" algn="l"/>
              </a:tabLst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       BR LR						// Return to Caller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133475" algn="l"/>
                <a:tab pos="1541463" algn="l"/>
                <a:tab pos="2051050" algn="l"/>
              </a:tabLst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91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0894E3-6EB0-D64F-93DF-98F6E4FA1BA4}"/>
              </a:ext>
            </a:extLst>
          </p:cNvPr>
          <p:cNvSpPr/>
          <p:nvPr/>
        </p:nvSpPr>
        <p:spPr>
          <a:xfrm>
            <a:off x="705971" y="1754841"/>
            <a:ext cx="974911" cy="14522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Main:</a:t>
            </a:r>
          </a:p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….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X0= n</a:t>
            </a:r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=3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BL fact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27618D-A0D5-2D42-8B18-0F4A34C6EBBF}"/>
              </a:ext>
            </a:extLst>
          </p:cNvPr>
          <p:cNvSpPr/>
          <p:nvPr/>
        </p:nvSpPr>
        <p:spPr>
          <a:xfrm>
            <a:off x="1888159" y="1382742"/>
            <a:ext cx="1359306" cy="20193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fact: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Save X30, X0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X0= 3 &gt;= 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……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L1: X0= X0-1=2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    BL fact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819F9-4B32-664A-A007-C00EE401AFBD}"/>
              </a:ext>
            </a:extLst>
          </p:cNvPr>
          <p:cNvSpPr/>
          <p:nvPr/>
        </p:nvSpPr>
        <p:spPr>
          <a:xfrm>
            <a:off x="3451583" y="1259490"/>
            <a:ext cx="1456489" cy="20215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fact: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Save X30, X0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X0= 2 &gt;= 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……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L1: X0= X0-1=1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    BL fact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11591-8A96-8747-804F-B85693ABFF98}"/>
              </a:ext>
            </a:extLst>
          </p:cNvPr>
          <p:cNvSpPr/>
          <p:nvPr/>
        </p:nvSpPr>
        <p:spPr>
          <a:xfrm>
            <a:off x="6826999" y="1225871"/>
            <a:ext cx="1216885" cy="15621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fact: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Save X30, X0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X0= 0 &lt; 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X1 = 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BR X30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44292-A56E-8D47-83ED-A36AF23B5622}"/>
              </a:ext>
            </a:extLst>
          </p:cNvPr>
          <p:cNvSpPr/>
          <p:nvPr/>
        </p:nvSpPr>
        <p:spPr>
          <a:xfrm>
            <a:off x="5181871" y="1259490"/>
            <a:ext cx="1371329" cy="195953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  <a:latin typeface="Times" pitchFamily="2" charset="0"/>
              </a:rPr>
              <a:t>fact:</a:t>
            </a: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Save X30, X0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X0= 1 &gt;= 1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……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L1: X0= X0-1=0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    BL fact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sz="1100">
                <a:solidFill>
                  <a:schemeClr val="tx1"/>
                </a:solidFill>
                <a:latin typeface="Times" pitchFamily="2" charset="0"/>
              </a:rPr>
              <a:t>       </a:t>
            </a:r>
            <a:endParaRPr lang="en-US" sz="1100" dirty="0">
              <a:solidFill>
                <a:schemeClr val="tx1"/>
              </a:solidFill>
              <a:latin typeface="Times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6B6079-0E14-1645-9D9D-4F6F01361EF0}"/>
              </a:ext>
            </a:extLst>
          </p:cNvPr>
          <p:cNvCxnSpPr/>
          <p:nvPr/>
        </p:nvCxnSpPr>
        <p:spPr>
          <a:xfrm flipV="1">
            <a:off x="1351429" y="1559859"/>
            <a:ext cx="605118" cy="826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7B36E0-A9D1-E94E-9726-7FA2A7F34665}"/>
              </a:ext>
            </a:extLst>
          </p:cNvPr>
          <p:cNvCxnSpPr/>
          <p:nvPr/>
        </p:nvCxnSpPr>
        <p:spPr>
          <a:xfrm flipV="1">
            <a:off x="2776818" y="1445559"/>
            <a:ext cx="674765" cy="887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62F4A7-2F18-5244-8881-41FFD9B2E001}"/>
              </a:ext>
            </a:extLst>
          </p:cNvPr>
          <p:cNvCxnSpPr/>
          <p:nvPr/>
        </p:nvCxnSpPr>
        <p:spPr>
          <a:xfrm flipV="1">
            <a:off x="4303059" y="1432112"/>
            <a:ext cx="878812" cy="766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09F774-52D8-214B-94CE-5CEA2CB30FBA}"/>
              </a:ext>
            </a:extLst>
          </p:cNvPr>
          <p:cNvCxnSpPr/>
          <p:nvPr/>
        </p:nvCxnSpPr>
        <p:spPr>
          <a:xfrm flipV="1">
            <a:off x="6111688" y="1382742"/>
            <a:ext cx="715311" cy="76878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652710-D612-B447-83DC-670A2EF173CA}"/>
              </a:ext>
            </a:extLst>
          </p:cNvPr>
          <p:cNvCxnSpPr/>
          <p:nvPr/>
        </p:nvCxnSpPr>
        <p:spPr>
          <a:xfrm flipH="1">
            <a:off x="5950324" y="2017059"/>
            <a:ext cx="1095935" cy="342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6F3C58-A88A-5048-9CDB-D2A773FD7CA9}"/>
              </a:ext>
            </a:extLst>
          </p:cNvPr>
          <p:cNvCxnSpPr>
            <a:cxnSpLocks/>
          </p:cNvCxnSpPr>
          <p:nvPr/>
        </p:nvCxnSpPr>
        <p:spPr>
          <a:xfrm flipH="1" flipV="1">
            <a:off x="4235825" y="2363632"/>
            <a:ext cx="1216392" cy="550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5B0B6B-D524-7C45-A1DC-CB24E687DC88}"/>
              </a:ext>
            </a:extLst>
          </p:cNvPr>
          <p:cNvCxnSpPr>
            <a:cxnSpLocks/>
          </p:cNvCxnSpPr>
          <p:nvPr/>
        </p:nvCxnSpPr>
        <p:spPr>
          <a:xfrm flipH="1" flipV="1">
            <a:off x="2649072" y="2487707"/>
            <a:ext cx="1017074" cy="5255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9679F8-8924-BF46-BF2A-0F74639C054C}"/>
              </a:ext>
            </a:extLst>
          </p:cNvPr>
          <p:cNvCxnSpPr>
            <a:cxnSpLocks/>
          </p:cNvCxnSpPr>
          <p:nvPr/>
        </p:nvCxnSpPr>
        <p:spPr>
          <a:xfrm flipH="1" flipV="1">
            <a:off x="961465" y="2545167"/>
            <a:ext cx="1098071" cy="549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17D333F-99BC-AF48-A0F7-CFFCE16770D5}"/>
              </a:ext>
            </a:extLst>
          </p:cNvPr>
          <p:cNvSpPr/>
          <p:nvPr/>
        </p:nvSpPr>
        <p:spPr>
          <a:xfrm>
            <a:off x="1936353" y="2449588"/>
            <a:ext cx="12438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Times" pitchFamily="2" charset="0"/>
              </a:rPr>
              <a:t>   Restore X30  </a:t>
            </a:r>
            <a:endParaRPr lang="en-US" sz="1100" dirty="0">
              <a:latin typeface="Times" pitchFamily="2" charset="0"/>
            </a:endParaRPr>
          </a:p>
          <a:p>
            <a:r>
              <a:rPr lang="en-US" sz="1100">
                <a:latin typeface="Times" pitchFamily="2" charset="0"/>
              </a:rPr>
              <a:t>   Restore X0=3</a:t>
            </a:r>
            <a:endParaRPr lang="en-US" sz="1100" dirty="0">
              <a:latin typeface="Times" pitchFamily="2" charset="0"/>
            </a:endParaRPr>
          </a:p>
          <a:p>
            <a:r>
              <a:rPr lang="en-US" sz="1100">
                <a:latin typeface="Times" pitchFamily="2" charset="0"/>
              </a:rPr>
              <a:t>  X1</a:t>
            </a:r>
            <a:r>
              <a:rPr lang="en-US" sz="1100" dirty="0">
                <a:latin typeface="Times" pitchFamily="2" charset="0"/>
              </a:rPr>
              <a:t>=X1</a:t>
            </a:r>
            <a:r>
              <a:rPr lang="en-US" sz="1100">
                <a:latin typeface="Times" pitchFamily="2" charset="0"/>
              </a:rPr>
              <a:t>*X0 = 6</a:t>
            </a:r>
            <a:endParaRPr lang="en-US" sz="1100" dirty="0">
              <a:latin typeface="Times" pitchFamily="2" charset="0"/>
            </a:endParaRPr>
          </a:p>
          <a:p>
            <a:r>
              <a:rPr lang="en-US" sz="1100">
                <a:latin typeface="Times" pitchFamily="2" charset="0"/>
              </a:rPr>
              <a:t>  BR X30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8870DF-6CD2-C540-A94B-12011699F010}"/>
              </a:ext>
            </a:extLst>
          </p:cNvPr>
          <p:cNvSpPr/>
          <p:nvPr/>
        </p:nvSpPr>
        <p:spPr>
          <a:xfrm>
            <a:off x="3577014" y="2328555"/>
            <a:ext cx="1216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Times" pitchFamily="2" charset="0"/>
              </a:rPr>
              <a:t>Restore X30</a:t>
            </a:r>
            <a:endParaRPr lang="en-US" sz="1100" dirty="0">
              <a:latin typeface="Times" pitchFamily="2" charset="0"/>
            </a:endParaRPr>
          </a:p>
          <a:p>
            <a:r>
              <a:rPr lang="en-US" sz="1100">
                <a:latin typeface="Times" pitchFamily="2" charset="0"/>
              </a:rPr>
              <a:t>Restore X0=2  </a:t>
            </a:r>
            <a:endParaRPr lang="en-US" sz="1100" dirty="0">
              <a:latin typeface="Times" pitchFamily="2" charset="0"/>
            </a:endParaRPr>
          </a:p>
          <a:p>
            <a:r>
              <a:rPr lang="en-US" sz="1100" dirty="0">
                <a:latin typeface="Times" pitchFamily="2" charset="0"/>
              </a:rPr>
              <a:t>X1=X1*X0=2</a:t>
            </a:r>
          </a:p>
          <a:p>
            <a:r>
              <a:rPr lang="en-US" sz="1100">
                <a:latin typeface="Times" pitchFamily="2" charset="0"/>
              </a:rPr>
              <a:t> BR X30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CFB0D-2C80-454D-BC74-D3DF19376DAE}"/>
              </a:ext>
            </a:extLst>
          </p:cNvPr>
          <p:cNvSpPr/>
          <p:nvPr/>
        </p:nvSpPr>
        <p:spPr>
          <a:xfrm>
            <a:off x="5378819" y="2243848"/>
            <a:ext cx="1107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>
                <a:latin typeface="Times" pitchFamily="2" charset="0"/>
              </a:rPr>
              <a:t>Restore X30</a:t>
            </a:r>
            <a:endParaRPr lang="en-US" sz="1100" dirty="0">
              <a:latin typeface="Times" pitchFamily="2" charset="0"/>
            </a:endParaRPr>
          </a:p>
          <a:p>
            <a:r>
              <a:rPr lang="en-US" sz="1100">
                <a:latin typeface="Times" pitchFamily="2" charset="0"/>
              </a:rPr>
              <a:t> Restore X0 =</a:t>
            </a:r>
            <a:r>
              <a:rPr lang="en-US" sz="1100" dirty="0">
                <a:latin typeface="Times" pitchFamily="2" charset="0"/>
              </a:rPr>
              <a:t>1</a:t>
            </a:r>
          </a:p>
          <a:p>
            <a:r>
              <a:rPr lang="en-US" sz="1100">
                <a:latin typeface="Times" pitchFamily="2" charset="0"/>
              </a:rPr>
              <a:t> X1</a:t>
            </a:r>
            <a:r>
              <a:rPr lang="en-US" sz="1100" dirty="0">
                <a:latin typeface="Times" pitchFamily="2" charset="0"/>
              </a:rPr>
              <a:t>=X1</a:t>
            </a:r>
            <a:r>
              <a:rPr lang="en-US" sz="1100">
                <a:latin typeface="Times" pitchFamily="2" charset="0"/>
              </a:rPr>
              <a:t>*X0 =</a:t>
            </a:r>
            <a:r>
              <a:rPr lang="en-US" sz="1100" dirty="0">
                <a:latin typeface="Times" pitchFamily="2" charset="0"/>
              </a:rPr>
              <a:t>1</a:t>
            </a:r>
          </a:p>
          <a:p>
            <a:r>
              <a:rPr lang="en-US" sz="1100">
                <a:latin typeface="Times" pitchFamily="2" charset="0"/>
              </a:rPr>
              <a:t>  BR X30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DFE94E15-CDB8-154F-A4FF-1F54F4804AA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6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01100C-AB3D-E54D-9F25-B18BA987F50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8C4-D7D2-BA46-BD49-D64885E73FDB}"/>
              </a:ext>
            </a:extLst>
          </p:cNvPr>
          <p:cNvGraphicFramePr>
            <a:graphicFrameLocks noGrp="1"/>
          </p:cNvGraphicFramePr>
          <p:nvPr/>
        </p:nvGraphicFramePr>
        <p:xfrm>
          <a:off x="1775637" y="848814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79D2D-F462-7A48-9574-5A35A4BD091B}"/>
              </a:ext>
            </a:extLst>
          </p:cNvPr>
          <p:cNvCxnSpPr>
            <a:cxnSpLocks/>
          </p:cNvCxnSpPr>
          <p:nvPr/>
        </p:nvCxnSpPr>
        <p:spPr>
          <a:xfrm>
            <a:off x="765544" y="3838335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9EC9B-7443-C544-B51C-E0C337ABCF85}"/>
              </a:ext>
            </a:extLst>
          </p:cNvPr>
          <p:cNvSpPr txBox="1"/>
          <p:nvPr/>
        </p:nvSpPr>
        <p:spPr>
          <a:xfrm>
            <a:off x="451174" y="3668222"/>
            <a:ext cx="4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E7865-F0AC-3B48-8181-821A8582B144}"/>
              </a:ext>
            </a:extLst>
          </p:cNvPr>
          <p:cNvSpPr txBox="1"/>
          <p:nvPr/>
        </p:nvSpPr>
        <p:spPr>
          <a:xfrm>
            <a:off x="1254649" y="797419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F485-9FA4-F94C-8593-B8B1164C4954}"/>
              </a:ext>
            </a:extLst>
          </p:cNvPr>
          <p:cNvSpPr txBox="1"/>
          <p:nvPr/>
        </p:nvSpPr>
        <p:spPr>
          <a:xfrm>
            <a:off x="1775637" y="5241851"/>
            <a:ext cx="230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Before Main called fact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157B28-6C6C-7149-ABC2-150BC0FEFB1C}"/>
              </a:ext>
            </a:extLst>
          </p:cNvPr>
          <p:cNvGraphicFramePr>
            <a:graphicFrameLocks noGrp="1"/>
          </p:cNvGraphicFramePr>
          <p:nvPr/>
        </p:nvGraphicFramePr>
        <p:xfrm>
          <a:off x="5543257" y="862985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829EA-179A-2442-90B8-32E7AE5472BB}"/>
              </a:ext>
            </a:extLst>
          </p:cNvPr>
          <p:cNvCxnSpPr>
            <a:cxnSpLocks/>
          </p:cNvCxnSpPr>
          <p:nvPr/>
        </p:nvCxnSpPr>
        <p:spPr>
          <a:xfrm>
            <a:off x="4533164" y="3405921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2513D-F20F-A04A-AE3D-3008423555EF}"/>
              </a:ext>
            </a:extLst>
          </p:cNvPr>
          <p:cNvSpPr txBox="1"/>
          <p:nvPr/>
        </p:nvSpPr>
        <p:spPr>
          <a:xfrm>
            <a:off x="5022269" y="811590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D7B84-FFC6-2842-BCDD-9ECDA8EF7E3C}"/>
              </a:ext>
            </a:extLst>
          </p:cNvPr>
          <p:cNvSpPr txBox="1"/>
          <p:nvPr/>
        </p:nvSpPr>
        <p:spPr>
          <a:xfrm>
            <a:off x="5543257" y="5064628"/>
            <a:ext cx="230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Before first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CD163-E0DB-944E-B9AD-72813096885B}"/>
              </a:ext>
            </a:extLst>
          </p:cNvPr>
          <p:cNvSpPr txBox="1"/>
          <p:nvPr/>
        </p:nvSpPr>
        <p:spPr>
          <a:xfrm flipH="1">
            <a:off x="4166530" y="3221637"/>
            <a:ext cx="49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416958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01100C-AB3D-E54D-9F25-B18BA987F50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8C4-D7D2-BA46-BD49-D64885E73FDB}"/>
              </a:ext>
            </a:extLst>
          </p:cNvPr>
          <p:cNvGraphicFramePr>
            <a:graphicFrameLocks noGrp="1"/>
          </p:cNvGraphicFramePr>
          <p:nvPr/>
        </p:nvGraphicFramePr>
        <p:xfrm>
          <a:off x="1775637" y="848814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79D2D-F462-7A48-9574-5A35A4BD091B}"/>
              </a:ext>
            </a:extLst>
          </p:cNvPr>
          <p:cNvCxnSpPr>
            <a:cxnSpLocks/>
          </p:cNvCxnSpPr>
          <p:nvPr/>
        </p:nvCxnSpPr>
        <p:spPr>
          <a:xfrm>
            <a:off x="765544" y="3008961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9EC9B-7443-C544-B51C-E0C337ABCF85}"/>
              </a:ext>
            </a:extLst>
          </p:cNvPr>
          <p:cNvSpPr txBox="1"/>
          <p:nvPr/>
        </p:nvSpPr>
        <p:spPr>
          <a:xfrm>
            <a:off x="451174" y="2838848"/>
            <a:ext cx="4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E7865-F0AC-3B48-8181-821A8582B144}"/>
              </a:ext>
            </a:extLst>
          </p:cNvPr>
          <p:cNvSpPr txBox="1"/>
          <p:nvPr/>
        </p:nvSpPr>
        <p:spPr>
          <a:xfrm>
            <a:off x="1254649" y="797419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F485-9FA4-F94C-8593-B8B1164C4954}"/>
              </a:ext>
            </a:extLst>
          </p:cNvPr>
          <p:cNvSpPr txBox="1"/>
          <p:nvPr/>
        </p:nvSpPr>
        <p:spPr>
          <a:xfrm>
            <a:off x="1775637" y="5241851"/>
            <a:ext cx="230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Before second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157B28-6C6C-7149-ABC2-150BC0FEFB1C}"/>
              </a:ext>
            </a:extLst>
          </p:cNvPr>
          <p:cNvGraphicFramePr>
            <a:graphicFrameLocks noGrp="1"/>
          </p:cNvGraphicFramePr>
          <p:nvPr/>
        </p:nvGraphicFramePr>
        <p:xfrm>
          <a:off x="5543257" y="862985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829EA-179A-2442-90B8-32E7AE5472BB}"/>
              </a:ext>
            </a:extLst>
          </p:cNvPr>
          <p:cNvCxnSpPr>
            <a:cxnSpLocks/>
          </p:cNvCxnSpPr>
          <p:nvPr/>
        </p:nvCxnSpPr>
        <p:spPr>
          <a:xfrm>
            <a:off x="4533164" y="2608446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2513D-F20F-A04A-AE3D-3008423555EF}"/>
              </a:ext>
            </a:extLst>
          </p:cNvPr>
          <p:cNvSpPr txBox="1"/>
          <p:nvPr/>
        </p:nvSpPr>
        <p:spPr>
          <a:xfrm>
            <a:off x="5022269" y="811590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D7B84-FFC6-2842-BCDD-9ECDA8EF7E3C}"/>
              </a:ext>
            </a:extLst>
          </p:cNvPr>
          <p:cNvSpPr txBox="1"/>
          <p:nvPr/>
        </p:nvSpPr>
        <p:spPr>
          <a:xfrm>
            <a:off x="5585789" y="5149692"/>
            <a:ext cx="230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Before third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CD163-E0DB-944E-B9AD-72813096885B}"/>
              </a:ext>
            </a:extLst>
          </p:cNvPr>
          <p:cNvSpPr txBox="1"/>
          <p:nvPr/>
        </p:nvSpPr>
        <p:spPr>
          <a:xfrm flipH="1">
            <a:off x="4166530" y="2424162"/>
            <a:ext cx="49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277490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01100C-AB3D-E54D-9F25-B18BA987F50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8C4-D7D2-BA46-BD49-D64885E73FDB}"/>
              </a:ext>
            </a:extLst>
          </p:cNvPr>
          <p:cNvGraphicFramePr>
            <a:graphicFrameLocks noGrp="1"/>
          </p:cNvGraphicFramePr>
          <p:nvPr/>
        </p:nvGraphicFramePr>
        <p:xfrm>
          <a:off x="1775637" y="848814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79D2D-F462-7A48-9574-5A35A4BD091B}"/>
              </a:ext>
            </a:extLst>
          </p:cNvPr>
          <p:cNvCxnSpPr>
            <a:cxnSpLocks/>
          </p:cNvCxnSpPr>
          <p:nvPr/>
        </p:nvCxnSpPr>
        <p:spPr>
          <a:xfrm>
            <a:off x="765544" y="2573007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9EC9B-7443-C544-B51C-E0C337ABCF85}"/>
              </a:ext>
            </a:extLst>
          </p:cNvPr>
          <p:cNvSpPr txBox="1"/>
          <p:nvPr/>
        </p:nvSpPr>
        <p:spPr>
          <a:xfrm>
            <a:off x="451174" y="2402894"/>
            <a:ext cx="4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E7865-F0AC-3B48-8181-821A8582B144}"/>
              </a:ext>
            </a:extLst>
          </p:cNvPr>
          <p:cNvSpPr txBox="1"/>
          <p:nvPr/>
        </p:nvSpPr>
        <p:spPr>
          <a:xfrm>
            <a:off x="1254649" y="797419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F485-9FA4-F94C-8593-B8B1164C4954}"/>
              </a:ext>
            </a:extLst>
          </p:cNvPr>
          <p:cNvSpPr txBox="1"/>
          <p:nvPr/>
        </p:nvSpPr>
        <p:spPr>
          <a:xfrm>
            <a:off x="1775637" y="5241851"/>
            <a:ext cx="288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After return from first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157B28-6C6C-7149-ABC2-150BC0FEFB1C}"/>
              </a:ext>
            </a:extLst>
          </p:cNvPr>
          <p:cNvGraphicFramePr>
            <a:graphicFrameLocks noGrp="1"/>
          </p:cNvGraphicFramePr>
          <p:nvPr/>
        </p:nvGraphicFramePr>
        <p:xfrm>
          <a:off x="5543257" y="862985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fact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829EA-179A-2442-90B8-32E7AE5472BB}"/>
              </a:ext>
            </a:extLst>
          </p:cNvPr>
          <p:cNvCxnSpPr>
            <a:cxnSpLocks/>
          </p:cNvCxnSpPr>
          <p:nvPr/>
        </p:nvCxnSpPr>
        <p:spPr>
          <a:xfrm>
            <a:off x="4533164" y="2980601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2513D-F20F-A04A-AE3D-3008423555EF}"/>
              </a:ext>
            </a:extLst>
          </p:cNvPr>
          <p:cNvSpPr txBox="1"/>
          <p:nvPr/>
        </p:nvSpPr>
        <p:spPr>
          <a:xfrm>
            <a:off x="5022269" y="811590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D7B84-FFC6-2842-BCDD-9ECDA8EF7E3C}"/>
              </a:ext>
            </a:extLst>
          </p:cNvPr>
          <p:cNvSpPr txBox="1"/>
          <p:nvPr/>
        </p:nvSpPr>
        <p:spPr>
          <a:xfrm>
            <a:off x="5585788" y="5149692"/>
            <a:ext cx="2973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after return from second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CD163-E0DB-944E-B9AD-72813096885B}"/>
              </a:ext>
            </a:extLst>
          </p:cNvPr>
          <p:cNvSpPr txBox="1"/>
          <p:nvPr/>
        </p:nvSpPr>
        <p:spPr>
          <a:xfrm flipH="1">
            <a:off x="4166530" y="2796317"/>
            <a:ext cx="49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32075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01100C-AB3D-E54D-9F25-B18BA987F50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8C4-D7D2-BA46-BD49-D64885E73FDB}"/>
              </a:ext>
            </a:extLst>
          </p:cNvPr>
          <p:cNvGraphicFramePr>
            <a:graphicFrameLocks noGrp="1"/>
          </p:cNvGraphicFramePr>
          <p:nvPr/>
        </p:nvGraphicFramePr>
        <p:xfrm>
          <a:off x="1775637" y="848814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Return Address to Main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79D2D-F462-7A48-9574-5A35A4BD091B}"/>
              </a:ext>
            </a:extLst>
          </p:cNvPr>
          <p:cNvCxnSpPr>
            <a:cxnSpLocks/>
          </p:cNvCxnSpPr>
          <p:nvPr/>
        </p:nvCxnSpPr>
        <p:spPr>
          <a:xfrm>
            <a:off x="765544" y="3381115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A9EC9B-7443-C544-B51C-E0C337ABCF85}"/>
              </a:ext>
            </a:extLst>
          </p:cNvPr>
          <p:cNvSpPr txBox="1"/>
          <p:nvPr/>
        </p:nvSpPr>
        <p:spPr>
          <a:xfrm>
            <a:off x="451174" y="3211002"/>
            <a:ext cx="495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E7865-F0AC-3B48-8181-821A8582B144}"/>
              </a:ext>
            </a:extLst>
          </p:cNvPr>
          <p:cNvSpPr txBox="1"/>
          <p:nvPr/>
        </p:nvSpPr>
        <p:spPr>
          <a:xfrm>
            <a:off x="1254649" y="797419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5F485-9FA4-F94C-8593-B8B1164C4954}"/>
              </a:ext>
            </a:extLst>
          </p:cNvPr>
          <p:cNvSpPr txBox="1"/>
          <p:nvPr/>
        </p:nvSpPr>
        <p:spPr>
          <a:xfrm>
            <a:off x="1775636" y="5241851"/>
            <a:ext cx="2757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After return from first recursive call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157B28-6C6C-7149-ABC2-150BC0FEFB1C}"/>
              </a:ext>
            </a:extLst>
          </p:cNvPr>
          <p:cNvGraphicFramePr>
            <a:graphicFrameLocks noGrp="1"/>
          </p:cNvGraphicFramePr>
          <p:nvPr/>
        </p:nvGraphicFramePr>
        <p:xfrm>
          <a:off x="5543257" y="862985"/>
          <a:ext cx="2307266" cy="4245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7266">
                  <a:extLst>
                    <a:ext uri="{9D8B030D-6E8A-4147-A177-3AD203B41FA5}">
                      <a16:colId xmlns:a16="http://schemas.microsoft.com/office/drawing/2014/main" val="232010032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10221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96135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0220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64785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45833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223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5356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5145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771334"/>
                  </a:ext>
                </a:extLst>
              </a:tr>
              <a:tr h="171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5228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13689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892138"/>
                  </a:ext>
                </a:extLst>
              </a:tr>
              <a:tr h="1045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55145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xxxxx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528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23673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74938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75747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46216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992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85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374883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F829EA-179A-2442-90B8-32E7AE5472BB}"/>
              </a:ext>
            </a:extLst>
          </p:cNvPr>
          <p:cNvCxnSpPr>
            <a:cxnSpLocks/>
          </p:cNvCxnSpPr>
          <p:nvPr/>
        </p:nvCxnSpPr>
        <p:spPr>
          <a:xfrm>
            <a:off x="4533164" y="3778076"/>
            <a:ext cx="967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02513D-F20F-A04A-AE3D-3008423555EF}"/>
              </a:ext>
            </a:extLst>
          </p:cNvPr>
          <p:cNvSpPr txBox="1"/>
          <p:nvPr/>
        </p:nvSpPr>
        <p:spPr>
          <a:xfrm>
            <a:off x="5022269" y="811590"/>
            <a:ext cx="388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6D7B84-FFC6-2842-BCDD-9ECDA8EF7E3C}"/>
              </a:ext>
            </a:extLst>
          </p:cNvPr>
          <p:cNvSpPr txBox="1"/>
          <p:nvPr/>
        </p:nvSpPr>
        <p:spPr>
          <a:xfrm>
            <a:off x="5585789" y="5149692"/>
            <a:ext cx="23072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after return to main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CD163-E0DB-944E-B9AD-72813096885B}"/>
              </a:ext>
            </a:extLst>
          </p:cNvPr>
          <p:cNvSpPr txBox="1"/>
          <p:nvPr/>
        </p:nvSpPr>
        <p:spPr>
          <a:xfrm flipH="1">
            <a:off x="4166530" y="3593792"/>
            <a:ext cx="49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424255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E6C32BC-5C8A-C043-8D34-3B7A5EED993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Another example of recursive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6E152-7DC0-CC49-B288-274EBE9EFF9E}"/>
              </a:ext>
            </a:extLst>
          </p:cNvPr>
          <p:cNvSpPr txBox="1"/>
          <p:nvPr/>
        </p:nvSpPr>
        <p:spPr>
          <a:xfrm>
            <a:off x="888763" y="872639"/>
            <a:ext cx="7200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pitchFamily="2" charset="0"/>
                <a:cs typeface="Arial"/>
              </a:rPr>
              <a:t>We have seen how to write a loop to compute the sum of the elements of an array</a:t>
            </a:r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 dirty="0">
                <a:latin typeface="Times" pitchFamily="2" charset="0"/>
                <a:cs typeface="Arial"/>
              </a:rPr>
              <a:t>	</a:t>
            </a:r>
            <a:r>
              <a:rPr lang="en-US" sz="1600">
                <a:latin typeface="Times" pitchFamily="2" charset="0"/>
                <a:cs typeface="Arial"/>
              </a:rPr>
              <a:t>sum= 0</a:t>
            </a:r>
            <a:r>
              <a:rPr lang="en-US" sz="1600" dirty="0">
                <a:latin typeface="Times" pitchFamily="2" charset="0"/>
                <a:cs typeface="Arial"/>
              </a:rPr>
              <a:t>;</a:t>
            </a:r>
          </a:p>
          <a:p>
            <a:r>
              <a:rPr lang="en-US" sz="1600">
                <a:latin typeface="Times" pitchFamily="2" charset="0"/>
                <a:cs typeface="Arial"/>
              </a:rPr>
              <a:t>	for (</a:t>
            </a:r>
            <a:r>
              <a:rPr lang="en-US" sz="1600" dirty="0" err="1">
                <a:latin typeface="Times" pitchFamily="2" charset="0"/>
                <a:cs typeface="Arial"/>
              </a:rPr>
              <a:t>i</a:t>
            </a:r>
            <a:r>
              <a:rPr lang="en-US" sz="1600" dirty="0">
                <a:latin typeface="Times" pitchFamily="2" charset="0"/>
                <a:cs typeface="Arial"/>
              </a:rPr>
              <a:t>=</a:t>
            </a:r>
            <a:r>
              <a:rPr lang="en-US" sz="1600">
                <a:latin typeface="Times" pitchFamily="2" charset="0"/>
                <a:cs typeface="Arial"/>
              </a:rPr>
              <a:t>0; i</a:t>
            </a:r>
            <a:r>
              <a:rPr lang="en-US" sz="1600" dirty="0">
                <a:latin typeface="Times" pitchFamily="2" charset="0"/>
                <a:cs typeface="Arial"/>
              </a:rPr>
              <a:t>&lt;</a:t>
            </a:r>
            <a:r>
              <a:rPr lang="en-US" sz="1600">
                <a:latin typeface="Times" pitchFamily="2" charset="0"/>
                <a:cs typeface="Arial"/>
              </a:rPr>
              <a:t>n; i++;) {sum = sum</a:t>
            </a:r>
            <a:r>
              <a:rPr lang="en-US" sz="1600" dirty="0" err="1">
                <a:latin typeface="Times" pitchFamily="2" charset="0"/>
                <a:cs typeface="Arial"/>
              </a:rPr>
              <a:t>+a</a:t>
            </a:r>
            <a:r>
              <a:rPr lang="en-US" sz="1600" dirty="0">
                <a:latin typeface="Times" pitchFamily="2" charset="0"/>
                <a:cs typeface="Arial"/>
              </a:rPr>
              <a:t>[</a:t>
            </a:r>
            <a:r>
              <a:rPr lang="en-US" sz="1600" dirty="0" err="1">
                <a:latin typeface="Times" pitchFamily="2" charset="0"/>
                <a:cs typeface="Arial"/>
              </a:rPr>
              <a:t>i</a:t>
            </a:r>
            <a:r>
              <a:rPr lang="en-US" sz="1600" dirty="0">
                <a:latin typeface="Times" pitchFamily="2" charset="0"/>
                <a:cs typeface="Arial"/>
              </a:rPr>
              <a:t>];}</a:t>
            </a: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We can also use a recursive procedure for this</a:t>
            </a:r>
            <a:endParaRPr lang="en-US" sz="1600" dirty="0">
              <a:latin typeface="Times" pitchFamily="2" charset="0"/>
              <a:cs typeface="Arial"/>
            </a:endParaRPr>
          </a:p>
          <a:p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</a:rPr>
              <a:t>	int </a:t>
            </a:r>
            <a:r>
              <a:rPr lang="en-US" sz="1600">
                <a:solidFill>
                  <a:srgbClr val="C00000"/>
                </a:solidFill>
                <a:latin typeface="Times" pitchFamily="2" charset="0"/>
              </a:rPr>
              <a:t>sum</a:t>
            </a:r>
            <a:r>
              <a:rPr lang="en-US" sz="1600">
                <a:latin typeface="Times" pitchFamily="2" charset="0"/>
              </a:rPr>
              <a:t>( int n) {</a:t>
            </a:r>
            <a:r>
              <a:rPr lang="en-US" sz="1600" dirty="0">
                <a:latin typeface="Times" pitchFamily="2" charset="0"/>
              </a:rPr>
              <a:t>							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	</a:t>
            </a:r>
            <a:r>
              <a:rPr lang="en-US" sz="1600">
                <a:latin typeface="Times" pitchFamily="2" charset="0"/>
              </a:rPr>
              <a:t>	if (</a:t>
            </a:r>
            <a:r>
              <a:rPr lang="en-US" sz="1600" dirty="0">
                <a:latin typeface="Times" pitchFamily="2" charset="0"/>
              </a:rPr>
              <a:t>n==</a:t>
            </a:r>
            <a:r>
              <a:rPr lang="en-US" sz="1600">
                <a:latin typeface="Times" pitchFamily="2" charset="0"/>
              </a:rPr>
              <a:t>0) return a</a:t>
            </a:r>
            <a:r>
              <a:rPr lang="en-US" sz="1600" dirty="0">
                <a:latin typeface="Times" pitchFamily="2" charset="0"/>
              </a:rPr>
              <a:t>[0];</a:t>
            </a:r>
            <a:br>
              <a:rPr lang="en-US" sz="1600" dirty="0">
                <a:latin typeface="Times" pitchFamily="2" charset="0"/>
              </a:rPr>
            </a:br>
            <a:r>
              <a:rPr lang="en-US" sz="1600" dirty="0">
                <a:latin typeface="Times" pitchFamily="2" charset="0"/>
              </a:rPr>
              <a:t>	</a:t>
            </a:r>
            <a:r>
              <a:rPr lang="en-US" sz="1600">
                <a:latin typeface="Times" pitchFamily="2" charset="0"/>
              </a:rPr>
              <a:t>	else return a</a:t>
            </a:r>
            <a:r>
              <a:rPr lang="en-US" sz="1600" dirty="0">
                <a:latin typeface="Times" pitchFamily="2" charset="0"/>
              </a:rPr>
              <a:t>[</a:t>
            </a:r>
            <a:r>
              <a:rPr lang="en-US" sz="1600">
                <a:latin typeface="Times" pitchFamily="2" charset="0"/>
              </a:rPr>
              <a:t>n] + </a:t>
            </a:r>
            <a:r>
              <a:rPr lang="en-US" sz="1600">
                <a:solidFill>
                  <a:srgbClr val="FF0000"/>
                </a:solidFill>
                <a:latin typeface="Times" pitchFamily="2" charset="0"/>
              </a:rPr>
              <a:t>sum</a:t>
            </a:r>
            <a:r>
              <a:rPr lang="en-US" sz="1600" dirty="0">
                <a:latin typeface="Times" pitchFamily="2" charset="0"/>
              </a:rPr>
              <a:t>(n-1);}</a:t>
            </a:r>
            <a:endParaRPr lang="en-US" sz="1600" dirty="0">
              <a:latin typeface="Times" pitchFamily="2" charset="0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EA7BE-80DA-4E4B-B268-D18B98A176DA}"/>
              </a:ext>
            </a:extLst>
          </p:cNvPr>
          <p:cNvSpPr/>
          <p:nvPr/>
        </p:nvSpPr>
        <p:spPr>
          <a:xfrm>
            <a:off x="478205" y="3617587"/>
            <a:ext cx="38232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This is sometimes called a “pre-fix sum</a:t>
            </a:r>
            <a:r>
              <a:rPr lang="en-US" sz="1600" dirty="0">
                <a:latin typeface="Times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marL="342900" marR="0" indent="-342900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Times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" pitchFamily="2" charset="0"/>
                <a:cs typeface="Arial"/>
              </a:rPr>
              <a:t>Prefix_sum</a:t>
            </a:r>
            <a:r>
              <a:rPr lang="en-US" sz="1600" dirty="0">
                <a:latin typeface="Times" pitchFamily="2" charset="0"/>
                <a:cs typeface="Arial"/>
              </a:rPr>
              <a:t>(</a:t>
            </a:r>
            <a:r>
              <a:rPr lang="en-US" sz="1600">
                <a:latin typeface="Times" pitchFamily="2" charset="0"/>
                <a:cs typeface="Arial"/>
              </a:rPr>
              <a:t>0) = a</a:t>
            </a:r>
            <a:r>
              <a:rPr lang="en-US" sz="1600" dirty="0">
                <a:latin typeface="Times" pitchFamily="2" charset="0"/>
                <a:cs typeface="Arial"/>
              </a:rPr>
              <a:t>[0];	</a:t>
            </a:r>
          </a:p>
          <a:p>
            <a:r>
              <a:rPr lang="en-US" sz="1600" dirty="0" err="1">
                <a:latin typeface="Times" pitchFamily="2" charset="0"/>
                <a:cs typeface="Arial"/>
              </a:rPr>
              <a:t>Prefix_sum</a:t>
            </a:r>
            <a:r>
              <a:rPr lang="en-US" sz="1600" dirty="0">
                <a:latin typeface="Times" pitchFamily="2" charset="0"/>
                <a:cs typeface="Arial"/>
              </a:rPr>
              <a:t>(</a:t>
            </a:r>
            <a:r>
              <a:rPr lang="en-US" sz="1600">
                <a:latin typeface="Times" pitchFamily="2" charset="0"/>
                <a:cs typeface="Arial"/>
              </a:rPr>
              <a:t>n) = a</a:t>
            </a:r>
            <a:r>
              <a:rPr lang="en-US" sz="1600" dirty="0">
                <a:latin typeface="Times" pitchFamily="2" charset="0"/>
                <a:cs typeface="Arial"/>
              </a:rPr>
              <a:t>[</a:t>
            </a:r>
            <a:r>
              <a:rPr lang="en-US" sz="1600">
                <a:latin typeface="Times" pitchFamily="2" charset="0"/>
                <a:cs typeface="Arial"/>
              </a:rPr>
              <a:t>n] + Prefix</a:t>
            </a:r>
            <a:r>
              <a:rPr lang="en-US" sz="1600" dirty="0" err="1">
                <a:latin typeface="Times" pitchFamily="2" charset="0"/>
                <a:cs typeface="Arial"/>
              </a:rPr>
              <a:t>_sum</a:t>
            </a:r>
            <a:r>
              <a:rPr lang="en-US" sz="1600" dirty="0">
                <a:latin typeface="Times" pitchFamily="2" charset="0"/>
                <a:cs typeface="Arial"/>
              </a:rPr>
              <a:t>(n-1);</a:t>
            </a:r>
          </a:p>
          <a:p>
            <a:r>
              <a:rPr lang="en-US" sz="1600" dirty="0">
                <a:latin typeface="Times" pitchFamily="2" charset="0"/>
                <a:cs typeface="Arial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2AA5C-C56A-5943-A870-282092CB074A}"/>
              </a:ext>
            </a:extLst>
          </p:cNvPr>
          <p:cNvSpPr txBox="1"/>
          <p:nvPr/>
        </p:nvSpPr>
        <p:spPr>
          <a:xfrm>
            <a:off x="4702658" y="3401079"/>
            <a:ext cx="43879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main: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ADRP X0, v            	// array address to X0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ADD X0, X0, :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lo12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:v   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ADRP X4, n            	// Load address of n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ADD X4, X4, :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lo12</a:t>
            </a:r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:n   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</a:t>
            </a: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LDUR X1, [X4, #0]    	// load n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>
                <a:solidFill>
                  <a:srgbClr val="139A29"/>
                </a:solidFill>
                <a:latin typeface="Times" pitchFamily="2" charset="0"/>
                <a:cs typeface="Arial"/>
              </a:rPr>
              <a:t>	BL sum</a:t>
            </a:r>
            <a:endParaRPr lang="en-US" sz="14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exit: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92D1A-B34B-5845-A32B-90B8A558A431}"/>
              </a:ext>
            </a:extLst>
          </p:cNvPr>
          <p:cNvSpPr txBox="1"/>
          <p:nvPr/>
        </p:nvSpPr>
        <p:spPr>
          <a:xfrm>
            <a:off x="6214188" y="4988903"/>
            <a:ext cx="2518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Times" pitchFamily="2" charset="0"/>
                <a:cs typeface="Arial"/>
              </a:rPr>
              <a:t>Argument n in X1</a:t>
            </a:r>
            <a:endParaRPr lang="en-US" sz="1600" dirty="0">
              <a:solidFill>
                <a:srgbClr val="C00000"/>
              </a:solidFill>
              <a:latin typeface="Times" pitchFamily="2" charset="0"/>
              <a:cs typeface="Arial"/>
            </a:endParaRPr>
          </a:p>
          <a:p>
            <a:r>
              <a:rPr lang="en-US" sz="1600">
                <a:solidFill>
                  <a:srgbClr val="C00000"/>
                </a:solidFill>
                <a:latin typeface="Times" pitchFamily="2" charset="0"/>
                <a:cs typeface="Arial"/>
              </a:rPr>
              <a:t>Result in X2</a:t>
            </a:r>
            <a:endParaRPr lang="en-US" sz="1600" dirty="0">
              <a:solidFill>
                <a:srgbClr val="C00000"/>
              </a:solidFill>
              <a:latin typeface="Times" pitchFamily="2" charset="0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42C43A-D5E2-4D41-A205-3C50AD48B8E1}"/>
              </a:ext>
            </a:extLst>
          </p:cNvPr>
          <p:cNvSpPr/>
          <p:nvPr/>
        </p:nvSpPr>
        <p:spPr>
          <a:xfrm>
            <a:off x="4861193" y="2345608"/>
            <a:ext cx="34543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" pitchFamily="2" charset="0"/>
                <a:cs typeface="Arial"/>
              </a:rPr>
              <a:t>Note the similarity of this to factorial </a:t>
            </a:r>
            <a:endParaRPr lang="en-US" sz="1600" dirty="0">
              <a:solidFill>
                <a:srgbClr val="FF0000"/>
              </a:solidFill>
              <a:latin typeface="Times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9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173F49E-812C-7442-9CB1-2AEB705804D1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Another example of recursive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EE69D-6E81-C64B-8FB9-0510B942208D}"/>
              </a:ext>
            </a:extLst>
          </p:cNvPr>
          <p:cNvSpPr txBox="1"/>
          <p:nvPr/>
        </p:nvSpPr>
        <p:spPr>
          <a:xfrm>
            <a:off x="529272" y="896084"/>
            <a:ext cx="70382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" pitchFamily="2" charset="0"/>
                <a:cs typeface="Arial"/>
              </a:rPr>
              <a:t> sum</a:t>
            </a:r>
            <a:r>
              <a:rPr lang="en-US" sz="1400" dirty="0">
                <a:latin typeface="Times" pitchFamily="2" charset="0"/>
                <a:cs typeface="Arial"/>
              </a:rPr>
              <a:t>: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SUB SP, SP, #</a:t>
            </a:r>
            <a:r>
              <a:rPr lang="en-US" sz="1400" dirty="0">
                <a:latin typeface="Times" pitchFamily="2" charset="0"/>
                <a:cs typeface="Arial"/>
              </a:rPr>
              <a:t>16		</a:t>
            </a:r>
            <a:r>
              <a:rPr lang="en-US" sz="1400">
                <a:latin typeface="Times" pitchFamily="2" charset="0"/>
                <a:cs typeface="Arial"/>
              </a:rPr>
              <a:t>//adjust stack pointer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STUR X1, [SP, #</a:t>
            </a:r>
            <a:r>
              <a:rPr lang="en-US" sz="1400" dirty="0">
                <a:latin typeface="Times" pitchFamily="2" charset="0"/>
                <a:cs typeface="Arial"/>
              </a:rPr>
              <a:t>0]	</a:t>
            </a:r>
            <a:r>
              <a:rPr lang="en-US" sz="1400">
                <a:latin typeface="Times" pitchFamily="2" charset="0"/>
                <a:cs typeface="Arial"/>
              </a:rPr>
              <a:t>	// save n (need this value when recursive call returns</a:t>
            </a:r>
            <a:r>
              <a:rPr lang="en-US" sz="1400" dirty="0">
                <a:latin typeface="Times" pitchFamily="2" charset="0"/>
                <a:cs typeface="Arial"/>
              </a:rPr>
              <a:t>)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STUR X30, [SP, #</a:t>
            </a:r>
            <a:r>
              <a:rPr lang="en-US" sz="1400" dirty="0">
                <a:latin typeface="Times" pitchFamily="2" charset="0"/>
                <a:cs typeface="Arial"/>
              </a:rPr>
              <a:t>8]</a:t>
            </a:r>
            <a:r>
              <a:rPr lang="en-US" sz="1400">
                <a:latin typeface="Times" pitchFamily="2" charset="0"/>
                <a:cs typeface="Arial"/>
              </a:rPr>
              <a:t>	// save return address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CBNZ X1, 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continue</a:t>
            </a:r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//check if n is zero, if yes return a</a:t>
            </a:r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[0]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LDUR X2, [X0, #</a:t>
            </a:r>
            <a:r>
              <a:rPr lang="en-US" sz="1400" dirty="0">
                <a:latin typeface="Times" pitchFamily="2" charset="0"/>
                <a:cs typeface="Arial"/>
              </a:rPr>
              <a:t>0]	</a:t>
            </a:r>
            <a:r>
              <a:rPr lang="en-US" sz="1400">
                <a:latin typeface="Times" pitchFamily="2" charset="0"/>
                <a:cs typeface="Arial"/>
              </a:rPr>
              <a:t>//return a</a:t>
            </a:r>
            <a:r>
              <a:rPr lang="en-US" sz="1400" dirty="0">
                <a:latin typeface="Times" pitchFamily="2" charset="0"/>
                <a:cs typeface="Arial"/>
              </a:rPr>
              <a:t>[</a:t>
            </a:r>
            <a:r>
              <a:rPr lang="en-US" sz="1400">
                <a:latin typeface="Times" pitchFamily="2" charset="0"/>
                <a:cs typeface="Arial"/>
              </a:rPr>
              <a:t>0] in X2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LDUR X30, [SP, #</a:t>
            </a:r>
            <a:r>
              <a:rPr lang="en-US" sz="1400" dirty="0">
                <a:latin typeface="Times" pitchFamily="2" charset="0"/>
                <a:cs typeface="Arial"/>
              </a:rPr>
              <a:t>8]	</a:t>
            </a:r>
            <a:r>
              <a:rPr lang="en-US" sz="1400">
                <a:latin typeface="Times" pitchFamily="2" charset="0"/>
                <a:cs typeface="Arial"/>
              </a:rPr>
              <a:t>//retrieve return address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ADD SP, SP, #</a:t>
            </a:r>
            <a:r>
              <a:rPr lang="en-US" sz="1400" dirty="0">
                <a:latin typeface="Times" pitchFamily="2" charset="0"/>
                <a:cs typeface="Arial"/>
              </a:rPr>
              <a:t>16		</a:t>
            </a:r>
            <a:r>
              <a:rPr lang="en-US" sz="1400">
                <a:latin typeface="Times" pitchFamily="2" charset="0"/>
                <a:cs typeface="Arial"/>
              </a:rPr>
              <a:t>//reset stack pointer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BR X30</a:t>
            </a:r>
            <a:r>
              <a:rPr lang="en-US" sz="1400" dirty="0">
                <a:latin typeface="Times" pitchFamily="2" charset="0"/>
                <a:cs typeface="Arial"/>
              </a:rPr>
              <a:t>			</a:t>
            </a:r>
            <a:r>
              <a:rPr lang="en-US" sz="1400">
                <a:latin typeface="Times" pitchFamily="2" charset="0"/>
                <a:cs typeface="Arial"/>
              </a:rPr>
              <a:t>//return a</a:t>
            </a:r>
            <a:r>
              <a:rPr lang="en-US" sz="1400" dirty="0">
                <a:latin typeface="Times" pitchFamily="2" charset="0"/>
                <a:cs typeface="Arial"/>
              </a:rPr>
              <a:t>[0]</a:t>
            </a:r>
          </a:p>
          <a:p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continue:				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	// n is greater than zero so call sum</a:t>
            </a:r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(n-1)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SUB X1, X1, #</a:t>
            </a:r>
            <a:r>
              <a:rPr lang="en-US" sz="1400" dirty="0">
                <a:latin typeface="Times" pitchFamily="2" charset="0"/>
                <a:cs typeface="Arial"/>
              </a:rPr>
              <a:t>1	</a:t>
            </a:r>
            <a:r>
              <a:rPr lang="en-US" sz="1400">
                <a:latin typeface="Times" pitchFamily="2" charset="0"/>
                <a:cs typeface="Arial"/>
              </a:rPr>
              <a:t>	// n = n-1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BL sum</a:t>
            </a:r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		</a:t>
            </a:r>
            <a:r>
              <a:rPr lang="en-US" sz="1400">
                <a:solidFill>
                  <a:srgbClr val="FF0000"/>
                </a:solidFill>
                <a:latin typeface="Times" pitchFamily="2" charset="0"/>
                <a:cs typeface="Arial"/>
              </a:rPr>
              <a:t>	// call sum</a:t>
            </a:r>
            <a:r>
              <a:rPr lang="en-US" sz="1400" dirty="0">
                <a:solidFill>
                  <a:srgbClr val="FF0000"/>
                </a:solidFill>
                <a:latin typeface="Times" pitchFamily="2" charset="0"/>
                <a:cs typeface="Arial"/>
              </a:rPr>
              <a:t>(n-1)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LDUR X1, [SP, #</a:t>
            </a:r>
            <a:r>
              <a:rPr lang="en-US" sz="1400" dirty="0">
                <a:latin typeface="Times" pitchFamily="2" charset="0"/>
                <a:cs typeface="Arial"/>
              </a:rPr>
              <a:t>0]	</a:t>
            </a:r>
            <a:r>
              <a:rPr lang="en-US" sz="1400">
                <a:latin typeface="Times" pitchFamily="2" charset="0"/>
                <a:cs typeface="Arial"/>
              </a:rPr>
              <a:t>//retrieve n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LSL X3, X1, #</a:t>
            </a:r>
            <a:r>
              <a:rPr lang="en-US" sz="1400" dirty="0">
                <a:latin typeface="Times" pitchFamily="2" charset="0"/>
                <a:cs typeface="Arial"/>
              </a:rPr>
              <a:t>3		</a:t>
            </a:r>
            <a:r>
              <a:rPr lang="en-US" sz="1400">
                <a:latin typeface="Times" pitchFamily="2" charset="0"/>
                <a:cs typeface="Arial"/>
              </a:rPr>
              <a:t>//compute n</a:t>
            </a:r>
            <a:r>
              <a:rPr lang="en-US" sz="1400" dirty="0">
                <a:latin typeface="Times" pitchFamily="2" charset="0"/>
                <a:cs typeface="Arial"/>
              </a:rPr>
              <a:t>*8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ADD X3, X0, X3</a:t>
            </a:r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// address of a</a:t>
            </a:r>
            <a:r>
              <a:rPr lang="en-US" sz="1400" dirty="0">
                <a:latin typeface="Times" pitchFamily="2" charset="0"/>
                <a:cs typeface="Arial"/>
              </a:rPr>
              <a:t>[n]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LDUR X3, [X3, #</a:t>
            </a:r>
            <a:r>
              <a:rPr lang="en-US" sz="1400" dirty="0">
                <a:latin typeface="Times" pitchFamily="2" charset="0"/>
                <a:cs typeface="Arial"/>
              </a:rPr>
              <a:t>0]	//</a:t>
            </a:r>
            <a:r>
              <a:rPr lang="en-US" sz="1400">
                <a:latin typeface="Times" pitchFamily="2" charset="0"/>
                <a:cs typeface="Arial"/>
              </a:rPr>
              <a:t>X3= a</a:t>
            </a:r>
            <a:r>
              <a:rPr lang="en-US" sz="1400" dirty="0">
                <a:latin typeface="Times" pitchFamily="2" charset="0"/>
                <a:cs typeface="Arial"/>
              </a:rPr>
              <a:t>[n]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ADD X2, X3, X2</a:t>
            </a:r>
            <a:r>
              <a:rPr lang="en-US" sz="1400" dirty="0">
                <a:latin typeface="Times" pitchFamily="2" charset="0"/>
                <a:cs typeface="Arial"/>
              </a:rPr>
              <a:t>		//sum(</a:t>
            </a:r>
            <a:r>
              <a:rPr lang="en-US" sz="1400">
                <a:latin typeface="Times" pitchFamily="2" charset="0"/>
                <a:cs typeface="Arial"/>
              </a:rPr>
              <a:t>n) = a</a:t>
            </a:r>
            <a:r>
              <a:rPr lang="en-US" sz="1400" dirty="0">
                <a:latin typeface="Times" pitchFamily="2" charset="0"/>
                <a:cs typeface="Arial"/>
              </a:rPr>
              <a:t>[n]+sum(</a:t>
            </a:r>
            <a:r>
              <a:rPr lang="en-US" sz="1400">
                <a:latin typeface="Times" pitchFamily="2" charset="0"/>
                <a:cs typeface="Arial"/>
              </a:rPr>
              <a:t>n-1) returned in X2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LDUR X30, [SP, #</a:t>
            </a:r>
            <a:r>
              <a:rPr lang="en-US" sz="1400" dirty="0">
                <a:latin typeface="Times" pitchFamily="2" charset="0"/>
                <a:cs typeface="Arial"/>
              </a:rPr>
              <a:t>8]	</a:t>
            </a:r>
            <a:r>
              <a:rPr lang="en-US" sz="1400">
                <a:latin typeface="Times" pitchFamily="2" charset="0"/>
                <a:cs typeface="Arial"/>
              </a:rPr>
              <a:t>//retrieve return address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ADD SP, SP, #</a:t>
            </a:r>
            <a:r>
              <a:rPr lang="en-US" sz="1400" dirty="0">
                <a:latin typeface="Times" pitchFamily="2" charset="0"/>
                <a:cs typeface="Arial"/>
              </a:rPr>
              <a:t>16		</a:t>
            </a:r>
            <a:r>
              <a:rPr lang="en-US" sz="1400">
                <a:latin typeface="Times" pitchFamily="2" charset="0"/>
                <a:cs typeface="Arial"/>
              </a:rPr>
              <a:t>//reset stack pointer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>
                <a:latin typeface="Times" pitchFamily="2" charset="0"/>
                <a:cs typeface="Arial"/>
              </a:rPr>
              <a:t>	BR X30</a:t>
            </a:r>
            <a:r>
              <a:rPr lang="en-US" sz="1400" dirty="0">
                <a:latin typeface="Times" pitchFamily="2" charset="0"/>
                <a:cs typeface="Arial"/>
              </a:rPr>
              <a:t>			//return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0774E-DB12-D54E-AE3A-140691EFC656}"/>
              </a:ext>
            </a:extLst>
          </p:cNvPr>
          <p:cNvSpPr txBox="1"/>
          <p:nvPr/>
        </p:nvSpPr>
        <p:spPr>
          <a:xfrm>
            <a:off x="5178490" y="4851970"/>
            <a:ext cx="3629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Note: X1 contain input n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	 X2 contains result (value returned</a:t>
            </a:r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86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501100C-AB3D-E54D-9F25-B18BA987F508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Recursive functions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2574E5-BA3D-5441-AE08-3CB88B4BF727}"/>
              </a:ext>
            </a:extLst>
          </p:cNvPr>
          <p:cNvSpPr txBox="1"/>
          <p:nvPr/>
        </p:nvSpPr>
        <p:spPr>
          <a:xfrm>
            <a:off x="888764" y="896084"/>
            <a:ext cx="70382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pitchFamily="2" charset="0"/>
                <a:cs typeface="Arial"/>
              </a:rPr>
              <a:t>Key lessons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600">
                <a:latin typeface="Times" pitchFamily="2" charset="0"/>
                <a:cs typeface="Arial"/>
              </a:rPr>
              <a:t>For nested and recursive functions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>
                <a:latin typeface="Times" pitchFamily="2" charset="0"/>
                <a:cs typeface="Arial"/>
              </a:rPr>
              <a:t>Don’t forget to save return address in X30 before making another call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>
                <a:latin typeface="Times" pitchFamily="2" charset="0"/>
                <a:cs typeface="Arial"/>
              </a:rPr>
              <a:t>Restore X30 before your return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1600">
                <a:latin typeface="Times" pitchFamily="2" charset="0"/>
                <a:cs typeface="Arial"/>
              </a:rPr>
              <a:t>May need to save additional registers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>
                <a:latin typeface="Times" pitchFamily="2" charset="0"/>
                <a:cs typeface="Arial"/>
              </a:rPr>
              <a:t>May need your input arguments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1314450" lvl="2" indent="-400050">
              <a:buFont typeface="+mj-lt"/>
              <a:buAutoNum type="romanLcPeriod"/>
            </a:pPr>
            <a:r>
              <a:rPr lang="en-US" sz="1600">
                <a:latin typeface="Times" pitchFamily="2" charset="0"/>
                <a:cs typeface="Arial"/>
              </a:rPr>
              <a:t>May need results returned from nested/recursive calls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1314450" lvl="2" indent="-400050">
              <a:buFont typeface="+mj-lt"/>
              <a:buAutoNum type="romanLcPeriod"/>
            </a:pPr>
            <a:endParaRPr lang="en-US" sz="1600" dirty="0">
              <a:latin typeface="Times" pitchFamily="2" charset="0"/>
              <a:cs typeface="Arial"/>
            </a:endParaRPr>
          </a:p>
          <a:p>
            <a:pPr marL="400050" indent="-400050">
              <a:buFont typeface="+mj-lt"/>
              <a:buAutoNum type="arabicPeriod"/>
            </a:pPr>
            <a:r>
              <a:rPr lang="en-US" sz="1600">
                <a:latin typeface="Times" pitchFamily="2" charset="0"/>
                <a:cs typeface="Arial"/>
              </a:rPr>
              <a:t>Must carefully orchestrate how to use registers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857250" lvl="1" indent="-400050">
              <a:buFont typeface="+mj-lt"/>
              <a:buAutoNum type="alphaLcParenR"/>
            </a:pPr>
            <a:r>
              <a:rPr lang="en-US" sz="1600">
                <a:latin typeface="Times" pitchFamily="2" charset="0"/>
                <a:cs typeface="Arial"/>
              </a:rPr>
              <a:t>For passing arguments</a:t>
            </a:r>
            <a:endParaRPr lang="en-US" sz="1600" dirty="0">
              <a:latin typeface="Times" pitchFamily="2" charset="0"/>
              <a:cs typeface="Arial"/>
            </a:endParaRPr>
          </a:p>
          <a:p>
            <a:pPr marL="857250" lvl="1" indent="-400050">
              <a:buFont typeface="+mj-lt"/>
              <a:buAutoNum type="alphaLcParenR"/>
            </a:pPr>
            <a:r>
              <a:rPr lang="en-US" sz="1600">
                <a:latin typeface="Times" pitchFamily="2" charset="0"/>
                <a:cs typeface="Arial"/>
              </a:rPr>
              <a:t>Temporary and saved registers</a:t>
            </a:r>
            <a:endParaRPr lang="en-US" sz="1600" dirty="0">
              <a:latin typeface="Times" pitchFamily="2" charset="0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90073-38F9-F44A-8A20-BE8CD19B130B}"/>
              </a:ext>
            </a:extLst>
          </p:cNvPr>
          <p:cNvSpPr txBox="1"/>
          <p:nvPr/>
        </p:nvSpPr>
        <p:spPr>
          <a:xfrm>
            <a:off x="820271" y="3892920"/>
            <a:ext cx="76715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pitchFamily="2" charset="0"/>
                <a:cs typeface="Arial"/>
              </a:rPr>
              <a:t>Recursive functions are expensive. Sometimes we can convert recursion into loops</a:t>
            </a:r>
            <a:r>
              <a:rPr lang="en-US" sz="1600" dirty="0">
                <a:latin typeface="Times" pitchFamily="2" charset="0"/>
                <a:cs typeface="Arial"/>
              </a:rPr>
              <a:t>.</a:t>
            </a:r>
          </a:p>
          <a:p>
            <a:r>
              <a:rPr lang="en-US" sz="1600">
                <a:latin typeface="Times" pitchFamily="2" charset="0"/>
                <a:cs typeface="Arial"/>
              </a:rPr>
              <a:t>For example: fact</a:t>
            </a:r>
            <a:r>
              <a:rPr lang="en-US" sz="1600" dirty="0">
                <a:latin typeface="Times" pitchFamily="2" charset="0"/>
                <a:cs typeface="Arial"/>
              </a:rPr>
              <a:t>(</a:t>
            </a:r>
            <a:r>
              <a:rPr lang="en-US" sz="1600">
                <a:latin typeface="Times" pitchFamily="2" charset="0"/>
                <a:cs typeface="Arial"/>
              </a:rPr>
              <a:t>n) = n</a:t>
            </a:r>
            <a:r>
              <a:rPr lang="en-US" sz="1600" dirty="0">
                <a:latin typeface="Times" pitchFamily="2" charset="0"/>
                <a:cs typeface="Arial"/>
              </a:rPr>
              <a:t>*fact(</a:t>
            </a:r>
            <a:r>
              <a:rPr lang="en-US" sz="1600">
                <a:latin typeface="Times" pitchFamily="2" charset="0"/>
                <a:cs typeface="Arial"/>
              </a:rPr>
              <a:t>n-1) is recursive. But we can also write this as </a:t>
            </a:r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	fact = 1; </a:t>
            </a:r>
            <a:endParaRPr lang="en-US" sz="1600" dirty="0">
              <a:latin typeface="Times" pitchFamily="2" charset="0"/>
              <a:cs typeface="Arial"/>
            </a:endParaRPr>
          </a:p>
          <a:p>
            <a:r>
              <a:rPr lang="en-US" sz="1600">
                <a:latin typeface="Times" pitchFamily="2" charset="0"/>
                <a:cs typeface="Arial"/>
              </a:rPr>
              <a:t>	for (</a:t>
            </a:r>
            <a:r>
              <a:rPr lang="en-US" sz="1600" dirty="0">
                <a:latin typeface="Times" pitchFamily="2" charset="0"/>
                <a:cs typeface="Arial"/>
              </a:rPr>
              <a:t>j=</a:t>
            </a:r>
            <a:r>
              <a:rPr lang="en-US" sz="1600">
                <a:latin typeface="Times" pitchFamily="2" charset="0"/>
                <a:cs typeface="Arial"/>
              </a:rPr>
              <a:t>1; j&lt; = n; j++) fact = fact</a:t>
            </a:r>
            <a:r>
              <a:rPr lang="en-US" sz="1600" dirty="0">
                <a:latin typeface="Times" pitchFamily="2" charset="0"/>
                <a:cs typeface="Arial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42698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6CA51-C785-2B40-A154-881D3940F242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Pseudo instructions and macros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BCA3AE-6FBD-8647-9306-B3FD10B3E7C1}"/>
              </a:ext>
            </a:extLst>
          </p:cNvPr>
          <p:cNvSpPr txBox="1"/>
          <p:nvPr/>
        </p:nvSpPr>
        <p:spPr>
          <a:xfrm>
            <a:off x="667512" y="952040"/>
            <a:ext cx="76696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Pseudo Instructions: Sometimes we can create new names for instructions or sequences of instructions. The assembler translates them to actual assembly or machine instructions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For example we can use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MOV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X9, X10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	// X9 = X10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but there is no such ARMv8 instruction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The assembly will translate this to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: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	ORR  X9, XZR, X10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We can also use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ADD X9, XZR, X10</a:t>
            </a:r>
            <a:endParaRPr 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Likewise	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	CMP X9, X10 becomes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	SUBS XZR, X9, X10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8DA3337-1732-2545-BF26-78D4F88F512C}"/>
              </a:ext>
            </a:extLst>
          </p:cNvPr>
          <p:cNvSpPr txBox="1">
            <a:spLocks noChangeArrowheads="1"/>
          </p:cNvSpPr>
          <p:nvPr/>
        </p:nvSpPr>
        <p:spPr>
          <a:xfrm>
            <a:off x="593679" y="4246785"/>
            <a:ext cx="7224442" cy="104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We can also create Macros: 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A sequence of assembly language instructions are given a name. 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 defTabSz="914400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We can use the Macro instead of copying the same sequence of instructions 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6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533E49-834A-EB42-8C25-BDEA9690F90C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Character Data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1ACD5F-976F-7C4F-BBE0-34F558482740}"/>
              </a:ext>
            </a:extLst>
          </p:cNvPr>
          <p:cNvSpPr txBox="1">
            <a:spLocks/>
          </p:cNvSpPr>
          <p:nvPr/>
        </p:nvSpPr>
        <p:spPr>
          <a:xfrm>
            <a:off x="472440" y="908123"/>
            <a:ext cx="8096794" cy="443842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Byte-encoded character sets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ASCII: 128 characters (7 bit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	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(upper and lower case letters, numbers, special characters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2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95 graphic, 33 control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2"/>
            <a:r>
              <a:rPr lang="en-US" altLang="en-US" sz="16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See page 110 for a listing of these characters and its value</a:t>
            </a:r>
            <a:endParaRPr lang="en-US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Latin-1: 256 characters (8 bit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lvl="2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ASCII, +96 more graphic characters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2"/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Unicode: 32-bit character 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See page 114 show how we can represent characters from </a:t>
            </a:r>
            <a:r>
              <a:rPr lang="en-US" altLang="en-US" sz="160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many languages </a:t>
            </a:r>
            <a:endParaRPr lang="en-US" altLang="en-US" sz="12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Most of the world’s alphabets, plus symbols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lvl="1"/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Used in Java, C++ wide characters, …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en-US" sz="1800">
                <a:latin typeface="Times" charset="0"/>
                <a:ea typeface="Times" charset="0"/>
                <a:cs typeface="Times" charset="0"/>
              </a:rPr>
              <a:t>Longer representation means, we need more memory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en-US" sz="1800">
                <a:latin typeface="Times" charset="0"/>
                <a:ea typeface="Times" charset="0"/>
                <a:cs typeface="Times" charset="0"/>
              </a:rPr>
              <a:t>	Normal ASCII </a:t>
            </a:r>
            <a:r>
              <a:rPr lang="mr-IN" altLang="en-US" sz="180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altLang="en-US" sz="1800">
                <a:latin typeface="Times" charset="0"/>
                <a:ea typeface="Times" charset="0"/>
                <a:cs typeface="Times" charset="0"/>
              </a:rPr>
              <a:t> one byte per character       Unicode: 4 bytes per character</a:t>
            </a:r>
            <a:endParaRPr lang="en-US" altLang="en-US" sz="1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92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4080C-0B1F-E043-BFA3-50E3F9EF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05012"/>
            <a:ext cx="792480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5D8A5-02D4-B047-8C09-736BBD00354A}"/>
              </a:ext>
            </a:extLst>
          </p:cNvPr>
          <p:cNvSpPr txBox="1"/>
          <p:nvPr/>
        </p:nvSpPr>
        <p:spPr>
          <a:xfrm>
            <a:off x="1865376" y="4852987"/>
            <a:ext cx="142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Before call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B6B8C-7226-5F47-A396-233305A82056}"/>
              </a:ext>
            </a:extLst>
          </p:cNvPr>
          <p:cNvSpPr txBox="1"/>
          <p:nvPr/>
        </p:nvSpPr>
        <p:spPr>
          <a:xfrm>
            <a:off x="4409781" y="4829827"/>
            <a:ext cx="142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After call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0C955-626E-9046-A6A1-2CA89E685E11}"/>
              </a:ext>
            </a:extLst>
          </p:cNvPr>
          <p:cNvSpPr txBox="1"/>
          <p:nvPr/>
        </p:nvSpPr>
        <p:spPr>
          <a:xfrm>
            <a:off x="6939556" y="4704257"/>
            <a:ext cx="1426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139A29"/>
                </a:solidFill>
                <a:latin typeface="Times" pitchFamily="2" charset="0"/>
                <a:cs typeface="Arial"/>
              </a:rPr>
              <a:t>Just before return</a:t>
            </a:r>
            <a:endParaRPr lang="en-US" sz="1600" dirty="0">
              <a:solidFill>
                <a:srgbClr val="139A29"/>
              </a:solidFill>
              <a:latin typeface="Times" pitchFamily="2" charset="0"/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4C0C86B-05E8-5E40-B338-E6DAFF9E06AF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317540"/>
            <a:ext cx="8259762" cy="115464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One Level Procedures (leaf procedures</a:t>
            </a:r>
            <a:r>
              <a:rPr lang="en-US" altLang="en-US" sz="28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	How stack is used to save registers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75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25CE15-F928-9141-8621-ED47B8447B6A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Character Data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14F7F0-61EA-174D-ABFA-67C6E63985E8}"/>
              </a:ext>
            </a:extLst>
          </p:cNvPr>
          <p:cNvSpPr txBox="1">
            <a:spLocks/>
          </p:cNvSpPr>
          <p:nvPr/>
        </p:nvSpPr>
        <p:spPr>
          <a:xfrm>
            <a:off x="472440" y="908124"/>
            <a:ext cx="8096794" cy="399333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AU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Since we cannot do I/O in DS5, we need to store “ASCII” values for characters and strings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	If we have I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/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O, the libraries will convert character input to ASCII and ASCII to character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LEGv8 (ARMv8) byte/half-word load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/store</a:t>
            </a:r>
          </a:p>
          <a:p>
            <a:pPr marL="457200" lvl="1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Load byte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marL="914400" lvl="2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LDURB X</a:t>
            </a:r>
            <a:r>
              <a:rPr lang="en-US" altLang="en-US" sz="1600" baseline="-2500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, [</a:t>
            </a:r>
            <a:r>
              <a:rPr lang="en-US" altLang="en-US" sz="160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en-US" sz="1600" baseline="-25000" err="1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, offset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	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	or LDURB W</a:t>
            </a:r>
            <a:r>
              <a:rPr lang="en-US" altLang="en-US" sz="1600" baseline="-25000">
                <a:latin typeface="Times" charset="0"/>
                <a:ea typeface="Times" charset="0"/>
                <a:cs typeface="Times" charset="0"/>
              </a:rPr>
              <a:t>t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,  [</a:t>
            </a:r>
            <a:r>
              <a:rPr lang="en-US" altLang="en-US" sz="1600" err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en-US" sz="1600" baseline="-25000" err="1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, offset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marL="914400" lvl="2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Example: LDURB X1, [X0, #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0]	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	or LDURB W2, [X0, #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1]</a:t>
            </a:r>
          </a:p>
          <a:p>
            <a:pPr marL="914400" lvl="2" indent="0">
              <a:buNone/>
            </a:pPr>
            <a:r>
              <a:rPr lang="en-US" altLang="en-US" sz="16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 Byte stored as the rightmost byte and remaining bits are zero</a:t>
            </a:r>
            <a:endParaRPr lang="en-US" altLang="en-US" sz="16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marL="457200" lvl="1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Store byte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:</a:t>
            </a:r>
          </a:p>
          <a:p>
            <a:pPr marL="914400" lvl="2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STURB Xt, [</a:t>
            </a:r>
            <a:r>
              <a:rPr lang="en-US" altLang="en-US" sz="1600" err="1">
                <a:latin typeface="Times" charset="0"/>
                <a:ea typeface="Times" charset="0"/>
                <a:cs typeface="Times" charset="0"/>
              </a:rPr>
              <a:t>Xn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, offset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]</a:t>
            </a:r>
          </a:p>
          <a:p>
            <a:pPr marL="914400" lvl="2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Example: STURB X1, [X0, #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0]	</a:t>
            </a: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	or STURB W2, [X0, #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1]</a:t>
            </a:r>
          </a:p>
          <a:p>
            <a:pPr marL="914400" lvl="2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Store just rightmost byte (</a:t>
            </a:r>
            <a:r>
              <a:rPr lang="en-US" altLang="en-US" sz="160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the remaining 7 bytes are not modified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72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5CC82-3377-2A40-B5C5-6D4CDF11E503}"/>
              </a:ext>
            </a:extLst>
          </p:cNvPr>
          <p:cNvSpPr txBox="1"/>
          <p:nvPr/>
        </p:nvSpPr>
        <p:spPr>
          <a:xfrm>
            <a:off x="271991" y="877171"/>
            <a:ext cx="4249808" cy="503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For example you can write something like this:</a:t>
            </a:r>
          </a:p>
          <a:p>
            <a:endParaRPr 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.data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f,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g, %object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h,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, %object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j,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f:	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		//space for result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g:	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 5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h:	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7</a:t>
            </a:r>
          </a:p>
          <a:p>
            <a:pPr>
              <a:lnSpc>
                <a:spcPct val="80000"/>
              </a:lnSpc>
            </a:pP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:	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9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j:	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15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.text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.global main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.global leaf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.arch armv8-a+fp+simd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.type main, %function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.type leaf, %function</a:t>
            </a:r>
          </a:p>
          <a:p>
            <a:pPr>
              <a:lnSpc>
                <a:spcPct val="80000"/>
              </a:lnSpc>
            </a:pPr>
            <a:endParaRPr 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66D3E-27D3-5147-B310-2E7336C2A653}"/>
              </a:ext>
            </a:extLst>
          </p:cNvPr>
          <p:cNvSpPr txBox="1"/>
          <p:nvPr/>
        </p:nvSpPr>
        <p:spPr>
          <a:xfrm>
            <a:off x="4229100" y="1191834"/>
            <a:ext cx="46809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leaf:            ; include code we developed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ADRP X0, g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ADD X0, X0, :lo12:g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X0, [X0,#0]		//X0=g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ADRP X1, h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ADD X1, X1, :lo12:h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X1, [X1,#0]		//X1=h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ADRP X2, 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ADD X2, X2, :lo12:i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X2, [X2,#0]		//X2=</a:t>
            </a:r>
            <a:r>
              <a:rPr lang="en-US" sz="2000" dirty="0" err="1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endParaRPr lang="en-US" sz="2000" dirty="0">
              <a:solidFill>
                <a:srgbClr val="00B05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ADRP X3, j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ADD X3, X3, :lo12:j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X3, [X3,#0]		//X3=j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BL leaf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ADRP X1, f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ADD X1, X1, :lo12:f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STUR X0, [X1,#0]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Exit: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6CEC8B-5926-274A-8101-D3FFF65294E1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336790"/>
            <a:ext cx="8259762" cy="735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One Level Procedures (leaf procedures</a:t>
            </a:r>
            <a:r>
              <a:rPr lang="en-US" altLang="en-US" sz="28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292180-04E4-0D40-BAA8-2E1EEE66826C}"/>
              </a:ext>
            </a:extLst>
          </p:cNvPr>
          <p:cNvSpPr txBox="1">
            <a:spLocks noChangeArrowheads="1"/>
          </p:cNvSpPr>
          <p:nvPr/>
        </p:nvSpPr>
        <p:spPr>
          <a:xfrm>
            <a:off x="427038" y="336790"/>
            <a:ext cx="8259762" cy="73523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One Level Procedures (leaf procedures</a:t>
            </a:r>
            <a:r>
              <a:rPr lang="en-US" altLang="en-US" sz="2800" b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09741-3F43-CF41-A232-7FB82D95BD7E}"/>
              </a:ext>
            </a:extLst>
          </p:cNvPr>
          <p:cNvSpPr txBox="1"/>
          <p:nvPr/>
        </p:nvSpPr>
        <p:spPr>
          <a:xfrm>
            <a:off x="5043952" y="1204897"/>
            <a:ext cx="2977492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ADRP X0, g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ADD X0, X0, :lo12:g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X0, [X0,#0]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ADRP X1, h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ADD X1, X1, :lo12:h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X1, [X1,#0]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ADRP X2, 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ADD X2, X2, :lo12:i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X2, [X2,#0]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ADRP X3, j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ADD X3, X3, :lo12:j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dirty="0">
                <a:solidFill>
                  <a:srgbClr val="00B050"/>
                </a:solidFill>
                <a:latin typeface="Times" charset="0"/>
                <a:ea typeface="Times" charset="0"/>
                <a:cs typeface="Times" charset="0"/>
              </a:rPr>
              <a:t>LDUR X3, [X3,#0]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</a:t>
            </a:r>
            <a:r>
              <a:rPr lang="en-US" sz="1400" b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BL leaf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ADRP X1, f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ADD X1,X1, :lo12:f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	STUR </a:t>
            </a:r>
            <a:r>
              <a:rPr lang="en-US" sz="14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, [X1,#0]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Exit: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9BC0D-8565-BE4E-B0E4-322707FAAE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716598" y="1072028"/>
            <a:ext cx="2666931" cy="382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leaf: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SUB	SP, 	SP,	#48	</a:t>
            </a:r>
            <a:endParaRPr lang="en-US" altLang="en-US" sz="1400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STUR	X10,	[SP,	#32]</a:t>
            </a:r>
            <a:endParaRPr lang="en-US" altLang="en-US" sz="1400" dirty="0">
              <a:solidFill>
                <a:srgbClr val="FF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STUR	X9,	[SP	,#16]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STUR	X19,	[SP,	#0]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	ADD	X9,	X0,	X1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ADD	X10,	X2,	X3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SUB	X19,	X9,	X10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ADD	</a:t>
            </a:r>
            <a:r>
              <a:rPr lang="en-US" altLang="en-US" sz="1400" b="1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X0</a:t>
            </a: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,	X19,	XZR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endParaRPr lang="en-US" altLang="en-US" sz="1400" dirty="0"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LDUR	X10,	[SP,	#32]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LDUR	X9,	[SP,	#16]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LDUR	X19,[SP,#0]</a:t>
            </a:r>
            <a:endParaRPr lang="en-US" alt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ADD	SP,	SP,	#48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06463" algn="l"/>
                <a:tab pos="1427163" algn="l"/>
                <a:tab pos="1938338" algn="l"/>
              </a:tabLst>
            </a:pPr>
            <a:r>
              <a:rPr lang="en-US" altLang="en-US" sz="1400" dirty="0">
                <a:latin typeface="Times" charset="0"/>
                <a:ea typeface="Times" charset="0"/>
                <a:cs typeface="Times" charset="0"/>
              </a:rPr>
              <a:t>        BR LR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EB2CD2-ABB0-AB4A-A2C5-39E84BB2E040}"/>
              </a:ext>
            </a:extLst>
          </p:cNvPr>
          <p:cNvSpPr txBox="1"/>
          <p:nvPr/>
        </p:nvSpPr>
        <p:spPr>
          <a:xfrm>
            <a:off x="179656" y="877171"/>
            <a:ext cx="285092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.data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f,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g, %object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h,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, %object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j, %object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.size 1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f: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	</a:t>
            </a:r>
          </a:p>
          <a:p>
            <a:pPr>
              <a:lnSpc>
                <a:spcPct val="80000"/>
              </a:lnSpc>
            </a:pPr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g: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 5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h: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7</a:t>
            </a:r>
          </a:p>
          <a:p>
            <a:pPr>
              <a:lnSpc>
                <a:spcPct val="80000"/>
              </a:lnSpc>
            </a:pP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: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9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j:	.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xword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 15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.text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.global main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.global leaf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.arch armv8-a+fp+simd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main, %function </a:t>
            </a:r>
          </a:p>
          <a:p>
            <a:pPr>
              <a:lnSpc>
                <a:spcPct val="80000"/>
              </a:lnSpc>
            </a:pP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.type leaf, %function</a:t>
            </a:r>
          </a:p>
          <a:p>
            <a:pPr>
              <a:lnSpc>
                <a:spcPct val="80000"/>
              </a:lnSpc>
            </a:pPr>
            <a:endParaRPr lang="en-US" sz="14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18B367-ED3E-0542-BB2D-BF7C2B64DF43}"/>
              </a:ext>
            </a:extLst>
          </p:cNvPr>
          <p:cNvCxnSpPr/>
          <p:nvPr/>
        </p:nvCxnSpPr>
        <p:spPr>
          <a:xfrm flipH="1" flipV="1">
            <a:off x="4452730" y="1818861"/>
            <a:ext cx="1567070" cy="18685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F097E0-DE08-3846-A081-BDE49E70787B}"/>
              </a:ext>
            </a:extLst>
          </p:cNvPr>
          <p:cNvCxnSpPr>
            <a:cxnSpLocks/>
          </p:cNvCxnSpPr>
          <p:nvPr/>
        </p:nvCxnSpPr>
        <p:spPr>
          <a:xfrm flipV="1">
            <a:off x="3760470" y="3957039"/>
            <a:ext cx="2259330" cy="706401"/>
          </a:xfrm>
          <a:prstGeom prst="straightConnector1">
            <a:avLst/>
          </a:prstGeom>
          <a:ln>
            <a:solidFill>
              <a:srgbClr val="0066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7454A7-8966-EF4F-B3F2-D9EEC55FCC97}"/>
              </a:ext>
            </a:extLst>
          </p:cNvPr>
          <p:cNvSpPr txBox="1"/>
          <p:nvPr/>
        </p:nvSpPr>
        <p:spPr>
          <a:xfrm>
            <a:off x="2763078" y="4909931"/>
            <a:ext cx="517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Note: the code for functions appear before the code for main</a:t>
            </a:r>
          </a:p>
        </p:txBody>
      </p:sp>
    </p:spTree>
    <p:extLst>
      <p:ext uri="{BB962C8B-B14F-4D97-AF65-F5344CB8AC3E}">
        <p14:creationId xmlns:p14="http://schemas.microsoft.com/office/powerpoint/2010/main" val="31095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06, 2020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501EF3-649A-1A47-BD96-8579FDB1CFDC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rgbClr val="007A37"/>
                </a:solidFill>
                <a:latin typeface="Times" charset="0"/>
                <a:ea typeface="Times" charset="0"/>
                <a:cs typeface="Times" charset="0"/>
              </a:rPr>
              <a:t>One more thing to remember</a:t>
            </a:r>
            <a:endParaRPr lang="en-US" sz="2800" dirty="0">
              <a:solidFill>
                <a:srgbClr val="007A37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81184-117E-204A-BB7F-1633B56C405E}"/>
              </a:ext>
            </a:extLst>
          </p:cNvPr>
          <p:cNvSpPr txBox="1"/>
          <p:nvPr/>
        </p:nvSpPr>
        <p:spPr>
          <a:xfrm>
            <a:off x="632788" y="1010283"/>
            <a:ext cx="488536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 C, the name of a function can be used to return results</a:t>
            </a:r>
          </a:p>
          <a:p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	int sum (int x, int y)</a:t>
            </a:r>
          </a:p>
          <a:p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		{return (</a:t>
            </a:r>
            <a:r>
              <a:rPr lang="en-US" sz="1400" b="1" i="1" dirty="0" err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x+y</a:t>
            </a:r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);}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in main we can use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b="1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…..</a:t>
            </a:r>
          </a:p>
          <a:p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		z = sum(</a:t>
            </a:r>
            <a:r>
              <a:rPr lang="en-US" sz="1400" b="1" i="1" dirty="0" err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a,b</a:t>
            </a:r>
            <a:r>
              <a:rPr lang="en-US" sz="1400" b="1" i="1" dirty="0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AC8FE-D42D-2E46-9359-D3F8BAFDFE96}"/>
              </a:ext>
            </a:extLst>
          </p:cNvPr>
          <p:cNvSpPr txBox="1"/>
          <p:nvPr/>
        </p:nvSpPr>
        <p:spPr>
          <a:xfrm>
            <a:off x="806449" y="2831948"/>
            <a:ext cx="7628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 assembly language we must return the result in a register 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sum:		ADD </a:t>
            </a:r>
            <a:r>
              <a:rPr lang="en-US" sz="1600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X2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 X0, X1		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//assume x in X0, y in X1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		BR X30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	//  return result in </a:t>
            </a:r>
            <a:r>
              <a:rPr 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X2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 main we need 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….	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	// use LDUR to load x into X0, y in X1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BL sum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	// call sum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STUR </a:t>
            </a:r>
            <a:r>
              <a:rPr lang="en-US" sz="1600" dirty="0">
                <a:solidFill>
                  <a:srgbClr val="00B0F0"/>
                </a:solidFill>
                <a:latin typeface="Times" charset="0"/>
                <a:ea typeface="Times" charset="0"/>
                <a:cs typeface="Times" charset="0"/>
              </a:rPr>
              <a:t>X2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, [X4,#0]	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// assume that the address of z in X4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					//store result in 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9CD6D-99BE-5440-9249-0398A0F1D1CF}"/>
              </a:ext>
            </a:extLst>
          </p:cNvPr>
          <p:cNvSpPr txBox="1"/>
          <p:nvPr/>
        </p:nvSpPr>
        <p:spPr>
          <a:xfrm>
            <a:off x="3343675" y="1489705"/>
            <a:ext cx="5167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39A29"/>
                </a:solidFill>
                <a:latin typeface="Times" pitchFamily="2" charset="0"/>
                <a:cs typeface="Arial"/>
              </a:rPr>
              <a:t>Compiler creates a variable with the name sum (or some version) so that the result can be assigned to that variable</a:t>
            </a:r>
          </a:p>
          <a:p>
            <a:r>
              <a:rPr lang="en-US" sz="1600" dirty="0">
                <a:solidFill>
                  <a:srgbClr val="FF0000"/>
                </a:solidFill>
                <a:latin typeface="Times" pitchFamily="2" charset="0"/>
                <a:cs typeface="Arial"/>
                <a:sym typeface="Wingdings" pitchFamily="2" charset="2"/>
              </a:rPr>
              <a:t> A variable sum is implicitly declared</a:t>
            </a:r>
            <a:endParaRPr lang="en-US" sz="1600" dirty="0">
              <a:solidFill>
                <a:srgbClr val="FF0000"/>
              </a:solidFill>
              <a:latin typeface="Times" pitchFamily="2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41AA5-9036-FC3C-567B-FD88C4A7C444}"/>
              </a:ext>
            </a:extLst>
          </p:cNvPr>
          <p:cNvSpPr txBox="1"/>
          <p:nvPr/>
        </p:nvSpPr>
        <p:spPr>
          <a:xfrm>
            <a:off x="2948940" y="5783580"/>
            <a:ext cx="571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In ‘C’ you will always find the result in X0</a:t>
            </a:r>
          </a:p>
        </p:txBody>
      </p:sp>
    </p:spTree>
    <p:extLst>
      <p:ext uri="{BB962C8B-B14F-4D97-AF65-F5344CB8AC3E}">
        <p14:creationId xmlns:p14="http://schemas.microsoft.com/office/powerpoint/2010/main" val="247804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5B691EA-3AFA-8843-8F7B-8F3943BC34EA}"/>
              </a:ext>
            </a:extLst>
          </p:cNvPr>
          <p:cNvSpPr txBox="1">
            <a:spLocks noChangeArrowheads="1"/>
          </p:cNvSpPr>
          <p:nvPr/>
        </p:nvSpPr>
        <p:spPr>
          <a:xfrm>
            <a:off x="57765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 Sorting Program From Textbook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BCA676E-D994-3140-A226-8515E0DF4BF5}"/>
              </a:ext>
            </a:extLst>
          </p:cNvPr>
          <p:cNvSpPr txBox="1">
            <a:spLocks/>
          </p:cNvSpPr>
          <p:nvPr/>
        </p:nvSpPr>
        <p:spPr>
          <a:xfrm>
            <a:off x="416282" y="1101761"/>
            <a:ext cx="8375728" cy="5302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>
                <a:latin typeface="Times" charset="0"/>
                <a:ea typeface="Times" charset="0"/>
                <a:cs typeface="Times" charset="0"/>
              </a:rPr>
              <a:t>Uses bubble sort</a:t>
            </a:r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B9D9000-74DD-954B-822F-5FF3BA3DF422}"/>
              </a:ext>
            </a:extLst>
          </p:cNvPr>
          <p:cNvSpPr txBox="1">
            <a:spLocks/>
          </p:cNvSpPr>
          <p:nvPr/>
        </p:nvSpPr>
        <p:spPr>
          <a:xfrm>
            <a:off x="459313" y="2317410"/>
            <a:ext cx="3593958" cy="3671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rgbClr val="139A2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Calls swap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void sort (long long int a[], int n)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{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    int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j;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for (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= 0;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&lt; n-1;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++ ) 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{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for ( j =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+1; j &lt;n; 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j++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)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{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         	if (a[j] &lt; a[</a:t>
            </a:r>
            <a:r>
              <a:rPr lang="en-US" altLang="en-US" sz="16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]) 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			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swap (</a:t>
            </a:r>
            <a:r>
              <a:rPr lang="en-US" altLang="en-US" sz="1600" dirty="0" err="1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, j);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  	}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	}</a:t>
            </a:r>
          </a:p>
          <a:p>
            <a:pPr marL="63500" indent="0">
              <a:lnSpc>
                <a:spcPct val="8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10C25-7C70-124F-9338-B5E080EE90B9}"/>
              </a:ext>
            </a:extLst>
          </p:cNvPr>
          <p:cNvSpPr/>
          <p:nvPr/>
        </p:nvSpPr>
        <p:spPr>
          <a:xfrm>
            <a:off x="3370187" y="1001334"/>
            <a:ext cx="50721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void swap (long long int *a, long long int 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, long long int j)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{ 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long long int temp;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temp = a[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];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a[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] = a[j];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a[j] = temp;</a:t>
            </a:r>
          </a:p>
          <a:p>
            <a:r>
              <a:rPr lang="en-US" sz="1600" dirty="0">
                <a:effectLst/>
                <a:latin typeface="Times" charset="0"/>
                <a:ea typeface="Times" charset="0"/>
                <a:cs typeface="Times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0D58D4-9CAD-9A4C-B498-398BCB431356}"/>
              </a:ext>
            </a:extLst>
          </p:cNvPr>
          <p:cNvSpPr txBox="1"/>
          <p:nvPr/>
        </p:nvSpPr>
        <p:spPr>
          <a:xfrm>
            <a:off x="3905031" y="2689432"/>
            <a:ext cx="4932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Textbook gives a slightly different (more complicated) version of Bubble sort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I will let you read it and understand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.</a:t>
            </a: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pages 140-144 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4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5B691EA-3AFA-8843-8F7B-8F3943BC34EA}"/>
              </a:ext>
            </a:extLst>
          </p:cNvPr>
          <p:cNvSpPr txBox="1">
            <a:spLocks noChangeArrowheads="1"/>
          </p:cNvSpPr>
          <p:nvPr/>
        </p:nvSpPr>
        <p:spPr>
          <a:xfrm>
            <a:off x="57765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A Sorting Program From Textbook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12139-F0BD-0746-AAB3-A94B5030FFC4}"/>
              </a:ext>
            </a:extLst>
          </p:cNvPr>
          <p:cNvSpPr txBox="1"/>
          <p:nvPr/>
        </p:nvSpPr>
        <p:spPr>
          <a:xfrm>
            <a:off x="487681" y="836017"/>
            <a:ext cx="497259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cs typeface="Arial"/>
              </a:rPr>
              <a:t>main:		ADRP X0, </a:t>
            </a:r>
            <a:r>
              <a:rPr lang="en-US" sz="1400" dirty="0" err="1">
                <a:latin typeface="Times" pitchFamily="2" charset="0"/>
                <a:cs typeface="Arial"/>
              </a:rPr>
              <a:t>arr</a:t>
            </a:r>
            <a:r>
              <a:rPr lang="en-US" sz="1400" dirty="0">
                <a:latin typeface="Times" pitchFamily="2" charset="0"/>
                <a:cs typeface="Arial"/>
              </a:rPr>
              <a:t>           // Load the array address to X0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X0, X0, :lo12:arr	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ADRP X3, n           // address of n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X3, X3, :lo12:n  	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LDUR X3, [X3, #0]    	// load n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SUB X1, X1, X1		// initialize 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	SUB X2, X2, X2		//initialize j (not needed)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 </a:t>
            </a:r>
            <a:r>
              <a:rPr lang="en-US" sz="1400" dirty="0" err="1">
                <a:latin typeface="Times" pitchFamily="2" charset="0"/>
                <a:cs typeface="Arial"/>
              </a:rPr>
              <a:t>outerloop</a:t>
            </a:r>
            <a:r>
              <a:rPr lang="en-US" sz="1400" dirty="0">
                <a:latin typeface="Times" pitchFamily="2" charset="0"/>
                <a:cs typeface="Arial"/>
              </a:rPr>
              <a:t>:	CMP X1, X3		// check 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 &lt;n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B.GE	exit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LSL X4, X1, #3		//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*8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X4, X4, X0		//address of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LDUR X4, [X4, #0]	//X4 =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X2, X1, #1		//j = i+1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 </a:t>
            </a:r>
            <a:r>
              <a:rPr lang="en-US" sz="1400" dirty="0" err="1">
                <a:latin typeface="Times" pitchFamily="2" charset="0"/>
                <a:cs typeface="Arial"/>
              </a:rPr>
              <a:t>innerloop</a:t>
            </a:r>
            <a:r>
              <a:rPr lang="en-US" sz="1400" dirty="0">
                <a:latin typeface="Times" pitchFamily="2" charset="0"/>
                <a:cs typeface="Arial"/>
              </a:rPr>
              <a:t>:	CMP  X2, X3		//check if j&lt;n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B.GE </a:t>
            </a:r>
            <a:r>
              <a:rPr lang="en-US" sz="1400" dirty="0" err="1">
                <a:latin typeface="Times" pitchFamily="2" charset="0"/>
                <a:cs typeface="Arial"/>
              </a:rPr>
              <a:t>exit_inner_loop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	LSL X5, X2, #3		//j*8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X5, X5, X0		//address of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LDUR X5, [X5, #0]	//X5=a[j]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CMP X5, X4		//check if a[j]&gt;a[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B.GE </a:t>
            </a:r>
            <a:r>
              <a:rPr lang="en-US" sz="1400" dirty="0" err="1">
                <a:latin typeface="Times" pitchFamily="2" charset="0"/>
                <a:cs typeface="Arial"/>
              </a:rPr>
              <a:t>next_inner_loop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	BL swap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 </a:t>
            </a:r>
            <a:r>
              <a:rPr lang="en-US" sz="1400" dirty="0" err="1">
                <a:latin typeface="Times" pitchFamily="2" charset="0"/>
                <a:cs typeface="Arial"/>
              </a:rPr>
              <a:t>next_inner_loop</a:t>
            </a:r>
            <a:r>
              <a:rPr lang="en-US" sz="1400" dirty="0">
                <a:latin typeface="Times" pitchFamily="2" charset="0"/>
                <a:cs typeface="Arial"/>
              </a:rPr>
              <a:t>: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X5, X5, #1	//</a:t>
            </a:r>
            <a:r>
              <a:rPr lang="en-US" sz="1400" dirty="0" err="1">
                <a:latin typeface="Times" pitchFamily="2" charset="0"/>
                <a:cs typeface="Arial"/>
              </a:rPr>
              <a:t>j++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		B </a:t>
            </a:r>
            <a:r>
              <a:rPr lang="en-US" sz="1400" dirty="0" err="1">
                <a:latin typeface="Times" pitchFamily="2" charset="0"/>
                <a:cs typeface="Arial"/>
              </a:rPr>
              <a:t>innerloop</a:t>
            </a:r>
            <a:r>
              <a:rPr lang="en-US" sz="1400" dirty="0">
                <a:latin typeface="Times" pitchFamily="2" charset="0"/>
                <a:cs typeface="Arial"/>
              </a:rPr>
              <a:t>		//repeat </a:t>
            </a:r>
            <a:r>
              <a:rPr lang="en-US" sz="1400" dirty="0" err="1">
                <a:latin typeface="Times" pitchFamily="2" charset="0"/>
                <a:cs typeface="Arial"/>
              </a:rPr>
              <a:t>innerloop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 </a:t>
            </a:r>
            <a:r>
              <a:rPr lang="en-US" sz="1400" dirty="0" err="1">
                <a:latin typeface="Times" pitchFamily="2" charset="0"/>
                <a:cs typeface="Arial"/>
              </a:rPr>
              <a:t>exit_inner_loop</a:t>
            </a:r>
            <a:r>
              <a:rPr lang="en-US" sz="1400" dirty="0">
                <a:latin typeface="Times" pitchFamily="2" charset="0"/>
                <a:cs typeface="Arial"/>
              </a:rPr>
              <a:t>: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ADD X4, X4, #1	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++</a:t>
            </a:r>
          </a:p>
          <a:p>
            <a:r>
              <a:rPr lang="en-US" sz="1400" dirty="0">
                <a:latin typeface="Times" pitchFamily="2" charset="0"/>
                <a:cs typeface="Arial"/>
              </a:rPr>
              <a:t>		B </a:t>
            </a:r>
            <a:r>
              <a:rPr lang="en-US" sz="1400" dirty="0" err="1">
                <a:latin typeface="Times" pitchFamily="2" charset="0"/>
                <a:cs typeface="Arial"/>
              </a:rPr>
              <a:t>outerloop</a:t>
            </a:r>
            <a:endParaRPr lang="en-US" sz="1400" dirty="0">
              <a:latin typeface="Times" pitchFamily="2" charset="0"/>
              <a:cs typeface="Arial"/>
            </a:endParaRPr>
          </a:p>
          <a:p>
            <a:r>
              <a:rPr lang="en-US" sz="1400" dirty="0">
                <a:latin typeface="Times" pitchFamily="2" charset="0"/>
                <a:cs typeface="Arial"/>
              </a:rPr>
              <a:t> exit: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60D3D-D7CD-B14F-86C2-20CED2A3D892}"/>
              </a:ext>
            </a:extLst>
          </p:cNvPr>
          <p:cNvSpPr txBox="1"/>
          <p:nvPr/>
        </p:nvSpPr>
        <p:spPr>
          <a:xfrm>
            <a:off x="5094514" y="1057802"/>
            <a:ext cx="3692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swap:  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// the two indexes are in X1 and X2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//X0 contains the address of the array a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	// the values of a[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i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] and a[</a:t>
            </a:r>
            <a:r>
              <a:rPr lang="en-US" sz="1400" dirty="0" err="1">
                <a:solidFill>
                  <a:srgbClr val="139A29"/>
                </a:solidFill>
                <a:latin typeface="Times" pitchFamily="2" charset="0"/>
                <a:cs typeface="Arial"/>
              </a:rPr>
              <a:t>i</a:t>
            </a:r>
            <a:r>
              <a:rPr lang="en-US" sz="1400" dirty="0">
                <a:solidFill>
                  <a:srgbClr val="139A29"/>
                </a:solidFill>
                <a:latin typeface="Times" pitchFamily="2" charset="0"/>
                <a:cs typeface="Arial"/>
              </a:rPr>
              <a:t>] are in X4, X5</a:t>
            </a:r>
          </a:p>
          <a:p>
            <a:pPr>
              <a:tabLst>
                <a:tab pos="454025" algn="l"/>
                <a:tab pos="2217738" algn="l"/>
              </a:tabLst>
            </a:pPr>
            <a:endParaRPr lang="en-US" sz="1400" dirty="0">
              <a:latin typeface="Times" pitchFamily="2" charset="0"/>
              <a:cs typeface="Arial"/>
            </a:endParaRP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LSL X10, X1, #3	// 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 * 8</a:t>
            </a:r>
          </a:p>
          <a:p>
            <a:pPr marL="0" lvl="1"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ADD X10, X10, X0	// address of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LSL X12, X2, #3	// j * 8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ADD X12, X12, X0	// address of a[j]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STUR X5, [X10, #0]	// store a[j] to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STUR X4, [X12, #0]	// store a[</a:t>
            </a:r>
            <a:r>
              <a:rPr lang="en-US" sz="1400" dirty="0" err="1">
                <a:latin typeface="Times" pitchFamily="2" charset="0"/>
                <a:cs typeface="Arial"/>
              </a:rPr>
              <a:t>i</a:t>
            </a:r>
            <a:r>
              <a:rPr lang="en-US" sz="1400" dirty="0">
                <a:latin typeface="Times" pitchFamily="2" charset="0"/>
                <a:cs typeface="Arial"/>
              </a:rPr>
              <a:t>] to a[j]</a:t>
            </a:r>
          </a:p>
          <a:p>
            <a:pPr>
              <a:tabLst>
                <a:tab pos="454025" algn="l"/>
                <a:tab pos="2217738" algn="l"/>
              </a:tabLst>
            </a:pPr>
            <a:r>
              <a:rPr lang="en-US" sz="1400" dirty="0">
                <a:latin typeface="Times" pitchFamily="2" charset="0"/>
                <a:cs typeface="Arial"/>
              </a:rPr>
              <a:t>	BR X30	//return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5BD702-6376-BC4F-9166-68CD296313FE}"/>
              </a:ext>
            </a:extLst>
          </p:cNvPr>
          <p:cNvCxnSpPr>
            <a:cxnSpLocks/>
          </p:cNvCxnSpPr>
          <p:nvPr/>
        </p:nvCxnSpPr>
        <p:spPr>
          <a:xfrm flipV="1">
            <a:off x="1892078" y="1592784"/>
            <a:ext cx="3432932" cy="3799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398B3-0FE8-8245-93D8-FC4C1A9CCE9B}"/>
              </a:ext>
            </a:extLst>
          </p:cNvPr>
          <p:cNvCxnSpPr>
            <a:cxnSpLocks/>
          </p:cNvCxnSpPr>
          <p:nvPr/>
        </p:nvCxnSpPr>
        <p:spPr>
          <a:xfrm flipH="1">
            <a:off x="2070847" y="3625167"/>
            <a:ext cx="3450914" cy="2102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2D354F-A862-5D4C-8825-571C45F8D086}"/>
              </a:ext>
            </a:extLst>
          </p:cNvPr>
          <p:cNvSpPr txBox="1"/>
          <p:nvPr/>
        </p:nvSpPr>
        <p:spPr>
          <a:xfrm>
            <a:off x="5586828" y="4434219"/>
            <a:ext cx="3073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" pitchFamily="2" charset="0"/>
                <a:cs typeface="Arial"/>
              </a:rPr>
              <a:t>For the next Programming Lab, we will do a variation of this sorting algorithm</a:t>
            </a:r>
          </a:p>
        </p:txBody>
      </p:sp>
    </p:spTree>
    <p:extLst>
      <p:ext uri="{BB962C8B-B14F-4D97-AF65-F5344CB8AC3E}">
        <p14:creationId xmlns:p14="http://schemas.microsoft.com/office/powerpoint/2010/main" val="72268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01, 2020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57BD109-58F7-2749-8C2F-58D7190477C9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85388"/>
            <a:ext cx="8259762" cy="762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>
                <a:solidFill>
                  <a:srgbClr val="006600"/>
                </a:solidFill>
                <a:latin typeface="Times" charset="0"/>
                <a:ea typeface="Times" charset="0"/>
                <a:cs typeface="Times" charset="0"/>
              </a:rPr>
              <a:t>Our Sorting Program</a:t>
            </a:r>
            <a:endParaRPr lang="en-AU" alt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A8A762E-7526-004C-803A-484432943292}"/>
              </a:ext>
            </a:extLst>
          </p:cNvPr>
          <p:cNvSpPr txBox="1">
            <a:spLocks/>
          </p:cNvSpPr>
          <p:nvPr/>
        </p:nvSpPr>
        <p:spPr>
          <a:xfrm>
            <a:off x="304800" y="740229"/>
            <a:ext cx="8382000" cy="15511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Let us consider programming assignment 1 and extend it</a:t>
            </a:r>
          </a:p>
          <a:p>
            <a:pPr marL="0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In addition to finding smallest element, we will also find the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index</a:t>
            </a: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 of this smallest element</a:t>
            </a:r>
          </a:p>
          <a:p>
            <a:pPr marL="0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		which element of the array v contains the smallest element</a:t>
            </a:r>
          </a:p>
          <a:p>
            <a:pPr marL="0" indent="0">
              <a:buNone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Likewise we will find the largest and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index of the largest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C78CB-5B2A-EB4F-A189-73E0D6D4273D}"/>
              </a:ext>
            </a:extLst>
          </p:cNvPr>
          <p:cNvSpPr/>
          <p:nvPr/>
        </p:nvSpPr>
        <p:spPr>
          <a:xfrm>
            <a:off x="645446" y="2311176"/>
            <a:ext cx="49808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 i =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0;</a:t>
            </a: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while (i &lt; n) {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i="1" dirty="0" err="1">
                <a:latin typeface="Times" charset="0"/>
                <a:ea typeface="Times" charset="0"/>
                <a:cs typeface="Times" charset="0"/>
              </a:rPr>
              <a:t>find</a:t>
            </a:r>
            <a:r>
              <a:rPr lang="en-US" sz="1600" i="1" err="1">
                <a:latin typeface="Times" charset="0"/>
                <a:ea typeface="Times" charset="0"/>
                <a:cs typeface="Times" charset="0"/>
              </a:rPr>
              <a:t>_</a:t>
            </a:r>
            <a:r>
              <a:rPr lang="en-US" sz="1600" i="1">
                <a:latin typeface="Times" charset="0"/>
                <a:ea typeface="Times" charset="0"/>
                <a:cs typeface="Times" charset="0"/>
              </a:rPr>
              <a:t>smallest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 (&amp;</a:t>
            </a: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a,</a:t>
            </a:r>
            <a:r>
              <a:rPr lang="en-US" sz="160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, n, smallest, index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);</a:t>
            </a: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swap (&amp;a, i, index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);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  <a:r>
              <a:rPr lang="en-US" sz="1600" i="1" dirty="0" err="1">
                <a:latin typeface="Times" charset="0"/>
                <a:ea typeface="Times" charset="0"/>
                <a:cs typeface="Times" charset="0"/>
              </a:rPr>
              <a:t>find</a:t>
            </a:r>
            <a:r>
              <a:rPr lang="en-US" sz="1600" i="1" err="1">
                <a:latin typeface="Times" charset="0"/>
                <a:ea typeface="Times" charset="0"/>
                <a:cs typeface="Times" charset="0"/>
              </a:rPr>
              <a:t>_</a:t>
            </a:r>
            <a:r>
              <a:rPr lang="en-US" sz="1600" i="1">
                <a:latin typeface="Times" charset="0"/>
                <a:ea typeface="Times" charset="0"/>
                <a:cs typeface="Times" charset="0"/>
              </a:rPr>
              <a:t>largest </a:t>
            </a:r>
            <a:r>
              <a:rPr lang="en-US" sz="1600">
                <a:latin typeface="Times" charset="0"/>
                <a:ea typeface="Times" charset="0"/>
                <a:cs typeface="Times" charset="0"/>
              </a:rPr>
              <a:t>(&amp;a, i, n, largest, index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);</a:t>
            </a: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swap (&amp;a, n, index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);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i = i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+1;</a:t>
            </a:r>
          </a:p>
          <a:p>
            <a:r>
              <a:rPr lang="en-US" sz="1600">
                <a:latin typeface="Times" charset="0"/>
                <a:ea typeface="Times" charset="0"/>
                <a:cs typeface="Times" charset="0"/>
              </a:rPr>
              <a:t>	n = n-1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;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}</a:t>
            </a:r>
            <a:endParaRPr lang="en-US" sz="16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070E65-0D20-F849-868A-F90DD44DC986}"/>
              </a:ext>
            </a:extLst>
          </p:cNvPr>
          <p:cNvGrpSpPr/>
          <p:nvPr/>
        </p:nvGrpSpPr>
        <p:grpSpPr>
          <a:xfrm>
            <a:off x="2872295" y="3118104"/>
            <a:ext cx="5152913" cy="338554"/>
            <a:chOff x="2883053" y="3055167"/>
            <a:chExt cx="5152913" cy="3385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311415-4642-D748-AEEB-D0FAF2F1CF33}"/>
                </a:ext>
              </a:extLst>
            </p:cNvPr>
            <p:cNvSpPr txBox="1"/>
            <p:nvPr/>
          </p:nvSpPr>
          <p:spPr>
            <a:xfrm>
              <a:off x="5002309" y="3055167"/>
              <a:ext cx="303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Swap a</a:t>
              </a:r>
              <a:r>
                <a:rPr lang="en-US" sz="1600" dirty="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[</a:t>
              </a:r>
              <a:r>
                <a:rPr lang="en-US" sz="1600" err="1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i</a:t>
              </a:r>
              <a:r>
                <a:rPr lang="en-US" sz="160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] with smallest</a:t>
              </a:r>
              <a:endParaRPr lang="en-US" sz="1600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7A2FD4-5F4F-964F-8A8A-D59ED156733E}"/>
                </a:ext>
              </a:extLst>
            </p:cNvPr>
            <p:cNvCxnSpPr>
              <a:stCxn id="16" idx="1"/>
            </p:cNvCxnSpPr>
            <p:nvPr/>
          </p:nvCxnSpPr>
          <p:spPr>
            <a:xfrm flipH="1">
              <a:off x="2883053" y="3224444"/>
              <a:ext cx="2119256" cy="1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D6B7E4-2986-5944-A94B-D5F38E942BB9}"/>
              </a:ext>
            </a:extLst>
          </p:cNvPr>
          <p:cNvGrpSpPr/>
          <p:nvPr/>
        </p:nvGrpSpPr>
        <p:grpSpPr>
          <a:xfrm>
            <a:off x="2992421" y="3734708"/>
            <a:ext cx="5142155" cy="338554"/>
            <a:chOff x="2992421" y="3734708"/>
            <a:chExt cx="5142155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359C66-1877-B54B-A25F-408774080A1F}"/>
                </a:ext>
              </a:extLst>
            </p:cNvPr>
            <p:cNvSpPr txBox="1"/>
            <p:nvPr/>
          </p:nvSpPr>
          <p:spPr>
            <a:xfrm>
              <a:off x="5100919" y="3734708"/>
              <a:ext cx="303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Swap a</a:t>
              </a:r>
              <a:r>
                <a:rPr lang="en-US" sz="1600" dirty="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[</a:t>
              </a:r>
              <a:r>
                <a:rPr lang="en-US" sz="160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n] with largest</a:t>
              </a:r>
              <a:endParaRPr lang="en-US" sz="1600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D24A90-5F47-AE4B-9FEC-EF84A5A53FE7}"/>
                </a:ext>
              </a:extLst>
            </p:cNvPr>
            <p:cNvCxnSpPr/>
            <p:nvPr/>
          </p:nvCxnSpPr>
          <p:spPr>
            <a:xfrm flipH="1">
              <a:off x="2992421" y="3936259"/>
              <a:ext cx="2119256" cy="1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D26093-9A87-544D-961D-823D3091BD9F}"/>
              </a:ext>
            </a:extLst>
          </p:cNvPr>
          <p:cNvGrpSpPr/>
          <p:nvPr/>
        </p:nvGrpSpPr>
        <p:grpSpPr>
          <a:xfrm>
            <a:off x="2155085" y="4381976"/>
            <a:ext cx="5529443" cy="338554"/>
            <a:chOff x="2251907" y="4392734"/>
            <a:chExt cx="5529443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76AB27-8A37-904C-B8E1-5B94123B9974}"/>
                </a:ext>
              </a:extLst>
            </p:cNvPr>
            <p:cNvSpPr txBox="1"/>
            <p:nvPr/>
          </p:nvSpPr>
          <p:spPr>
            <a:xfrm>
              <a:off x="4747693" y="4392734"/>
              <a:ext cx="30336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139A29"/>
                  </a:solidFill>
                  <a:latin typeface="Times" charset="0"/>
                  <a:ea typeface="Times" charset="0"/>
                  <a:cs typeface="Times" charset="0"/>
                </a:rPr>
                <a:t>Find next smallest and next largest</a:t>
              </a:r>
              <a:endParaRPr lang="en-US" sz="1600" dirty="0">
                <a:solidFill>
                  <a:srgbClr val="139A29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579F89-5CBC-CA44-98D4-FC2BAF2C7C2C}"/>
                </a:ext>
              </a:extLst>
            </p:cNvPr>
            <p:cNvCxnSpPr/>
            <p:nvPr/>
          </p:nvCxnSpPr>
          <p:spPr>
            <a:xfrm flipH="1">
              <a:off x="2251907" y="4465189"/>
              <a:ext cx="2119256" cy="1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2F2F00-D4AB-1E41-B60B-A82E78308FE8}"/>
                </a:ext>
              </a:extLst>
            </p:cNvPr>
            <p:cNvCxnSpPr/>
            <p:nvPr/>
          </p:nvCxnSpPr>
          <p:spPr>
            <a:xfrm flipH="1">
              <a:off x="2264453" y="4671379"/>
              <a:ext cx="2119256" cy="1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8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solidFill>
              <a:srgbClr val="139A29"/>
            </a:solidFill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dots</Template>
  <TotalTime>7763</TotalTime>
  <Words>6650</Words>
  <Application>Microsoft Macintosh PowerPoint</Application>
  <PresentationFormat>Letter Paper (8.5x11 in)</PresentationFormat>
  <Paragraphs>851</Paragraphs>
  <Slides>30</Slides>
  <Notes>30</Notes>
  <HiddenSlides>13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Menlo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Young, Kit</dc:creator>
  <cp:lastModifiedBy>James, Gary</cp:lastModifiedBy>
  <cp:revision>309</cp:revision>
  <cp:lastPrinted>2020-10-01T16:16:48Z</cp:lastPrinted>
  <dcterms:created xsi:type="dcterms:W3CDTF">2010-11-22T21:44:58Z</dcterms:created>
  <dcterms:modified xsi:type="dcterms:W3CDTF">2024-06-06T19:02:06Z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