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075" r:id="rId1"/>
  </p:sldMasterIdLst>
  <p:notesMasterIdLst>
    <p:notesMasterId r:id="rId24"/>
  </p:notesMasterIdLst>
  <p:handoutMasterIdLst>
    <p:handoutMasterId r:id="rId25"/>
  </p:handoutMasterIdLst>
  <p:sldIdLst>
    <p:sldId id="546" r:id="rId2"/>
    <p:sldId id="535" r:id="rId3"/>
    <p:sldId id="536" r:id="rId4"/>
    <p:sldId id="561" r:id="rId5"/>
    <p:sldId id="537" r:id="rId6"/>
    <p:sldId id="538" r:id="rId7"/>
    <p:sldId id="539" r:id="rId8"/>
    <p:sldId id="541" r:id="rId9"/>
    <p:sldId id="540" r:id="rId10"/>
    <p:sldId id="543" r:id="rId11"/>
    <p:sldId id="544" r:id="rId12"/>
    <p:sldId id="550" r:id="rId13"/>
    <p:sldId id="551" r:id="rId14"/>
    <p:sldId id="552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60" r:id="rId23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CC7432-8B03-A748-904B-549BB030A1B1}">
          <p14:sldIdLst>
            <p14:sldId id="546"/>
          </p14:sldIdLst>
        </p14:section>
        <p14:section name="Chapter 3.3 Multiplication" id="{1036C89F-A960-6646-BA8E-2E7A0141D843}">
          <p14:sldIdLst>
            <p14:sldId id="535"/>
            <p14:sldId id="536"/>
            <p14:sldId id="561"/>
            <p14:sldId id="537"/>
            <p14:sldId id="538"/>
            <p14:sldId id="539"/>
            <p14:sldId id="541"/>
            <p14:sldId id="540"/>
            <p14:sldId id="543"/>
            <p14:sldId id="544"/>
          </p14:sldIdLst>
        </p14:section>
        <p14:section name="Chapter 3.4 Division" id="{0A1E4C11-17EA-804D-BA07-0A9228C6517F}">
          <p14:sldIdLst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  <p14:sldId id="559"/>
            <p14:sldId id="5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C4"/>
    <a:srgbClr val="139A29"/>
    <a:srgbClr val="007A37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99" autoAdjust="0"/>
    <p:restoredTop sz="94789"/>
  </p:normalViewPr>
  <p:slideViewPr>
    <p:cSldViewPr snapToGrid="0" snapToObjects="1">
      <p:cViewPr varScale="1">
        <p:scale>
          <a:sx n="112" d="100"/>
          <a:sy n="112" d="100"/>
        </p:scale>
        <p:origin x="22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-317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EF453-3529-3A42-AFF9-BCD2FFAC1A61}" type="datetime1">
              <a:rPr lang="en-US" smtClean="0"/>
              <a:pPr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604AE-607F-1748-AF38-31532CAEAA6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5282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129D3E-CA85-604F-9237-1D681A07E52F}" type="datetime1">
              <a:rPr lang="en-US" smtClean="0"/>
              <a:pPr/>
              <a:t>6/17/24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1AB768-8DD1-0841-B818-06F39B1574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9364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376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5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478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270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575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34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4290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48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3990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3205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02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80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114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80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7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7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73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81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492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536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605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58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93443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5333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840492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010188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6765992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54775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19339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680155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5502592"/>
            <a:ext cx="2133600" cy="365125"/>
          </a:xfrm>
        </p:spPr>
        <p:txBody>
          <a:bodyPr/>
          <a:lstStyle/>
          <a:p>
            <a:fld id="{2975AF23-922C-0348-8EA4-EC546A65D2C0}" type="datetime1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5502592"/>
            <a:ext cx="2895600" cy="365125"/>
          </a:xfrm>
        </p:spPr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502592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2440" y="1295400"/>
            <a:ext cx="7361238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1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457200" y="1417638"/>
            <a:ext cx="8229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139A29"/>
                </a:solidFill>
                <a:latin typeface="Arial"/>
                <a:cs typeface="Arial"/>
              </a:rPr>
              <a:t>Title Slide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288925" indent="-2889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Statement.</a:t>
            </a:r>
          </a:p>
          <a:p>
            <a:pPr marL="288925" indent="-288925">
              <a:buFont typeface="Arial"/>
              <a:buChar char="•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marL="288925" indent="-288925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Statement.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336942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3438C-50C3-9A4C-A799-12C5DEEEEFCA}" type="datetime1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2440" y="1295400"/>
            <a:ext cx="7361238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CFFAC-9FAF-444C-B979-9856B231589A}" type="datetime1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472440" y="1295400"/>
            <a:ext cx="7361238" cy="3657600"/>
          </a:xfrm>
        </p:spPr>
        <p:txBody>
          <a:bodyPr/>
          <a:lstStyle>
            <a:lvl1pPr>
              <a:buNone/>
              <a:defRPr sz="2400" baseline="0">
                <a:solidFill>
                  <a:srgbClr val="139A29"/>
                </a:solidFill>
                <a:latin typeface="Arial" pitchFamily="34" charset="0"/>
                <a:cs typeface="Arial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26139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1270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65304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01982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4759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21982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C5803-9766-044B-88EE-3A6063B4A06B}" type="datetime1">
              <a:rPr lang="en-US" smtClean="0"/>
              <a:t>6/17/24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1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71F875-6B66-4144-BFD2-705D65602151}" type="datetime1">
              <a:rPr lang="en-US" smtClean="0"/>
              <a:t>6/17/24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October 08, 2020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E4C76B-B62B-E041-BECA-E1452F308E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5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7" r:id="rId2"/>
    <p:sldLayoutId id="2147484078" r:id="rId3"/>
    <p:sldLayoutId id="2147484079" r:id="rId4"/>
    <p:sldLayoutId id="2147484080" r:id="rId5"/>
    <p:sldLayoutId id="2147484081" r:id="rId6"/>
    <p:sldLayoutId id="2147484082" r:id="rId7"/>
    <p:sldLayoutId id="2147484083" r:id="rId8"/>
    <p:sldLayoutId id="2147484084" r:id="rId9"/>
    <p:sldLayoutId id="2147484085" r:id="rId10"/>
    <p:sldLayoutId id="2147484086" r:id="rId11"/>
    <p:sldLayoutId id="2147484087" r:id="rId12"/>
    <p:sldLayoutId id="2147484088" r:id="rId13"/>
    <p:sldLayoutId id="2147484089" r:id="rId14"/>
    <p:sldLayoutId id="2147484090" r:id="rId15"/>
    <p:sldLayoutId id="2147484091" r:id="rId16"/>
    <p:sldLayoutId id="2147484092" r:id="rId17"/>
    <p:sldLayoutId id="2147483649" r:id="rId18"/>
    <p:sldLayoutId id="2147483650" r:id="rId19"/>
    <p:sldLayoutId id="2147483655" r:id="rId20"/>
    <p:sldLayoutId id="2147483656" r:id="rId21"/>
    <p:sldLayoutId id="2147483652" r:id="rId22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FEFFEDBB-7835-7F4A-9873-AA3F09D5C886}"/>
              </a:ext>
            </a:extLst>
          </p:cNvPr>
          <p:cNvSpPr txBox="1">
            <a:spLocks noChangeArrowheads="1"/>
          </p:cNvSpPr>
          <p:nvPr/>
        </p:nvSpPr>
        <p:spPr>
          <a:xfrm>
            <a:off x="508000" y="609600"/>
            <a:ext cx="2882531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Chapter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1EF890-3FDA-D64B-B143-506C2C3B839F}"/>
              </a:ext>
            </a:extLst>
          </p:cNvPr>
          <p:cNvSpPr txBox="1"/>
          <p:nvPr/>
        </p:nvSpPr>
        <p:spPr>
          <a:xfrm>
            <a:off x="4587063" y="609601"/>
            <a:ext cx="4133472" cy="51756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Floating point: Single and Double precision representations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	Representing positive and negative floating-point numbers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Floating point Addition (and subtraction)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</a:rPr>
              <a:t>Floating point Multiplication and Division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6BBAAA-D240-4F4F-900D-D332498E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8000" y="6041362"/>
            <a:ext cx="47232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October 08,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E4C76B-B62B-E041-BECA-E1452F308EBC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1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7862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04210" y="6154102"/>
            <a:ext cx="2895600" cy="365125"/>
          </a:xfrm>
        </p:spPr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633210" y="6154102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3700ACB-9E3B-B14D-920B-36E7E38BA113}"/>
              </a:ext>
            </a:extLst>
          </p:cNvPr>
          <p:cNvSpPr txBox="1">
            <a:spLocks noChangeArrowheads="1"/>
          </p:cNvSpPr>
          <p:nvPr/>
        </p:nvSpPr>
        <p:spPr>
          <a:xfrm>
            <a:off x="300990" y="434990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Multiplication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1FAFED-8897-E542-80F1-9BC5F82E4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1688027"/>
              </p:ext>
            </p:extLst>
          </p:nvPr>
        </p:nvGraphicFramePr>
        <p:xfrm>
          <a:off x="1130300" y="1463352"/>
          <a:ext cx="6883400" cy="863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48833526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550630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131550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4838977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850042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2021047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3006220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655203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8267146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671084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9555742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3693981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1811658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7873448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4904184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0680501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6312607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Multiplicand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59265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021016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2* Multiplicand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45725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3* Multiplicand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961983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D5AE987-0708-BC40-9E24-BFF3C0B18A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5109276"/>
              </p:ext>
            </p:extLst>
          </p:nvPr>
        </p:nvGraphicFramePr>
        <p:xfrm>
          <a:off x="1153160" y="2555240"/>
          <a:ext cx="6883400" cy="21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36006142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0316291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7157573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9641928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577694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5216902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8362958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7755555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0551806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0251572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227112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2303322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7166619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246477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24877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6603865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023182504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Initial result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216111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26E757E-32DD-AF4E-9A7D-76D11F72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820172"/>
              </p:ext>
            </p:extLst>
          </p:nvPr>
        </p:nvGraphicFramePr>
        <p:xfrm>
          <a:off x="1145540" y="2773680"/>
          <a:ext cx="68834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388414034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829149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98549384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9077715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9103134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2929422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5320446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305504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2373186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4253962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0026883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9143253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1652317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5682371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9386461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707794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5558722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 LSB bits =11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975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Add 3*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780459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29428239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E475E1-9A9B-7B4D-8A6E-7F4FF21CF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452001"/>
              </p:ext>
            </p:extLst>
          </p:nvPr>
        </p:nvGraphicFramePr>
        <p:xfrm>
          <a:off x="1137920" y="3431540"/>
          <a:ext cx="6883400" cy="21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92401702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5790864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1147200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2595571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4295819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2253984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0342297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0174274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9128835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4494597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348878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1465074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518709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7733642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6066750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1142600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03630108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Shift right 2 positions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3031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79CFDFC-BA0E-0B45-A2D3-A55A66F78C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83187"/>
              </p:ext>
            </p:extLst>
          </p:nvPr>
        </p:nvGraphicFramePr>
        <p:xfrm>
          <a:off x="1130300" y="3634740"/>
          <a:ext cx="68834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173006009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6989854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11732129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5218170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6783861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1110361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765512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8064182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0872161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9184306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0516623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7238606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7051186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316046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0677589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067303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658793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 LSB bits = 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346456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 2*Multiplicand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5615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95376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E5D8746-77A1-AC46-92B1-ED451E5EBC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153357"/>
              </p:ext>
            </p:extLst>
          </p:nvPr>
        </p:nvGraphicFramePr>
        <p:xfrm>
          <a:off x="1130300" y="4277360"/>
          <a:ext cx="6883400" cy="21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345208705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30185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9461752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5889740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6575151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9861844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5407819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4426402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5433683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9310968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001106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9301802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12724409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698566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4940472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1172256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75064418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shift right 2 positions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574371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AC342AF-B887-FA40-A4F1-65D580A869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309684"/>
              </p:ext>
            </p:extLst>
          </p:nvPr>
        </p:nvGraphicFramePr>
        <p:xfrm>
          <a:off x="1130300" y="4512310"/>
          <a:ext cx="6883400" cy="43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131354615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7675827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8597823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815276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2554804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5393244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276870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4303044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724322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4639455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6279158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5207446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975972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733650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04496111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95701573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3795883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 LSB bits =00, no add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14026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shift right 2 positions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405929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6A6D794-12FC-434F-9C20-836AFAB8D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059653"/>
              </p:ext>
            </p:extLst>
          </p:nvPr>
        </p:nvGraphicFramePr>
        <p:xfrm>
          <a:off x="1130300" y="4961890"/>
          <a:ext cx="6883400" cy="43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144985576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0591562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212494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4769503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9119459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6705324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6381666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7256798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7005304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4593515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78668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9498965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3215585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679678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3641774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2090653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3699805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2 LSB bits =00, no add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780084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shift right 2 positions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0048326"/>
                  </a:ext>
                </a:extLst>
              </a:tr>
            </a:tbl>
          </a:graphicData>
        </a:graphic>
      </p:graphicFrame>
      <p:sp>
        <p:nvSpPr>
          <p:cNvPr id="15" name="Round Single Corner Rectangle 14">
            <a:extLst>
              <a:ext uri="{FF2B5EF4-FFF2-40B4-BE49-F238E27FC236}">
                <a16:creationId xmlns:a16="http://schemas.microsoft.com/office/drawing/2014/main" id="{0AC3CB13-4D46-8546-955B-54902FFDA85F}"/>
              </a:ext>
            </a:extLst>
          </p:cNvPr>
          <p:cNvSpPr/>
          <p:nvPr/>
        </p:nvSpPr>
        <p:spPr>
          <a:xfrm>
            <a:off x="7467600" y="2228056"/>
            <a:ext cx="538480" cy="3545840"/>
          </a:xfrm>
          <a:prstGeom prst="round1Rect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383808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CBEAB343-3512-C74C-BE7D-982B9F1AE12F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" y="318836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Multiplication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99EFA-5E92-414A-8828-C70DF1B0628D}"/>
              </a:ext>
            </a:extLst>
          </p:cNvPr>
          <p:cNvSpPr txBox="1"/>
          <p:nvPr/>
        </p:nvSpPr>
        <p:spPr>
          <a:xfrm>
            <a:off x="472440" y="1538356"/>
            <a:ext cx="821436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Another idea (Booth’s algorithm): first multiply by nearest power of 2 (achieved by shift left)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Times" charset="0"/>
                <a:ea typeface="Times" charset="0"/>
                <a:cs typeface="Times" charset="0"/>
              </a:rPr>
              <a:t>Eg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. Multiply by 0111. First multiply by 8 and subtract once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In general, if we see consecutive 1’s in multiplier we can take advantage of finding a nearest 	multiple of 2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Example: </a:t>
            </a:r>
            <a:r>
              <a:rPr lang="en-US" altLang="x-none" sz="1600" dirty="0">
                <a:latin typeface="Times" charset="0"/>
                <a:ea typeface="Times" charset="0"/>
                <a:cs typeface="Times" charset="0"/>
              </a:rPr>
              <a:t>1001 * 0</a:t>
            </a:r>
            <a:r>
              <a:rPr lang="en-US" altLang="x-none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11</a:t>
            </a:r>
            <a:r>
              <a:rPr lang="en-US" altLang="x-none" sz="1600" dirty="0">
                <a:latin typeface="Times" charset="0"/>
                <a:ea typeface="Times" charset="0"/>
                <a:cs typeface="Times" charset="0"/>
              </a:rPr>
              <a:t>0		9 * 6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on right most </a:t>
            </a:r>
            <a:r>
              <a:rPr lang="en-US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zero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, add zero to product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on first </a:t>
            </a:r>
            <a:r>
              <a:rPr lang="en-US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one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in multiplier, </a:t>
            </a:r>
            <a:r>
              <a:rPr lang="en-US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subtract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1 * multiplicand from product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on subsequent consecutive </a:t>
            </a:r>
            <a:r>
              <a:rPr lang="en-US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1’s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just shift (no addition)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on first </a:t>
            </a:r>
            <a:r>
              <a:rPr lang="en-US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zero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after consecutive 1’s </a:t>
            </a:r>
            <a:r>
              <a:rPr lang="en-US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add</a:t>
            </a:r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1* multiplicand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In essence, we multiplied 1001 by 1000 (9*8 – 2*9) then subtract 2 times multiplicand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This can be very powerful if your multiplier has many consecutives ones (or zeros)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34D5CC-C911-F64A-AF47-CBB336167B3B}"/>
              </a:ext>
            </a:extLst>
          </p:cNvPr>
          <p:cNvSpPr txBox="1"/>
          <p:nvPr/>
        </p:nvSpPr>
        <p:spPr>
          <a:xfrm>
            <a:off x="796066" y="1000348"/>
            <a:ext cx="56262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Can we extend this by examining 3 bits or even 4 bits at a time?</a:t>
            </a:r>
          </a:p>
        </p:txBody>
      </p:sp>
    </p:spTree>
    <p:extLst>
      <p:ext uri="{BB962C8B-B14F-4D97-AF65-F5344CB8AC3E}">
        <p14:creationId xmlns:p14="http://schemas.microsoft.com/office/powerpoint/2010/main" val="143925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23CD68-3B6A-1643-A3E3-28E083DDD6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23" y="3827178"/>
            <a:ext cx="4963885" cy="156351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Times" charset="0"/>
                <a:ea typeface="Times" charset="0"/>
                <a:cs typeface="Times" charset="0"/>
              </a:rPr>
              <a:t>Long division approach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If </a:t>
            </a:r>
            <a:r>
              <a:rPr lang="en-US" altLang="en-US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divisor ≤ dividend bits</a:t>
            </a:r>
          </a:p>
          <a:p>
            <a:pPr lvl="2"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1 bit in quotient, subtract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Otherwise</a:t>
            </a:r>
          </a:p>
          <a:p>
            <a:pPr lvl="1">
              <a:lnSpc>
                <a:spcPct val="90000"/>
              </a:lnSpc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0 bit in quotient, bring down next dividend bit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FCB524-30A4-EA48-AED1-7ED29721A68C}"/>
              </a:ext>
            </a:extLst>
          </p:cNvPr>
          <p:cNvSpPr txBox="1"/>
          <p:nvPr/>
        </p:nvSpPr>
        <p:spPr>
          <a:xfrm>
            <a:off x="504714" y="547962"/>
            <a:ext cx="6670638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" charset="0"/>
                <a:ea typeface="Times" charset="0"/>
                <a:cs typeface="Times" charset="0"/>
              </a:rPr>
              <a:t>Division</a:t>
            </a:r>
          </a:p>
          <a:p>
            <a:endParaRPr lang="en-US" sz="2800" b="1" dirty="0">
              <a:solidFill>
                <a:srgbClr val="0066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Some observations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one of the operand (numerator) is called dividend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second operand (denominator) is called divisor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Two parts in result: quotient and remainder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Dividend can be 128 bits, 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divisor, quotient and remainder are  64 bits each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45B4C8-A545-CA40-8949-1DCB38B244B2}"/>
              </a:ext>
            </a:extLst>
          </p:cNvPr>
          <p:cNvGrpSpPr/>
          <p:nvPr/>
        </p:nvGrpSpPr>
        <p:grpSpPr>
          <a:xfrm>
            <a:off x="5108371" y="1290031"/>
            <a:ext cx="3354388" cy="3282950"/>
            <a:chOff x="4492942" y="2361045"/>
            <a:chExt cx="3354388" cy="3282950"/>
          </a:xfrm>
        </p:grpSpPr>
        <p:sp>
          <p:nvSpPr>
            <p:cNvPr id="14" name="Text Box 4">
              <a:extLst>
                <a:ext uri="{FF2B5EF4-FFF2-40B4-BE49-F238E27FC236}">
                  <a16:creationId xmlns:a16="http://schemas.microsoft.com/office/drawing/2014/main" id="{98CC3F69-F2C7-F24C-800E-B7391969E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4380" y="3081770"/>
              <a:ext cx="2012950" cy="25304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000" dirty="0">
                  <a:latin typeface="Lucida Console" panose="020B0609040504020204" pitchFamily="49" charset="0"/>
                </a:rPr>
                <a:t>        1001</a:t>
              </a:r>
            </a:p>
            <a:p>
              <a:r>
                <a:rPr lang="en-US" altLang="en-US" sz="2000" dirty="0">
                  <a:latin typeface="Lucida Console" panose="020B0609040504020204" pitchFamily="49" charset="0"/>
                </a:rPr>
                <a:t>1000 1001010</a:t>
              </a:r>
            </a:p>
            <a:p>
              <a:r>
                <a:rPr lang="en-US" altLang="en-US" sz="2000" dirty="0">
                  <a:latin typeface="Lucida Console" panose="020B0609040504020204" pitchFamily="49" charset="0"/>
                </a:rPr>
                <a:t>    </a:t>
              </a:r>
              <a:r>
                <a:rPr lang="en-US" altLang="en-US" sz="2000" u="sng" dirty="0">
                  <a:latin typeface="Lucida Console" panose="020B0609040504020204" pitchFamily="49" charset="0"/>
                </a:rPr>
                <a:t>-1000</a:t>
              </a:r>
            </a:p>
            <a:p>
              <a:r>
                <a:rPr lang="en-US" altLang="en-US" sz="2000" dirty="0">
                  <a:latin typeface="Lucida Console" panose="020B0609040504020204" pitchFamily="49" charset="0"/>
                </a:rPr>
                <a:t>        10</a:t>
              </a:r>
            </a:p>
            <a:p>
              <a:r>
                <a:rPr lang="en-US" altLang="en-US" sz="2000" dirty="0">
                  <a:latin typeface="Lucida Console" panose="020B0609040504020204" pitchFamily="49" charset="0"/>
                </a:rPr>
                <a:t>        101 </a:t>
              </a:r>
            </a:p>
            <a:p>
              <a:r>
                <a:rPr lang="en-US" altLang="en-US" sz="2000" dirty="0">
                  <a:latin typeface="Lucida Console" panose="020B0609040504020204" pitchFamily="49" charset="0"/>
                </a:rPr>
                <a:t>        1010</a:t>
              </a:r>
            </a:p>
            <a:p>
              <a:r>
                <a:rPr lang="en-US" altLang="en-US" sz="2000" dirty="0">
                  <a:latin typeface="Lucida Console" panose="020B0609040504020204" pitchFamily="49" charset="0"/>
                </a:rPr>
                <a:t>       </a:t>
              </a:r>
              <a:r>
                <a:rPr lang="en-US" altLang="en-US" sz="2000" u="sng" dirty="0">
                  <a:latin typeface="Lucida Console" panose="020B0609040504020204" pitchFamily="49" charset="0"/>
                </a:rPr>
                <a:t>-1000</a:t>
              </a:r>
            </a:p>
            <a:p>
              <a:r>
                <a:rPr lang="en-US" altLang="en-US" sz="2000" dirty="0">
                  <a:latin typeface="Lucida Console" panose="020B0609040504020204" pitchFamily="49" charset="0"/>
                </a:rPr>
                <a:t>          10</a:t>
              </a:r>
              <a:endParaRPr lang="en-AU" altLang="en-US" sz="2000" dirty="0">
                <a:latin typeface="Lucida Console" panose="020B0609040504020204" pitchFamily="49" charset="0"/>
              </a:endParaRPr>
            </a:p>
          </p:txBody>
        </p:sp>
        <p:sp>
          <p:nvSpPr>
            <p:cNvPr id="15" name="AutoShape 8">
              <a:extLst>
                <a:ext uri="{FF2B5EF4-FFF2-40B4-BE49-F238E27FC236}">
                  <a16:creationId xmlns:a16="http://schemas.microsoft.com/office/drawing/2014/main" id="{7FE1CD3E-10BB-0744-9308-2FABC3720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330" y="2361045"/>
              <a:ext cx="1439862" cy="330200"/>
            </a:xfrm>
            <a:prstGeom prst="borderCallout1">
              <a:avLst>
                <a:gd name="adj1" fmla="val 34616"/>
                <a:gd name="adj2" fmla="val 105292"/>
                <a:gd name="adj3" fmla="val 237019"/>
                <a:gd name="adj4" fmla="val 15424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</a:rPr>
                <a:t>quotient</a:t>
              </a:r>
              <a:endParaRPr lang="en-AU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6" name="AutoShape 9">
              <a:extLst>
                <a:ext uri="{FF2B5EF4-FFF2-40B4-BE49-F238E27FC236}">
                  <a16:creationId xmlns:a16="http://schemas.microsoft.com/office/drawing/2014/main" id="{9B2074A5-A8EB-A044-94E1-F3AE05F45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4926330" y="2792845"/>
              <a:ext cx="1439862" cy="330200"/>
            </a:xfrm>
            <a:prstGeom prst="borderCallout1">
              <a:avLst>
                <a:gd name="adj1" fmla="val 34616"/>
                <a:gd name="adj2" fmla="val 105292"/>
                <a:gd name="adj3" fmla="val 178366"/>
                <a:gd name="adj4" fmla="val 13087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</a:rPr>
                <a:t>dividend</a:t>
              </a:r>
              <a:endParaRPr lang="en-AU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7" name="AutoShape 10">
              <a:extLst>
                <a:ext uri="{FF2B5EF4-FFF2-40B4-BE49-F238E27FC236}">
                  <a16:creationId xmlns:a16="http://schemas.microsoft.com/office/drawing/2014/main" id="{5312507F-C557-E341-8AFC-04AF6AF2A3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5105" y="5313795"/>
              <a:ext cx="1150937" cy="330200"/>
            </a:xfrm>
            <a:prstGeom prst="borderCallout1">
              <a:avLst>
                <a:gd name="adj1" fmla="val 34616"/>
                <a:gd name="adj2" fmla="val 106620"/>
                <a:gd name="adj3" fmla="val 33171"/>
                <a:gd name="adj4" fmla="val 18069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</a:rPr>
                <a:t>remainder</a:t>
              </a:r>
              <a:endParaRPr lang="en-AU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18" name="AutoShape 14">
              <a:extLst>
                <a:ext uri="{FF2B5EF4-FFF2-40B4-BE49-F238E27FC236}">
                  <a16:creationId xmlns:a16="http://schemas.microsoft.com/office/drawing/2014/main" id="{CF9509C4-0F18-294C-A365-DF85B7559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2942" y="3873933"/>
              <a:ext cx="1079500" cy="330200"/>
            </a:xfrm>
            <a:prstGeom prst="borderCallout1">
              <a:avLst>
                <a:gd name="adj1" fmla="val 34616"/>
                <a:gd name="adj2" fmla="val 107060"/>
                <a:gd name="adj3" fmla="val -48556"/>
                <a:gd name="adj4" fmla="val 13191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en-US" sz="1600" dirty="0">
                  <a:solidFill>
                    <a:schemeClr val="bg1"/>
                  </a:solidFill>
                </a:rPr>
                <a:t>divisor</a:t>
              </a:r>
              <a:endParaRPr lang="en-AU" altLang="en-US" sz="16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141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13,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1FA5665B-8FC3-7D4F-BA4E-609C1B826C56}"/>
              </a:ext>
            </a:extLst>
          </p:cNvPr>
          <p:cNvSpPr txBox="1">
            <a:spLocks noChangeArrowheads="1"/>
          </p:cNvSpPr>
          <p:nvPr/>
        </p:nvSpPr>
        <p:spPr>
          <a:xfrm>
            <a:off x="536988" y="376268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Division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D3E30A-7A46-9B46-B08A-5A6EB84A3898}"/>
              </a:ext>
            </a:extLst>
          </p:cNvPr>
          <p:cNvSpPr txBox="1"/>
          <p:nvPr/>
        </p:nvSpPr>
        <p:spPr>
          <a:xfrm>
            <a:off x="427620" y="1309733"/>
            <a:ext cx="416410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We checked to see if </a:t>
            </a:r>
            <a:r>
              <a:rPr lang="en-US" alt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divisor ≤ dividend bits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Instead, we can subtract divisor from dividend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If result is &lt; 0, we add divisor back (restore)</a:t>
            </a:r>
          </a:p>
          <a:p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Restoring division</a:t>
            </a:r>
          </a:p>
          <a:p>
            <a:endParaRPr lang="en-US" sz="16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pPr marL="0" lvl="1"/>
            <a:r>
              <a:rPr lang="en-US" sz="1600" dirty="0">
                <a:latin typeface="Times" charset="0"/>
                <a:ea typeface="Times" charset="0"/>
                <a:cs typeface="Times" charset="0"/>
              </a:rPr>
              <a:t>Other division algorithms</a:t>
            </a:r>
          </a:p>
          <a:p>
            <a:pPr marL="0" lvl="1"/>
            <a:r>
              <a:rPr lang="en-US" sz="1600" dirty="0">
                <a:solidFill>
                  <a:srgbClr val="C00000"/>
                </a:solidFill>
                <a:latin typeface="Times" charset="0"/>
                <a:ea typeface="Times" charset="0"/>
                <a:cs typeface="Times" charset="0"/>
              </a:rPr>
              <a:t>	Non-Restoring division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ARMv8 has two division instructions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SDIV (signed)</a:t>
            </a:r>
          </a:p>
          <a:p>
            <a:pPr lvl="1"/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UDIV (unsigned)</a:t>
            </a:r>
          </a:p>
          <a:p>
            <a:pPr lvl="1"/>
            <a:endParaRPr lang="en-US" altLang="en-US" sz="1600" dirty="0">
              <a:latin typeface="Times" charset="0"/>
              <a:ea typeface="Times" charset="0"/>
              <a:cs typeface="Times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Both instructions ignore overflow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600" dirty="0">
                <a:latin typeface="Times" charset="0"/>
                <a:ea typeface="Times" charset="0"/>
                <a:cs typeface="Times" charset="0"/>
              </a:rPr>
              <a:t>and division-by-zero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endParaRPr lang="en-US" sz="1600" dirty="0">
              <a:solidFill>
                <a:srgbClr val="C00000"/>
              </a:solidFill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932AC8-5DB3-D342-BDB7-D061282A99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8" t="10827" r="32136" b="26509"/>
          <a:stretch/>
        </p:blipFill>
        <p:spPr>
          <a:xfrm>
            <a:off x="4474876" y="96822"/>
            <a:ext cx="4669124" cy="573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556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7FD091C-DD83-7D4E-9B27-DB871E27F86F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376268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Division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AE4F722-AE13-364A-9467-84C3D8A80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" y="874454"/>
            <a:ext cx="7889744" cy="446276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x-none" dirty="0">
                <a:solidFill>
                  <a:schemeClr val="tx2"/>
                </a:solidFill>
              </a:rPr>
              <a:t>							Divide 107 by 10</a:t>
            </a:r>
            <a:endParaRPr lang="en-US" altLang="x-none" sz="2000" dirty="0">
              <a:solidFill>
                <a:schemeClr val="tx2"/>
              </a:solidFill>
            </a:endParaRPr>
          </a:p>
          <a:p>
            <a:endParaRPr lang="en-US" altLang="x-none" sz="2000" dirty="0">
              <a:solidFill>
                <a:schemeClr val="tx2"/>
              </a:solidFill>
            </a:endParaRPr>
          </a:p>
          <a:p>
            <a:pPr algn="just"/>
            <a:r>
              <a:rPr lang="en-US" altLang="x-none" sz="1600" dirty="0">
                <a:latin typeface="Times New Roman" charset="0"/>
              </a:rPr>
              <a:t>107 = 0110 1011 and 10 = </a:t>
            </a:r>
            <a:r>
              <a:rPr lang="en-US" altLang="x-none" sz="1600" b="1" dirty="0">
                <a:solidFill>
                  <a:srgbClr val="00B0F0"/>
                </a:solidFill>
                <a:latin typeface="Times New Roman" charset="0"/>
              </a:rPr>
              <a:t>01010</a:t>
            </a:r>
            <a:r>
              <a:rPr lang="en-US" altLang="x-none" sz="1600" dirty="0">
                <a:latin typeface="Times New Roman" charset="0"/>
              </a:rPr>
              <a:t>. 		We also need -10 </a:t>
            </a:r>
            <a:r>
              <a:rPr lang="en-US" altLang="x-none" sz="1600" dirty="0">
                <a:solidFill>
                  <a:schemeClr val="bg1"/>
                </a:solidFill>
                <a:latin typeface="Times New Roman" charset="0"/>
              </a:rPr>
              <a:t>= </a:t>
            </a:r>
            <a:r>
              <a:rPr lang="en-US" altLang="x-none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</a:t>
            </a:r>
            <a:endParaRPr lang="en-US" altLang="x-none" sz="1600" dirty="0">
              <a:solidFill>
                <a:schemeClr val="bg1"/>
              </a:solidFill>
              <a:latin typeface="Times New Roman" charset="0"/>
            </a:endParaRPr>
          </a:p>
          <a:p>
            <a:pPr algn="just"/>
            <a:r>
              <a:rPr lang="en-US" altLang="x-none" sz="1600" dirty="0">
                <a:latin typeface="Times New Roman" charset="0"/>
              </a:rPr>
              <a:t>Note we need to maintain a sign bit since we want to detect negative values to see if the divisor goes into the dividend or not. Let us start with a ten bit dividend and 5 bit divisor</a:t>
            </a:r>
          </a:p>
          <a:p>
            <a:pPr algn="just"/>
            <a:endParaRPr lang="en-US" altLang="x-none" sz="1600" dirty="0">
              <a:latin typeface="Times New Roman" charset="0"/>
            </a:endParaRPr>
          </a:p>
          <a:p>
            <a:pPr algn="just">
              <a:tabLst>
                <a:tab pos="4795838" algn="l"/>
                <a:tab pos="5475288" algn="l"/>
                <a:tab pos="6337300" algn="l"/>
              </a:tabLst>
            </a:pPr>
            <a:r>
              <a:rPr lang="en-US" altLang="x-none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0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Initialize </a:t>
            </a:r>
            <a:r>
              <a:rPr lang="en-US" altLang="x-non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Remainder = Dividend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 =	</a:t>
            </a:r>
            <a:r>
              <a:rPr lang="en-US" altLang="x-non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00011	01011</a:t>
            </a:r>
          </a:p>
          <a:p>
            <a:pPr algn="just">
              <a:tabLst>
                <a:tab pos="4795838" algn="l"/>
                <a:tab pos="5475288" algn="l"/>
                <a:tab pos="6337300" algn="l"/>
              </a:tabLst>
            </a:pPr>
            <a:endParaRPr lang="en-US" altLang="x-non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3990975" algn="l"/>
                <a:tab pos="4795838" algn="l"/>
                <a:tab pos="5475288" algn="l"/>
                <a:tab pos="6337300" algn="l"/>
              </a:tabLst>
            </a:pPr>
            <a:r>
              <a:rPr lang="en-US" altLang="x-none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1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subtract divisor 	</a:t>
            </a:r>
            <a:r>
              <a:rPr lang="en-US" altLang="x-none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(-10)	+	</a:t>
            </a:r>
            <a:r>
              <a:rPr lang="en-US" altLang="x-none" sz="14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	00000</a:t>
            </a:r>
          </a:p>
          <a:p>
            <a:pPr algn="just">
              <a:tabLst>
                <a:tab pos="4795838" algn="l"/>
                <a:tab pos="5475288" algn="l"/>
                <a:tab pos="633730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is </a:t>
            </a:r>
            <a:r>
              <a:rPr lang="en-US" altLang="x-non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quotient bit = 0 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=	</a:t>
            </a:r>
            <a:r>
              <a:rPr lang="en-US" altLang="x-non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1001	01011</a:t>
            </a:r>
          </a:p>
          <a:p>
            <a:pPr algn="just">
              <a:tabLst>
                <a:tab pos="3990975" algn="l"/>
                <a:tab pos="4795838" algn="l"/>
                <a:tab pos="5475288" algn="l"/>
                <a:tab pos="633730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need to restore by adding divisor 	</a:t>
            </a:r>
            <a:r>
              <a:rPr lang="en-US" altLang="x-none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(+10)	+	</a:t>
            </a:r>
            <a:r>
              <a:rPr lang="en-US" altLang="x-none" sz="1400" b="1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01010	00000</a:t>
            </a:r>
          </a:p>
          <a:p>
            <a:pPr algn="just">
              <a:tabLst>
                <a:tab pos="4795838" algn="l"/>
                <a:tab pos="5475288" algn="l"/>
                <a:tab pos="633730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=	</a:t>
            </a:r>
            <a:r>
              <a:rPr lang="en-US" altLang="x-non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00011	01011</a:t>
            </a:r>
          </a:p>
          <a:p>
            <a:pPr algn="just">
              <a:tabLst>
                <a:tab pos="4795838" algn="l"/>
                <a:tab pos="5475288" algn="l"/>
                <a:tab pos="633730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Shift dividend left 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Q0 = 0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=	</a:t>
            </a:r>
            <a:r>
              <a:rPr lang="en-US" altLang="x-non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00110	1011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algn="just">
              <a:tabLst>
                <a:tab pos="3990975" algn="l"/>
                <a:tab pos="4795838" algn="l"/>
                <a:tab pos="5475288" algn="l"/>
                <a:tab pos="6337300" algn="l"/>
              </a:tabLst>
            </a:pPr>
            <a:endParaRPr lang="en-US" altLang="x-none" sz="1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3990975" algn="l"/>
                <a:tab pos="4795838" algn="l"/>
                <a:tab pos="5475288" algn="l"/>
                <a:tab pos="6337300" algn="l"/>
              </a:tabLst>
            </a:pPr>
            <a:r>
              <a:rPr lang="en-US" altLang="x-none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2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Subtract divisor	</a:t>
            </a:r>
            <a:r>
              <a:rPr lang="en-US" altLang="x-none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(-10) 	+    	</a:t>
            </a:r>
            <a:r>
              <a:rPr lang="en-US" altLang="x-none" sz="14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	00000</a:t>
            </a:r>
            <a:endParaRPr lang="en-US" altLang="x-none" sz="1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795838" algn="l"/>
                <a:tab pos="5475288" algn="l"/>
                <a:tab pos="633730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is </a:t>
            </a:r>
            <a:r>
              <a:rPr lang="en-US" altLang="x-non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so 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Q0 = 0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=	</a:t>
            </a:r>
            <a:r>
              <a:rPr lang="en-US" altLang="x-non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1100	10110</a:t>
            </a:r>
          </a:p>
          <a:p>
            <a:pPr algn="just">
              <a:tabLst>
                <a:tab pos="3990975" algn="l"/>
                <a:tab pos="4795838" algn="l"/>
                <a:tab pos="5475288" algn="l"/>
                <a:tab pos="633730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restore (add divisor)	</a:t>
            </a:r>
            <a:r>
              <a:rPr lang="en-US" altLang="x-none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(+10)	+	</a:t>
            </a:r>
            <a:r>
              <a:rPr lang="en-US" altLang="x-none" sz="1400" b="1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01010	00000</a:t>
            </a:r>
            <a:endParaRPr lang="en-US" altLang="x-none" sz="1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>
              <a:tabLst>
                <a:tab pos="4795838" algn="l"/>
                <a:tab pos="5475288" algn="l"/>
                <a:tab pos="633730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=	</a:t>
            </a:r>
            <a:r>
              <a:rPr lang="en-US" altLang="x-non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00110	10110</a:t>
            </a:r>
          </a:p>
          <a:p>
            <a:pPr algn="just">
              <a:tabLst>
                <a:tab pos="4795838" algn="l"/>
                <a:tab pos="5475288" algn="l"/>
                <a:tab pos="633730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shift left with quotient bit	=	</a:t>
            </a:r>
            <a:r>
              <a:rPr lang="en-US" altLang="x-none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01101	011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516734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67F3176D-CF0C-9B49-B075-F800A0265594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376268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Division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8C3384D-BA10-1E43-81ED-30B400EE3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798" y="815343"/>
            <a:ext cx="7897812" cy="461664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from step 2			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01101	01100</a:t>
            </a: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3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Subtract divisor	</a:t>
            </a:r>
            <a:r>
              <a:rPr lang="en-US" altLang="x-none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(-10)	+	</a:t>
            </a:r>
            <a:r>
              <a:rPr lang="en-US" altLang="x-none" sz="14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	00000</a:t>
            </a:r>
            <a:endParaRPr lang="en-US" altLang="x-none" sz="1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is </a:t>
            </a:r>
            <a:r>
              <a:rPr lang="en-US" altLang="x-none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Q0 = 1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		=	</a:t>
            </a:r>
            <a:r>
              <a:rPr lang="en-US" altLang="x-none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0011	01100</a:t>
            </a: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shift left with quotient bit		=	00110	11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altLang="x-none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endParaRPr lang="en-US" altLang="x-none" sz="1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4: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 divisor	</a:t>
            </a:r>
            <a:r>
              <a:rPr lang="en-US" altLang="x-none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(-10)	+	</a:t>
            </a:r>
            <a:r>
              <a:rPr lang="en-US" altLang="x-none" sz="14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	00000</a:t>
            </a:r>
            <a:endParaRPr lang="en-US" altLang="x-none" sz="1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is </a:t>
            </a:r>
            <a:r>
              <a:rPr lang="en-US" altLang="x-non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Q0 = 0</a:t>
            </a:r>
            <a:r>
              <a:rPr lang="en-US" altLang="x-none" sz="1400" dirty="0">
                <a:solidFill>
                  <a:schemeClr val="bg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=	</a:t>
            </a:r>
            <a:r>
              <a:rPr lang="en-US" altLang="x-non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1100	11001</a:t>
            </a: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restore (add divisor)	</a:t>
            </a:r>
            <a:r>
              <a:rPr lang="en-US" altLang="x-none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(+10)	+	</a:t>
            </a:r>
            <a:r>
              <a:rPr lang="en-US" altLang="x-none" sz="1400" b="1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01010	00000</a:t>
            </a:r>
            <a:endParaRPr lang="en-US" altLang="x-none" sz="1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=	00110	11001</a:t>
            </a: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shift left with quotient		=	01101	1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</a:t>
            </a:r>
            <a:r>
              <a:rPr lang="en-US" altLang="x-non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endParaRPr lang="en-US" altLang="x-none" sz="1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5: 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Subtract divisor	</a:t>
            </a:r>
            <a:r>
              <a:rPr lang="en-US" altLang="x-none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(-10)	+	</a:t>
            </a:r>
            <a:r>
              <a:rPr lang="en-US" altLang="x-none" sz="14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	00000</a:t>
            </a:r>
            <a:endParaRPr lang="en-US" altLang="x-none" sz="1400" u="sng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is </a:t>
            </a:r>
            <a:r>
              <a:rPr lang="en-US" altLang="x-none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positive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Q0 = 1</a:t>
            </a:r>
            <a:r>
              <a:rPr lang="en-US" altLang="x-none" sz="1400" dirty="0">
                <a:solidFill>
                  <a:schemeClr val="bg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=	</a:t>
            </a:r>
            <a:r>
              <a:rPr lang="en-US" altLang="x-none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0011	10010</a:t>
            </a: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shift left with quotient bit		=	00111	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  <a:r>
              <a:rPr lang="en-US" altLang="x-none" sz="14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endParaRPr lang="en-US" altLang="x-none" sz="1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Step 6: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Subtract divisor	</a:t>
            </a:r>
            <a:r>
              <a:rPr lang="en-US" altLang="x-none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(-10)	+	</a:t>
            </a:r>
            <a:r>
              <a:rPr lang="en-US" altLang="x-none" sz="1400" b="1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	00000</a:t>
            </a:r>
            <a:endParaRPr lang="en-US" altLang="x-non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is </a:t>
            </a:r>
            <a:r>
              <a:rPr lang="en-US" altLang="x-non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negative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x-none" sz="14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Q0 = 0</a:t>
            </a:r>
            <a:r>
              <a:rPr lang="en-US" altLang="x-none" sz="1400" dirty="0">
                <a:solidFill>
                  <a:schemeClr val="bg1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=	</a:t>
            </a:r>
            <a:r>
              <a:rPr lang="en-US" altLang="x-none" sz="14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1101	00101</a:t>
            </a: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restore	</a:t>
            </a:r>
            <a:r>
              <a:rPr lang="en-US" altLang="x-none" sz="14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 (+10)	+	</a:t>
            </a:r>
            <a:r>
              <a:rPr lang="en-US" altLang="x-none" sz="1400" b="1" u="sng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01010	00000</a:t>
            </a:r>
            <a:endParaRPr lang="en-US" altLang="x-non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=	00111	00101</a:t>
            </a: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r>
              <a:rPr lang="en-US" altLang="x-non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shift left with quotient		=	01110	</a:t>
            </a:r>
            <a:r>
              <a:rPr lang="en-US" altLang="x-none" sz="1400" dirty="0">
                <a:solidFill>
                  <a:schemeClr val="bg1"/>
                </a:solidFill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>
              <a:tabLst>
                <a:tab pos="4046538" algn="l"/>
                <a:tab pos="4852988" algn="l"/>
                <a:tab pos="5475288" algn="l"/>
                <a:tab pos="6394450" algn="l"/>
              </a:tabLst>
            </a:pPr>
            <a:endParaRPr lang="en-US" altLang="x-none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34DC5D0F-9E0F-D44A-8E97-B3A56AD66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" y="5685154"/>
            <a:ext cx="8035290" cy="10772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r>
              <a:rPr lang="en-US" altLang="x-none" sz="1600" dirty="0">
                <a:latin typeface="Times New Roman" charset="0"/>
              </a:rPr>
              <a:t>Note remainder always looks like shifted to the left by one place because of the method used.</a:t>
            </a:r>
          </a:p>
          <a:p>
            <a:endParaRPr lang="en-US" altLang="x-none" sz="1600" dirty="0">
              <a:latin typeface="Times New Roman" charset="0"/>
            </a:endParaRPr>
          </a:p>
          <a:p>
            <a:r>
              <a:rPr lang="en-US" altLang="x-none" sz="1600" dirty="0">
                <a:latin typeface="Times New Roman" charset="0"/>
              </a:rPr>
              <a:t>Since we have 5 bit divisor, we repeat the process for 6 times</a:t>
            </a:r>
          </a:p>
          <a:p>
            <a:r>
              <a:rPr lang="en-US" altLang="x-none" sz="1600" dirty="0">
                <a:latin typeface="Times New Roman" charset="0"/>
              </a:rPr>
              <a:t>(that is why we have to shift the remainder right one time to correct for the extra cycle) </a:t>
            </a:r>
          </a:p>
        </p:txBody>
      </p:sp>
    </p:spTree>
    <p:extLst>
      <p:ext uri="{BB962C8B-B14F-4D97-AF65-F5344CB8AC3E}">
        <p14:creationId xmlns:p14="http://schemas.microsoft.com/office/powerpoint/2010/main" val="219608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24626C0-2DCD-F24C-ACF7-FA127EDECA6F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376268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Division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9DFD853-16A9-9741-B14E-78F4921BB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818" y="452701"/>
            <a:ext cx="62618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x-none" sz="1600" dirty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Another Example: Problem 3.19: Divide 74 by 21</a:t>
            </a:r>
          </a:p>
          <a:p>
            <a:r>
              <a:rPr lang="en-US" altLang="x-none" sz="1600" dirty="0">
                <a:solidFill>
                  <a:schemeClr val="tx2"/>
                </a:solidFill>
                <a:latin typeface="Times" charset="0"/>
                <a:ea typeface="Times" charset="0"/>
                <a:cs typeface="Times" charset="0"/>
              </a:rPr>
              <a:t>Divisor = 21 = 0001 0101	-Divisor = 1110 1011</a:t>
            </a:r>
          </a:p>
          <a:p>
            <a:r>
              <a:rPr lang="en-US" altLang="x-none" sz="16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Dividend (twice as long as divisor)=74=  0000 0000 0100 1010 </a:t>
            </a:r>
            <a:endParaRPr lang="en-US" altLang="x-none" sz="1800" dirty="0">
              <a:solidFill>
                <a:schemeClr val="bg1"/>
              </a:solidFill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9401689-A3F6-0245-A50C-4E0E10849555}"/>
              </a:ext>
            </a:extLst>
          </p:cNvPr>
          <p:cNvGraphicFramePr>
            <a:graphicFrameLocks noGrp="1"/>
          </p:cNvGraphicFramePr>
          <p:nvPr/>
        </p:nvGraphicFramePr>
        <p:xfrm>
          <a:off x="546100" y="1576350"/>
          <a:ext cx="8051803" cy="241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Cycle 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 Initial Dividend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latin typeface="Times" charset="0"/>
                          <a:ea typeface="Times" charset="0"/>
                          <a:cs typeface="Times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" charset="0"/>
                        <a:ea typeface="Times" charset="0"/>
                        <a:cs typeface="Times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58266D-56D7-C34B-8CB2-DC0681D31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664936"/>
              </p:ext>
            </p:extLst>
          </p:nvPr>
        </p:nvGraphicFramePr>
        <p:xfrm>
          <a:off x="535346" y="1834760"/>
          <a:ext cx="8051803" cy="120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Cycle 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Subtract divisor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>
                          <a:effectLst/>
                        </a:rPr>
                        <a:t>=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  1  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FF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Negative, restore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Shift Left with Q=0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D7F7E11-9A56-394E-9D2F-079A054ABF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172627"/>
              </p:ext>
            </p:extLst>
          </p:nvPr>
        </p:nvGraphicFramePr>
        <p:xfrm>
          <a:off x="546772" y="3084600"/>
          <a:ext cx="8051803" cy="120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Cycle 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Subtract divisor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>
                          <a:effectLst/>
                        </a:rPr>
                        <a:t>=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 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FF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Negative, restore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Shift Left with Q=0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3404065-2739-5F41-94C3-F54D180753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574740"/>
              </p:ext>
            </p:extLst>
          </p:nvPr>
        </p:nvGraphicFramePr>
        <p:xfrm>
          <a:off x="535342" y="4310310"/>
          <a:ext cx="8051803" cy="120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Cycle 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Subtract divisor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>
                          <a:effectLst/>
                        </a:rPr>
                        <a:t>=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  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FF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Negative, restore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 Left with Q=0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49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5971222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A4AEF01A-C53B-3643-B112-C7239660F0C4}"/>
              </a:ext>
            </a:extLst>
          </p:cNvPr>
          <p:cNvSpPr txBox="1">
            <a:spLocks noChangeArrowheads="1"/>
          </p:cNvSpPr>
          <p:nvPr/>
        </p:nvSpPr>
        <p:spPr>
          <a:xfrm>
            <a:off x="442119" y="433256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Division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B80164D-71CD-D84E-B111-F4FD00F91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504951"/>
              </p:ext>
            </p:extLst>
          </p:nvPr>
        </p:nvGraphicFramePr>
        <p:xfrm>
          <a:off x="546100" y="1538571"/>
          <a:ext cx="8051803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(previous</a:t>
                      </a:r>
                      <a:r>
                        <a:rPr lang="en-US" sz="14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value)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Cycle 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Subtract divisor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 dirty="0">
                          <a:effectLst/>
                        </a:rPr>
                        <a:t>=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  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FF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Negative, restore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Shift Left with Q=0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713E03E-93A3-2E48-83EF-E630A9A03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872831"/>
              </p:ext>
            </p:extLst>
          </p:nvPr>
        </p:nvGraphicFramePr>
        <p:xfrm>
          <a:off x="546100" y="2993167"/>
          <a:ext cx="8051803" cy="120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Cycle 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Subtract divisor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>
                          <a:effectLst/>
                        </a:rPr>
                        <a:t>=</a:t>
                      </a:r>
                      <a:endParaRPr lang="mr-IN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  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FF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Negative, restore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 Left with Q=0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2F3768C-7326-964D-8F11-37AA93EC76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720727"/>
              </p:ext>
            </p:extLst>
          </p:nvPr>
        </p:nvGraphicFramePr>
        <p:xfrm>
          <a:off x="537887" y="4223047"/>
          <a:ext cx="8051803" cy="1206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Cycle 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Subtract divisor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 dirty="0">
                          <a:effectLst/>
                        </a:rPr>
                        <a:t>=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  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00FF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Negative, restore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 Left with Q=0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787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47060" y="6085522"/>
            <a:ext cx="2895600" cy="365125"/>
          </a:xfrm>
        </p:spPr>
        <p:txBody>
          <a:bodyPr/>
          <a:lstStyle/>
          <a:p>
            <a:r>
              <a:rPr lang="en-US"/>
              <a:t>October 13,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76060" y="6085522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3E24BD3-57DE-FD49-8737-24006FF44A3C}"/>
              </a:ext>
            </a:extLst>
          </p:cNvPr>
          <p:cNvSpPr txBox="1">
            <a:spLocks noChangeArrowheads="1"/>
          </p:cNvSpPr>
          <p:nvPr/>
        </p:nvSpPr>
        <p:spPr>
          <a:xfrm>
            <a:off x="464979" y="444051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Division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0C9843-ED6B-644D-B20D-AD9512B97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02384"/>
              </p:ext>
            </p:extLst>
          </p:nvPr>
        </p:nvGraphicFramePr>
        <p:xfrm>
          <a:off x="568960" y="1492557"/>
          <a:ext cx="8051803" cy="1447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(previous</a:t>
                      </a:r>
                      <a:r>
                        <a:rPr lang="en-US" sz="1400" b="0" i="0" u="none" strike="noStrike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 value)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Cycle 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Subtract divisor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 dirty="0">
                          <a:effectLst/>
                        </a:rPr>
                        <a:t>=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  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00FF"/>
                          </a:highlight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00FF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Negative, restore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Shift Left with Q=0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9CA91EE-D087-3943-A95C-FED03EEEA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84641"/>
              </p:ext>
            </p:extLst>
          </p:nvPr>
        </p:nvGraphicFramePr>
        <p:xfrm>
          <a:off x="568960" y="2941023"/>
          <a:ext cx="8051803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Cycle 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Subtract divisor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 dirty="0">
                          <a:effectLst/>
                        </a:rPr>
                        <a:t>=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 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0000FF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Positive, SHL with Q=1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740625D-547B-3649-B13D-BC6E529D7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955369"/>
              </p:ext>
            </p:extLst>
          </p:nvPr>
        </p:nvGraphicFramePr>
        <p:xfrm>
          <a:off x="560750" y="3692255"/>
          <a:ext cx="8051803" cy="723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6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60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Cycle 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Subtract divisor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mr-IN" sz="1400" u="none" strike="noStrike" dirty="0">
                          <a:effectLst/>
                        </a:rPr>
                        <a:t>=</a:t>
                      </a:r>
                      <a:endParaRPr lang="mr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 dirty="0">
                          <a:effectLst/>
                        </a:rPr>
                        <a:t> </a:t>
                      </a:r>
                      <a:endParaRPr lang="sk-SK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 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Positive, SHL with Q=1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sk-SK" sz="1400" u="none" strike="noStrike">
                          <a:effectLst/>
                        </a:rPr>
                        <a:t> </a:t>
                      </a:r>
                      <a:endParaRPr lang="sk-SK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solidFill>
                            <a:srgbClr val="C00000"/>
                          </a:solidFill>
                          <a:effectLst/>
                          <a:highlight>
                            <a:srgbClr val="00FF00"/>
                          </a:highlight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C00000"/>
                        </a:solidFill>
                        <a:effectLst/>
                        <a:highlight>
                          <a:srgbClr val="00FF00"/>
                        </a:highlight>
                        <a:latin typeface="Times Roman" charset="0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E8D8DB1-C7D4-454D-BD77-0A994FC5695E}"/>
              </a:ext>
            </a:extLst>
          </p:cNvPr>
          <p:cNvSpPr txBox="1"/>
          <p:nvPr/>
        </p:nvSpPr>
        <p:spPr>
          <a:xfrm>
            <a:off x="861956" y="4560422"/>
            <a:ext cx="71430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Quotient (right half result) = 	0000 0011 (=3</a:t>
            </a:r>
            <a:r>
              <a:rPr lang="en-US" sz="1600" baseline="-25000" dirty="0">
                <a:latin typeface="Times" charset="0"/>
                <a:ea typeface="Times" charset="0"/>
                <a:cs typeface="Times" charset="0"/>
              </a:rPr>
              <a:t>ten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Remainder (left half result) = 	0001 0110 </a:t>
            </a:r>
            <a:r>
              <a:rPr lang="en-US" sz="1600" dirty="0">
                <a:latin typeface="Times" charset="0"/>
                <a:ea typeface="Times" charset="0"/>
                <a:cs typeface="Times" charset="0"/>
                <a:sym typeface="Wingdings"/>
              </a:rPr>
              <a:t> must be shifted right once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  <a:sym typeface="Wingdings"/>
              </a:rPr>
              <a:t>					= 	0000 1011 (=11</a:t>
            </a:r>
            <a:r>
              <a:rPr lang="en-US" sz="1600" baseline="-25000" dirty="0">
                <a:latin typeface="Times" charset="0"/>
                <a:ea typeface="Times" charset="0"/>
                <a:cs typeface="Times" charset="0"/>
                <a:sym typeface="Wingdings"/>
              </a:rPr>
              <a:t>ten</a:t>
            </a:r>
            <a:r>
              <a:rPr lang="en-US" sz="1600" dirty="0">
                <a:latin typeface="Times" charset="0"/>
                <a:ea typeface="Times" charset="0"/>
                <a:cs typeface="Times" charset="0"/>
                <a:sym typeface="Wingdings"/>
              </a:rPr>
              <a:t>)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  <a:sym typeface="Wingdings"/>
              </a:rPr>
              <a:t>74/21: Quotient = 3 and Remainder = 11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  <a:sym typeface="Wingdings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  <a:sym typeface="Wingdings"/>
              </a:rPr>
              <a:t>Note: you repeat this process (number bits in divisor)+1</a:t>
            </a:r>
            <a:endParaRPr lang="en-US" sz="1600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54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D754C753-BC1F-8641-9F73-7B34CC817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4" y="694357"/>
            <a:ext cx="80336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x-none" sz="1600" dirty="0">
                <a:solidFill>
                  <a:schemeClr val="tx2"/>
                </a:solidFill>
                <a:latin typeface="Times" pitchFamily="2" charset="0"/>
                <a:ea typeface="Times" charset="0"/>
                <a:cs typeface="Times" charset="0"/>
              </a:rPr>
              <a:t>Another Example:	</a:t>
            </a:r>
            <a:r>
              <a:rPr lang="en-US" sz="1600" dirty="0">
                <a:latin typeface="Times" pitchFamily="2" charset="0"/>
                <a:ea typeface="Times" charset="0"/>
                <a:cs typeface="Times" charset="0"/>
              </a:rPr>
              <a:t>Divide  62 by  12 using 8 bit numbers. 62 =0011 1110; 12 = 0000 1100</a:t>
            </a:r>
          </a:p>
          <a:p>
            <a:endParaRPr lang="en-US" altLang="x-none" sz="1600" dirty="0">
              <a:latin typeface="Times" pitchFamily="2" charset="0"/>
            </a:endParaRPr>
          </a:p>
          <a:p>
            <a:r>
              <a:rPr lang="en-US" altLang="x-none" sz="1600" dirty="0">
                <a:latin typeface="Times" pitchFamily="2" charset="0"/>
              </a:rPr>
              <a:t>Dividend with double the number bits as the divisor</a:t>
            </a:r>
          </a:p>
          <a:p>
            <a:r>
              <a:rPr lang="en-US" altLang="x-none" sz="1600" dirty="0">
                <a:latin typeface="Times" pitchFamily="2" charset="0"/>
              </a:rPr>
              <a:t>Dividend = 0000 0000 0011 1110; Divisor = 0000 1100; -Divisor = 1111 0100</a:t>
            </a:r>
          </a:p>
          <a:p>
            <a:r>
              <a:rPr lang="en-US" altLang="x-none" sz="1600" dirty="0">
                <a:latin typeface="Times" pitchFamily="2" charset="0"/>
              </a:rPr>
              <a:t>	Need 9 cycles of subtract divisor, restore if necessary and shift left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DB2F337-CEEA-8849-A64E-907B5DAFC33F}"/>
              </a:ext>
            </a:extLst>
          </p:cNvPr>
          <p:cNvGraphicFramePr>
            <a:graphicFrameLocks noGrp="1"/>
          </p:cNvGraphicFramePr>
          <p:nvPr/>
        </p:nvGraphicFramePr>
        <p:xfrm>
          <a:off x="768892" y="2211247"/>
          <a:ext cx="7188196" cy="25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09">
                  <a:extLst>
                    <a:ext uri="{9D8B030D-6E8A-4147-A177-3AD203B41FA5}">
                      <a16:colId xmlns:a16="http://schemas.microsoft.com/office/drawing/2014/main" val="3440360960"/>
                    </a:ext>
                  </a:extLst>
                </a:gridCol>
                <a:gridCol w="1827993">
                  <a:extLst>
                    <a:ext uri="{9D8B030D-6E8A-4147-A177-3AD203B41FA5}">
                      <a16:colId xmlns:a16="http://schemas.microsoft.com/office/drawing/2014/main" val="59385744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21640692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5814494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62139411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39599326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47895551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34270227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28918120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31376685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14878432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493894391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28234466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19489765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97364855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1414775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29534418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84297126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52873367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Initial value of dividend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828586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4CEBA76-CCD8-EC4C-BF56-2AFF28EDB143}"/>
              </a:ext>
            </a:extLst>
          </p:cNvPr>
          <p:cNvGraphicFramePr>
            <a:graphicFrameLocks noGrp="1"/>
          </p:cNvGraphicFramePr>
          <p:nvPr/>
        </p:nvGraphicFramePr>
        <p:xfrm>
          <a:off x="755829" y="2487019"/>
          <a:ext cx="7188196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09">
                  <a:extLst>
                    <a:ext uri="{9D8B030D-6E8A-4147-A177-3AD203B41FA5}">
                      <a16:colId xmlns:a16="http://schemas.microsoft.com/office/drawing/2014/main" val="2325565383"/>
                    </a:ext>
                  </a:extLst>
                </a:gridCol>
                <a:gridCol w="1827993">
                  <a:extLst>
                    <a:ext uri="{9D8B030D-6E8A-4147-A177-3AD203B41FA5}">
                      <a16:colId xmlns:a16="http://schemas.microsoft.com/office/drawing/2014/main" val="426310411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70013836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20405422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68822174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65762464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7923999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18313095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8710906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10907986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04283436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76291121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56069340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084706691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81189682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7793942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300724851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42924263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44844435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Subtract divisor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891801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=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638425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547549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SHL with Q=0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465112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57765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9317076-0CCC-FE4E-9D83-44F773DA5F92}"/>
              </a:ext>
            </a:extLst>
          </p:cNvPr>
          <p:cNvGraphicFramePr>
            <a:graphicFrameLocks noGrp="1"/>
          </p:cNvGraphicFramePr>
          <p:nvPr/>
        </p:nvGraphicFramePr>
        <p:xfrm>
          <a:off x="742766" y="3793313"/>
          <a:ext cx="7188196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09">
                  <a:extLst>
                    <a:ext uri="{9D8B030D-6E8A-4147-A177-3AD203B41FA5}">
                      <a16:colId xmlns:a16="http://schemas.microsoft.com/office/drawing/2014/main" val="2424085539"/>
                    </a:ext>
                  </a:extLst>
                </a:gridCol>
                <a:gridCol w="1827993">
                  <a:extLst>
                    <a:ext uri="{9D8B030D-6E8A-4147-A177-3AD203B41FA5}">
                      <a16:colId xmlns:a16="http://schemas.microsoft.com/office/drawing/2014/main" val="60720624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11810907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2897957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94787442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00936670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07362805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70566106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13491213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60160171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49624670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93938170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81953148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50696419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05462055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26869224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111415781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81740783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52142008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Cylcle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Subtract divisor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449867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713443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2464329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SHL with Q=0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=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445596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752263"/>
                  </a:ext>
                </a:extLst>
              </a:tr>
            </a:tbl>
          </a:graphicData>
        </a:graphic>
      </p:graphicFrame>
      <p:sp>
        <p:nvSpPr>
          <p:cNvPr id="17" name="Rectangle 2">
            <a:extLst>
              <a:ext uri="{FF2B5EF4-FFF2-40B4-BE49-F238E27FC236}">
                <a16:creationId xmlns:a16="http://schemas.microsoft.com/office/drawing/2014/main" id="{6E4B45B2-37FA-F248-8CB2-128B6B54BEA7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267914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Division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2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0816C06C-7641-274D-A333-90AE7E34853A}"/>
              </a:ext>
            </a:extLst>
          </p:cNvPr>
          <p:cNvSpPr txBox="1">
            <a:spLocks noChangeArrowheads="1"/>
          </p:cNvSpPr>
          <p:nvPr/>
        </p:nvSpPr>
        <p:spPr>
          <a:xfrm>
            <a:off x="1000126" y="609600"/>
            <a:ext cx="6447501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altLang="en-US" sz="3600" b="1">
                <a:solidFill>
                  <a:schemeClr val="accent1"/>
                </a:solidFill>
              </a:rPr>
              <a:t>Multiplication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9923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7E4C76B-B62B-E041-BECA-E1452F308EBC}" type="slidenum"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pPr>
                <a:spcAft>
                  <a:spcPts val="600"/>
                </a:spcAft>
              </a:pPr>
              <a:t>2</a:t>
            </a:fld>
            <a:endParaRPr lang="en-US" kern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4BDA24-CBE7-A040-94F7-17B889EFDC9B}"/>
              </a:ext>
            </a:extLst>
          </p:cNvPr>
          <p:cNvSpPr txBox="1"/>
          <p:nvPr/>
        </p:nvSpPr>
        <p:spPr>
          <a:xfrm>
            <a:off x="1000126" y="1314450"/>
            <a:ext cx="6353174" cy="5257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First things first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If we multiply two 4 bit numbers, the result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could be 8 bits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long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For example  1111 * 1111 = 1110 0001		15 * 15 = 225	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Likewise, if we multiply two 64 bit numbers, we may have 128 bit result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tabLst>
                <a:tab pos="452438" algn="l"/>
                <a:tab pos="1711325" algn="l"/>
                <a:tab pos="3933825" algn="l"/>
              </a:tabLs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ARMv8 includes 3 MUL instructions.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tabLst>
                <a:tab pos="452438" algn="l"/>
                <a:tab pos="1711325" algn="l"/>
                <a:tab pos="3933825" algn="l"/>
              </a:tabLs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MUL X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: X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contains the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lower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64 bits of 		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tabLst>
                <a:tab pos="452438" algn="l"/>
                <a:tab pos="1711325" algn="l"/>
                <a:tab pos="3933825" algn="l"/>
              </a:tabLs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SMULH X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X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upper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64 bits of 	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signed   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tabLst>
                <a:tab pos="452438" algn="l"/>
                <a:tab pos="1711325" algn="l"/>
                <a:tab pos="3933825" algn="l"/>
              </a:tabLst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UMULH X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: X</a:t>
            </a:r>
            <a:r>
              <a:rPr lang="en-US" sz="1400" baseline="-25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 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upper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64 bits of 	unsigned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*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X</a:t>
            </a:r>
            <a:r>
              <a:rPr lang="en-US" sz="1400" baseline="-25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k</a:t>
            </a:r>
            <a:endParaRPr lang="en-US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1400" baseline="-25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How do we perform long hand multiplication? Consider 15*34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15* 4		  60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15 * 3	      x	45   </a:t>
            </a:r>
            <a:r>
              <a:rPr lang="en-US" sz="1400" i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itchFamily="2" charset="2"/>
              </a:rPr>
              <a:t> we add this one position to the left (shift left!)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 --------------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	510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Let us try this with binary numbers say 15 * 3 or 1111 * 0011 (unsigned number for now)</a:t>
            </a:r>
          </a:p>
        </p:txBody>
      </p:sp>
    </p:spTree>
    <p:extLst>
      <p:ext uri="{BB962C8B-B14F-4D97-AF65-F5344CB8AC3E}">
        <p14:creationId xmlns:p14="http://schemas.microsoft.com/office/powerpoint/2010/main" val="17043457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4D0B4125-56D1-6044-AB2D-EE1AD6605A7F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355002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Division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7F412F3-BE42-844A-85AC-9CB17E9DC6E2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1226456"/>
          <a:ext cx="7188196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09">
                  <a:extLst>
                    <a:ext uri="{9D8B030D-6E8A-4147-A177-3AD203B41FA5}">
                      <a16:colId xmlns:a16="http://schemas.microsoft.com/office/drawing/2014/main" val="462305702"/>
                    </a:ext>
                  </a:extLst>
                </a:gridCol>
                <a:gridCol w="1827993">
                  <a:extLst>
                    <a:ext uri="{9D8B030D-6E8A-4147-A177-3AD203B41FA5}">
                      <a16:colId xmlns:a16="http://schemas.microsoft.com/office/drawing/2014/main" val="391360434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65313545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0574609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96116127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64149910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71696772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92706898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54091766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14778269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23176194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81420347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65510956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95769644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878450061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61221109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76000675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55063926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74341787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Subtract divisor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+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89898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Negative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=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4098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+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136443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SHL with Q=0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=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45489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36227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2B2DCFC-6682-024A-A0BA-354786C14563}"/>
              </a:ext>
            </a:extLst>
          </p:cNvPr>
          <p:cNvGraphicFramePr>
            <a:graphicFrameLocks noGrp="1"/>
          </p:cNvGraphicFramePr>
          <p:nvPr/>
        </p:nvGraphicFramePr>
        <p:xfrm>
          <a:off x="1789622" y="927463"/>
          <a:ext cx="6362700" cy="25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301668615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756458644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21098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39581829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5065974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96968385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63417665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903086587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72994040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61198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786925621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86899677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767844292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936924439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4186464603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6762728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3275337926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1851841708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Previous value in divisor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1037226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6C48830-CF5B-4B43-AD44-11A2FFEE492B}"/>
              </a:ext>
            </a:extLst>
          </p:cNvPr>
          <p:cNvGraphicFramePr>
            <a:graphicFrameLocks noGrp="1"/>
          </p:cNvGraphicFramePr>
          <p:nvPr/>
        </p:nvGraphicFramePr>
        <p:xfrm>
          <a:off x="990963" y="2506614"/>
          <a:ext cx="7188196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09">
                  <a:extLst>
                    <a:ext uri="{9D8B030D-6E8A-4147-A177-3AD203B41FA5}">
                      <a16:colId xmlns:a16="http://schemas.microsoft.com/office/drawing/2014/main" val="1722245171"/>
                    </a:ext>
                  </a:extLst>
                </a:gridCol>
                <a:gridCol w="1827993">
                  <a:extLst>
                    <a:ext uri="{9D8B030D-6E8A-4147-A177-3AD203B41FA5}">
                      <a16:colId xmlns:a16="http://schemas.microsoft.com/office/drawing/2014/main" val="39236162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82854818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6500439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6062166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69700112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734705281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42127895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73732571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74477054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34839841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25311735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97611762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21718219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96995004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09666895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83171244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69862463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11740015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Subtract divisor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+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6631602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=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0546165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+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139803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SHL with Q=0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=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905861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400024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7459B5-1E75-1543-8C4F-D9E25351F129}"/>
              </a:ext>
            </a:extLst>
          </p:cNvPr>
          <p:cNvGraphicFramePr>
            <a:graphicFrameLocks noGrp="1"/>
          </p:cNvGraphicFramePr>
          <p:nvPr/>
        </p:nvGraphicFramePr>
        <p:xfrm>
          <a:off x="990963" y="3812912"/>
          <a:ext cx="7188196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09">
                  <a:extLst>
                    <a:ext uri="{9D8B030D-6E8A-4147-A177-3AD203B41FA5}">
                      <a16:colId xmlns:a16="http://schemas.microsoft.com/office/drawing/2014/main" val="3817310723"/>
                    </a:ext>
                  </a:extLst>
                </a:gridCol>
                <a:gridCol w="1827993">
                  <a:extLst>
                    <a:ext uri="{9D8B030D-6E8A-4147-A177-3AD203B41FA5}">
                      <a16:colId xmlns:a16="http://schemas.microsoft.com/office/drawing/2014/main" val="276849990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86223790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1919697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672952521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60094079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31798025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93860985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70005685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82152338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93493349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82203247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98449219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02202858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63772847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84019361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6306758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5507847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77047671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Subtract divisor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091972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892068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7069588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SHL with Q=0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234614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35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71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13,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FC6F418-E048-154F-962D-A4D9E3D486D6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355002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Division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EC5A0CE-6C2A-7747-AFF4-163C762327F5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1042121"/>
          <a:ext cx="7188196" cy="25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09">
                  <a:extLst>
                    <a:ext uri="{9D8B030D-6E8A-4147-A177-3AD203B41FA5}">
                      <a16:colId xmlns:a16="http://schemas.microsoft.com/office/drawing/2014/main" val="3297880820"/>
                    </a:ext>
                  </a:extLst>
                </a:gridCol>
                <a:gridCol w="1827993">
                  <a:extLst>
                    <a:ext uri="{9D8B030D-6E8A-4147-A177-3AD203B41FA5}">
                      <a16:colId xmlns:a16="http://schemas.microsoft.com/office/drawing/2014/main" val="3037178151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05179160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37439132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93445018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94144310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34597476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20507117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59620577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51045392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20481768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44295420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03697055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56291862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69469423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29708060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76456081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64817296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65493842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Previous value in divisor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68488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3B64487-2CF2-AB41-98C2-6E7591A99918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1317896"/>
          <a:ext cx="7188196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09">
                  <a:extLst>
                    <a:ext uri="{9D8B030D-6E8A-4147-A177-3AD203B41FA5}">
                      <a16:colId xmlns:a16="http://schemas.microsoft.com/office/drawing/2014/main" val="3625325417"/>
                    </a:ext>
                  </a:extLst>
                </a:gridCol>
                <a:gridCol w="1827993">
                  <a:extLst>
                    <a:ext uri="{9D8B030D-6E8A-4147-A177-3AD203B41FA5}">
                      <a16:colId xmlns:a16="http://schemas.microsoft.com/office/drawing/2014/main" val="236809832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16715617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0707048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081853411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17311587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7717205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51958260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64555176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58296302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03895250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83328489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00105472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8884961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5486846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90265884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25134201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67996158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044177412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Subtract divisor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+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86823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=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852104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58316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SHL with Q=0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298868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899348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3F8CD35-FB8B-E041-B42D-B0E4577410AE}"/>
              </a:ext>
            </a:extLst>
          </p:cNvPr>
          <p:cNvGraphicFramePr>
            <a:graphicFrameLocks noGrp="1"/>
          </p:cNvGraphicFramePr>
          <p:nvPr/>
        </p:nvGraphicFramePr>
        <p:xfrm>
          <a:off x="977900" y="2656110"/>
          <a:ext cx="7188196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09">
                  <a:extLst>
                    <a:ext uri="{9D8B030D-6E8A-4147-A177-3AD203B41FA5}">
                      <a16:colId xmlns:a16="http://schemas.microsoft.com/office/drawing/2014/main" val="314649485"/>
                    </a:ext>
                  </a:extLst>
                </a:gridCol>
                <a:gridCol w="1827993">
                  <a:extLst>
                    <a:ext uri="{9D8B030D-6E8A-4147-A177-3AD203B41FA5}">
                      <a16:colId xmlns:a16="http://schemas.microsoft.com/office/drawing/2014/main" val="188771349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0146129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97723255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457259083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68261803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04696710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5469857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37931198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82795441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83629429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63231222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060084032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78629833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90238200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77076894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16970561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88234863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369055486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Cycle 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Subtract divisor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+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046558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Positive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502062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SHL with Q=1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038987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CA5A5F4-5752-1543-96AE-F2714BBF3B1F}"/>
              </a:ext>
            </a:extLst>
          </p:cNvPr>
          <p:cNvGraphicFramePr>
            <a:graphicFrameLocks noGrp="1"/>
          </p:cNvGraphicFramePr>
          <p:nvPr/>
        </p:nvGraphicFramePr>
        <p:xfrm>
          <a:off x="964837" y="3499393"/>
          <a:ext cx="7188196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309">
                  <a:extLst>
                    <a:ext uri="{9D8B030D-6E8A-4147-A177-3AD203B41FA5}">
                      <a16:colId xmlns:a16="http://schemas.microsoft.com/office/drawing/2014/main" val="4195040190"/>
                    </a:ext>
                  </a:extLst>
                </a:gridCol>
                <a:gridCol w="1827993">
                  <a:extLst>
                    <a:ext uri="{9D8B030D-6E8A-4147-A177-3AD203B41FA5}">
                      <a16:colId xmlns:a16="http://schemas.microsoft.com/office/drawing/2014/main" val="392829892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05301600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3470869098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03764442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850004754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37142577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67201576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64297269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00955190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7116062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444268407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17704040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32548703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44283229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299005376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64542886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465270565"/>
                    </a:ext>
                  </a:extLst>
                </a:gridCol>
                <a:gridCol w="266582">
                  <a:extLst>
                    <a:ext uri="{9D8B030D-6E8A-4147-A177-3AD203B41FA5}">
                      <a16:colId xmlns:a16="http://schemas.microsoft.com/office/drawing/2014/main" val="160370940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Cycle 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Subtract divisor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+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622033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Negative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459489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restore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13404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SHL with Q=0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484002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2135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38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1E7B976-E20D-AE41-BAFE-7A952465B7E3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175256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Division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020CF87-565A-FA47-89C5-9EE2D234ACD9}"/>
              </a:ext>
            </a:extLst>
          </p:cNvPr>
          <p:cNvGraphicFramePr>
            <a:graphicFrameLocks noGrp="1"/>
          </p:cNvGraphicFramePr>
          <p:nvPr/>
        </p:nvGraphicFramePr>
        <p:xfrm>
          <a:off x="1220170" y="639721"/>
          <a:ext cx="6985004" cy="1536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7922">
                  <a:extLst>
                    <a:ext uri="{9D8B030D-6E8A-4147-A177-3AD203B41FA5}">
                      <a16:colId xmlns:a16="http://schemas.microsoft.com/office/drawing/2014/main" val="2055315306"/>
                    </a:ext>
                  </a:extLst>
                </a:gridCol>
                <a:gridCol w="1627296">
                  <a:extLst>
                    <a:ext uri="{9D8B030D-6E8A-4147-A177-3AD203B41FA5}">
                      <a16:colId xmlns:a16="http://schemas.microsoft.com/office/drawing/2014/main" val="76352128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741518845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2198594677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1114510094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3891925524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1752603508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3886014872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2155783188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3386546260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4274334107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3185573844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2376368031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568776851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466778577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2775923371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4046371411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4035230443"/>
                    </a:ext>
                  </a:extLst>
                </a:gridCol>
                <a:gridCol w="266458">
                  <a:extLst>
                    <a:ext uri="{9D8B030D-6E8A-4147-A177-3AD203B41FA5}">
                      <a16:colId xmlns:a16="http://schemas.microsoft.com/office/drawing/2014/main" val="3698532531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Previous value in divisor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622358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Cycle 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Subtract divisor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+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1183498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Positive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=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4364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SHL with Q=1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082122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85500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0FB5629-6475-2B43-AA8C-28647DC6D82E}"/>
              </a:ext>
            </a:extLst>
          </p:cNvPr>
          <p:cNvSpPr txBox="1"/>
          <p:nvPr/>
        </p:nvSpPr>
        <p:spPr>
          <a:xfrm>
            <a:off x="1342453" y="2334706"/>
            <a:ext cx="6975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  <a:cs typeface="Arial"/>
              </a:rPr>
              <a:t>62/12	Quotient = 0000 0101 = 5  and remainder = 0000 0010 = 2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3B5C012-C787-4641-9811-D594E7FEE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902" y="2661713"/>
            <a:ext cx="7391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x-none" sz="1400" dirty="0">
                <a:latin typeface="Times" pitchFamily="2" charset="0"/>
              </a:rPr>
              <a:t>Try a few examples on your own</a:t>
            </a:r>
          </a:p>
          <a:p>
            <a:r>
              <a:rPr lang="en-US" altLang="x-none" sz="1400" dirty="0">
                <a:latin typeface="Times" pitchFamily="2" charset="0"/>
              </a:rPr>
              <a:t>	Assignment 3 includes one multiplication and one division problem</a:t>
            </a:r>
          </a:p>
          <a:p>
            <a:r>
              <a:rPr lang="en-US" altLang="x-none" sz="1400" dirty="0">
                <a:latin typeface="Times" pitchFamily="2" charset="0"/>
              </a:rPr>
              <a:t>	But try some additional problems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9F87F6-077E-424C-B739-0CB432AB44F6}"/>
              </a:ext>
            </a:extLst>
          </p:cNvPr>
          <p:cNvSpPr txBox="1"/>
          <p:nvPr/>
        </p:nvSpPr>
        <p:spPr>
          <a:xfrm>
            <a:off x="587849" y="4125398"/>
            <a:ext cx="79683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						</a:t>
            </a:r>
            <a:r>
              <a:rPr lang="en-US" dirty="0">
                <a:solidFill>
                  <a:schemeClr val="bg1"/>
                </a:solidFill>
                <a:latin typeface="Times" charset="0"/>
                <a:ea typeface="Times" charset="0"/>
                <a:cs typeface="Times" charset="0"/>
              </a:rPr>
              <a:t>	Signed Multiplication and Division</a:t>
            </a:r>
          </a:p>
          <a:p>
            <a:endParaRPr lang="en-US" sz="14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Sign of Result: (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sz="1400" baseline="-25000" dirty="0" err="1">
                <a:latin typeface="Times" charset="0"/>
                <a:ea typeface="Times" charset="0"/>
                <a:cs typeface="Times" charset="0"/>
              </a:rPr>
              <a:t>multiplicand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) EXCL-OR (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sz="1400" baseline="-25000" dirty="0" err="1">
                <a:latin typeface="Times" charset="0"/>
                <a:ea typeface="Times" charset="0"/>
                <a:cs typeface="Times" charset="0"/>
              </a:rPr>
              <a:t>multiplier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Or for division: (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sz="1400" baseline="-25000" dirty="0" err="1">
                <a:latin typeface="Times" charset="0"/>
                <a:ea typeface="Times" charset="0"/>
                <a:cs typeface="Times" charset="0"/>
              </a:rPr>
              <a:t>dividend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) EXCL-OR (</a:t>
            </a:r>
            <a:r>
              <a:rPr lang="en-US" sz="1400" dirty="0" err="1">
                <a:latin typeface="Times" charset="0"/>
                <a:ea typeface="Times" charset="0"/>
                <a:cs typeface="Times" charset="0"/>
              </a:rPr>
              <a:t>S</a:t>
            </a:r>
            <a:r>
              <a:rPr lang="en-US" sz="1400" baseline="-25000" dirty="0" err="1">
                <a:latin typeface="Times" charset="0"/>
                <a:ea typeface="Times" charset="0"/>
                <a:cs typeface="Times" charset="0"/>
              </a:rPr>
              <a:t>divisor</a:t>
            </a:r>
            <a:r>
              <a:rPr lang="en-US" sz="1400" dirty="0">
                <a:latin typeface="Times" charset="0"/>
                <a:ea typeface="Times" charset="0"/>
                <a:cs typeface="Times" charset="0"/>
              </a:rPr>
              <a:t>)</a:t>
            </a:r>
          </a:p>
          <a:p>
            <a:endParaRPr lang="en-US" sz="14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If either number is negative, take 2’s complement of that number</a:t>
            </a:r>
          </a:p>
          <a:p>
            <a:endParaRPr lang="en-US" sz="14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Multiply or divide only positive numbers</a:t>
            </a:r>
          </a:p>
          <a:p>
            <a:r>
              <a:rPr lang="en-US" sz="1400" dirty="0">
                <a:latin typeface="Times" charset="0"/>
                <a:ea typeface="Times" charset="0"/>
                <a:cs typeface="Times" charset="0"/>
              </a:rPr>
              <a:t>	If the sign of the result is negative (1), complement result </a:t>
            </a:r>
          </a:p>
        </p:txBody>
      </p:sp>
    </p:spTree>
    <p:extLst>
      <p:ext uri="{BB962C8B-B14F-4D97-AF65-F5344CB8AC3E}">
        <p14:creationId xmlns:p14="http://schemas.microsoft.com/office/powerpoint/2010/main" val="181003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AC2B1-FE90-B945-9913-86EDE6BBA125}"/>
              </a:ext>
            </a:extLst>
          </p:cNvPr>
          <p:cNvSpPr txBox="1"/>
          <p:nvPr/>
        </p:nvSpPr>
        <p:spPr>
          <a:xfrm>
            <a:off x="440527" y="576274"/>
            <a:ext cx="59929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" pitchFamily="2" charset="0"/>
                <a:ea typeface="Times" charset="0"/>
                <a:cs typeface="Times" charset="0"/>
              </a:rPr>
              <a:t>Some definitions: first operand (1111) is called </a:t>
            </a:r>
            <a:r>
              <a:rPr lang="en-US" sz="1400" i="1" dirty="0">
                <a:latin typeface="Times" pitchFamily="2" charset="0"/>
                <a:ea typeface="Times" charset="0"/>
                <a:cs typeface="Times" charset="0"/>
              </a:rPr>
              <a:t>multiplicand</a:t>
            </a:r>
          </a:p>
          <a:p>
            <a:r>
              <a:rPr lang="en-US" sz="1400" dirty="0">
                <a:latin typeface="Times" pitchFamily="2" charset="0"/>
                <a:ea typeface="Times" charset="0"/>
                <a:cs typeface="Times" charset="0"/>
              </a:rPr>
              <a:t>Second operand (0011) is called </a:t>
            </a:r>
            <a:r>
              <a:rPr lang="en-US" sz="1400" i="1" dirty="0">
                <a:latin typeface="Times" pitchFamily="2" charset="0"/>
                <a:ea typeface="Times" charset="0"/>
                <a:cs typeface="Times" charset="0"/>
              </a:rPr>
              <a:t>multiplier</a:t>
            </a:r>
          </a:p>
          <a:p>
            <a:r>
              <a:rPr lang="en-US" sz="1400" dirty="0">
                <a:latin typeface="Times" pitchFamily="2" charset="0"/>
                <a:ea typeface="Times" charset="0"/>
                <a:cs typeface="Times" charset="0"/>
              </a:rPr>
              <a:t>Result is called </a:t>
            </a:r>
            <a:r>
              <a:rPr lang="en-US" sz="1400" i="1" dirty="0">
                <a:latin typeface="Times" pitchFamily="2" charset="0"/>
                <a:ea typeface="Times" charset="0"/>
                <a:cs typeface="Times" charset="0"/>
              </a:rPr>
              <a:t>product</a:t>
            </a:r>
          </a:p>
          <a:p>
            <a:pPr>
              <a:spcBef>
                <a:spcPct val="50000"/>
              </a:spcBef>
            </a:pPr>
            <a:r>
              <a:rPr lang="en-US" altLang="x-none" sz="1400" dirty="0">
                <a:latin typeface="Times" pitchFamily="2" charset="0"/>
                <a:ea typeface="Times" charset="0"/>
                <a:cs typeface="Times" charset="0"/>
              </a:rPr>
              <a:t>Unlike decimal we only need 1* multiplicand or zero for adding  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Times" pitchFamily="2" charset="0"/>
                <a:ea typeface="Times" charset="0"/>
                <a:cs typeface="Times" charset="0"/>
              </a:rPr>
              <a:t>Shift Multiplicand to left   Shift multiplier to the right (“shift and add”)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B8BF1A-BD1B-A849-B4F9-A731B368C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599204"/>
              </p:ext>
            </p:extLst>
          </p:nvPr>
        </p:nvGraphicFramePr>
        <p:xfrm>
          <a:off x="278746" y="2030574"/>
          <a:ext cx="6705594" cy="609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40463">
                  <a:extLst>
                    <a:ext uri="{9D8B030D-6E8A-4147-A177-3AD203B41FA5}">
                      <a16:colId xmlns:a16="http://schemas.microsoft.com/office/drawing/2014/main" val="1305070275"/>
                    </a:ext>
                  </a:extLst>
                </a:gridCol>
                <a:gridCol w="55853">
                  <a:extLst>
                    <a:ext uri="{9D8B030D-6E8A-4147-A177-3AD203B41FA5}">
                      <a16:colId xmlns:a16="http://schemas.microsoft.com/office/drawing/2014/main" val="450562452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491686219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240859721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2619972850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3123207693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1784372905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2817226802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33768100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1318498660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3332365353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889579016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2532981955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241361772"/>
                    </a:ext>
                  </a:extLst>
                </a:gridCol>
                <a:gridCol w="367970">
                  <a:extLst>
                    <a:ext uri="{9D8B030D-6E8A-4147-A177-3AD203B41FA5}">
                      <a16:colId xmlns:a16="http://schemas.microsoft.com/office/drawing/2014/main" val="4270641871"/>
                    </a:ext>
                  </a:extLst>
                </a:gridCol>
                <a:gridCol w="367970">
                  <a:extLst>
                    <a:ext uri="{9D8B030D-6E8A-4147-A177-3AD203B41FA5}">
                      <a16:colId xmlns:a16="http://schemas.microsoft.com/office/drawing/2014/main" val="1911615341"/>
                    </a:ext>
                  </a:extLst>
                </a:gridCol>
                <a:gridCol w="367970">
                  <a:extLst>
                    <a:ext uri="{9D8B030D-6E8A-4147-A177-3AD203B41FA5}">
                      <a16:colId xmlns:a16="http://schemas.microsoft.com/office/drawing/2014/main" val="4006055039"/>
                    </a:ext>
                  </a:extLst>
                </a:gridCol>
                <a:gridCol w="367970">
                  <a:extLst>
                    <a:ext uri="{9D8B030D-6E8A-4147-A177-3AD203B41FA5}">
                      <a16:colId xmlns:a16="http://schemas.microsoft.com/office/drawing/2014/main" val="147825670"/>
                    </a:ext>
                  </a:extLst>
                </a:gridCol>
                <a:gridCol w="367970">
                  <a:extLst>
                    <a:ext uri="{9D8B030D-6E8A-4147-A177-3AD203B41FA5}">
                      <a16:colId xmlns:a16="http://schemas.microsoft.com/office/drawing/2014/main" val="303145037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Multiplicand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4126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3214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4671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3293B44-55E1-6447-9BDD-E33D887AA5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8809247"/>
              </p:ext>
            </p:extLst>
          </p:nvPr>
        </p:nvGraphicFramePr>
        <p:xfrm>
          <a:off x="269836" y="2877762"/>
          <a:ext cx="6705600" cy="406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64950313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314514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1517469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08856367"/>
                    </a:ext>
                  </a:extLst>
                </a:gridCol>
                <a:gridCol w="261629">
                  <a:extLst>
                    <a:ext uri="{9D8B030D-6E8A-4147-A177-3AD203B41FA5}">
                      <a16:colId xmlns:a16="http://schemas.microsoft.com/office/drawing/2014/main" val="2985058676"/>
                    </a:ext>
                  </a:extLst>
                </a:gridCol>
                <a:gridCol w="297171">
                  <a:extLst>
                    <a:ext uri="{9D8B030D-6E8A-4147-A177-3AD203B41FA5}">
                      <a16:colId xmlns:a16="http://schemas.microsoft.com/office/drawing/2014/main" val="44317995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105887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5553651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17216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238153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3173971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7173284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498315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9808465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0949402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162383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8741007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9180213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9522883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Add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0058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24895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12F48D0-5228-C741-82E4-0F6BC6C0A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739200"/>
              </p:ext>
            </p:extLst>
          </p:nvPr>
        </p:nvGraphicFramePr>
        <p:xfrm>
          <a:off x="282536" y="3284162"/>
          <a:ext cx="6705600" cy="406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653276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0114817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382631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369452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874008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7128783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1978464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616574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2391137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3497535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7643274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58598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2494408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03326615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56201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5858687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3587498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3459331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9243386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SHL multiplicand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08055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SHR multiplier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1342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BE22D8A-59AA-D04D-A9C9-3A9C12981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849092"/>
              </p:ext>
            </p:extLst>
          </p:nvPr>
        </p:nvGraphicFramePr>
        <p:xfrm>
          <a:off x="269836" y="3690562"/>
          <a:ext cx="6705600" cy="406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5951365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1787145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2359122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4874595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9809362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304461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2719311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613803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7460835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197133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6028952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127045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2420541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9661454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9047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40290389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378543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2226098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9653791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add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62619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99178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E6BDA55-2D1C-BD43-BE45-9B759C60C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679424"/>
              </p:ext>
            </p:extLst>
          </p:nvPr>
        </p:nvGraphicFramePr>
        <p:xfrm>
          <a:off x="257136" y="4096962"/>
          <a:ext cx="6705600" cy="406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97022187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901590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1029629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5763672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849564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365343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319624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5617084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6370107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2847633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9907028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158660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62169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175988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7552678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38489498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9320456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17974439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40877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SHL multiplicand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6517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SHR multiplier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574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D2B309-1E4A-2A47-8207-8FF8057C5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515534"/>
              </p:ext>
            </p:extLst>
          </p:nvPr>
        </p:nvGraphicFramePr>
        <p:xfrm>
          <a:off x="257136" y="4525578"/>
          <a:ext cx="6705600" cy="14224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07726349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4002459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8597292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5431918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129755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8815314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3965432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99054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8314624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3514618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1295244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8570404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301597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1590341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80649154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98763652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631977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87390488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480686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Add Zero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949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7690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SHL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83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SHR multiplier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582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Add Zero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1999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0225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DONE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81302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4B37030-059F-DE4B-ABEC-B755CB0B6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964240"/>
              </p:ext>
            </p:extLst>
          </p:nvPr>
        </p:nvGraphicFramePr>
        <p:xfrm>
          <a:off x="269836" y="2674562"/>
          <a:ext cx="6705600" cy="203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5296723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5176825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8251218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5555009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981115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4957254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0762938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172838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0490656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534796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7086418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9035829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557610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6622068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73309592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5395398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6631426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19446840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682517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SHR multiplier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134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575240D-909B-8C45-A934-04D8CA3D3C38}"/>
              </a:ext>
            </a:extLst>
          </p:cNvPr>
          <p:cNvSpPr txBox="1"/>
          <p:nvPr/>
        </p:nvSpPr>
        <p:spPr>
          <a:xfrm>
            <a:off x="5994370" y="1111901"/>
            <a:ext cx="12286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  <a:cs typeface="Arial"/>
              </a:rPr>
              <a:t>Shifted left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2BC028-2312-6F4C-98EF-9CCD73705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7952162"/>
              </p:ext>
            </p:extLst>
          </p:nvPr>
        </p:nvGraphicFramePr>
        <p:xfrm>
          <a:off x="7163408" y="148485"/>
          <a:ext cx="1904042" cy="2032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54642">
                  <a:extLst>
                    <a:ext uri="{9D8B030D-6E8A-4147-A177-3AD203B41FA5}">
                      <a16:colId xmlns:a16="http://schemas.microsoft.com/office/drawing/2014/main" val="484780883"/>
                    </a:ext>
                  </a:extLst>
                </a:gridCol>
                <a:gridCol w="189370">
                  <a:extLst>
                    <a:ext uri="{9D8B030D-6E8A-4147-A177-3AD203B41FA5}">
                      <a16:colId xmlns:a16="http://schemas.microsoft.com/office/drawing/2014/main" val="1132008085"/>
                    </a:ext>
                  </a:extLst>
                </a:gridCol>
                <a:gridCol w="272006">
                  <a:extLst>
                    <a:ext uri="{9D8B030D-6E8A-4147-A177-3AD203B41FA5}">
                      <a16:colId xmlns:a16="http://schemas.microsoft.com/office/drawing/2014/main" val="1755540731"/>
                    </a:ext>
                  </a:extLst>
                </a:gridCol>
                <a:gridCol w="272006">
                  <a:extLst>
                    <a:ext uri="{9D8B030D-6E8A-4147-A177-3AD203B41FA5}">
                      <a16:colId xmlns:a16="http://schemas.microsoft.com/office/drawing/2014/main" val="2398671145"/>
                    </a:ext>
                  </a:extLst>
                </a:gridCol>
                <a:gridCol w="272006">
                  <a:extLst>
                    <a:ext uri="{9D8B030D-6E8A-4147-A177-3AD203B41FA5}">
                      <a16:colId xmlns:a16="http://schemas.microsoft.com/office/drawing/2014/main" val="204640467"/>
                    </a:ext>
                  </a:extLst>
                </a:gridCol>
                <a:gridCol w="272006">
                  <a:extLst>
                    <a:ext uri="{9D8B030D-6E8A-4147-A177-3AD203B41FA5}">
                      <a16:colId xmlns:a16="http://schemas.microsoft.com/office/drawing/2014/main" val="3326429448"/>
                    </a:ext>
                  </a:extLst>
                </a:gridCol>
                <a:gridCol w="272006">
                  <a:extLst>
                    <a:ext uri="{9D8B030D-6E8A-4147-A177-3AD203B41FA5}">
                      <a16:colId xmlns:a16="http://schemas.microsoft.com/office/drawing/2014/main" val="33659235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6097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240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1939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8848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3241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212033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6580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427104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9080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207974"/>
                  </a:ext>
                </a:extLst>
              </a:tr>
            </a:tbl>
          </a:graphicData>
        </a:graphic>
      </p:graphicFrame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950C7652-D7FF-0E6B-F499-040DABD5B7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5130" y="1395930"/>
            <a:ext cx="2115892" cy="1975510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3684795-0FA5-D303-F6DB-EBFFA550003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97631" y="3371438"/>
            <a:ext cx="1136769" cy="39319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6996495-1F8E-5364-E8EE-7E775760957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897631" y="2143445"/>
            <a:ext cx="1428750" cy="84718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1BDC15F-1AF0-2224-813E-74AFB13668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5130" y="1111898"/>
            <a:ext cx="1211580" cy="1009933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901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737422" y="6177823"/>
            <a:ext cx="2133600" cy="365125"/>
          </a:xfrm>
        </p:spPr>
        <p:txBody>
          <a:bodyPr/>
          <a:lstStyle/>
          <a:p>
            <a:fld id="{07E4C76B-B62B-E041-BECA-E1452F308EB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0AC2B1-FE90-B945-9913-86EDE6BBA125}"/>
              </a:ext>
            </a:extLst>
          </p:cNvPr>
          <p:cNvSpPr txBox="1"/>
          <p:nvPr/>
        </p:nvSpPr>
        <p:spPr>
          <a:xfrm>
            <a:off x="432034" y="317810"/>
            <a:ext cx="59929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Times" pitchFamily="2" charset="0"/>
                <a:ea typeface="Times" charset="0"/>
                <a:cs typeface="Times" charset="0"/>
              </a:rPr>
              <a:t>11 * 15</a:t>
            </a:r>
          </a:p>
          <a:p>
            <a:r>
              <a:rPr lang="en-US" sz="1400" dirty="0">
                <a:latin typeface="Times" pitchFamily="2" charset="0"/>
                <a:ea typeface="Times" charset="0"/>
                <a:cs typeface="Times" charset="0"/>
              </a:rPr>
              <a:t>Some definitions: first operand (1111) is called </a:t>
            </a:r>
            <a:r>
              <a:rPr lang="en-US" sz="1400" i="1" dirty="0">
                <a:latin typeface="Times" pitchFamily="2" charset="0"/>
                <a:ea typeface="Times" charset="0"/>
                <a:cs typeface="Times" charset="0"/>
              </a:rPr>
              <a:t>multiplicand</a:t>
            </a:r>
          </a:p>
          <a:p>
            <a:r>
              <a:rPr lang="en-US" sz="1400" dirty="0">
                <a:latin typeface="Times" pitchFamily="2" charset="0"/>
                <a:ea typeface="Times" charset="0"/>
                <a:cs typeface="Times" charset="0"/>
              </a:rPr>
              <a:t>Second operand (1011) is called </a:t>
            </a:r>
            <a:r>
              <a:rPr lang="en-US" sz="1400" i="1" dirty="0">
                <a:latin typeface="Times" pitchFamily="2" charset="0"/>
                <a:ea typeface="Times" charset="0"/>
                <a:cs typeface="Times" charset="0"/>
              </a:rPr>
              <a:t>multiplier</a:t>
            </a:r>
          </a:p>
          <a:p>
            <a:r>
              <a:rPr lang="en-US" sz="1400" dirty="0">
                <a:latin typeface="Times" pitchFamily="2" charset="0"/>
                <a:ea typeface="Times" charset="0"/>
                <a:cs typeface="Times" charset="0"/>
              </a:rPr>
              <a:t>Result is called </a:t>
            </a:r>
            <a:r>
              <a:rPr lang="en-US" sz="1400" i="1" dirty="0">
                <a:latin typeface="Times" pitchFamily="2" charset="0"/>
                <a:ea typeface="Times" charset="0"/>
                <a:cs typeface="Times" charset="0"/>
              </a:rPr>
              <a:t>product</a:t>
            </a:r>
          </a:p>
          <a:p>
            <a:pPr>
              <a:spcBef>
                <a:spcPct val="50000"/>
              </a:spcBef>
            </a:pPr>
            <a:r>
              <a:rPr lang="en-US" altLang="x-none" sz="1400" dirty="0">
                <a:latin typeface="Times" pitchFamily="2" charset="0"/>
                <a:ea typeface="Times" charset="0"/>
                <a:cs typeface="Times" charset="0"/>
              </a:rPr>
              <a:t>Unlike decimal we only need 1* multiplicand or zero for adding  </a:t>
            </a:r>
          </a:p>
          <a:p>
            <a:pPr>
              <a:spcBef>
                <a:spcPct val="50000"/>
              </a:spcBef>
            </a:pPr>
            <a:r>
              <a:rPr lang="en-US" sz="1400" dirty="0">
                <a:latin typeface="Times" pitchFamily="2" charset="0"/>
                <a:ea typeface="Times" charset="0"/>
                <a:cs typeface="Times" charset="0"/>
              </a:rPr>
              <a:t>Shift Multiplicand to left   Shift multiplier to the right (“shift and add”)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2B8BF1A-BD1B-A849-B4F9-A731B368C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843179"/>
              </p:ext>
            </p:extLst>
          </p:nvPr>
        </p:nvGraphicFramePr>
        <p:xfrm>
          <a:off x="278746" y="2030574"/>
          <a:ext cx="6705594" cy="6096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340463">
                  <a:extLst>
                    <a:ext uri="{9D8B030D-6E8A-4147-A177-3AD203B41FA5}">
                      <a16:colId xmlns:a16="http://schemas.microsoft.com/office/drawing/2014/main" val="1305070275"/>
                    </a:ext>
                  </a:extLst>
                </a:gridCol>
                <a:gridCol w="55853">
                  <a:extLst>
                    <a:ext uri="{9D8B030D-6E8A-4147-A177-3AD203B41FA5}">
                      <a16:colId xmlns:a16="http://schemas.microsoft.com/office/drawing/2014/main" val="450562452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491686219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240859721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2619972850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3123207693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1784372905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2817226802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33768100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1318498660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3332365353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889579016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2532981955"/>
                    </a:ext>
                  </a:extLst>
                </a:gridCol>
                <a:gridCol w="289119">
                  <a:extLst>
                    <a:ext uri="{9D8B030D-6E8A-4147-A177-3AD203B41FA5}">
                      <a16:colId xmlns:a16="http://schemas.microsoft.com/office/drawing/2014/main" val="241361772"/>
                    </a:ext>
                  </a:extLst>
                </a:gridCol>
                <a:gridCol w="367970">
                  <a:extLst>
                    <a:ext uri="{9D8B030D-6E8A-4147-A177-3AD203B41FA5}">
                      <a16:colId xmlns:a16="http://schemas.microsoft.com/office/drawing/2014/main" val="4270641871"/>
                    </a:ext>
                  </a:extLst>
                </a:gridCol>
                <a:gridCol w="367970">
                  <a:extLst>
                    <a:ext uri="{9D8B030D-6E8A-4147-A177-3AD203B41FA5}">
                      <a16:colId xmlns:a16="http://schemas.microsoft.com/office/drawing/2014/main" val="1911615341"/>
                    </a:ext>
                  </a:extLst>
                </a:gridCol>
                <a:gridCol w="367970">
                  <a:extLst>
                    <a:ext uri="{9D8B030D-6E8A-4147-A177-3AD203B41FA5}">
                      <a16:colId xmlns:a16="http://schemas.microsoft.com/office/drawing/2014/main" val="4006055039"/>
                    </a:ext>
                  </a:extLst>
                </a:gridCol>
                <a:gridCol w="367970">
                  <a:extLst>
                    <a:ext uri="{9D8B030D-6E8A-4147-A177-3AD203B41FA5}">
                      <a16:colId xmlns:a16="http://schemas.microsoft.com/office/drawing/2014/main" val="147825670"/>
                    </a:ext>
                  </a:extLst>
                </a:gridCol>
                <a:gridCol w="367970">
                  <a:extLst>
                    <a:ext uri="{9D8B030D-6E8A-4147-A177-3AD203B41FA5}">
                      <a16:colId xmlns:a16="http://schemas.microsoft.com/office/drawing/2014/main" val="303145037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41269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1 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6132144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546713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3293B44-55E1-6447-9BDD-E33D887AA5BA}"/>
              </a:ext>
            </a:extLst>
          </p:cNvPr>
          <p:cNvGraphicFramePr>
            <a:graphicFrameLocks noGrp="1"/>
          </p:cNvGraphicFramePr>
          <p:nvPr/>
        </p:nvGraphicFramePr>
        <p:xfrm>
          <a:off x="269836" y="2877762"/>
          <a:ext cx="6705600" cy="406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64950313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314514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1517469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08856367"/>
                    </a:ext>
                  </a:extLst>
                </a:gridCol>
                <a:gridCol w="261629">
                  <a:extLst>
                    <a:ext uri="{9D8B030D-6E8A-4147-A177-3AD203B41FA5}">
                      <a16:colId xmlns:a16="http://schemas.microsoft.com/office/drawing/2014/main" val="2985058676"/>
                    </a:ext>
                  </a:extLst>
                </a:gridCol>
                <a:gridCol w="297171">
                  <a:extLst>
                    <a:ext uri="{9D8B030D-6E8A-4147-A177-3AD203B41FA5}">
                      <a16:colId xmlns:a16="http://schemas.microsoft.com/office/drawing/2014/main" val="44317995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105887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5553651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17216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238153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3173971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7173284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498315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9808465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0949402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51623830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87410076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9180213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9522883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Add Multiplicand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100583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324895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C12F48D0-5228-C741-82E4-0F6BC6C0AD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51984"/>
              </p:ext>
            </p:extLst>
          </p:nvPr>
        </p:nvGraphicFramePr>
        <p:xfrm>
          <a:off x="282536" y="3284162"/>
          <a:ext cx="6705600" cy="406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4653276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0114817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382631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369452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874008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7128783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1978464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616574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2391137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3497535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7643274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58598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2494408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033266151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56201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65858687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3587498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3459331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492433862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SHL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1080559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SHR multiplier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1 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13426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BE22D8A-59AA-D04D-A9C9-3A9C12981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327559"/>
              </p:ext>
            </p:extLst>
          </p:nvPr>
        </p:nvGraphicFramePr>
        <p:xfrm>
          <a:off x="269836" y="3690562"/>
          <a:ext cx="6705600" cy="406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5951365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1787145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2359122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4874595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9809362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304461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2719311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613803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7460835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197133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6028952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127045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2420541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9661454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0090471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40290389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03785430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92226098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96537918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add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62619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899178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E6BDA55-2D1C-BD43-BE45-9B759C60C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433595"/>
              </p:ext>
            </p:extLst>
          </p:nvPr>
        </p:nvGraphicFramePr>
        <p:xfrm>
          <a:off x="257136" y="4096962"/>
          <a:ext cx="6705600" cy="406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97022187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901590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1029629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5763672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849564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365343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319624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5617084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6370107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2847633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9907028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158660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62169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1759883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7552678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38489498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93204560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17974439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4087738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SHL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976517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SHR multiplier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accent2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1 </a:t>
                      </a:r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57480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DAD2B309-1E4A-2A47-8207-8FF8057C5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19509"/>
              </p:ext>
            </p:extLst>
          </p:nvPr>
        </p:nvGraphicFramePr>
        <p:xfrm>
          <a:off x="257136" y="4525578"/>
          <a:ext cx="6705600" cy="14224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07726349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4002459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8597292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5431918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129755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8815314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3965432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99054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8314624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3514618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1295244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8570404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301597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15903418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80649154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987636523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863197764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87390488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5480686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Add Zero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729495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769023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SHL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458337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SHR multiplier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1 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582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add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199999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=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02259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1200" b="1" i="0" u="none" strike="noStrike" dirty="0">
                        <a:solidFill>
                          <a:schemeClr val="accent2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0281302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44B37030-059F-DE4B-ABEC-B755CB0B6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7828216"/>
              </p:ext>
            </p:extLst>
          </p:nvPr>
        </p:nvGraphicFramePr>
        <p:xfrm>
          <a:off x="269836" y="2674562"/>
          <a:ext cx="6705600" cy="2032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35296723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5176825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8251218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5555009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9811155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4957254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0762938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172838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0490656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534796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7086418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9035829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5576100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66220687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1733095922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2453953985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66314260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4194468409"/>
                    </a:ext>
                  </a:extLst>
                </a:gridCol>
                <a:gridCol w="355600">
                  <a:extLst>
                    <a:ext uri="{9D8B030D-6E8A-4147-A177-3AD203B41FA5}">
                      <a16:colId xmlns:a16="http://schemas.microsoft.com/office/drawing/2014/main" val="3068251720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SHR multiplier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1</a:t>
                      </a:r>
                      <a:r>
                        <a:rPr lang="en-US" sz="12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 </a:t>
                      </a:r>
                      <a:endParaRPr lang="en-US" sz="12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81340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575240D-909B-8C45-A934-04D8CA3D3C38}"/>
              </a:ext>
            </a:extLst>
          </p:cNvPr>
          <p:cNvSpPr txBox="1"/>
          <p:nvPr/>
        </p:nvSpPr>
        <p:spPr>
          <a:xfrm>
            <a:off x="5994370" y="1111901"/>
            <a:ext cx="1228670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" pitchFamily="2" charset="0"/>
                <a:cs typeface="Arial"/>
              </a:rPr>
              <a:t>Shifted left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2BC028-2312-6F4C-98EF-9CCD73705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99859"/>
              </p:ext>
            </p:extLst>
          </p:nvPr>
        </p:nvGraphicFramePr>
        <p:xfrm>
          <a:off x="6951562" y="148485"/>
          <a:ext cx="2115890" cy="2032000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332221">
                  <a:extLst>
                    <a:ext uri="{9D8B030D-6E8A-4147-A177-3AD203B41FA5}">
                      <a16:colId xmlns:a16="http://schemas.microsoft.com/office/drawing/2014/main" val="2717642447"/>
                    </a:ext>
                  </a:extLst>
                </a:gridCol>
                <a:gridCol w="332221">
                  <a:extLst>
                    <a:ext uri="{9D8B030D-6E8A-4147-A177-3AD203B41FA5}">
                      <a16:colId xmlns:a16="http://schemas.microsoft.com/office/drawing/2014/main" val="484780883"/>
                    </a:ext>
                  </a:extLst>
                </a:gridCol>
                <a:gridCol w="177398">
                  <a:extLst>
                    <a:ext uri="{9D8B030D-6E8A-4147-A177-3AD203B41FA5}">
                      <a16:colId xmlns:a16="http://schemas.microsoft.com/office/drawing/2014/main" val="1132008085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1755540731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2398671145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204640467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3326429448"/>
                    </a:ext>
                  </a:extLst>
                </a:gridCol>
                <a:gridCol w="254810">
                  <a:extLst>
                    <a:ext uri="{9D8B030D-6E8A-4147-A177-3AD203B41FA5}">
                      <a16:colId xmlns:a16="http://schemas.microsoft.com/office/drawing/2014/main" val="336592353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609793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924038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0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1939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884800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9432413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>
                          <a:effectLst/>
                        </a:rPr>
                        <a:t>1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1203315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58094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71047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>
                          <a:effectLst/>
                        </a:rPr>
                        <a:t> 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 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90802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Roman" pitchFamily="2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000" u="none" strike="noStrike" dirty="0">
                          <a:effectLst/>
                        </a:rPr>
                        <a:t>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Times Roman" pitchFamily="2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2207974"/>
                  </a:ext>
                </a:extLst>
              </a:tr>
            </a:tbl>
          </a:graphicData>
        </a:graphic>
      </p:graphicFrame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950C7652-D7FF-0E6B-F499-040DABD5B71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5130" y="1395930"/>
            <a:ext cx="2115892" cy="1975510"/>
          </a:xfrm>
          <a:prstGeom prst="bentConnector3">
            <a:avLst>
              <a:gd name="adj1" fmla="val 47839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93684795-0FA5-D303-F6DB-EBFFA5500035}"/>
              </a:ext>
            </a:extLst>
          </p:cNvPr>
          <p:cNvCxnSpPr>
            <a:cxnSpLocks/>
          </p:cNvCxnSpPr>
          <p:nvPr/>
        </p:nvCxnSpPr>
        <p:spPr>
          <a:xfrm flipH="1">
            <a:off x="3897632" y="3533082"/>
            <a:ext cx="3090504" cy="277274"/>
          </a:xfrm>
          <a:prstGeom prst="bentConnector3">
            <a:avLst>
              <a:gd name="adj1" fmla="val -739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6996495-1F8E-5364-E8EE-7E7757609575}"/>
              </a:ext>
            </a:extLst>
          </p:cNvPr>
          <p:cNvCxnSpPr>
            <a:cxnSpLocks/>
          </p:cNvCxnSpPr>
          <p:nvPr/>
        </p:nvCxnSpPr>
        <p:spPr>
          <a:xfrm flipH="1">
            <a:off x="3920491" y="2776162"/>
            <a:ext cx="3077805" cy="214471"/>
          </a:xfrm>
          <a:prstGeom prst="bentConnector3">
            <a:avLst>
              <a:gd name="adj1" fmla="val -7427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1BDC15F-1AF0-2224-813E-74AFB13668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5130" y="1111898"/>
            <a:ext cx="1211580" cy="1009933"/>
          </a:xfrm>
          <a:prstGeom prst="bentConnector3">
            <a:avLst>
              <a:gd name="adj1" fmla="val 71698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543A4D1E-6BB9-8580-AD6A-602D96C51FE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83330" y="4370669"/>
            <a:ext cx="3192106" cy="248215"/>
          </a:xfrm>
          <a:prstGeom prst="bentConnector3">
            <a:avLst>
              <a:gd name="adj1" fmla="val -148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B8BD925F-E4C8-CA03-7F80-DB24B7F70A93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83330" y="5213855"/>
            <a:ext cx="3192106" cy="248215"/>
          </a:xfrm>
          <a:prstGeom prst="bentConnector3">
            <a:avLst>
              <a:gd name="adj1" fmla="val -1481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7EAEF76-D9CB-6E9E-813B-8080F39F78D1}"/>
              </a:ext>
            </a:extLst>
          </p:cNvPr>
          <p:cNvSpPr txBox="1"/>
          <p:nvPr/>
        </p:nvSpPr>
        <p:spPr>
          <a:xfrm>
            <a:off x="7391748" y="5213855"/>
            <a:ext cx="17522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multiplier is now shifted down to Zero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DD8ABDE7-E46B-AA1C-1075-32DCCB7C3F74}"/>
              </a:ext>
            </a:extLst>
          </p:cNvPr>
          <p:cNvCxnSpPr>
            <a:cxnSpLocks/>
          </p:cNvCxnSpPr>
          <p:nvPr/>
        </p:nvCxnSpPr>
        <p:spPr>
          <a:xfrm rot="10800000">
            <a:off x="6997042" y="5280847"/>
            <a:ext cx="535328" cy="4837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856320-A434-3D9A-3C6D-8EFC5A4999EC}"/>
              </a:ext>
            </a:extLst>
          </p:cNvPr>
          <p:cNvSpPr txBox="1"/>
          <p:nvPr/>
        </p:nvSpPr>
        <p:spPr>
          <a:xfrm>
            <a:off x="1748365" y="6089603"/>
            <a:ext cx="5248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the multiplier shrank at the same speed that the product grew</a:t>
            </a:r>
          </a:p>
        </p:txBody>
      </p:sp>
    </p:spTree>
    <p:extLst>
      <p:ext uri="{BB962C8B-B14F-4D97-AF65-F5344CB8AC3E}">
        <p14:creationId xmlns:p14="http://schemas.microsoft.com/office/powerpoint/2010/main" val="33911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A505FA92-E248-C649-94F9-A71F3AFF2C24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331556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Multiplication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5934B56-7B1D-EC44-9797-B5EE3BD5C4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59" t="10038" r="14181" b="31296"/>
          <a:stretch/>
        </p:blipFill>
        <p:spPr>
          <a:xfrm>
            <a:off x="4557586" y="770631"/>
            <a:ext cx="4561244" cy="5574855"/>
          </a:xfrm>
          <a:prstGeom prst="rect">
            <a:avLst/>
          </a:prstGeom>
        </p:spPr>
      </p:pic>
      <p:pic>
        <p:nvPicPr>
          <p:cNvPr id="28" name="Picture 15" descr="f03-04-P374493">
            <a:extLst>
              <a:ext uri="{FF2B5EF4-FFF2-40B4-BE49-F238E27FC236}">
                <a16:creationId xmlns:a16="http://schemas.microsoft.com/office/drawing/2014/main" id="{CBD12581-184B-BC48-94EC-7CE3BB7A8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11931"/>
            <a:ext cx="4209308" cy="2406394"/>
          </a:xfrm>
          <a:prstGeom prst="rect">
            <a:avLst/>
          </a:prstGeom>
          <a:pattFill prst="pct25">
            <a:fgClr>
              <a:schemeClr val="tx2"/>
            </a:fgClr>
            <a:bgClr>
              <a:schemeClr val="bg1"/>
            </a:bgClr>
          </a:pattFill>
          <a:ln>
            <a:noFill/>
          </a:ln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4D413AC-3C69-D54B-BECA-467FE097FB5F}"/>
              </a:ext>
            </a:extLst>
          </p:cNvPr>
          <p:cNvSpPr txBox="1"/>
          <p:nvPr/>
        </p:nvSpPr>
        <p:spPr>
          <a:xfrm>
            <a:off x="177570" y="4425374"/>
            <a:ext cx="43800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Registers needed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64 bit multiplicand;    64 bit multiplier     128 bit product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Multiplier register will be zero at the end 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Image from book is wrong there are 64 reps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57ED041-A903-3C35-CA90-ED21F1049D0D}"/>
              </a:ext>
            </a:extLst>
          </p:cNvPr>
          <p:cNvCxnSpPr>
            <a:cxnSpLocks/>
          </p:cNvCxnSpPr>
          <p:nvPr/>
        </p:nvCxnSpPr>
        <p:spPr>
          <a:xfrm flipV="1">
            <a:off x="4057650" y="5314950"/>
            <a:ext cx="2495550" cy="6515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53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A505FA92-E248-C649-94F9-A71F3AFF2C24}"/>
              </a:ext>
            </a:extLst>
          </p:cNvPr>
          <p:cNvSpPr txBox="1">
            <a:spLocks noChangeArrowheads="1"/>
          </p:cNvSpPr>
          <p:nvPr/>
        </p:nvSpPr>
        <p:spPr>
          <a:xfrm>
            <a:off x="472440" y="331556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Multiplication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B1481F-A9D4-654A-B4FF-FE237AC55E55}"/>
              </a:ext>
            </a:extLst>
          </p:cNvPr>
          <p:cNvSpPr txBox="1"/>
          <p:nvPr/>
        </p:nvSpPr>
        <p:spPr>
          <a:xfrm>
            <a:off x="685800" y="920680"/>
            <a:ext cx="77892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Note the multiplier register becomes zero in the end.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Instead let us do the following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64 bit multiplicand register and 128 bit product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initially store multiplier in the </a:t>
            </a:r>
            <a:r>
              <a:rPr 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right 64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bits of the product (or result) register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Instead of  shifting multiplicand left,   shift product  right (multiplier bits are shifted out)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And we will add (un-shifted) multiplicand to the </a:t>
            </a:r>
            <a:r>
              <a:rPr lang="en-US" sz="1600" dirty="0">
                <a:solidFill>
                  <a:srgbClr val="FF0000"/>
                </a:solidFill>
                <a:latin typeface="Times" charset="0"/>
                <a:ea typeface="Times" charset="0"/>
                <a:cs typeface="Times" charset="0"/>
              </a:rPr>
              <a:t>LEFT HALF 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of the product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D1FF8E-1B5F-9A44-ACD5-9546A6244E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9" t="9330" r="19011" b="68006"/>
          <a:stretch/>
        </p:blipFill>
        <p:spPr>
          <a:xfrm>
            <a:off x="685800" y="3109386"/>
            <a:ext cx="5618846" cy="258705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2FE5A54B-D0F4-594B-9475-041DDC2C6DE2}"/>
              </a:ext>
            </a:extLst>
          </p:cNvPr>
          <p:cNvGrpSpPr/>
          <p:nvPr/>
        </p:nvGrpSpPr>
        <p:grpSpPr>
          <a:xfrm>
            <a:off x="2025650" y="3657600"/>
            <a:ext cx="3968750" cy="1035050"/>
            <a:chOff x="2025650" y="3657600"/>
            <a:chExt cx="3968750" cy="103505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E8D89E-8B94-0248-81F9-02A599F70855}"/>
                </a:ext>
              </a:extLst>
            </p:cNvPr>
            <p:cNvCxnSpPr/>
            <p:nvPr/>
          </p:nvCxnSpPr>
          <p:spPr>
            <a:xfrm flipH="1">
              <a:off x="2025650" y="3771900"/>
              <a:ext cx="2089150" cy="9207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8B0AE0-728D-E04B-B236-8D0B1000B692}"/>
                </a:ext>
              </a:extLst>
            </p:cNvPr>
            <p:cNvSpPr txBox="1"/>
            <p:nvPr/>
          </p:nvSpPr>
          <p:spPr>
            <a:xfrm>
              <a:off x="4171950" y="3657600"/>
              <a:ext cx="18224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" pitchFamily="2" charset="0"/>
                  <a:cs typeface="Arial"/>
                </a:rPr>
                <a:t>Add to the left half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12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>
                <a:solidFill>
                  <a:schemeClr val="tx1"/>
                </a:solidFill>
              </a:rPr>
              <a:pPr/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5346228B-E0B1-DC4C-B9E8-177532DCA3E9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" y="318836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Multiplication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9ABFEAA-4FFB-394B-A7A0-D68DA242D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215343"/>
              </p:ext>
            </p:extLst>
          </p:nvPr>
        </p:nvGraphicFramePr>
        <p:xfrm>
          <a:off x="4392389" y="353334"/>
          <a:ext cx="3886200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404342955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53230813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9119405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1747298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353210656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346106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464828077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2096087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12006674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421287473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428201265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84120473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50561283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62524359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342569684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1222782198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24275912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257982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*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02730246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4BE72E5-9F1F-E645-AED4-18AF6F3C8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8765633"/>
              </p:ext>
            </p:extLst>
          </p:nvPr>
        </p:nvGraphicFramePr>
        <p:xfrm>
          <a:off x="4392389" y="1115334"/>
          <a:ext cx="4140202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25">
                  <a:extLst>
                    <a:ext uri="{9D8B030D-6E8A-4147-A177-3AD203B41FA5}">
                      <a16:colId xmlns:a16="http://schemas.microsoft.com/office/drawing/2014/main" val="578493896"/>
                    </a:ext>
                  </a:extLst>
                </a:gridCol>
                <a:gridCol w="1170677">
                  <a:extLst>
                    <a:ext uri="{9D8B030D-6E8A-4147-A177-3AD203B41FA5}">
                      <a16:colId xmlns:a16="http://schemas.microsoft.com/office/drawing/2014/main" val="145265679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49815497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96396275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656030072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97983557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69621232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05561045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41239303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28249998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78106371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12160015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209410282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74333930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effectLst/>
                        </a:rPr>
                        <a:t>Product register</a:t>
                      </a:r>
                      <a:endParaRPr lang="en-US" sz="10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309547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97C69AF-96AE-9D4D-97A2-70BB16BB58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987031"/>
              </p:ext>
            </p:extLst>
          </p:nvPr>
        </p:nvGraphicFramePr>
        <p:xfrm>
          <a:off x="4392389" y="1461900"/>
          <a:ext cx="4140202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25">
                  <a:extLst>
                    <a:ext uri="{9D8B030D-6E8A-4147-A177-3AD203B41FA5}">
                      <a16:colId xmlns:a16="http://schemas.microsoft.com/office/drawing/2014/main" val="1827032948"/>
                    </a:ext>
                  </a:extLst>
                </a:gridCol>
                <a:gridCol w="1170677">
                  <a:extLst>
                    <a:ext uri="{9D8B030D-6E8A-4147-A177-3AD203B41FA5}">
                      <a16:colId xmlns:a16="http://schemas.microsoft.com/office/drawing/2014/main" val="25920751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571212691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87332332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88878269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31370884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312714862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68224461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491440413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92748714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35542719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47912545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00701519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65171477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722395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4404EA1-C33D-6B4B-8546-E73659EB3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683676"/>
              </p:ext>
            </p:extLst>
          </p:nvPr>
        </p:nvGraphicFramePr>
        <p:xfrm>
          <a:off x="4396014" y="1771019"/>
          <a:ext cx="4140202" cy="60286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25">
                  <a:extLst>
                    <a:ext uri="{9D8B030D-6E8A-4147-A177-3AD203B41FA5}">
                      <a16:colId xmlns:a16="http://schemas.microsoft.com/office/drawing/2014/main" val="1043781405"/>
                    </a:ext>
                  </a:extLst>
                </a:gridCol>
                <a:gridCol w="1170677">
                  <a:extLst>
                    <a:ext uri="{9D8B030D-6E8A-4147-A177-3AD203B41FA5}">
                      <a16:colId xmlns:a16="http://schemas.microsoft.com/office/drawing/2014/main" val="107163479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282585253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52147637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94098532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140017881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7630524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188016531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68957556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436910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04204178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82929963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53704212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517845814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+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2939815"/>
                  </a:ext>
                </a:extLst>
              </a:tr>
              <a:tr h="30143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570457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FE0F99C-01A1-DD4D-B41B-DB010A754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618420"/>
              </p:ext>
            </p:extLst>
          </p:nvPr>
        </p:nvGraphicFramePr>
        <p:xfrm>
          <a:off x="4409082" y="2393684"/>
          <a:ext cx="4140202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25">
                  <a:extLst>
                    <a:ext uri="{9D8B030D-6E8A-4147-A177-3AD203B41FA5}">
                      <a16:colId xmlns:a16="http://schemas.microsoft.com/office/drawing/2014/main" val="3625846369"/>
                    </a:ext>
                  </a:extLst>
                </a:gridCol>
                <a:gridCol w="1170677">
                  <a:extLst>
                    <a:ext uri="{9D8B030D-6E8A-4147-A177-3AD203B41FA5}">
                      <a16:colId xmlns:a16="http://schemas.microsoft.com/office/drawing/2014/main" val="63292823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93446526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676385281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60281861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776428651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99782886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57679888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99815693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94134808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97428568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72212838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24172235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53143789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C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22337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493EEAB-9374-6540-97BB-719D24196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22662"/>
              </p:ext>
            </p:extLst>
          </p:nvPr>
        </p:nvGraphicFramePr>
        <p:xfrm>
          <a:off x="4409079" y="2672355"/>
          <a:ext cx="414020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25">
                  <a:extLst>
                    <a:ext uri="{9D8B030D-6E8A-4147-A177-3AD203B41FA5}">
                      <a16:colId xmlns:a16="http://schemas.microsoft.com/office/drawing/2014/main" val="2286481367"/>
                    </a:ext>
                  </a:extLst>
                </a:gridCol>
                <a:gridCol w="1170677">
                  <a:extLst>
                    <a:ext uri="{9D8B030D-6E8A-4147-A177-3AD203B41FA5}">
                      <a16:colId xmlns:a16="http://schemas.microsoft.com/office/drawing/2014/main" val="1043032973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60288951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13101096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85499668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09408805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64785053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06708874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84660610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58155577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69549939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566622642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2902383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520788809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+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4280936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27926221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DF817DD-2DFF-4449-B4AA-91186980D7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105534"/>
              </p:ext>
            </p:extLst>
          </p:nvPr>
        </p:nvGraphicFramePr>
        <p:xfrm>
          <a:off x="4402191" y="3284142"/>
          <a:ext cx="4140202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25">
                  <a:extLst>
                    <a:ext uri="{9D8B030D-6E8A-4147-A177-3AD203B41FA5}">
                      <a16:colId xmlns:a16="http://schemas.microsoft.com/office/drawing/2014/main" val="1516437468"/>
                    </a:ext>
                  </a:extLst>
                </a:gridCol>
                <a:gridCol w="1170677">
                  <a:extLst>
                    <a:ext uri="{9D8B030D-6E8A-4147-A177-3AD203B41FA5}">
                      <a16:colId xmlns:a16="http://schemas.microsoft.com/office/drawing/2014/main" val="3467565592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53826626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82271271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43611200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1368585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70333913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87403294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046224523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99496080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88520883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76003166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75004226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677717358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55521184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37808DEF-D866-224F-9E92-DF0DC4E64B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9097020"/>
              </p:ext>
            </p:extLst>
          </p:nvPr>
        </p:nvGraphicFramePr>
        <p:xfrm>
          <a:off x="4402196" y="3571527"/>
          <a:ext cx="414020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25">
                  <a:extLst>
                    <a:ext uri="{9D8B030D-6E8A-4147-A177-3AD203B41FA5}">
                      <a16:colId xmlns:a16="http://schemas.microsoft.com/office/drawing/2014/main" val="1548031360"/>
                    </a:ext>
                  </a:extLst>
                </a:gridCol>
                <a:gridCol w="1170677">
                  <a:extLst>
                    <a:ext uri="{9D8B030D-6E8A-4147-A177-3AD203B41FA5}">
                      <a16:colId xmlns:a16="http://schemas.microsoft.com/office/drawing/2014/main" val="357431237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87582357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086767673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32220052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66908763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24758832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25341371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14280896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8210631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35042235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10254730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980611602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8314670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+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605549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6725893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7369AB0-2584-524E-AA5A-AAD3B0DDE1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6343760"/>
              </p:ext>
            </p:extLst>
          </p:nvPr>
        </p:nvGraphicFramePr>
        <p:xfrm>
          <a:off x="4402191" y="4172418"/>
          <a:ext cx="4140202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25">
                  <a:extLst>
                    <a:ext uri="{9D8B030D-6E8A-4147-A177-3AD203B41FA5}">
                      <a16:colId xmlns:a16="http://schemas.microsoft.com/office/drawing/2014/main" val="2565315407"/>
                    </a:ext>
                  </a:extLst>
                </a:gridCol>
                <a:gridCol w="1170677">
                  <a:extLst>
                    <a:ext uri="{9D8B030D-6E8A-4147-A177-3AD203B41FA5}">
                      <a16:colId xmlns:a16="http://schemas.microsoft.com/office/drawing/2014/main" val="418795730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3700405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79381635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37300025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7967221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297275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412317380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45594676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236032872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26127629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97329811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47831627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53193483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7235504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0A5AB984-60CE-8046-B388-DB9F462BD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30094"/>
              </p:ext>
            </p:extLst>
          </p:nvPr>
        </p:nvGraphicFramePr>
        <p:xfrm>
          <a:off x="4415255" y="4472866"/>
          <a:ext cx="414020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25">
                  <a:extLst>
                    <a:ext uri="{9D8B030D-6E8A-4147-A177-3AD203B41FA5}">
                      <a16:colId xmlns:a16="http://schemas.microsoft.com/office/drawing/2014/main" val="3272761414"/>
                    </a:ext>
                  </a:extLst>
                </a:gridCol>
                <a:gridCol w="1170677">
                  <a:extLst>
                    <a:ext uri="{9D8B030D-6E8A-4147-A177-3AD203B41FA5}">
                      <a16:colId xmlns:a16="http://schemas.microsoft.com/office/drawing/2014/main" val="114873137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51496160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26709711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832818281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962710835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0092906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02247983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164133111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56239649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625742173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220736718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468930433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1074631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+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036863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919710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374F3C99-7A88-F440-AD43-0946C0390C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931261"/>
              </p:ext>
            </p:extLst>
          </p:nvPr>
        </p:nvGraphicFramePr>
        <p:xfrm>
          <a:off x="4428319" y="5086822"/>
          <a:ext cx="4140202" cy="304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8425">
                  <a:extLst>
                    <a:ext uri="{9D8B030D-6E8A-4147-A177-3AD203B41FA5}">
                      <a16:colId xmlns:a16="http://schemas.microsoft.com/office/drawing/2014/main" val="3785941094"/>
                    </a:ext>
                  </a:extLst>
                </a:gridCol>
                <a:gridCol w="1170677">
                  <a:extLst>
                    <a:ext uri="{9D8B030D-6E8A-4147-A177-3AD203B41FA5}">
                      <a16:colId xmlns:a16="http://schemas.microsoft.com/office/drawing/2014/main" val="428261881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91567982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412566183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43429895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4043771481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75950737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05717717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09445066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1617415257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2218050292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593906124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089080119"/>
                    </a:ext>
                  </a:extLst>
                </a:gridCol>
                <a:gridCol w="228425">
                  <a:extLst>
                    <a:ext uri="{9D8B030D-6E8A-4147-A177-3AD203B41FA5}">
                      <a16:colId xmlns:a16="http://schemas.microsoft.com/office/drawing/2014/main" val="3760988186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SR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 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 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79468820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125C2AAD-39AD-6845-83EE-ECB0FFAF6CF7}"/>
              </a:ext>
            </a:extLst>
          </p:cNvPr>
          <p:cNvSpPr/>
          <p:nvPr/>
        </p:nvSpPr>
        <p:spPr>
          <a:xfrm>
            <a:off x="215900" y="1025682"/>
            <a:ext cx="414020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Multiplier in RIGHT HALF of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Product register</a:t>
            </a:r>
          </a:p>
          <a:p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  left half of result is zero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We shift result register right on every  cycle</a:t>
            </a:r>
          </a:p>
          <a:p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Example: 15*11 =165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	1111 * 0011</a:t>
            </a:r>
          </a:p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Initial result register = 0000 1011</a:t>
            </a:r>
          </a:p>
          <a:p>
            <a:endParaRPr lang="en-US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b="1" i="1" dirty="0">
                <a:solidFill>
                  <a:srgbClr val="0041C4"/>
                </a:solidFill>
                <a:latin typeface="Times" charset="0"/>
                <a:ea typeface="Times" charset="0"/>
                <a:cs typeface="Times" charset="0"/>
              </a:rPr>
              <a:t>We are dealing with unsigned numbers</a:t>
            </a:r>
          </a:p>
          <a:p>
            <a:r>
              <a:rPr lang="en-US" b="1" i="1" dirty="0">
                <a:solidFill>
                  <a:srgbClr val="0041C4"/>
                </a:solidFill>
                <a:latin typeface="Times" charset="0"/>
                <a:ea typeface="Times" charset="0"/>
                <a:cs typeface="Times" charset="0"/>
              </a:rPr>
              <a:t>So, the most significant bit does not indicate if the number is negative or positive</a:t>
            </a:r>
          </a:p>
        </p:txBody>
      </p:sp>
    </p:spTree>
    <p:extLst>
      <p:ext uri="{BB962C8B-B14F-4D97-AF65-F5344CB8AC3E}">
        <p14:creationId xmlns:p14="http://schemas.microsoft.com/office/powerpoint/2010/main" val="116561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0B05C6D-FFC0-0F45-89B7-F46905F3BE6F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" y="318836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Multiplication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ABF73A-2990-8741-BC21-2048C6EA93AB}"/>
              </a:ext>
            </a:extLst>
          </p:cNvPr>
          <p:cNvSpPr/>
          <p:nvPr/>
        </p:nvSpPr>
        <p:spPr>
          <a:xfrm>
            <a:off x="548130" y="797101"/>
            <a:ext cx="83288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An Example: 54*11 or 0011 0110 * 0000 1011. First normal multiplication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EB578E6-1008-2945-89B7-E661204AC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590019"/>
              </p:ext>
            </p:extLst>
          </p:nvPr>
        </p:nvGraphicFramePr>
        <p:xfrm>
          <a:off x="1130300" y="1391920"/>
          <a:ext cx="6883400" cy="43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4201305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4092074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100730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456491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7948691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1834315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282633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3971415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581492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3364758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5447054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5857591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2700800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7410315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5950624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9361239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8043553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Multiplicand (54)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34600337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Multiplier (11)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385228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9E9C7D5-6BD5-7E46-9618-C4E7203FB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37751"/>
              </p:ext>
            </p:extLst>
          </p:nvPr>
        </p:nvGraphicFramePr>
        <p:xfrm>
          <a:off x="1137920" y="1816100"/>
          <a:ext cx="6883400" cy="21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10340466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98768916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9341471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9197773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715578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091400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7946889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9699289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598373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4371435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9657217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4042518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6100760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1239002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162474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1145567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21558317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Initialize Result Reg w/ multiplier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05308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9ED3EB1-4916-2E41-950A-33F1AB526E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715144"/>
              </p:ext>
            </p:extLst>
          </p:nvPr>
        </p:nvGraphicFramePr>
        <p:xfrm>
          <a:off x="1130300" y="2011680"/>
          <a:ext cx="6883400" cy="441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31060">
                  <a:extLst>
                    <a:ext uri="{9D8B030D-6E8A-4147-A177-3AD203B41FA5}">
                      <a16:colId xmlns:a16="http://schemas.microsoft.com/office/drawing/2014/main" val="1195377594"/>
                    </a:ext>
                  </a:extLst>
                </a:gridCol>
                <a:gridCol w="561340">
                  <a:extLst>
                    <a:ext uri="{9D8B030D-6E8A-4147-A177-3AD203B41FA5}">
                      <a16:colId xmlns:a16="http://schemas.microsoft.com/office/drawing/2014/main" val="267092060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7884098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9321259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7541493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309141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162734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8428723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1192092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7811962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3664247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8376916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4667395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5796859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12777714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1959214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2938615"/>
                    </a:ext>
                  </a:extLst>
                </a:gridCol>
              </a:tblGrid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LSB =1, ADD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398253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259847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AAA81D0-F521-FD45-A019-BB3D11E30F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198398"/>
              </p:ext>
            </p:extLst>
          </p:nvPr>
        </p:nvGraphicFramePr>
        <p:xfrm>
          <a:off x="1130300" y="2459990"/>
          <a:ext cx="6883400" cy="21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301102667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6914816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1511030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6444449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138671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3106698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70753934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149255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8716493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4866089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04274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327390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6490098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0469009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0282027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8626627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5284144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Shift right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23801867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50F7B61-9929-644E-AE98-93D37A7D0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620358"/>
              </p:ext>
            </p:extLst>
          </p:nvPr>
        </p:nvGraphicFramePr>
        <p:xfrm>
          <a:off x="1122680" y="2656840"/>
          <a:ext cx="6883400" cy="43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35218146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3284474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3851201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0870487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6971331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599994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3287754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0018707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7719423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9154013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7334203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0221892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8706793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6774028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9498259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13706705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3662197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LSB =1, ADD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 dirty="0">
                          <a:effectLst/>
                        </a:rPr>
                        <a:t> 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99945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=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526159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992209B-C786-B940-843E-FF062A76DC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770749"/>
              </p:ext>
            </p:extLst>
          </p:nvPr>
        </p:nvGraphicFramePr>
        <p:xfrm>
          <a:off x="1122680" y="3077210"/>
          <a:ext cx="6883400" cy="21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383371538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3885075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226253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9374522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3683282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144499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6593378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9628168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7153414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528056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61417299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594591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6526684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4380374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209992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119973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73937473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shift right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1156375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05B7F01-F6B0-B243-8E5B-D421510C8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475140"/>
              </p:ext>
            </p:extLst>
          </p:nvPr>
        </p:nvGraphicFramePr>
        <p:xfrm>
          <a:off x="1122680" y="3289300"/>
          <a:ext cx="6883400" cy="43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89816153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97738848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191935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9100086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9834128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05719727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410786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0581654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2694988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459710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7039022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8030050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5949801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937371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98665527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825921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5101924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LSB =0, Add zero*multiplicand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8178218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NO add, just shift right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1644672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1517349-1531-434C-9690-08E92370CF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716816"/>
              </p:ext>
            </p:extLst>
          </p:nvPr>
        </p:nvGraphicFramePr>
        <p:xfrm>
          <a:off x="1115060" y="3723640"/>
          <a:ext cx="6883400" cy="431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14990784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83244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29235404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6805174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4292492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11281686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6175095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7146444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4235361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4201507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3401833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2265243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098438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0811939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50117644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9629789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9150601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LSB =1, ADD multiplicand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139A29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139A29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64645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=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43187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3417F9-49C9-1F45-B65A-CE77ACEAD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69546"/>
              </p:ext>
            </p:extLst>
          </p:nvPr>
        </p:nvGraphicFramePr>
        <p:xfrm>
          <a:off x="1115060" y="4144010"/>
          <a:ext cx="6883400" cy="21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30036970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984845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0080504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93088127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4159616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3702674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49664017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06192599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2912874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086626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1195029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1444324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46208859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924408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99924358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83641231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33685179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Shift right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9396808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5A8D077-F797-9E49-AB11-108A6051E1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401896"/>
              </p:ext>
            </p:extLst>
          </p:nvPr>
        </p:nvGraphicFramePr>
        <p:xfrm>
          <a:off x="1115060" y="4357370"/>
          <a:ext cx="6883400" cy="21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40731680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2679077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6541279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52950598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895035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03905008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16839182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75683928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23403405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89548386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113285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2043060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12289645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36732433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6824252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0986705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81801372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LSB=0, no add, Shift right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8592558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0E46249-BFF4-974C-AD90-18951130A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46558"/>
              </p:ext>
            </p:extLst>
          </p:nvPr>
        </p:nvGraphicFramePr>
        <p:xfrm>
          <a:off x="1115060" y="4564305"/>
          <a:ext cx="6883400" cy="2159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1531619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0977668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9752570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1678008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02891338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6381143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7186115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39981945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0334241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56382673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8480941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7462400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67812043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9989843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72151250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79001517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47846859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LSB=0, no add,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solidFill>
                            <a:srgbClr val="C00000"/>
                          </a:solidFill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180287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8AC2367-914C-FB40-8145-A5E529EA1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440912"/>
              </p:ext>
            </p:extLst>
          </p:nvPr>
        </p:nvGraphicFramePr>
        <p:xfrm>
          <a:off x="1099820" y="4898390"/>
          <a:ext cx="6883400" cy="375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419425639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333184969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91962572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1629125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4906937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16636357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08095697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671610454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27411266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7093462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1524514553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88188492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35735981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81285598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92566507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3805958316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4215908846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We do 2 more shifts (on 2 zeros on right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0206950"/>
                  </a:ext>
                </a:extLst>
              </a:tr>
            </a:tbl>
          </a:graphicData>
        </a:graphic>
      </p:graphicFrame>
      <p:sp>
        <p:nvSpPr>
          <p:cNvPr id="20" name="Oval 19">
            <a:extLst>
              <a:ext uri="{FF2B5EF4-FFF2-40B4-BE49-F238E27FC236}">
                <a16:creationId xmlns:a16="http://schemas.microsoft.com/office/drawing/2014/main" id="{D42BF3B4-EF0F-FE4C-9E38-C101A2722A0D}"/>
              </a:ext>
            </a:extLst>
          </p:cNvPr>
          <p:cNvSpPr/>
          <p:nvPr/>
        </p:nvSpPr>
        <p:spPr>
          <a:xfrm>
            <a:off x="7787640" y="1166432"/>
            <a:ext cx="320040" cy="373195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5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48C54B5-0DB1-264C-A979-1563D216C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October 08, 2020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4C76B-B62B-E041-BECA-E1452F308EB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06ECDC66-BCA6-914B-B017-0FDC857D1708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" y="318836"/>
            <a:ext cx="8259762" cy="439075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latin typeface="Times" charset="0"/>
                <a:ea typeface="Times" charset="0"/>
                <a:cs typeface="Times" charset="0"/>
              </a:rPr>
              <a:t>Multiplication</a:t>
            </a:r>
            <a:endParaRPr lang="en-AU" altLang="en-US" sz="2800" b="1" dirty="0">
              <a:latin typeface="Times" charset="0"/>
              <a:ea typeface="Times" charset="0"/>
              <a:cs typeface="Times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08C5E6-4582-C849-91A6-7FBB3D468EEC}"/>
              </a:ext>
            </a:extLst>
          </p:cNvPr>
          <p:cNvSpPr txBox="1"/>
          <p:nvPr/>
        </p:nvSpPr>
        <p:spPr>
          <a:xfrm>
            <a:off x="472439" y="948609"/>
            <a:ext cx="806196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Faster multiplication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So far we checked one bit of the multiplier: 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if 1 we added multiplicand to product and shifted product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If the right bit of multiplier is zero we shift right product (no need to add zero)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Instead, consider looking at two (right most) bits of multiplier at a time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if they are  00 </a:t>
            </a:r>
            <a:r>
              <a:rPr lang="mr-IN" sz="1600" dirty="0">
                <a:latin typeface="Times" charset="0"/>
                <a:ea typeface="Times" charset="0"/>
                <a:cs typeface="Times" charset="0"/>
              </a:rPr>
              <a:t>–</a:t>
            </a:r>
            <a:r>
              <a:rPr lang="en-US" sz="1600" dirty="0">
                <a:latin typeface="Times" charset="0"/>
                <a:ea typeface="Times" charset="0"/>
                <a:cs typeface="Times" charset="0"/>
              </a:rPr>
              <a:t> add zeros to product (actually we do not add zero)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01    add 1*multiplicand to product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10    add 2* multiplicand to product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			11    add 3 * multiplicand to product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Then we can shift product right by TWO  positons</a:t>
            </a:r>
          </a:p>
          <a:p>
            <a:endParaRPr lang="en-US" sz="16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Now we need to repeat this only 32 times for 64 bit multiplication instead of 64 times </a:t>
            </a:r>
          </a:p>
          <a:p>
            <a:r>
              <a:rPr lang="en-US" sz="1600" dirty="0">
                <a:latin typeface="Times" charset="0"/>
                <a:ea typeface="Times" charset="0"/>
                <a:cs typeface="Times" charset="0"/>
              </a:rPr>
              <a:t>We need to precompute 2 times and 3 times multiplicand</a:t>
            </a:r>
          </a:p>
        </p:txBody>
      </p:sp>
    </p:spTree>
    <p:extLst>
      <p:ext uri="{BB962C8B-B14F-4D97-AF65-F5344CB8AC3E}">
        <p14:creationId xmlns:p14="http://schemas.microsoft.com/office/powerpoint/2010/main" val="30547110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30138</TotalTime>
  <Words>4952</Words>
  <Application>Microsoft Macintosh PowerPoint</Application>
  <PresentationFormat>Letter Paper (8.5x11 in)</PresentationFormat>
  <Paragraphs>3100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Calibri</vt:lpstr>
      <vt:lpstr>Courier New</vt:lpstr>
      <vt:lpstr>Lucida Console</vt:lpstr>
      <vt:lpstr>Times</vt:lpstr>
      <vt:lpstr>Times New Roman</vt:lpstr>
      <vt:lpstr>Times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North Texas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Young, Kit</dc:creator>
  <cp:lastModifiedBy>Gary James</cp:lastModifiedBy>
  <cp:revision>357</cp:revision>
  <cp:lastPrinted>2020-10-08T16:38:39Z</cp:lastPrinted>
  <dcterms:created xsi:type="dcterms:W3CDTF">2010-11-22T21:44:58Z</dcterms:created>
  <dcterms:modified xsi:type="dcterms:W3CDTF">2024-06-17T16:59:43Z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</Properties>
</file>