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notesMasterIdLst>
    <p:notesMasterId r:id="rId18"/>
  </p:notesMasterIdLst>
  <p:sldIdLst>
    <p:sldId id="647" r:id="rId2"/>
    <p:sldId id="661" r:id="rId3"/>
    <p:sldId id="662" r:id="rId4"/>
    <p:sldId id="642" r:id="rId5"/>
    <p:sldId id="643" r:id="rId6"/>
    <p:sldId id="645" r:id="rId7"/>
    <p:sldId id="663" r:id="rId8"/>
    <p:sldId id="664" r:id="rId9"/>
    <p:sldId id="667" r:id="rId10"/>
    <p:sldId id="668" r:id="rId11"/>
    <p:sldId id="669" r:id="rId12"/>
    <p:sldId id="670" r:id="rId13"/>
    <p:sldId id="673" r:id="rId14"/>
    <p:sldId id="675" r:id="rId15"/>
    <p:sldId id="590" r:id="rId16"/>
    <p:sldId id="59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ating Point Conversion" id="{ECE15EA6-04E0-E249-96CE-536FA847FBDA}">
          <p14:sldIdLst>
            <p14:sldId id="647"/>
          </p14:sldIdLst>
        </p14:section>
        <p14:section name="FP Addition" id="{8A203741-1D24-F64D-80C8-35C770DB8046}">
          <p14:sldIdLst>
            <p14:sldId id="661"/>
            <p14:sldId id="662"/>
            <p14:sldId id="642"/>
            <p14:sldId id="643"/>
            <p14:sldId id="645"/>
            <p14:sldId id="663"/>
            <p14:sldId id="664"/>
            <p14:sldId id="667"/>
            <p14:sldId id="668"/>
            <p14:sldId id="669"/>
            <p14:sldId id="670"/>
          </p14:sldIdLst>
        </p14:section>
        <p14:section name="FP Subtraction" id="{E615587E-0296-FE49-A16D-DEC45D36A2C6}">
          <p14:sldIdLst>
            <p14:sldId id="673"/>
            <p14:sldId id="675"/>
            <p14:sldId id="590"/>
            <p14:sldId id="5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37"/>
    <p:restoredTop sz="96197"/>
  </p:normalViewPr>
  <p:slideViewPr>
    <p:cSldViewPr snapToGrid="0">
      <p:cViewPr varScale="1">
        <p:scale>
          <a:sx n="115" d="100"/>
          <a:sy n="115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F7D19-EECF-B44B-B61A-78454E52B28B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C1253-4BE6-0A41-9200-358001FB3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08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6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20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98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A18EC95-F1CB-2147-A444-B46C82C0AA38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3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EC95-F1CB-2147-A444-B46C82C0AA38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1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18EC95-F1CB-2147-A444-B46C82C0AA38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0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18EC95-F1CB-2147-A444-B46C82C0AA38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7397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18EC95-F1CB-2147-A444-B46C82C0AA38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39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EC95-F1CB-2147-A444-B46C82C0AA38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8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EC95-F1CB-2147-A444-B46C82C0AA38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3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EC95-F1CB-2147-A444-B46C82C0AA38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22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18EC95-F1CB-2147-A444-B46C82C0AA38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2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9920" y="6267862"/>
            <a:ext cx="2844800" cy="365125"/>
          </a:xfrm>
        </p:spPr>
        <p:txBody>
          <a:bodyPr/>
          <a:lstStyle/>
          <a:p>
            <a:fld id="{2975AF23-922C-0348-8EA4-EC546A65D2C0}" type="datetime1">
              <a:rPr lang="en-US" smtClean="0"/>
              <a:t>6/17/24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272077"/>
            <a:ext cx="233172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DA8B2105-11C8-C706-0CBE-999B226D65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920" y="1648049"/>
            <a:ext cx="10952480" cy="4352703"/>
          </a:xfrm>
        </p:spPr>
        <p:txBody>
          <a:bodyPr/>
          <a:lstStyle>
            <a:lvl1pPr>
              <a:buNone/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C7FD39E-DEC9-0851-DA4C-16C64585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5248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9888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5502595"/>
            <a:ext cx="2844800" cy="365125"/>
          </a:xfrm>
        </p:spPr>
        <p:txBody>
          <a:bodyPr/>
          <a:lstStyle/>
          <a:p>
            <a:fld id="{D0AF6576-3026-1B44-BF01-0AB8780410AE}" type="datetime1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5502595"/>
            <a:ext cx="3860800" cy="365125"/>
          </a:xfrm>
        </p:spPr>
        <p:txBody>
          <a:bodyPr/>
          <a:lstStyle/>
          <a:p>
            <a:r>
              <a:rPr lang="en-US"/>
              <a:t>October 13,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5502595"/>
            <a:ext cx="28448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9920" y="1295400"/>
            <a:ext cx="9814984" cy="3657600"/>
          </a:xfrm>
        </p:spPr>
        <p:txBody>
          <a:bodyPr/>
          <a:lstStyle>
            <a:lvl1pPr>
              <a:buNone/>
              <a:defRPr sz="2400" baseline="0">
                <a:solidFill>
                  <a:srgbClr val="139A29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837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EC95-F1CB-2147-A444-B46C82C0AA38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51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5502599"/>
            <a:ext cx="2844800" cy="365125"/>
          </a:xfrm>
        </p:spPr>
        <p:txBody>
          <a:bodyPr/>
          <a:lstStyle/>
          <a:p>
            <a:fld id="{ADB0FE22-5A89-C344-86BA-30B433F741F0}" type="datetime1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5502599"/>
            <a:ext cx="3860800" cy="365125"/>
          </a:xfrm>
        </p:spPr>
        <p:txBody>
          <a:bodyPr/>
          <a:lstStyle/>
          <a:p>
            <a:r>
              <a:rPr lang="en-US"/>
              <a:t>October 22,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5502599"/>
            <a:ext cx="28448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9920" y="1295400"/>
            <a:ext cx="9814984" cy="3657600"/>
          </a:xfrm>
        </p:spPr>
        <p:txBody>
          <a:bodyPr/>
          <a:lstStyle>
            <a:lvl1pPr>
              <a:buNone/>
              <a:defRPr sz="2400" baseline="0">
                <a:solidFill>
                  <a:srgbClr val="139A29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2360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5502597"/>
            <a:ext cx="2844800" cy="365125"/>
          </a:xfrm>
        </p:spPr>
        <p:txBody>
          <a:bodyPr/>
          <a:lstStyle/>
          <a:p>
            <a:fld id="{050AAD00-1AF1-4940-8F81-939DEEC3649B}" type="datetime1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5502597"/>
            <a:ext cx="3860800" cy="365125"/>
          </a:xfrm>
        </p:spPr>
        <p:txBody>
          <a:bodyPr/>
          <a:lstStyle/>
          <a:p>
            <a:r>
              <a:rPr lang="en-US"/>
              <a:t>October 20,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5502597"/>
            <a:ext cx="28448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9920" y="1295400"/>
            <a:ext cx="9814984" cy="3657600"/>
          </a:xfrm>
        </p:spPr>
        <p:txBody>
          <a:bodyPr/>
          <a:lstStyle>
            <a:lvl1pPr>
              <a:buNone/>
              <a:defRPr sz="2400" baseline="0">
                <a:solidFill>
                  <a:srgbClr val="139A29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1580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5502597"/>
            <a:ext cx="2844800" cy="365125"/>
          </a:xfrm>
        </p:spPr>
        <p:txBody>
          <a:bodyPr/>
          <a:lstStyle/>
          <a:p>
            <a:fld id="{050AAD00-1AF1-4940-8F81-939DEEC3649B}" type="datetime1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5502597"/>
            <a:ext cx="3860800" cy="365125"/>
          </a:xfrm>
        </p:spPr>
        <p:txBody>
          <a:bodyPr/>
          <a:lstStyle/>
          <a:p>
            <a:r>
              <a:rPr lang="en-US"/>
              <a:t>October 20,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5502597"/>
            <a:ext cx="28448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9920" y="1295400"/>
            <a:ext cx="9814984" cy="3657600"/>
          </a:xfrm>
        </p:spPr>
        <p:txBody>
          <a:bodyPr/>
          <a:lstStyle>
            <a:lvl1pPr>
              <a:buNone/>
              <a:defRPr sz="2400" baseline="0">
                <a:solidFill>
                  <a:srgbClr val="139A29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20001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5502597"/>
            <a:ext cx="2844800" cy="365125"/>
          </a:xfrm>
        </p:spPr>
        <p:txBody>
          <a:bodyPr/>
          <a:lstStyle/>
          <a:p>
            <a:fld id="{050AAD00-1AF1-4940-8F81-939DEEC3649B}" type="datetime1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5502597"/>
            <a:ext cx="3860800" cy="365125"/>
          </a:xfrm>
        </p:spPr>
        <p:txBody>
          <a:bodyPr/>
          <a:lstStyle/>
          <a:p>
            <a:r>
              <a:rPr lang="en-US"/>
              <a:t>October 20,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5502597"/>
            <a:ext cx="28448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9920" y="1295400"/>
            <a:ext cx="9814984" cy="3657600"/>
          </a:xfrm>
        </p:spPr>
        <p:txBody>
          <a:bodyPr/>
          <a:lstStyle>
            <a:lvl1pPr>
              <a:buNone/>
              <a:defRPr sz="2400" baseline="0">
                <a:solidFill>
                  <a:srgbClr val="139A29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38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18EC95-F1CB-2147-A444-B46C82C0AA38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EC95-F1CB-2147-A444-B46C82C0AA38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1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EC95-F1CB-2147-A444-B46C82C0AA38}" type="datetimeFigureOut">
              <a:rPr lang="en-US" smtClean="0"/>
              <a:t>6/17/24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3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EC95-F1CB-2147-A444-B46C82C0AA38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EC95-F1CB-2147-A444-B46C82C0AA38}" type="datetimeFigureOut">
              <a:rPr lang="en-US" smtClean="0"/>
              <a:t>6/17/24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8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EC95-F1CB-2147-A444-B46C82C0AA38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EC95-F1CB-2147-A444-B46C82C0AA38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4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8EC95-F1CB-2147-A444-B46C82C0AA38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5535C-2498-FD4A-BAAE-A675FC887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39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00" r:id="rId20"/>
    <p:sldLayoutId id="2147483701" r:id="rId21"/>
    <p:sldLayoutId id="2147483703" r:id="rId22"/>
    <p:sldLayoutId id="2147483704" r:id="rId23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DF83D5-CE4F-D30A-70F3-46AA452A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Floating Point Addition </a:t>
            </a:r>
            <a:r>
              <a:rPr lang="en-US" sz="5400"/>
              <a:t>and Subtraction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400104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CA5B8F-CDE2-D4C0-F57B-7BF49FD178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ea typeface="Times" charset="0"/>
                <a:sym typeface="Wingdings"/>
              </a:rPr>
              <a:t>Step 3a: A’s fraction = 1.</a:t>
            </a:r>
            <a:r>
              <a:rPr lang="en-US" altLang="en-US" dirty="0">
                <a:ea typeface="Times" charset="0"/>
                <a:sym typeface="Wingdings"/>
              </a:rPr>
              <a:t> 011 1000 0000 0000 0000 0000</a:t>
            </a:r>
          </a:p>
          <a:p>
            <a:pPr>
              <a:spcAft>
                <a:spcPts val="600"/>
              </a:spcAft>
            </a:pPr>
            <a:r>
              <a:rPr lang="en-US" altLang="en-US" dirty="0">
                <a:ea typeface="Times" charset="0"/>
                <a:sym typeface="Wingdings"/>
              </a:rPr>
              <a:t>Before we add these two fractions of A and B, note </a:t>
            </a:r>
            <a:r>
              <a:rPr lang="en-US" altLang="en-US" dirty="0">
                <a:solidFill>
                  <a:srgbClr val="00B0F0"/>
                </a:solidFill>
                <a:ea typeface="Times" charset="0"/>
                <a:sym typeface="Wingdings"/>
              </a:rPr>
              <a:t>A is negative. </a:t>
            </a:r>
          </a:p>
          <a:p>
            <a:pPr>
              <a:spcAft>
                <a:spcPts val="600"/>
              </a:spcAft>
            </a:pPr>
            <a:r>
              <a:rPr lang="en-US" altLang="en-US" dirty="0">
                <a:ea typeface="Times" charset="0"/>
                <a:sym typeface="Wingdings"/>
              </a:rPr>
              <a:t>So we need to get 2’s  complement of A’s fraction (add</a:t>
            </a:r>
            <a:r>
              <a:rPr lang="en-US" altLang="en-US" dirty="0">
                <a:solidFill>
                  <a:srgbClr val="00B0F0"/>
                </a:solidFill>
                <a:ea typeface="Times" charset="0"/>
                <a:sym typeface="Wingdings"/>
              </a:rPr>
              <a:t> one extra bit </a:t>
            </a:r>
            <a:r>
              <a:rPr lang="en-US" altLang="en-US" dirty="0">
                <a:ea typeface="Times" charset="0"/>
                <a:sym typeface="Wingdings"/>
              </a:rPr>
              <a:t>on the left for sign)</a:t>
            </a:r>
          </a:p>
          <a:p>
            <a:pPr>
              <a:spcAft>
                <a:spcPts val="600"/>
              </a:spcAft>
            </a:pPr>
            <a:r>
              <a:rPr lang="en-US" altLang="en-US" dirty="0">
                <a:ea typeface="Times" charset="0"/>
                <a:sym typeface="Wingdings"/>
              </a:rPr>
              <a:t>2’s complement of   0</a:t>
            </a:r>
            <a:r>
              <a:rPr lang="en-US" dirty="0">
                <a:ea typeface="Times" charset="0"/>
                <a:sym typeface="Wingdings"/>
              </a:rPr>
              <a:t>1.</a:t>
            </a:r>
            <a:r>
              <a:rPr lang="en-US" altLang="en-US" dirty="0">
                <a:ea typeface="Times" charset="0"/>
                <a:sym typeface="Wingdings"/>
              </a:rPr>
              <a:t> 011 1000 0000 0000 0000 0000 </a:t>
            </a:r>
          </a:p>
          <a:p>
            <a:pPr>
              <a:spcAft>
                <a:spcPts val="600"/>
              </a:spcAft>
            </a:pPr>
            <a:r>
              <a:rPr lang="en-US" altLang="en-US" dirty="0">
                <a:solidFill>
                  <a:srgbClr val="C00000"/>
                </a:solidFill>
                <a:ea typeface="Times" charset="0"/>
                <a:sym typeface="Wingdings"/>
              </a:rPr>
              <a:t>				</a:t>
            </a:r>
            <a:r>
              <a:rPr lang="en-US" altLang="en-US" dirty="0">
                <a:solidFill>
                  <a:srgbClr val="FFFF00"/>
                </a:solidFill>
                <a:highlight>
                  <a:srgbClr val="FF0000"/>
                </a:highlight>
                <a:ea typeface="Times" charset="0"/>
                <a:sym typeface="Wingdings"/>
              </a:rPr>
              <a:t>1</a:t>
            </a:r>
            <a:r>
              <a:rPr lang="en-US" altLang="en-US" dirty="0">
                <a:solidFill>
                  <a:srgbClr val="FFFF00"/>
                </a:solidFill>
                <a:ea typeface="Times" charset="0"/>
                <a:sym typeface="Wingdings"/>
              </a:rPr>
              <a:t>0.100 1000 0000 0000 0000 0000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6B0A72-F0E4-1BDE-32D7-6AD396D0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Floating-Point Addition (IEEE format)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6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2B92E9-1A39-BD4D-7486-C1D9808350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dirty="0">
                <a:ea typeface="Times" charset="0"/>
                <a:sym typeface="Wingdings"/>
              </a:rPr>
              <a:t>Step 3b: Add fractions </a:t>
            </a:r>
          </a:p>
          <a:p>
            <a:pPr>
              <a:spcAft>
                <a:spcPts val="600"/>
              </a:spcAft>
            </a:pPr>
            <a:r>
              <a:rPr lang="en-US" altLang="en-US" dirty="0">
                <a:ea typeface="Times" charset="0"/>
                <a:sym typeface="Wingdings"/>
              </a:rPr>
              <a:t>		</a:t>
            </a:r>
            <a:r>
              <a:rPr lang="en-US" altLang="en-US" dirty="0"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  <a:sym typeface="Wingdings"/>
              </a:rPr>
              <a:t>10.10010000000</a:t>
            </a:r>
          </a:p>
          <a:p>
            <a:pPr>
              <a:spcAft>
                <a:spcPts val="600"/>
              </a:spcAft>
            </a:pPr>
            <a:r>
              <a:rPr lang="en-US" altLang="en-US" dirty="0"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  <a:sym typeface="Wingdings"/>
              </a:rPr>
              <a:t>	+	</a:t>
            </a:r>
            <a:r>
              <a:rPr lang="en-US" dirty="0"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  <a:sym typeface="Wingdings"/>
              </a:rPr>
              <a:t>0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  <a:sym typeface="Wingdings"/>
              </a:rPr>
              <a:t>0.00001001000</a:t>
            </a:r>
          </a:p>
          <a:p>
            <a:pPr>
              <a:spcAft>
                <a:spcPts val="600"/>
              </a:spcAft>
            </a:pPr>
            <a:r>
              <a:rPr lang="en-US" altLang="en-US" dirty="0"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  <a:sym typeface="Wingdings"/>
              </a:rPr>
              <a:t>	=	10.10011001000 </a:t>
            </a: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  <a:sym typeface="Wingdings"/>
              </a:rPr>
              <a:t> result is negative </a:t>
            </a:r>
            <a:r>
              <a:rPr lang="en-US" altLang="en-US" dirty="0">
                <a:ea typeface="Times" charset="0"/>
                <a:sym typeface="Wingdings"/>
              </a:rPr>
              <a:t>(2’ complement)</a:t>
            </a:r>
          </a:p>
          <a:p>
            <a:pPr>
              <a:spcAft>
                <a:spcPts val="600"/>
              </a:spcAft>
            </a:pP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  <a:sym typeface="Wingdings"/>
              </a:rPr>
              <a:t>	</a:t>
            </a:r>
            <a:r>
              <a:rPr lang="en-US" altLang="en-US" b="1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  <a:sym typeface="Wingdings"/>
              </a:rPr>
              <a:t>convert fraction to positive value (magnitude)  take 2’s complement</a:t>
            </a:r>
          </a:p>
          <a:p>
            <a:pPr>
              <a:spcAft>
                <a:spcPts val="600"/>
              </a:spcAft>
            </a:pPr>
            <a:r>
              <a:rPr lang="en-US" altLang="en-US" dirty="0"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  <a:sym typeface="Wingdings"/>
              </a:rPr>
              <a:t>	=	</a:t>
            </a:r>
            <a:r>
              <a:rPr lang="en-US" altLang="en-US" baseline="-25000" dirty="0"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  <a:sym typeface="Wingdings"/>
              </a:rPr>
              <a:t>0</a:t>
            </a:r>
            <a:r>
              <a:rPr lang="en-US" altLang="en-US" dirty="0"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  <a:sym typeface="Wingdings"/>
              </a:rPr>
              <a:t>1.01100111000 </a:t>
            </a:r>
            <a:r>
              <a:rPr lang="en-US" altLang="en-US" dirty="0">
                <a:ea typeface="Times" charset="0"/>
                <a:sym typeface="Wingdings" pitchFamily="2" charset="2"/>
              </a:rPr>
              <a:t> can drop sign bit now</a:t>
            </a:r>
            <a:endParaRPr lang="en-US" altLang="en-US" dirty="0">
              <a:ea typeface="Times" charset="0"/>
              <a:sym typeface="Wingding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B54611-A25C-11DC-AADE-4D832E94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Floating-Point Addition (IEEE format)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67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2B92E9-1A39-BD4D-7486-C1D9808350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Times" charset="0"/>
                <a:sym typeface="Wingdings"/>
              </a:rPr>
              <a:t>Step4: Normalize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Times" charset="0"/>
                <a:sym typeface="Wingdings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ea typeface="Times" charset="0"/>
                <a:cs typeface="Courier New" panose="02070309020205020404" pitchFamily="49" charset="0"/>
                <a:sym typeface="Wingdings"/>
              </a:rPr>
              <a:t>= 1.011 0011 1000 0000 0000 0000 </a:t>
            </a:r>
            <a:r>
              <a:rPr lang="en-US" altLang="en-US" dirty="0">
                <a:ea typeface="Times" charset="0"/>
                <a:sym typeface="Wingdings"/>
              </a:rPr>
              <a:t> result is already normalized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Times" charset="0"/>
                <a:sym typeface="Wingdings"/>
              </a:rPr>
              <a:t>	the fraction part we will use = 011 0011 1000 0000 0000 0000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ea typeface="Times" charset="0"/>
                <a:sym typeface="Wingdings"/>
              </a:rPr>
              <a:t>Exponent of Result (same as that A) = </a:t>
            </a: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  <a:sym typeface="Wingdings"/>
              </a:rPr>
              <a:t>1000 0010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006600"/>
              </a:solidFill>
              <a:ea typeface="Times" charset="0"/>
              <a:sym typeface="Wingdings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Times" charset="0"/>
                <a:sym typeface="Wingdings"/>
              </a:rPr>
              <a:t>Step 5: Sign of result is negative.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Times" charset="0"/>
                <a:sym typeface="Wingdings"/>
              </a:rPr>
              <a:t>Final result = 1</a:t>
            </a:r>
            <a:r>
              <a:rPr lang="en-US" altLang="en-US" dirty="0">
                <a:solidFill>
                  <a:srgbClr val="006600"/>
                </a:solidFill>
                <a:ea typeface="Times" charset="0"/>
                <a:sym typeface="Wingdings"/>
              </a:rPr>
              <a:t> </a:t>
            </a: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  <a:sym typeface="Wingdings"/>
              </a:rPr>
              <a:t>1000 0010 </a:t>
            </a:r>
            <a:r>
              <a:rPr lang="en-US" altLang="en-US" dirty="0">
                <a:solidFill>
                  <a:srgbClr val="FFFF00"/>
                </a:solidFill>
                <a:ea typeface="Times" charset="0"/>
                <a:sym typeface="Wingdings"/>
              </a:rPr>
              <a:t>011 0011 1000 </a:t>
            </a:r>
            <a:r>
              <a:rPr lang="en-US" altLang="en-US" dirty="0">
                <a:ea typeface="Times" charset="0"/>
                <a:sym typeface="Wingdings"/>
              </a:rPr>
              <a:t>0000 0000 0000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Times" charset="0"/>
                <a:sym typeface="Wingdings"/>
              </a:rPr>
              <a:t>If you are curious about correctness. 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Times" charset="0"/>
              <a:sym typeface="Wingdings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Times" charset="0"/>
                <a:sym typeface="Wingdings"/>
              </a:rPr>
              <a:t>Fraction 1.011 0011 1000 0000 0000 0000*2</a:t>
            </a:r>
            <a:r>
              <a:rPr lang="en-US" altLang="en-US" baseline="30000" dirty="0">
                <a:ea typeface="Times" charset="0"/>
                <a:sym typeface="Wingdings"/>
              </a:rPr>
              <a:t>3</a:t>
            </a:r>
            <a:r>
              <a:rPr lang="en-US" altLang="en-US" dirty="0">
                <a:ea typeface="Times" charset="0"/>
                <a:sym typeface="Wingdings"/>
              </a:rPr>
              <a:t> = 1011. 0011 1000 000</a:t>
            </a:r>
            <a:r>
              <a:rPr lang="en-US" altLang="en-US" baseline="-25000" dirty="0">
                <a:ea typeface="Times" charset="0"/>
                <a:sym typeface="Wingdings"/>
              </a:rPr>
              <a:t>2</a:t>
            </a:r>
            <a:r>
              <a:rPr lang="en-US" altLang="en-US" dirty="0">
                <a:ea typeface="Times" charset="0"/>
                <a:sym typeface="Wingdings"/>
              </a:rPr>
              <a:t> = 11.21875</a:t>
            </a:r>
            <a:r>
              <a:rPr lang="en-US" altLang="en-US" baseline="-25000" dirty="0">
                <a:ea typeface="Times" charset="0"/>
                <a:sym typeface="Wingdings"/>
              </a:rPr>
              <a:t>ten</a:t>
            </a:r>
            <a:endParaRPr lang="en-US" altLang="en-US" dirty="0">
              <a:ea typeface="Times" charset="0"/>
              <a:sym typeface="Wingdings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Times" charset="0"/>
                <a:sym typeface="Wingdings"/>
              </a:rPr>
              <a:t>Sign is negative. So the result is</a:t>
            </a: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  <a:sym typeface="Wingdings"/>
              </a:rPr>
              <a:t> -11.21875 </a:t>
            </a:r>
            <a:r>
              <a:rPr lang="en-US" altLang="en-US" dirty="0">
                <a:ea typeface="Times" charset="0"/>
                <a:sym typeface="Wingdings"/>
              </a:rPr>
              <a:t> </a:t>
            </a:r>
            <a:r>
              <a:rPr lang="en-US" dirty="0">
                <a:ea typeface="Times" charset="0"/>
              </a:rPr>
              <a:t>-11.5 +0.28125</a:t>
            </a:r>
            <a:r>
              <a:rPr lang="en-US" baseline="-25000" dirty="0">
                <a:ea typeface="Times" charset="0"/>
              </a:rPr>
              <a:t>ten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Times" charset="0"/>
              <a:sym typeface="Wingdings"/>
            </a:endParaRP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C00000"/>
              </a:solidFill>
              <a:ea typeface="Times" charset="0"/>
              <a:sym typeface="Wingding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B54611-A25C-11DC-AADE-4D832E94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Floating-Point Addition (IEEE format)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01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514209-15DF-BBC8-EAEC-24E7444636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64596" y="4123580"/>
            <a:ext cx="9947288" cy="21388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en-US" sz="2400" dirty="0">
                <a:latin typeface="Times" charset="0"/>
                <a:ea typeface="Times" charset="0"/>
                <a:cs typeface="Times" charset="0"/>
              </a:rPr>
              <a:t>For example (0.5 - 0.375) or 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latin typeface="Times" charset="0"/>
                <a:ea typeface="Times" charset="0"/>
                <a:cs typeface="Times" charset="0"/>
              </a:rPr>
              <a:t>       A= 0.5 = 0.1 or 1.0 *2</a:t>
            </a:r>
            <a:r>
              <a:rPr lang="en-US" altLang="en-US" sz="2400" baseline="30000" dirty="0">
                <a:latin typeface="Times" charset="0"/>
                <a:ea typeface="Times" charset="0"/>
                <a:cs typeface="Times" charset="0"/>
              </a:rPr>
              <a:t>-1</a:t>
            </a:r>
            <a:r>
              <a:rPr lang="en-US" altLang="en-US" sz="2400" dirty="0">
                <a:latin typeface="Times" charset="0"/>
                <a:ea typeface="Times" charset="0"/>
                <a:cs typeface="Times" charset="0"/>
              </a:rPr>
              <a:t> Biased exponent = -1+127 = 126 = 0111 1110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latin typeface="Times" charset="0"/>
                <a:ea typeface="Times" charset="0"/>
                <a:cs typeface="Times" charset="0"/>
              </a:rPr>
              <a:t>		</a:t>
            </a:r>
            <a:r>
              <a:rPr lang="en-US" altLang="en-US" sz="24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en-US" sz="2400" dirty="0">
                <a:latin typeface="Times" charset="0"/>
                <a:ea typeface="Times" charset="0"/>
                <a:cs typeface="Times" charset="0"/>
              </a:rPr>
              <a:t>A = 0 </a:t>
            </a:r>
            <a:r>
              <a:rPr lang="en-US" altLang="en-US" sz="2400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0111 1110 </a:t>
            </a:r>
            <a:r>
              <a:rPr lang="en-US" altLang="en-US" sz="24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000 0000 0000 0000 0000 0000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latin typeface="Times" charset="0"/>
                <a:ea typeface="Times" charset="0"/>
                <a:cs typeface="Times" charset="0"/>
              </a:rPr>
              <a:t>       B = 0.375 = 0.011 = 1.1 *2</a:t>
            </a:r>
            <a:r>
              <a:rPr lang="en-US" altLang="en-US" sz="2400" baseline="30000" dirty="0">
                <a:latin typeface="Times" charset="0"/>
                <a:ea typeface="Times" charset="0"/>
                <a:cs typeface="Times" charset="0"/>
              </a:rPr>
              <a:t>-2</a:t>
            </a:r>
            <a:r>
              <a:rPr lang="en-US" altLang="en-US" sz="2400" dirty="0">
                <a:latin typeface="Times" charset="0"/>
                <a:ea typeface="Times" charset="0"/>
                <a:cs typeface="Times" charset="0"/>
              </a:rPr>
              <a:t> Biased exponent = -2+127 = 125 = 0111 1101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       </a:t>
            </a:r>
            <a:r>
              <a:rPr lang="en-US" altLang="en-US" sz="2400" dirty="0">
                <a:latin typeface="Times" charset="0"/>
                <a:ea typeface="Times" charset="0"/>
                <a:cs typeface="Times" charset="0"/>
              </a:rPr>
              <a:t>B = 0 </a:t>
            </a:r>
            <a:r>
              <a:rPr lang="en-US" altLang="en-US" sz="2400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0111 1101 </a:t>
            </a:r>
            <a:r>
              <a:rPr lang="en-US" altLang="en-US" sz="24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100 0000 0000 0000 0000 0000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39457-12ED-C569-77B0-D63F68B4365E}"/>
              </a:ext>
            </a:extLst>
          </p:cNvPr>
          <p:cNvSpPr txBox="1"/>
          <p:nvPr/>
        </p:nvSpPr>
        <p:spPr>
          <a:xfrm>
            <a:off x="5109030" y="3300720"/>
            <a:ext cx="68521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defRPr b="1"/>
            </a:pPr>
            <a:r>
              <a:rPr lang="en-US" dirty="0"/>
              <a:t>Likewise, if we are performing subtraction, we need to complement </a:t>
            </a:r>
            <a:r>
              <a:rPr lang="en-US" i="1" dirty="0"/>
              <a:t>subtrahend </a:t>
            </a:r>
          </a:p>
          <a:p>
            <a:pPr lvl="0">
              <a:lnSpc>
                <a:spcPct val="100000"/>
              </a:lnSpc>
              <a:defRPr b="1"/>
            </a:pPr>
            <a:endParaRPr lang="en-US" i="1" dirty="0"/>
          </a:p>
          <a:p>
            <a:pPr lvl="0">
              <a:lnSpc>
                <a:spcPct val="100000"/>
              </a:lnSpc>
              <a:defRPr b="1"/>
            </a:pPr>
            <a:r>
              <a:rPr lang="en-US" dirty="0"/>
              <a:t>And then add fractions.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A0393-61E8-2C2B-5625-C8E6C97FBFA4}"/>
              </a:ext>
            </a:extLst>
          </p:cNvPr>
          <p:cNvSpPr txBox="1"/>
          <p:nvPr/>
        </p:nvSpPr>
        <p:spPr>
          <a:xfrm>
            <a:off x="1117601" y="1546394"/>
            <a:ext cx="97681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defRPr b="1"/>
            </a:pPr>
            <a:r>
              <a:rPr lang="en-US" dirty="0"/>
              <a:t>NOTE: Fractions of negative numbers are NOT in 2’s complement</a:t>
            </a:r>
          </a:p>
          <a:p>
            <a:pPr lvl="0">
              <a:lnSpc>
                <a:spcPct val="100000"/>
              </a:lnSpc>
              <a:defRPr b="1"/>
            </a:pPr>
            <a:endParaRPr lang="en-US" dirty="0"/>
          </a:p>
          <a:p>
            <a:pPr lvl="0">
              <a:lnSpc>
                <a:spcPct val="100000"/>
              </a:lnSpc>
              <a:defRPr b="1"/>
            </a:pPr>
            <a:r>
              <a:rPr lang="en-US" dirty="0"/>
              <a:t>When we added 1.000</a:t>
            </a:r>
            <a:r>
              <a:rPr lang="en-US" baseline="-25000" dirty="0"/>
              <a:t>2</a:t>
            </a:r>
            <a:r>
              <a:rPr lang="en-US" dirty="0"/>
              <a:t> × 2</a:t>
            </a:r>
            <a:r>
              <a:rPr lang="en-US" baseline="30000" dirty="0"/>
              <a:t>–1</a:t>
            </a:r>
            <a:r>
              <a:rPr lang="en-US" dirty="0"/>
              <a:t> + –1.110</a:t>
            </a:r>
            <a:r>
              <a:rPr lang="en-US" baseline="-25000" dirty="0"/>
              <a:t>2</a:t>
            </a:r>
            <a:r>
              <a:rPr lang="en-US" dirty="0"/>
              <a:t> × 2</a:t>
            </a:r>
            <a:r>
              <a:rPr lang="en-US" baseline="30000" dirty="0"/>
              <a:t>–2</a:t>
            </a:r>
            <a:r>
              <a:rPr lang="en-US" dirty="0"/>
              <a:t> 		(0.5 + –0.4375)</a:t>
            </a:r>
            <a:r>
              <a:rPr lang="en-US" baseline="-25000" dirty="0"/>
              <a:t>decimal</a:t>
            </a:r>
            <a:endParaRPr lang="en-US" dirty="0"/>
          </a:p>
          <a:p>
            <a:pPr lvl="0">
              <a:lnSpc>
                <a:spcPct val="100000"/>
              </a:lnSpc>
              <a:defRPr b="1"/>
            </a:pPr>
            <a:r>
              <a:rPr lang="en-US" dirty="0"/>
              <a:t>Shift number with smaller exponent (shift left 1.110)</a:t>
            </a:r>
          </a:p>
          <a:p>
            <a:pPr lvl="0">
              <a:lnSpc>
                <a:spcPct val="100000"/>
              </a:lnSpc>
              <a:defRPr b="1"/>
            </a:pPr>
            <a:r>
              <a:rPr lang="en-US" dirty="0"/>
              <a:t>1.000</a:t>
            </a:r>
            <a:r>
              <a:rPr lang="en-US" baseline="-25000" dirty="0"/>
              <a:t>2</a:t>
            </a:r>
            <a:r>
              <a:rPr lang="en-US" dirty="0"/>
              <a:t> × 2</a:t>
            </a:r>
            <a:r>
              <a:rPr lang="en-US" baseline="30000" dirty="0"/>
              <a:t>–1</a:t>
            </a:r>
            <a:r>
              <a:rPr lang="en-US" dirty="0"/>
              <a:t> + –0.111</a:t>
            </a:r>
            <a:r>
              <a:rPr lang="en-US" baseline="-25000" dirty="0"/>
              <a:t>2</a:t>
            </a:r>
            <a:r>
              <a:rPr lang="en-US" dirty="0"/>
              <a:t> × 2</a:t>
            </a:r>
            <a:r>
              <a:rPr lang="en-US" baseline="30000" dirty="0"/>
              <a:t>–1</a:t>
            </a:r>
            <a:endParaRPr lang="en-US" dirty="0"/>
          </a:p>
          <a:p>
            <a:pPr lvl="0">
              <a:lnSpc>
                <a:spcPct val="100000"/>
              </a:lnSpc>
              <a:defRPr b="1"/>
            </a:pPr>
            <a:r>
              <a:rPr lang="en-US" dirty="0"/>
              <a:t>We complemented the negative number to perform addition of fractions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3A6DC81D-1DD4-829E-8751-D3C007766C51}"/>
              </a:ext>
            </a:extLst>
          </p:cNvPr>
          <p:cNvSpPr txBox="1">
            <a:spLocks/>
          </p:cNvSpPr>
          <p:nvPr/>
        </p:nvSpPr>
        <p:spPr>
          <a:xfrm>
            <a:off x="762000" y="427038"/>
            <a:ext cx="1095248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Floating Point Subtraction</a:t>
            </a:r>
          </a:p>
        </p:txBody>
      </p:sp>
    </p:spTree>
    <p:extLst>
      <p:ext uri="{BB962C8B-B14F-4D97-AF65-F5344CB8AC3E}">
        <p14:creationId xmlns:p14="http://schemas.microsoft.com/office/powerpoint/2010/main" val="2306977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22,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F62B70F-1D76-FA4C-A834-E51D3939D1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725" y="1606227"/>
            <a:ext cx="9455331" cy="4679897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ea typeface="Times" charset="0"/>
              </a:rPr>
              <a:t>Subtract	 A = 0 </a:t>
            </a:r>
            <a:r>
              <a:rPr lang="en-US" altLang="en-US" sz="1600" dirty="0">
                <a:solidFill>
                  <a:srgbClr val="006600"/>
                </a:solidFill>
                <a:ea typeface="Times" charset="0"/>
              </a:rPr>
              <a:t>0111 1110 </a:t>
            </a:r>
            <a:r>
              <a:rPr lang="en-US" altLang="en-US" sz="1600" dirty="0">
                <a:solidFill>
                  <a:srgbClr val="C00000"/>
                </a:solidFill>
                <a:ea typeface="Times" charset="0"/>
              </a:rPr>
              <a:t>000 0000 0000 0000 0000 0000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ea typeface="Times" charset="0"/>
              </a:rPr>
              <a:t>		 B = 0 </a:t>
            </a:r>
            <a:r>
              <a:rPr lang="en-US" altLang="en-US" sz="1600" dirty="0">
                <a:solidFill>
                  <a:srgbClr val="006600"/>
                </a:solidFill>
                <a:ea typeface="Times" charset="0"/>
              </a:rPr>
              <a:t>0111 1101 </a:t>
            </a:r>
            <a:r>
              <a:rPr lang="en-US" altLang="en-US" sz="1600" dirty="0">
                <a:solidFill>
                  <a:srgbClr val="C00000"/>
                </a:solidFill>
                <a:ea typeface="Times" charset="0"/>
              </a:rPr>
              <a:t>100 0000 0000 0000 0000 0000</a:t>
            </a:r>
            <a:endParaRPr lang="en-US" altLang="en-US" sz="1600" dirty="0">
              <a:solidFill>
                <a:schemeClr val="tx1"/>
              </a:solidFill>
              <a:ea typeface="Times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ea typeface="Times" charset="0"/>
              </a:rPr>
              <a:t>Step 1: Subtract Exponents: (126-125) = 1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ea typeface="Times" charset="0"/>
              </a:rPr>
              <a:t>Step 2: Shift the fraction of the smaller exponent (B) right by one position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ea typeface="Times" charset="0"/>
              </a:rPr>
              <a:t>		remember the implied 1 in the fraction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ea typeface="Times" charset="0"/>
              </a:rPr>
              <a:t>		B’s fraction: = 0.</a:t>
            </a:r>
            <a:r>
              <a:rPr lang="en-US" altLang="en-US" sz="1600" dirty="0">
                <a:solidFill>
                  <a:srgbClr val="FF0000"/>
                </a:solidFill>
                <a:ea typeface="Times" charset="0"/>
              </a:rPr>
              <a:t>1</a:t>
            </a:r>
            <a:r>
              <a:rPr lang="en-US" altLang="en-US" sz="1600" dirty="0">
                <a:solidFill>
                  <a:schemeClr val="tx1"/>
                </a:solidFill>
                <a:ea typeface="Times" charset="0"/>
              </a:rPr>
              <a:t>10 0000 0000 0000 0000 0000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solidFill>
                <a:schemeClr val="tx1"/>
              </a:solidFill>
              <a:ea typeface="Times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ea typeface="Times" charset="0"/>
              </a:rPr>
              <a:t>Step 3a: Need to get 2’s complement of subtrahend (B) = 11.010 0000 0000 0000 0000 0000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ea typeface="Times" charset="0"/>
              </a:rPr>
              <a:t>	</a:t>
            </a:r>
            <a:r>
              <a:rPr lang="en-US" altLang="en-US" sz="1600" b="1" dirty="0">
                <a:solidFill>
                  <a:schemeClr val="tx1"/>
                </a:solidFill>
                <a:ea typeface="Times" charset="0"/>
              </a:rPr>
              <a:t>I am using an additional bit on the left to represent sign</a:t>
            </a:r>
            <a:endParaRPr lang="en-US" altLang="en-US" sz="1600" dirty="0">
              <a:solidFill>
                <a:srgbClr val="006600"/>
              </a:solidFill>
              <a:ea typeface="Times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ea typeface="Times" charset="0"/>
              </a:rPr>
              <a:t>Step 3: Add the fractions 	</a:t>
            </a:r>
            <a:r>
              <a:rPr lang="en-US" altLang="en-US" sz="1600" dirty="0">
                <a:ea typeface="Times" charset="0"/>
              </a:rPr>
              <a:t>A= 01.000 0000 0000 0000 0000 0000 *2</a:t>
            </a:r>
            <a:r>
              <a:rPr lang="en-US" altLang="en-US" sz="1600" baseline="30000" dirty="0">
                <a:ea typeface="Times" charset="0"/>
              </a:rPr>
              <a:t>-1</a:t>
            </a:r>
            <a:endParaRPr lang="en-US" altLang="en-US" sz="1600" dirty="0">
              <a:ea typeface="Times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Times" charset="0"/>
              </a:rPr>
              <a:t>				B = 11. 010 0000 0000 0000 0000 0000 *2</a:t>
            </a:r>
            <a:r>
              <a:rPr lang="en-US" altLang="en-US" sz="1600" baseline="30000" dirty="0">
                <a:ea typeface="Times" charset="0"/>
              </a:rPr>
              <a:t>-1</a:t>
            </a:r>
            <a:endParaRPr lang="en-US" altLang="en-US" sz="1600" dirty="0">
              <a:ea typeface="Times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Times" charset="0"/>
              </a:rPr>
              <a:t>				   =  00. 010 0000 0000 0000 0000 0000 *2</a:t>
            </a:r>
            <a:r>
              <a:rPr lang="en-US" altLang="en-US" sz="1600" baseline="30000" dirty="0">
                <a:ea typeface="Times" charset="0"/>
              </a:rPr>
              <a:t>-1</a:t>
            </a:r>
            <a:endParaRPr lang="en-US" altLang="en-US" sz="1600" dirty="0">
              <a:ea typeface="Times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ea typeface="Times" charset="0"/>
              </a:rPr>
              <a:t>				   = 0.025</a:t>
            </a:r>
            <a:r>
              <a:rPr lang="en-US" altLang="en-US" sz="1600" baseline="-25000" dirty="0">
                <a:ea typeface="Times" charset="0"/>
              </a:rPr>
              <a:t>ten</a:t>
            </a:r>
            <a:endParaRPr lang="en-US" altLang="en-US" sz="1600" dirty="0">
              <a:ea typeface="Times" charset="0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solidFill>
                <a:schemeClr val="tx1"/>
              </a:solidFill>
              <a:ea typeface="Times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659C33-1F93-9090-6C8C-7EA926433FB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5248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Floating Point Subtraction</a:t>
            </a:r>
          </a:p>
        </p:txBody>
      </p:sp>
    </p:spTree>
    <p:extLst>
      <p:ext uri="{BB962C8B-B14F-4D97-AF65-F5344CB8AC3E}">
        <p14:creationId xmlns:p14="http://schemas.microsoft.com/office/powerpoint/2010/main" val="2893744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20,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3E00E8A-DAD6-5545-AA34-5E3D980E10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9028" y="1570038"/>
            <a:ext cx="9593943" cy="375670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ea typeface="Times" charset="0"/>
              </a:rPr>
              <a:t>Result needs to be normalized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ea typeface="Times" charset="0"/>
              </a:rPr>
              <a:t>Step 4: Normalize fraction if necessary (and adjust exponent)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ea typeface="Times" charset="0"/>
              </a:rPr>
              <a:t>	 Result =  00. 010 0000 0000 0000 0000 0000 = 1.</a:t>
            </a:r>
            <a:r>
              <a:rPr lang="en-US" altLang="en-US" sz="1600" dirty="0">
                <a:solidFill>
                  <a:srgbClr val="C00000"/>
                </a:solidFill>
                <a:ea typeface="Times" charset="0"/>
              </a:rPr>
              <a:t>000 0000 0000 0000 0000 0000</a:t>
            </a:r>
            <a:r>
              <a:rPr lang="en-US" altLang="en-US" sz="1600" dirty="0">
                <a:solidFill>
                  <a:schemeClr val="tx1"/>
                </a:solidFill>
                <a:ea typeface="Times" charset="0"/>
              </a:rPr>
              <a:t> *2</a:t>
            </a:r>
            <a:r>
              <a:rPr lang="en-US" altLang="en-US" sz="1600" baseline="30000" dirty="0">
                <a:solidFill>
                  <a:schemeClr val="tx1"/>
                </a:solidFill>
                <a:ea typeface="Times" charset="0"/>
              </a:rPr>
              <a:t>-3</a:t>
            </a:r>
            <a:endParaRPr lang="en-US" altLang="en-US" sz="1600" dirty="0">
              <a:solidFill>
                <a:schemeClr val="tx1"/>
              </a:solidFill>
              <a:ea typeface="Times" charset="0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solidFill>
                <a:schemeClr val="tx1"/>
              </a:solidFill>
              <a:ea typeface="Times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 i="1" dirty="0">
                <a:solidFill>
                  <a:schemeClr val="tx1"/>
                </a:solidFill>
                <a:ea typeface="Times" charset="0"/>
              </a:rPr>
              <a:t>	the exponent before normalization is -1 </a:t>
            </a:r>
          </a:p>
          <a:p>
            <a:pPr>
              <a:lnSpc>
                <a:spcPct val="90000"/>
              </a:lnSpc>
            </a:pPr>
            <a:r>
              <a:rPr lang="en-US" altLang="en-US" sz="1600" i="1" dirty="0">
                <a:solidFill>
                  <a:schemeClr val="tx1"/>
                </a:solidFill>
                <a:ea typeface="Times" charset="0"/>
              </a:rPr>
              <a:t>	and we needed shift decimal point left by 2 position</a:t>
            </a:r>
            <a:endParaRPr lang="en-US" altLang="en-US" sz="1600" i="1" dirty="0">
              <a:solidFill>
                <a:schemeClr val="tx1"/>
              </a:solidFill>
              <a:ea typeface="Times" charset="0"/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1600" i="1" dirty="0">
                <a:solidFill>
                  <a:schemeClr val="tx1"/>
                </a:solidFill>
                <a:ea typeface="Times" charset="0"/>
                <a:sym typeface="Wingdings" pitchFamily="2" charset="2"/>
              </a:rPr>
              <a:t>	 </a:t>
            </a:r>
            <a:r>
              <a:rPr lang="en-US" altLang="en-US" sz="1600" i="1" dirty="0">
                <a:solidFill>
                  <a:schemeClr val="tx1"/>
                </a:solidFill>
                <a:ea typeface="Times" charset="0"/>
              </a:rPr>
              <a:t>hence the new exponent is (-1 -2) = -3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ea typeface="Times" charset="0"/>
              </a:rPr>
              <a:t>		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ea typeface="Times" charset="0"/>
              </a:rPr>
              <a:t>Biased exponent = -3+127 = 124 = </a:t>
            </a:r>
            <a:r>
              <a:rPr lang="en-US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ea typeface="Times" charset="0"/>
              </a:rPr>
              <a:t>0111 1100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solidFill>
                <a:srgbClr val="006600"/>
              </a:solidFill>
              <a:ea typeface="Times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ea typeface="Times" charset="0"/>
              </a:rPr>
              <a:t>Step 5:	So, result is 0 </a:t>
            </a:r>
            <a:r>
              <a:rPr lang="en-US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ea typeface="Times" charset="0"/>
              </a:rPr>
              <a:t>0111 1100</a:t>
            </a:r>
            <a:r>
              <a:rPr lang="en-US" altLang="en-US" sz="1600" dirty="0">
                <a:solidFill>
                  <a:srgbClr val="006600"/>
                </a:solidFill>
                <a:ea typeface="Times" charset="0"/>
              </a:rPr>
              <a:t> </a:t>
            </a:r>
            <a:r>
              <a:rPr lang="en-US" altLang="en-US" sz="1600" dirty="0">
                <a:solidFill>
                  <a:srgbClr val="C00000"/>
                </a:solidFill>
                <a:ea typeface="Times" charset="0"/>
              </a:rPr>
              <a:t>000 0000 0000 0000 0000 0000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C2141A7-8E0F-0094-93C8-71EB07920133}"/>
              </a:ext>
            </a:extLst>
          </p:cNvPr>
          <p:cNvSpPr txBox="1">
            <a:spLocks/>
          </p:cNvSpPr>
          <p:nvPr/>
        </p:nvSpPr>
        <p:spPr>
          <a:xfrm>
            <a:off x="762000" y="427038"/>
            <a:ext cx="1095248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Floating Point Subtraction</a:t>
            </a:r>
          </a:p>
        </p:txBody>
      </p:sp>
    </p:spTree>
    <p:extLst>
      <p:ext uri="{BB962C8B-B14F-4D97-AF65-F5344CB8AC3E}">
        <p14:creationId xmlns:p14="http://schemas.microsoft.com/office/powerpoint/2010/main" val="1811347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20,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6252202-5588-2643-9B63-114FEC64B2A5}"/>
              </a:ext>
            </a:extLst>
          </p:cNvPr>
          <p:cNvSpPr txBox="1">
            <a:spLocks/>
          </p:cNvSpPr>
          <p:nvPr/>
        </p:nvSpPr>
        <p:spPr>
          <a:xfrm>
            <a:off x="1117600" y="2032000"/>
            <a:ext cx="9492343" cy="3309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rgbClr val="139A2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ea typeface="Times" charset="0"/>
              </a:rPr>
              <a:t>What happens if result is negative (either for addition or subtraction operations)?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ea typeface="Times" charset="0"/>
              </a:rPr>
              <a:t>We saw this happen when we performed </a:t>
            </a:r>
            <a:r>
              <a:rPr lang="en-US" sz="1600" dirty="0">
                <a:ea typeface="Times" charset="0"/>
              </a:rPr>
              <a:t>-11.5 +0.28125</a:t>
            </a:r>
            <a:r>
              <a:rPr lang="en-US" sz="1600" baseline="-25000" dirty="0">
                <a:ea typeface="Times" charset="0"/>
              </a:rPr>
              <a:t>ten</a:t>
            </a:r>
            <a:endParaRPr lang="en-US" sz="1600" dirty="0">
              <a:ea typeface="Times" charset="0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solidFill>
                <a:schemeClr val="tx1"/>
              </a:solidFill>
              <a:ea typeface="Times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ea typeface="Times" charset="0"/>
              </a:rPr>
              <a:t>	Fraction of the Result would be in 2’s complement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ea typeface="Times" charset="0"/>
              </a:rPr>
              <a:t>			--&gt; but we only represent actual value, not in 2’s complement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solidFill>
                <a:schemeClr val="tx1"/>
              </a:solidFill>
              <a:ea typeface="Times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ea typeface="Times" charset="0"/>
              </a:rPr>
              <a:t>	First take 2’s complement of the result fraction, normalize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ea typeface="Times" charset="0"/>
              </a:rPr>
              <a:t>			Find exponent and fraction representations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  <a:ea typeface="Times" charset="0"/>
              </a:rPr>
              <a:t>	But the sign bit will be 1 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solidFill>
                <a:schemeClr val="accent1">
                  <a:lumMod val="60000"/>
                  <a:lumOff val="40000"/>
                </a:schemeClr>
              </a:solidFill>
              <a:ea typeface="Times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Times" charset="0"/>
              </a:rPr>
              <a:t>Try some examples on your own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solidFill>
                <a:srgbClr val="C00000"/>
              </a:solidFill>
              <a:ea typeface="Times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83B278-2C89-4566-44AF-C6DEBF15536E}"/>
              </a:ext>
            </a:extLst>
          </p:cNvPr>
          <p:cNvSpPr txBox="1">
            <a:spLocks/>
          </p:cNvSpPr>
          <p:nvPr/>
        </p:nvSpPr>
        <p:spPr>
          <a:xfrm>
            <a:off x="762000" y="427038"/>
            <a:ext cx="10952480" cy="1143000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Floating Point Subtraction</a:t>
            </a:r>
          </a:p>
        </p:txBody>
      </p:sp>
    </p:spTree>
    <p:extLst>
      <p:ext uri="{BB962C8B-B14F-4D97-AF65-F5344CB8AC3E}">
        <p14:creationId xmlns:p14="http://schemas.microsoft.com/office/powerpoint/2010/main" val="3192540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8C7F3D4-AE79-DBA5-5D26-652CEC47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altLang="en-US" sz="1800" dirty="0">
                <a:ea typeface="Times" charset="0"/>
              </a:rPr>
              <a:t>	   9.999 × 10</a:t>
            </a:r>
            <a:r>
              <a:rPr lang="en-US" altLang="en-US" sz="1800" baseline="30000" dirty="0">
                <a:ea typeface="Times" charset="0"/>
              </a:rPr>
              <a:t>1</a:t>
            </a:r>
          </a:p>
          <a:p>
            <a:pPr marL="0" indent="0"/>
            <a:r>
              <a:rPr lang="en-US" altLang="en-US" sz="1800" dirty="0">
                <a:ea typeface="Times" charset="0"/>
              </a:rPr>
              <a:t>	+ 1.610 × 10</a:t>
            </a:r>
            <a:r>
              <a:rPr lang="en-US" altLang="en-US" sz="1800" baseline="30000" dirty="0">
                <a:ea typeface="Times" charset="0"/>
              </a:rPr>
              <a:t>–1</a:t>
            </a:r>
          </a:p>
          <a:p>
            <a:r>
              <a:rPr lang="en-US" altLang="en-US" sz="1800" dirty="0">
                <a:ea typeface="Times" charset="0"/>
              </a:rPr>
              <a:t>1. Align decimal points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   9.999 × 10</a:t>
            </a:r>
            <a:r>
              <a:rPr lang="en-US" altLang="en-US" sz="1800" baseline="300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1</a:t>
            </a:r>
            <a:r>
              <a:rPr lang="en-US" altLang="en-US" sz="18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+ 0.016 × </a:t>
            </a:r>
            <a:r>
              <a:rPr lang="en-US" altLang="en-US" sz="1800" dirty="0">
                <a:highlight>
                  <a:srgbClr val="FF0000"/>
                </a:highlight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10</a:t>
            </a:r>
            <a:r>
              <a:rPr lang="en-US" altLang="en-US" sz="1800" baseline="30000" dirty="0">
                <a:highlight>
                  <a:srgbClr val="FF0000"/>
                </a:highlight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1</a:t>
            </a:r>
          </a:p>
          <a:p>
            <a:r>
              <a:rPr lang="en-US" altLang="en-US" sz="1800" dirty="0">
                <a:ea typeface="Times" charset="0"/>
              </a:rPr>
              <a:t>2. Add significands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itchFamily="34" charset="0"/>
                <a:ea typeface="Times" charset="0"/>
                <a:cs typeface="Arial" pitchFamily="34" charset="0"/>
              </a:rPr>
              <a:t>   9.999 × 10</a:t>
            </a:r>
            <a:r>
              <a:rPr lang="en-US" altLang="en-US" sz="1800" baseline="300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1</a:t>
            </a:r>
            <a:r>
              <a:rPr lang="en-US" altLang="en-US" sz="18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+ 0.016 × 10</a:t>
            </a:r>
            <a:r>
              <a:rPr lang="en-US" altLang="en-US" sz="1800" baseline="300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= </a:t>
            </a:r>
            <a:r>
              <a:rPr lang="en-US" alt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10.015 × 10</a:t>
            </a:r>
            <a:r>
              <a:rPr lang="en-US" altLang="en-US" sz="1800" baseline="30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1</a:t>
            </a:r>
          </a:p>
          <a:p>
            <a:r>
              <a:rPr lang="en-US" altLang="en-US" sz="1800" dirty="0">
                <a:ea typeface="Times" charset="0"/>
              </a:rPr>
              <a:t>3. Normalize result &amp; check for over/underflow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itchFamily="34" charset="0"/>
                <a:ea typeface="Times" charset="0"/>
                <a:cs typeface="Arial" pitchFamily="34" charset="0"/>
              </a:rPr>
              <a:t>1.0015 × </a:t>
            </a:r>
            <a:r>
              <a:rPr lang="en-US" altLang="en-US" sz="1800" dirty="0">
                <a:highlight>
                  <a:srgbClr val="FF0000"/>
                </a:highlight>
                <a:latin typeface="Arial" pitchFamily="34" charset="0"/>
                <a:ea typeface="Times" charset="0"/>
                <a:cs typeface="Arial" pitchFamily="34" charset="0"/>
              </a:rPr>
              <a:t>10</a:t>
            </a:r>
            <a:r>
              <a:rPr lang="en-US" altLang="en-US" sz="1800" baseline="30000" dirty="0">
                <a:highlight>
                  <a:srgbClr val="FF0000"/>
                </a:highlight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2</a:t>
            </a:r>
          </a:p>
          <a:p>
            <a:r>
              <a:rPr lang="en-US" altLang="en-US" sz="1800" dirty="0">
                <a:ea typeface="Times" charset="0"/>
              </a:rPr>
              <a:t>4. Round and renormalize if necessary </a:t>
            </a:r>
            <a:r>
              <a:rPr lang="en-US" alt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</a:rPr>
              <a:t>(assuming that you do not enough digits to represent)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1.002 × 10</a:t>
            </a:r>
            <a:r>
              <a:rPr lang="en-US" altLang="en-US" sz="1800" baseline="300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2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E2818C-A23E-8646-8F31-B17CD624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Floating Point Addition</a:t>
            </a:r>
            <a:br>
              <a:rPr lang="en-US" dirty="0"/>
            </a:br>
            <a:r>
              <a:rPr lang="en-US" dirty="0"/>
              <a:t>Decimal first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7936B7E6-679A-F8CE-FF72-B1300BA2A768}"/>
              </a:ext>
            </a:extLst>
          </p:cNvPr>
          <p:cNvSpPr txBox="1">
            <a:spLocks/>
          </p:cNvSpPr>
          <p:nvPr/>
        </p:nvSpPr>
        <p:spPr>
          <a:xfrm>
            <a:off x="5984116" y="2330960"/>
            <a:ext cx="6078639" cy="4352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en-US" altLang="en-US" sz="1800" baseline="30000" dirty="0">
              <a:ea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23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C5A752-48B4-31C8-0016-C44D3C8AA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altLang="en-US" sz="18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     1.000</a:t>
            </a:r>
            <a:r>
              <a:rPr lang="en-US" altLang="en-US" sz="1800" baseline="-250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2</a:t>
            </a:r>
            <a:r>
              <a:rPr lang="en-US" altLang="en-US" sz="18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 × 2</a:t>
            </a:r>
            <a:r>
              <a:rPr lang="en-US" altLang="en-US" sz="1800" baseline="300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–1</a:t>
            </a:r>
            <a:r>
              <a:rPr lang="en-US" altLang="en-US" sz="18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		     0.5</a:t>
            </a:r>
          </a:p>
          <a:p>
            <a:pPr marL="457200" lvl="1" indent="0">
              <a:buNone/>
            </a:pPr>
            <a:r>
              <a:rPr lang="en-US" altLang="en-US" sz="18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+ –1.110</a:t>
            </a:r>
            <a:r>
              <a:rPr lang="en-US" altLang="en-US" sz="1800" baseline="-250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2</a:t>
            </a:r>
            <a:r>
              <a:rPr lang="en-US" altLang="en-US" sz="18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 × </a:t>
            </a:r>
            <a:r>
              <a:rPr lang="en-US" altLang="en-US" sz="1800" dirty="0">
                <a:highlight>
                  <a:srgbClr val="FF0000"/>
                </a:highlight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2</a:t>
            </a:r>
            <a:r>
              <a:rPr lang="en-US" altLang="en-US" sz="1800" baseline="30000" dirty="0">
                <a:highlight>
                  <a:srgbClr val="FF0000"/>
                </a:highlight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–2</a:t>
            </a:r>
            <a:r>
              <a:rPr lang="en-US" altLang="en-US" sz="18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 		+ –0.4375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Times" charset="0"/>
              </a:rPr>
              <a:t>1. Align binary points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Shift right number with smaller exponent (shift right 1.110)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     1.000</a:t>
            </a:r>
            <a:r>
              <a:rPr lang="en-US" altLang="en-US" sz="1800" baseline="-250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2</a:t>
            </a:r>
            <a:r>
              <a:rPr lang="en-US" altLang="en-US" sz="18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 × </a:t>
            </a:r>
            <a:r>
              <a:rPr lang="en-US" alt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2</a:t>
            </a:r>
            <a:r>
              <a:rPr lang="en-US" altLang="en-US" sz="1800" baseline="30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–1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+ –0.111</a:t>
            </a:r>
            <a:r>
              <a:rPr lang="en-US" altLang="en-US" sz="1800" baseline="-250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2</a:t>
            </a:r>
            <a:r>
              <a:rPr lang="en-US" altLang="en-US" sz="18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 ×</a:t>
            </a:r>
            <a:r>
              <a:rPr lang="en-US" altLang="en-US" sz="1800" dirty="0">
                <a:highlight>
                  <a:srgbClr val="FF0000"/>
                </a:highlight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 2</a:t>
            </a:r>
            <a:r>
              <a:rPr lang="en-US" altLang="en-US" sz="1800" baseline="30000" dirty="0">
                <a:highlight>
                  <a:srgbClr val="FF0000"/>
                </a:highlight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–1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Times" charset="0"/>
              </a:rPr>
              <a:t>2. Add significands	(the second number is negative; we need to use 2’s complement to add)</a:t>
            </a:r>
          </a:p>
          <a:p>
            <a:pPr marL="746125" indent="-341313">
              <a:buFont typeface="Wingdings" charset="2"/>
              <a:buChar char="Ø"/>
            </a:pPr>
            <a:r>
              <a:rPr lang="en-US" altLang="en-US" sz="1800" dirty="0">
                <a:ea typeface="Times" charset="0"/>
              </a:rPr>
              <a:t>   01.000 × </a:t>
            </a:r>
            <a:r>
              <a:rPr lang="en-US" alt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</a:rPr>
              <a:t>2</a:t>
            </a:r>
            <a:r>
              <a:rPr lang="en-US" altLang="en-US" sz="1800" baseline="30000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</a:rPr>
              <a:t>–1</a:t>
            </a:r>
            <a:endParaRPr lang="en-US" altLang="en-US" sz="1800" dirty="0">
              <a:solidFill>
                <a:schemeClr val="accent5">
                  <a:lumMod val="60000"/>
                  <a:lumOff val="40000"/>
                </a:schemeClr>
              </a:solidFill>
              <a:ea typeface="Times" charset="0"/>
            </a:endParaRPr>
          </a:p>
          <a:p>
            <a:pPr marL="746125" indent="-341313">
              <a:buFont typeface="Wingdings" charset="2"/>
              <a:buChar char="Ø"/>
            </a:pPr>
            <a:r>
              <a:rPr lang="en-US" altLang="en-US" sz="1800" dirty="0">
                <a:ea typeface="Times" charset="0"/>
              </a:rPr>
              <a:t>+ </a:t>
            </a:r>
            <a:r>
              <a:rPr lang="en-US" altLang="en-US" sz="1800" dirty="0">
                <a:solidFill>
                  <a:srgbClr val="FF0000"/>
                </a:solidFill>
                <a:ea typeface="Times" charset="0"/>
              </a:rPr>
              <a:t>1</a:t>
            </a:r>
            <a:r>
              <a:rPr lang="en-US" altLang="en-US" sz="1800" dirty="0">
                <a:ea typeface="Times" charset="0"/>
              </a:rPr>
              <a:t>1.001 × </a:t>
            </a:r>
            <a:r>
              <a:rPr lang="en-US" alt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</a:rPr>
              <a:t>2</a:t>
            </a:r>
            <a:r>
              <a:rPr lang="en-US" altLang="en-US" sz="1800" baseline="30000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</a:rPr>
              <a:t>–1</a:t>
            </a:r>
            <a:r>
              <a:rPr lang="en-US" altLang="en-US" sz="1800" dirty="0">
                <a:ea typeface="Times" charset="0"/>
              </a:rPr>
              <a:t>  (‘sign’ bit added)</a:t>
            </a:r>
          </a:p>
          <a:p>
            <a:pPr marL="746125" indent="-341313">
              <a:buFont typeface="Wingdings" charset="2"/>
              <a:buChar char="Ø"/>
            </a:pPr>
            <a:r>
              <a:rPr lang="en-US" altLang="en-US" sz="1800" dirty="0">
                <a:ea typeface="Times" charset="0"/>
              </a:rPr>
              <a:t>= 00.001 × 2</a:t>
            </a:r>
            <a:r>
              <a:rPr lang="en-US" altLang="en-US" sz="1800" baseline="30000" dirty="0">
                <a:ea typeface="Times" charset="0"/>
              </a:rPr>
              <a:t>-1</a:t>
            </a:r>
            <a:endParaRPr lang="en-US" altLang="en-US" sz="1800" dirty="0">
              <a:ea typeface="Times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Times" charset="0"/>
              </a:rPr>
              <a:t>3. Normalize result &amp; check for over/underflow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Times" charset="0"/>
              </a:rPr>
              <a:t>		Overflow only if exponent is too large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ea typeface="Times" charset="0"/>
              </a:rPr>
              <a:t>		Underflow if the fraction is zero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1.000</a:t>
            </a:r>
            <a:r>
              <a:rPr lang="en-US" altLang="en-US" sz="1800" baseline="-250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2</a:t>
            </a:r>
            <a:r>
              <a:rPr lang="en-US" altLang="en-US" sz="18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 × 2</a:t>
            </a:r>
            <a:r>
              <a:rPr lang="en-US" altLang="en-US" sz="1800" baseline="300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–4</a:t>
            </a:r>
            <a:r>
              <a:rPr lang="en-US" altLang="en-US" sz="1800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, with</a:t>
            </a:r>
            <a:r>
              <a:rPr lang="en-US" alt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 no over/underflow</a:t>
            </a:r>
          </a:p>
          <a:p>
            <a:pPr>
              <a:lnSpc>
                <a:spcPct val="90000"/>
              </a:lnSpc>
            </a:pPr>
            <a:endParaRPr lang="en-US" altLang="en-US" sz="1800" baseline="30000" dirty="0">
              <a:ea typeface="Times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70A8A8-F248-532D-4ED4-EA6910E8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Addition (Binary)</a:t>
            </a:r>
          </a:p>
        </p:txBody>
      </p:sp>
    </p:spTree>
    <p:extLst>
      <p:ext uri="{BB962C8B-B14F-4D97-AF65-F5344CB8AC3E}">
        <p14:creationId xmlns:p14="http://schemas.microsoft.com/office/powerpoint/2010/main" val="132696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DE7A6D-815E-2C6B-9DBE-8639F6ED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344FA-79AD-26C4-A580-4EC030A919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342900" indent="-342900">
              <a:tabLst>
                <a:tab pos="449263" algn="l"/>
              </a:tabLst>
            </a:pPr>
            <a:r>
              <a:rPr lang="en-US" altLang="en-US" dirty="0">
                <a:solidFill>
                  <a:schemeClr val="tx1"/>
                </a:solidFill>
                <a:ea typeface="Times" charset="0"/>
              </a:rPr>
              <a:t>3.29 from textbook:  Add 2.6125 *10</a:t>
            </a:r>
            <a:r>
              <a:rPr lang="en-US" altLang="en-US" baseline="30000" dirty="0">
                <a:solidFill>
                  <a:schemeClr val="tx1"/>
                </a:solidFill>
                <a:ea typeface="Times" charset="0"/>
              </a:rPr>
              <a:t>1</a:t>
            </a:r>
            <a:r>
              <a:rPr lang="en-US" altLang="en-US" dirty="0">
                <a:solidFill>
                  <a:schemeClr val="tx1"/>
                </a:solidFill>
                <a:ea typeface="Times" charset="0"/>
              </a:rPr>
              <a:t> and 4.15039025 *10</a:t>
            </a:r>
            <a:r>
              <a:rPr lang="en-US" altLang="en-US" baseline="30000" dirty="0">
                <a:solidFill>
                  <a:schemeClr val="tx1"/>
                </a:solidFill>
                <a:ea typeface="Times" charset="0"/>
              </a:rPr>
              <a:t>-1</a:t>
            </a:r>
            <a:endParaRPr lang="en-US" altLang="en-US" dirty="0">
              <a:solidFill>
                <a:schemeClr val="tx1"/>
              </a:solidFill>
              <a:ea typeface="Times" charset="0"/>
            </a:endParaRPr>
          </a:p>
          <a:p>
            <a:pPr marL="342900" indent="-342900">
              <a:tabLst>
                <a:tab pos="449263" algn="l"/>
              </a:tabLst>
            </a:pPr>
            <a:endParaRPr lang="en-US" altLang="en-US" dirty="0">
              <a:solidFill>
                <a:schemeClr val="tx1"/>
              </a:solidFill>
              <a:ea typeface="Time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49263" algn="l"/>
              </a:tabLst>
            </a:pPr>
            <a:r>
              <a:rPr lang="en-US" altLang="en-US" dirty="0">
                <a:solidFill>
                  <a:schemeClr val="tx1"/>
                </a:solidFill>
                <a:ea typeface="Times" charset="0"/>
              </a:rPr>
              <a:t>First convert the numbers into binary</a:t>
            </a:r>
          </a:p>
          <a:p>
            <a:pPr marL="342900" indent="-342900">
              <a:tabLst>
                <a:tab pos="449263" algn="l"/>
              </a:tabLst>
            </a:pPr>
            <a:r>
              <a:rPr lang="en-US" altLang="en-US" dirty="0">
                <a:solidFill>
                  <a:schemeClr val="tx1"/>
                </a:solidFill>
                <a:ea typeface="Times" charset="0"/>
              </a:rPr>
              <a:t>A	= 2.6125 *10</a:t>
            </a:r>
            <a:r>
              <a:rPr lang="en-US" altLang="en-US" baseline="30000" dirty="0">
                <a:solidFill>
                  <a:schemeClr val="tx1"/>
                </a:solidFill>
                <a:ea typeface="Times" charset="0"/>
              </a:rPr>
              <a:t>1</a:t>
            </a:r>
            <a:r>
              <a:rPr lang="en-US" altLang="en-US" dirty="0">
                <a:solidFill>
                  <a:schemeClr val="tx1"/>
                </a:solidFill>
                <a:ea typeface="Times" charset="0"/>
              </a:rPr>
              <a:t> = 26.125</a:t>
            </a:r>
            <a:r>
              <a:rPr lang="en-US" altLang="en-US" baseline="-25000" dirty="0">
                <a:solidFill>
                  <a:schemeClr val="tx1"/>
                </a:solidFill>
                <a:ea typeface="Times" charset="0"/>
              </a:rPr>
              <a:t>ten</a:t>
            </a:r>
            <a:r>
              <a:rPr lang="en-US" altLang="en-US" dirty="0">
                <a:solidFill>
                  <a:schemeClr val="tx1"/>
                </a:solidFill>
                <a:ea typeface="Times" charset="0"/>
              </a:rPr>
              <a:t> </a:t>
            </a:r>
          </a:p>
          <a:p>
            <a:pPr marL="342900" indent="-342900">
              <a:tabLst>
                <a:tab pos="449263" algn="l"/>
              </a:tabLst>
            </a:pPr>
            <a:r>
              <a:rPr lang="en-US" altLang="en-US" dirty="0">
                <a:ea typeface="Times" charset="0"/>
              </a:rPr>
              <a:t>	</a:t>
            </a:r>
            <a:r>
              <a:rPr lang="en-US" altLang="en-US" dirty="0">
                <a:solidFill>
                  <a:schemeClr val="tx1"/>
                </a:solidFill>
                <a:ea typeface="Times" charset="0"/>
              </a:rPr>
              <a:t>= </a:t>
            </a: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</a:rPr>
              <a:t>011010.001</a:t>
            </a:r>
            <a:r>
              <a:rPr lang="en-US" altLang="en-US" dirty="0">
                <a:solidFill>
                  <a:srgbClr val="C00000"/>
                </a:solidFill>
                <a:ea typeface="Times" charset="0"/>
              </a:rPr>
              <a:t>  </a:t>
            </a:r>
            <a:r>
              <a:rPr lang="en-US" altLang="en-US" dirty="0">
                <a:solidFill>
                  <a:schemeClr val="accent3">
                    <a:lumMod val="60000"/>
                    <a:lumOff val="40000"/>
                  </a:schemeClr>
                </a:solidFill>
                <a:ea typeface="Times" charset="0"/>
              </a:rPr>
              <a:t>=</a:t>
            </a:r>
            <a:r>
              <a:rPr lang="en-US" altLang="en-US" dirty="0">
                <a:solidFill>
                  <a:srgbClr val="C00000"/>
                </a:solidFill>
                <a:ea typeface="Times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ea typeface="Times" charset="0"/>
              </a:rPr>
              <a:t>1</a:t>
            </a:r>
            <a:r>
              <a:rPr lang="en-US" altLang="en-US" dirty="0">
                <a:solidFill>
                  <a:schemeClr val="accent3">
                    <a:lumMod val="40000"/>
                    <a:lumOff val="60000"/>
                  </a:schemeClr>
                </a:solidFill>
                <a:ea typeface="Times" charset="0"/>
              </a:rPr>
              <a:t>.</a:t>
            </a: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</a:rPr>
              <a:t>1010001</a:t>
            </a:r>
            <a:r>
              <a:rPr lang="en-US" altLang="en-US" dirty="0">
                <a:solidFill>
                  <a:srgbClr val="C00000"/>
                </a:solidFill>
                <a:ea typeface="Times" charset="0"/>
              </a:rPr>
              <a:t> </a:t>
            </a:r>
            <a:r>
              <a:rPr lang="en-US" altLang="en-US" dirty="0">
                <a:solidFill>
                  <a:schemeClr val="accent3">
                    <a:lumMod val="60000"/>
                    <a:lumOff val="40000"/>
                  </a:schemeClr>
                </a:solidFill>
                <a:ea typeface="Times" charset="0"/>
              </a:rPr>
              <a:t>*</a:t>
            </a:r>
            <a:r>
              <a:rPr lang="en-US" altLang="en-US" dirty="0">
                <a:solidFill>
                  <a:srgbClr val="C00000"/>
                </a:solidFill>
                <a:ea typeface="Times" charset="0"/>
              </a:rPr>
              <a:t>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ea typeface="Times" charset="0"/>
              </a:rPr>
              <a:t>2</a:t>
            </a:r>
            <a:r>
              <a:rPr lang="en-US" altLang="en-US" baseline="30000" dirty="0">
                <a:solidFill>
                  <a:schemeClr val="accent4">
                    <a:lumMod val="40000"/>
                    <a:lumOff val="60000"/>
                  </a:schemeClr>
                </a:solidFill>
                <a:ea typeface="Times" charset="0"/>
              </a:rPr>
              <a:t>4</a:t>
            </a:r>
            <a:r>
              <a:rPr lang="en-US" altLang="en-US" baseline="-25000" dirty="0">
                <a:solidFill>
                  <a:schemeClr val="accent4">
                    <a:lumMod val="40000"/>
                    <a:lumOff val="60000"/>
                  </a:schemeClr>
                </a:solidFill>
                <a:ea typeface="Times" charset="0"/>
              </a:rPr>
              <a:t>binary</a:t>
            </a:r>
            <a:endParaRPr lang="en-US" altLang="en-US" dirty="0">
              <a:solidFill>
                <a:schemeClr val="accent4">
                  <a:lumMod val="40000"/>
                  <a:lumOff val="60000"/>
                </a:schemeClr>
              </a:solidFill>
              <a:ea typeface="Times" charset="0"/>
            </a:endParaRPr>
          </a:p>
          <a:p>
            <a:pPr marL="342900" indent="-342900">
              <a:tabLst>
                <a:tab pos="449263" algn="l"/>
              </a:tabLst>
            </a:pPr>
            <a:r>
              <a:rPr lang="en-US" altLang="en-US" dirty="0">
                <a:solidFill>
                  <a:srgbClr val="C00000"/>
                </a:solidFill>
                <a:ea typeface="Times" charset="0"/>
              </a:rPr>
              <a:t>			</a:t>
            </a:r>
            <a:r>
              <a:rPr lang="en-US" altLang="en-US" dirty="0">
                <a:solidFill>
                  <a:schemeClr val="tx1"/>
                </a:solidFill>
                <a:ea typeface="Times" charset="0"/>
              </a:rPr>
              <a:t>Exponent = </a:t>
            </a:r>
            <a:r>
              <a:rPr lang="en-US" altLang="en-US" dirty="0">
                <a:solidFill>
                  <a:schemeClr val="accent4">
                    <a:lumMod val="60000"/>
                    <a:lumOff val="40000"/>
                  </a:schemeClr>
                </a:solidFill>
                <a:ea typeface="Times" charset="0"/>
              </a:rPr>
              <a:t>4</a:t>
            </a:r>
            <a:r>
              <a:rPr lang="en-US" altLang="en-US" dirty="0">
                <a:solidFill>
                  <a:schemeClr val="tx1"/>
                </a:solidFill>
                <a:ea typeface="Times" charset="0"/>
              </a:rPr>
              <a:t>, Biased = 127 + </a:t>
            </a:r>
            <a:r>
              <a:rPr lang="en-US" altLang="en-US" dirty="0">
                <a:solidFill>
                  <a:schemeClr val="accent4">
                    <a:lumMod val="60000"/>
                    <a:lumOff val="40000"/>
                  </a:schemeClr>
                </a:solidFill>
                <a:ea typeface="Times" charset="0"/>
              </a:rPr>
              <a:t>4</a:t>
            </a:r>
            <a:r>
              <a:rPr lang="en-US" altLang="en-US" dirty="0">
                <a:solidFill>
                  <a:schemeClr val="tx1"/>
                </a:solidFill>
                <a:ea typeface="Times" charset="0"/>
              </a:rPr>
              <a:t> = 131 = </a:t>
            </a:r>
            <a:r>
              <a:rPr lang="en-US" altLang="en-US" dirty="0">
                <a:solidFill>
                  <a:schemeClr val="accent4">
                    <a:lumMod val="60000"/>
                    <a:lumOff val="40000"/>
                  </a:schemeClr>
                </a:solidFill>
                <a:ea typeface="Times" charset="0"/>
              </a:rPr>
              <a:t>1000 0011</a:t>
            </a:r>
          </a:p>
          <a:p>
            <a:pPr marL="342900" indent="-342900">
              <a:tabLst>
                <a:tab pos="449263" algn="l"/>
              </a:tabLst>
            </a:pPr>
            <a:r>
              <a:rPr lang="en-US" altLang="en-US" dirty="0">
                <a:solidFill>
                  <a:schemeClr val="tx1"/>
                </a:solidFill>
                <a:ea typeface="Times" charset="0"/>
              </a:rPr>
              <a:t>A 	= 0 </a:t>
            </a:r>
            <a:r>
              <a:rPr lang="en-US" altLang="en-US" dirty="0">
                <a:solidFill>
                  <a:schemeClr val="accent4">
                    <a:lumMod val="60000"/>
                    <a:lumOff val="40000"/>
                  </a:schemeClr>
                </a:solidFill>
                <a:ea typeface="Times" charset="0"/>
              </a:rPr>
              <a:t>1000 0011 </a:t>
            </a: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</a:rPr>
              <a:t>101 0001</a:t>
            </a:r>
            <a:r>
              <a:rPr lang="en-US" altLang="en-US" dirty="0">
                <a:solidFill>
                  <a:srgbClr val="FF0000"/>
                </a:solidFill>
                <a:ea typeface="Times" charset="0"/>
              </a:rPr>
              <a:t> 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ea typeface="Times" charset="0"/>
              </a:rPr>
              <a:t>0000 0000 0000 0000 </a:t>
            </a:r>
          </a:p>
          <a:p>
            <a:pPr marL="342900" indent="-342900">
              <a:tabLst>
                <a:tab pos="449263" algn="l"/>
              </a:tabLst>
            </a:pPr>
            <a:r>
              <a:rPr lang="en-US" altLang="en-US" dirty="0">
                <a:ea typeface="Times" charset="0"/>
              </a:rPr>
              <a:t>	</a:t>
            </a:r>
            <a:r>
              <a:rPr lang="en-US" altLang="en-US" dirty="0">
                <a:solidFill>
                  <a:schemeClr val="tx1"/>
                </a:solidFill>
                <a:ea typeface="Times" charset="0"/>
              </a:rPr>
              <a:t>= 0</a:t>
            </a:r>
            <a:r>
              <a:rPr lang="en-US" altLang="en-US" dirty="0">
                <a:solidFill>
                  <a:schemeClr val="accent4">
                    <a:lumMod val="60000"/>
                    <a:lumOff val="40000"/>
                  </a:schemeClr>
                </a:solidFill>
                <a:ea typeface="Times" charset="0"/>
              </a:rPr>
              <a:t>100  0001 11</a:t>
            </a: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</a:rPr>
              <a:t>01 0001</a:t>
            </a:r>
            <a:r>
              <a:rPr lang="en-US" altLang="en-US" dirty="0">
                <a:solidFill>
                  <a:schemeClr val="tx1"/>
                </a:solidFill>
                <a:ea typeface="Times" charset="0"/>
              </a:rPr>
              <a:t> 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ea typeface="Times" charset="0"/>
              </a:rPr>
              <a:t>0000 0000 0000 0000</a:t>
            </a:r>
          </a:p>
          <a:p>
            <a:pPr marL="342900" indent="-342900">
              <a:tabLst>
                <a:tab pos="449263" algn="l"/>
              </a:tabLst>
            </a:pP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ea typeface="Times" charset="0"/>
              </a:rPr>
              <a:t>	</a:t>
            </a:r>
            <a:r>
              <a:rPr lang="en-US" altLang="en-US" dirty="0">
                <a:solidFill>
                  <a:schemeClr val="tx1"/>
                </a:solidFill>
                <a:ea typeface="Times" charset="0"/>
              </a:rPr>
              <a:t>= 0x41D10000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49263" algn="l"/>
              </a:tabLst>
            </a:pPr>
            <a:endParaRPr lang="en-US" dirty="0"/>
          </a:p>
          <a:p>
            <a:pPr marL="342900" indent="-342900">
              <a:tabLst>
                <a:tab pos="449263" algn="l"/>
              </a:tabLst>
            </a:pPr>
            <a:endParaRPr lang="en-US" altLang="en-US" dirty="0">
              <a:solidFill>
                <a:srgbClr val="006600"/>
              </a:solidFill>
              <a:ea typeface="Times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913260-88EE-8E3A-1C0C-992FA648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Floating-Point Addition (Binary)</a:t>
            </a:r>
          </a:p>
        </p:txBody>
      </p:sp>
    </p:spTree>
    <p:extLst>
      <p:ext uri="{BB962C8B-B14F-4D97-AF65-F5344CB8AC3E}">
        <p14:creationId xmlns:p14="http://schemas.microsoft.com/office/powerpoint/2010/main" val="316182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DE7A6D-815E-2C6B-9DBE-8639F6ED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344FA-79AD-26C4-A580-4EC030A919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>
                <a:tab pos="565150" algn="l"/>
              </a:tabLst>
            </a:pPr>
            <a:endParaRPr lang="en-US" altLang="en-US" dirty="0">
              <a:solidFill>
                <a:schemeClr val="tx1"/>
              </a:solidFill>
              <a:ea typeface="Time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65150" algn="l"/>
              </a:tabLst>
            </a:pPr>
            <a:endParaRPr lang="en-US" altLang="en-US" dirty="0">
              <a:ea typeface="Time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65150" algn="l"/>
              </a:tabLst>
            </a:pPr>
            <a:r>
              <a:rPr lang="en-US" altLang="en-US" dirty="0">
                <a:solidFill>
                  <a:schemeClr val="tx1"/>
                </a:solidFill>
                <a:ea typeface="Times" charset="0"/>
              </a:rPr>
              <a:t>First convert the numbers into binary</a:t>
            </a:r>
          </a:p>
          <a:p>
            <a:pPr marL="342900" indent="-342900">
              <a:tabLst>
                <a:tab pos="565150" algn="l"/>
              </a:tabLst>
            </a:pPr>
            <a:r>
              <a:rPr lang="en-US" altLang="en-US" dirty="0">
                <a:ea typeface="Times" charset="0"/>
              </a:rPr>
              <a:t>B	= 4.15039025 *10</a:t>
            </a:r>
            <a:r>
              <a:rPr lang="en-US" altLang="en-US" baseline="30000" dirty="0">
                <a:ea typeface="Times" charset="0"/>
              </a:rPr>
              <a:t>-1</a:t>
            </a:r>
            <a:r>
              <a:rPr lang="en-US" altLang="en-US" dirty="0">
                <a:ea typeface="Times" charset="0"/>
              </a:rPr>
              <a:t> = 0.415039025</a:t>
            </a:r>
            <a:r>
              <a:rPr lang="en-US" altLang="en-US" baseline="-25000" dirty="0">
                <a:ea typeface="Times" charset="0"/>
              </a:rPr>
              <a:t>ten</a:t>
            </a:r>
          </a:p>
          <a:p>
            <a:pPr marL="342900" lvl="1" indent="-342900">
              <a:buNone/>
              <a:tabLst>
                <a:tab pos="565150" algn="l"/>
              </a:tabLst>
            </a:pPr>
            <a:r>
              <a:rPr lang="en-US" altLang="en-US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	= 0.</a:t>
            </a: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FF0000"/>
                </a:highlight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01</a:t>
            </a: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101010001</a:t>
            </a:r>
            <a:r>
              <a:rPr lang="en-US" altLang="en-US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 = </a:t>
            </a:r>
            <a:r>
              <a:rPr lang="en-US" altLang="en-US" dirty="0">
                <a:highlight>
                  <a:srgbClr val="FF0000"/>
                </a:highlight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1</a:t>
            </a:r>
            <a:r>
              <a:rPr lang="en-US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.</a:t>
            </a: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101 0100 01</a:t>
            </a:r>
            <a:r>
              <a:rPr lang="en-US" altLang="en-US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*</a:t>
            </a:r>
            <a:r>
              <a:rPr lang="en-US" altLang="en-US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2</a:t>
            </a:r>
            <a:r>
              <a:rPr lang="en-US" altLang="en-US" baseline="30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-2</a:t>
            </a:r>
            <a:r>
              <a:rPr lang="en-US" altLang="en-US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tabLst>
                <a:tab pos="565150" algn="l"/>
              </a:tabLst>
            </a:pPr>
            <a:r>
              <a:rPr lang="en-US" altLang="en-US" dirty="0">
                <a:ea typeface="Times" charset="0"/>
              </a:rPr>
              <a:t>			Exponent = </a:t>
            </a:r>
            <a:r>
              <a:rPr lang="en-US" altLang="en-US" dirty="0">
                <a:solidFill>
                  <a:schemeClr val="accent4">
                    <a:lumMod val="60000"/>
                    <a:lumOff val="40000"/>
                  </a:schemeClr>
                </a:solidFill>
                <a:ea typeface="Times" charset="0"/>
              </a:rPr>
              <a:t>-2</a:t>
            </a:r>
            <a:r>
              <a:rPr lang="en-US" altLang="en-US" dirty="0">
                <a:ea typeface="Times" charset="0"/>
              </a:rPr>
              <a:t>; biased = 127 + </a:t>
            </a:r>
            <a:r>
              <a:rPr lang="en-US" altLang="en-US" dirty="0">
                <a:solidFill>
                  <a:schemeClr val="accent4">
                    <a:lumMod val="60000"/>
                    <a:lumOff val="40000"/>
                  </a:schemeClr>
                </a:solidFill>
                <a:ea typeface="Times" charset="0"/>
              </a:rPr>
              <a:t>-2</a:t>
            </a:r>
            <a:r>
              <a:rPr lang="en-US" altLang="en-US" dirty="0">
                <a:ea typeface="Times" charset="0"/>
              </a:rPr>
              <a:t> = 125 =</a:t>
            </a:r>
            <a:r>
              <a:rPr lang="en-US" altLang="en-US" dirty="0">
                <a:solidFill>
                  <a:schemeClr val="accent4">
                    <a:lumMod val="60000"/>
                    <a:lumOff val="40000"/>
                  </a:schemeClr>
                </a:solidFill>
                <a:ea typeface="Times" charset="0"/>
              </a:rPr>
              <a:t> 0111 1101</a:t>
            </a:r>
            <a:endParaRPr lang="en-US" altLang="en-US" dirty="0">
              <a:solidFill>
                <a:srgbClr val="006600"/>
              </a:solidFill>
              <a:ea typeface="Times" charset="0"/>
            </a:endParaRPr>
          </a:p>
          <a:p>
            <a:pPr marL="342900" indent="-342900">
              <a:tabLst>
                <a:tab pos="565150" algn="l"/>
              </a:tabLst>
            </a:pPr>
            <a:r>
              <a:rPr lang="en-US" altLang="en-US" dirty="0">
                <a:ea typeface="Times" charset="0"/>
              </a:rPr>
              <a:t>B = 0</a:t>
            </a:r>
            <a:r>
              <a:rPr lang="en-US" altLang="en-US" dirty="0">
                <a:solidFill>
                  <a:schemeClr val="accent4">
                    <a:lumMod val="60000"/>
                    <a:lumOff val="40000"/>
                  </a:schemeClr>
                </a:solidFill>
                <a:ea typeface="Times" charset="0"/>
              </a:rPr>
              <a:t> 0111 1101</a:t>
            </a:r>
            <a:r>
              <a:rPr lang="en-US" altLang="en-US" dirty="0">
                <a:solidFill>
                  <a:srgbClr val="006600"/>
                </a:solidFill>
                <a:ea typeface="Times" charset="0"/>
              </a:rPr>
              <a:t> </a:t>
            </a: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</a:rPr>
              <a:t>101 0100 01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ea typeface="Times" charset="0"/>
              </a:rPr>
              <a:t>00 0000 0000 0000</a:t>
            </a:r>
          </a:p>
          <a:p>
            <a:pPr marL="342900" indent="-342900">
              <a:tabLst>
                <a:tab pos="565150" algn="l"/>
              </a:tabLst>
            </a:pPr>
            <a:r>
              <a:rPr lang="en-US" altLang="en-US" dirty="0">
                <a:solidFill>
                  <a:srgbClr val="FF0000"/>
                </a:solidFill>
                <a:ea typeface="Times" charset="0"/>
              </a:rPr>
              <a:t>	</a:t>
            </a:r>
            <a:r>
              <a:rPr lang="en-US" altLang="en-US" dirty="0">
                <a:ea typeface="Times" charset="0"/>
              </a:rPr>
              <a:t>=</a:t>
            </a:r>
            <a:r>
              <a:rPr lang="en-US" altLang="en-US" dirty="0">
                <a:solidFill>
                  <a:srgbClr val="FF0000"/>
                </a:solidFill>
                <a:ea typeface="Times" charset="0"/>
              </a:rPr>
              <a:t>  </a:t>
            </a:r>
            <a:r>
              <a:rPr lang="en-US" altLang="en-US" dirty="0">
                <a:ea typeface="Times" charset="0"/>
              </a:rPr>
              <a:t>0011 1110 1101 0100 0100 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ea typeface="Times" charset="0"/>
              </a:rPr>
              <a:t>0000 0000 0000</a:t>
            </a:r>
          </a:p>
          <a:p>
            <a:pPr marL="342900" indent="-342900">
              <a:tabLst>
                <a:tab pos="565150" algn="l"/>
              </a:tabLst>
            </a:pP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ea typeface="Times" charset="0"/>
              </a:rPr>
              <a:t>	</a:t>
            </a:r>
            <a:r>
              <a:rPr lang="en-US" altLang="en-US" dirty="0">
                <a:ea typeface="Times" charset="0"/>
              </a:rPr>
              <a:t>= 0x3ED44000</a:t>
            </a:r>
            <a:endParaRPr lang="en-US" altLang="en-US" dirty="0">
              <a:solidFill>
                <a:srgbClr val="FF0000"/>
              </a:solidFill>
              <a:ea typeface="Times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65150" algn="l"/>
              </a:tabLst>
            </a:pPr>
            <a:endParaRPr lang="en-US" dirty="0"/>
          </a:p>
          <a:p>
            <a:pPr marL="342900" indent="-342900">
              <a:tabLst>
                <a:tab pos="565150" algn="l"/>
              </a:tabLst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913260-88EE-8E3A-1C0C-992FA648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Floating-Point Addition (Binary)</a:t>
            </a:r>
          </a:p>
        </p:txBody>
      </p:sp>
    </p:spTree>
    <p:extLst>
      <p:ext uri="{BB962C8B-B14F-4D97-AF65-F5344CB8AC3E}">
        <p14:creationId xmlns:p14="http://schemas.microsoft.com/office/powerpoint/2010/main" val="382470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6DD788-88E0-1BEA-9069-096EB15D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FD642-4892-7516-52EB-0E6E101359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Times" charset="0"/>
              </a:rPr>
              <a:t>3.29 Add </a:t>
            </a:r>
          </a:p>
          <a:p>
            <a:r>
              <a:rPr lang="en-US" altLang="en-US" dirty="0">
                <a:ea typeface="Times" charset="0"/>
              </a:rPr>
              <a:t>	A = 0 </a:t>
            </a:r>
            <a:r>
              <a:rPr lang="en-US" altLang="en-US" dirty="0">
                <a:solidFill>
                  <a:schemeClr val="accent4">
                    <a:lumMod val="60000"/>
                    <a:lumOff val="40000"/>
                  </a:schemeClr>
                </a:solidFill>
                <a:ea typeface="Times" charset="0"/>
              </a:rPr>
              <a:t>1000 0011</a:t>
            </a: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</a:rPr>
              <a:t> </a:t>
            </a:r>
            <a:r>
              <a:rPr lang="en-US" altLang="en-US" dirty="0">
                <a:solidFill>
                  <a:schemeClr val="accent4">
                    <a:lumMod val="60000"/>
                    <a:lumOff val="40000"/>
                  </a:schemeClr>
                </a:solidFill>
                <a:ea typeface="Times" charset="0"/>
              </a:rPr>
              <a:t>1</a:t>
            </a: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</a:rPr>
              <a:t>01 0001</a:t>
            </a:r>
            <a:r>
              <a:rPr lang="en-US" altLang="en-US" dirty="0">
                <a:solidFill>
                  <a:srgbClr val="FF0000"/>
                </a:solidFill>
                <a:ea typeface="Times" charset="0"/>
              </a:rPr>
              <a:t> 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ea typeface="Times" charset="0"/>
              </a:rPr>
              <a:t>0000 0000 0000 0000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Times" charset="0"/>
              </a:rPr>
              <a:t>	B = 0 </a:t>
            </a:r>
            <a:r>
              <a:rPr lang="en-US" altLang="en-US" dirty="0">
                <a:solidFill>
                  <a:schemeClr val="accent4">
                    <a:lumMod val="60000"/>
                    <a:lumOff val="40000"/>
                  </a:schemeClr>
                </a:solidFill>
                <a:ea typeface="Times" charset="0"/>
              </a:rPr>
              <a:t>0111 1101</a:t>
            </a:r>
            <a:r>
              <a:rPr lang="en-US" altLang="en-US" dirty="0">
                <a:solidFill>
                  <a:srgbClr val="006600"/>
                </a:solidFill>
                <a:ea typeface="Times" charset="0"/>
              </a:rPr>
              <a:t> </a:t>
            </a:r>
            <a:r>
              <a:rPr lang="en-US" altLang="en-US" dirty="0">
                <a:solidFill>
                  <a:schemeClr val="accent4">
                    <a:lumMod val="60000"/>
                    <a:lumOff val="40000"/>
                  </a:schemeClr>
                </a:solidFill>
                <a:ea typeface="Times" charset="0"/>
              </a:rPr>
              <a:t>1</a:t>
            </a: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</a:rPr>
              <a:t>01 0100 01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ea typeface="Times" charset="0"/>
              </a:rPr>
              <a:t>00 0000 0000 0000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FF0000"/>
              </a:solidFill>
              <a:ea typeface="Times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Times" charset="0"/>
              </a:rPr>
              <a:t>Step 1: Subtract exponents (compare)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Times" charset="0"/>
              </a:rPr>
              <a:t>		</a:t>
            </a:r>
            <a:r>
              <a:rPr lang="en-US" altLang="en-US" dirty="0">
                <a:solidFill>
                  <a:schemeClr val="accent4">
                    <a:lumMod val="60000"/>
                    <a:lumOff val="40000"/>
                  </a:schemeClr>
                </a:solidFill>
                <a:ea typeface="Times" charset="0"/>
              </a:rPr>
              <a:t>1000 0011 -  0111 1101 = 0000 0110 </a:t>
            </a:r>
            <a:r>
              <a:rPr lang="en-US" altLang="en-US" dirty="0">
                <a:ea typeface="Times" charset="0"/>
              </a:rPr>
              <a:t>(6</a:t>
            </a:r>
            <a:r>
              <a:rPr lang="en-US" altLang="en-US" baseline="-25000" dirty="0">
                <a:ea typeface="Times" charset="0"/>
              </a:rPr>
              <a:t>ten</a:t>
            </a:r>
            <a:r>
              <a:rPr lang="en-US" altLang="en-US" dirty="0">
                <a:ea typeface="Times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Times" charset="0"/>
              </a:rPr>
              <a:t>	Exponent of B is smaller. Shift B’s significand (fraction) right by 6 positions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Times" charset="0"/>
              </a:rPr>
              <a:t>	remember there is a hidden 1 in the fraction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Times" charset="0"/>
              </a:rPr>
              <a:t>		shift right 1. </a:t>
            </a:r>
            <a:endParaRPr lang="en-US" altLang="en-US" dirty="0">
              <a:solidFill>
                <a:schemeClr val="accent5">
                  <a:lumMod val="60000"/>
                  <a:lumOff val="40000"/>
                </a:schemeClr>
              </a:solidFill>
              <a:ea typeface="Times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</a:rPr>
              <a:t>		101 0100 01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ea typeface="Times" charset="0"/>
              </a:rPr>
              <a:t>00 0000 0000 0000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</a:rPr>
              <a:t>		= </a:t>
            </a:r>
            <a:r>
              <a:rPr lang="en-US" altLang="en-US" dirty="0">
                <a:solidFill>
                  <a:schemeClr val="accent3">
                    <a:lumMod val="60000"/>
                    <a:lumOff val="40000"/>
                  </a:schemeClr>
                </a:solidFill>
                <a:ea typeface="Times" charset="0"/>
              </a:rPr>
              <a:t>0000 0</a:t>
            </a:r>
            <a:r>
              <a:rPr lang="en-US" altLang="en-US" dirty="0">
                <a:solidFill>
                  <a:schemeClr val="accent1"/>
                </a:solidFill>
                <a:ea typeface="Times" charset="0"/>
              </a:rPr>
              <a:t>1</a:t>
            </a: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</a:rPr>
              <a:t>10 1010 001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ea typeface="Times" charset="0"/>
              </a:rPr>
              <a:t>0 0000 0000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A334F0-3EB3-45F7-4B99-D9C4A7EF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Floating-Point Addition (Binary)</a:t>
            </a:r>
          </a:p>
        </p:txBody>
      </p:sp>
    </p:spTree>
    <p:extLst>
      <p:ext uri="{BB962C8B-B14F-4D97-AF65-F5344CB8AC3E}">
        <p14:creationId xmlns:p14="http://schemas.microsoft.com/office/powerpoint/2010/main" val="257960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1BAD7A-FBDA-99BD-1B93-7E13012771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tabLst>
                <a:tab pos="452438" algn="l"/>
              </a:tabLst>
            </a:pPr>
            <a:r>
              <a:rPr lang="en-US" altLang="en-US" dirty="0">
                <a:ea typeface="Times" charset="0"/>
              </a:rPr>
              <a:t>Step 2: Add fractions</a:t>
            </a:r>
          </a:p>
          <a:p>
            <a:pPr>
              <a:tabLst>
                <a:tab pos="452438" algn="l"/>
              </a:tabLst>
            </a:pP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</a:rPr>
              <a:t>   	1. 1010 0010 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ea typeface="Times" charset="0"/>
              </a:rPr>
              <a:t>0000 0000 0000 0000 </a:t>
            </a:r>
          </a:p>
          <a:p>
            <a:pPr>
              <a:tabLst>
                <a:tab pos="452438" algn="l"/>
              </a:tabLst>
            </a:pPr>
            <a:r>
              <a:rPr lang="en-US" altLang="en-US" dirty="0">
                <a:ea typeface="Times" charset="0"/>
              </a:rPr>
              <a:t>	+ 0.</a:t>
            </a: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</a:rPr>
              <a:t> 0000 0110 1010 001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ea typeface="Times" charset="0"/>
              </a:rPr>
              <a:t>0 0000 0000</a:t>
            </a:r>
          </a:p>
          <a:p>
            <a:pPr>
              <a:tabLst>
                <a:tab pos="452438" algn="l"/>
              </a:tabLst>
            </a:pPr>
            <a:r>
              <a:rPr lang="en-US" altLang="en-US" dirty="0">
                <a:solidFill>
                  <a:schemeClr val="accent3">
                    <a:lumMod val="60000"/>
                    <a:lumOff val="40000"/>
                  </a:schemeClr>
                </a:solidFill>
                <a:ea typeface="Times" charset="0"/>
              </a:rPr>
              <a:t>	= </a:t>
            </a: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</a:rPr>
              <a:t>1. 1010 1000 1010 001</a:t>
            </a:r>
            <a:r>
              <a:rPr lang="en-US" altLang="en-US" dirty="0">
                <a:solidFill>
                  <a:schemeClr val="tx1">
                    <a:lumMod val="85000"/>
                  </a:schemeClr>
                </a:solidFill>
                <a:ea typeface="Times" charset="0"/>
              </a:rPr>
              <a:t>0 0000 0000</a:t>
            </a:r>
          </a:p>
          <a:p>
            <a:pPr>
              <a:tabLst>
                <a:tab pos="452438" algn="l"/>
              </a:tabLst>
            </a:pPr>
            <a:endParaRPr lang="en-US" altLang="en-US" dirty="0">
              <a:ea typeface="Times" charset="0"/>
            </a:endParaRPr>
          </a:p>
          <a:p>
            <a:pPr>
              <a:tabLst>
                <a:tab pos="452438" algn="l"/>
              </a:tabLst>
            </a:pPr>
            <a:r>
              <a:rPr lang="en-US" altLang="en-US" dirty="0">
                <a:ea typeface="Times" charset="0"/>
              </a:rPr>
              <a:t>Step 3: Normalize--	already normalized (the exponent is the same as that of A)</a:t>
            </a:r>
          </a:p>
          <a:p>
            <a:pPr>
              <a:tabLst>
                <a:tab pos="452438" algn="l"/>
              </a:tabLst>
            </a:pPr>
            <a:r>
              <a:rPr lang="en-US" altLang="en-US" dirty="0">
                <a:ea typeface="Times" charset="0"/>
              </a:rPr>
              <a:t>	=  0 </a:t>
            </a:r>
            <a:r>
              <a:rPr lang="en-US" altLang="en-US" dirty="0">
                <a:solidFill>
                  <a:schemeClr val="accent4">
                    <a:lumMod val="60000"/>
                    <a:lumOff val="40000"/>
                  </a:schemeClr>
                </a:solidFill>
                <a:ea typeface="Times" charset="0"/>
              </a:rPr>
              <a:t>1000 0011 </a:t>
            </a: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</a:rPr>
              <a:t>101 0100 0101 0001 0000 0000 </a:t>
            </a:r>
          </a:p>
          <a:p>
            <a:pPr>
              <a:tabLst>
                <a:tab pos="452438" algn="l"/>
              </a:tabLst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BE080-6AC1-4DCF-AE91-AC8055CC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Addition (Binary)</a:t>
            </a:r>
          </a:p>
        </p:txBody>
      </p:sp>
    </p:spTree>
    <p:extLst>
      <p:ext uri="{BB962C8B-B14F-4D97-AF65-F5344CB8AC3E}">
        <p14:creationId xmlns:p14="http://schemas.microsoft.com/office/powerpoint/2010/main" val="207904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D7F5A8-2A75-9692-B1FB-E33B72E714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b="1" dirty="0">
                <a:solidFill>
                  <a:schemeClr val="accent6">
                    <a:lumMod val="60000"/>
                    <a:lumOff val="40000"/>
                  </a:schemeClr>
                </a:solidFill>
                <a:ea typeface="Times" charset="0"/>
              </a:rPr>
              <a:t>Let us work on another example</a:t>
            </a:r>
          </a:p>
          <a:p>
            <a:r>
              <a:rPr lang="en-US" altLang="en-US" b="1" dirty="0">
                <a:solidFill>
                  <a:schemeClr val="accent6">
                    <a:lumMod val="60000"/>
                    <a:lumOff val="40000"/>
                  </a:schemeClr>
                </a:solidFill>
                <a:ea typeface="Times" charset="0"/>
              </a:rPr>
              <a:t>		 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ea typeface="Times" charset="0"/>
              </a:rPr>
              <a:t>-11.5 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ea typeface="Times" charset="0"/>
              </a:rPr>
              <a:t>		 +  0.28125</a:t>
            </a:r>
            <a:endParaRPr lang="en-US" b="1" baseline="-25000" dirty="0">
              <a:solidFill>
                <a:schemeClr val="accent6">
                  <a:lumMod val="60000"/>
                  <a:lumOff val="40000"/>
                </a:schemeClr>
              </a:solidFill>
              <a:ea typeface="Times" charset="0"/>
            </a:endParaRPr>
          </a:p>
          <a:p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ea typeface="Times" charset="0"/>
            </a:endParaRPr>
          </a:p>
          <a:p>
            <a:r>
              <a:rPr lang="en-US" altLang="en-US" dirty="0">
                <a:ea typeface="Times" charset="0"/>
              </a:rPr>
              <a:t>A = </a:t>
            </a:r>
            <a:r>
              <a:rPr lang="en-US" altLang="en-US" dirty="0">
                <a:solidFill>
                  <a:schemeClr val="bg1"/>
                </a:solidFill>
                <a:highlight>
                  <a:srgbClr val="FFFF00"/>
                </a:highlight>
                <a:ea typeface="Times" charset="0"/>
              </a:rPr>
              <a:t>-</a:t>
            </a:r>
            <a:r>
              <a:rPr lang="en-US" altLang="en-US" dirty="0">
                <a:ea typeface="Times" charset="0"/>
              </a:rPr>
              <a:t>11.5  	  </a:t>
            </a:r>
          </a:p>
          <a:p>
            <a:r>
              <a:rPr lang="en-US" altLang="en-US" dirty="0">
                <a:ea typeface="Times" charset="0"/>
              </a:rPr>
              <a:t>	11.5 becomes 1011.1</a:t>
            </a:r>
            <a:r>
              <a:rPr lang="en-US" altLang="en-US" baseline="-25000" dirty="0">
                <a:ea typeface="Times" charset="0"/>
              </a:rPr>
              <a:t>2</a:t>
            </a:r>
            <a:r>
              <a:rPr lang="en-US" altLang="en-US" dirty="0">
                <a:ea typeface="Times" charset="0"/>
              </a:rPr>
              <a:t> </a:t>
            </a:r>
            <a:r>
              <a:rPr lang="en-US" altLang="en-US" dirty="0">
                <a:ea typeface="Times" charset="0"/>
                <a:sym typeface="Wingdings"/>
              </a:rPr>
              <a:t> normalized becomes 1.</a:t>
            </a:r>
            <a:r>
              <a:rPr lang="en-US" altLang="en-US" dirty="0">
                <a:solidFill>
                  <a:srgbClr val="FFFF00"/>
                </a:solidFill>
                <a:ea typeface="Times" charset="0"/>
                <a:sym typeface="Wingdings"/>
              </a:rPr>
              <a:t>0111</a:t>
            </a:r>
            <a:r>
              <a:rPr lang="en-US" altLang="en-US" dirty="0">
                <a:ea typeface="Times" charset="0"/>
                <a:sym typeface="Wingdings"/>
              </a:rPr>
              <a:t> *2</a:t>
            </a:r>
            <a:r>
              <a:rPr lang="en-US" altLang="en-US" baseline="30000" dirty="0">
                <a:highlight>
                  <a:srgbClr val="FF0000"/>
                </a:highlight>
                <a:ea typeface="Times" charset="0"/>
                <a:sym typeface="Wingdings"/>
              </a:rPr>
              <a:t>3</a:t>
            </a:r>
          </a:p>
          <a:p>
            <a:r>
              <a:rPr lang="en-US" altLang="en-US" dirty="0">
                <a:ea typeface="Times" charset="0"/>
                <a:sym typeface="Wingdings"/>
              </a:rPr>
              <a:t>	biased exponent = </a:t>
            </a:r>
            <a:r>
              <a:rPr lang="en-US" altLang="en-US" dirty="0">
                <a:highlight>
                  <a:srgbClr val="FF0000"/>
                </a:highlight>
                <a:ea typeface="Times" charset="0"/>
                <a:sym typeface="Wingdings"/>
              </a:rPr>
              <a:t>3</a:t>
            </a:r>
            <a:r>
              <a:rPr lang="en-US" altLang="en-US" dirty="0">
                <a:ea typeface="Times" charset="0"/>
                <a:sym typeface="Wingdings"/>
              </a:rPr>
              <a:t>+127 = </a:t>
            </a: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  <a:sym typeface="Wingdings"/>
              </a:rPr>
              <a:t>1000 0010</a:t>
            </a:r>
          </a:p>
          <a:p>
            <a:r>
              <a:rPr lang="en-US" altLang="en-US" dirty="0">
                <a:ea typeface="Times" charset="0"/>
                <a:sym typeface="Wingdings"/>
              </a:rPr>
              <a:t>	Sign bit = 1. A =  </a:t>
            </a:r>
            <a:r>
              <a:rPr lang="en-US" altLang="en-US" dirty="0">
                <a:solidFill>
                  <a:schemeClr val="bg1"/>
                </a:solidFill>
                <a:highlight>
                  <a:srgbClr val="FFFF00"/>
                </a:highlight>
                <a:ea typeface="Times" charset="0"/>
                <a:sym typeface="Wingdings"/>
              </a:rPr>
              <a:t>1</a:t>
            </a:r>
            <a:r>
              <a:rPr lang="en-US" altLang="en-US" dirty="0">
                <a:ea typeface="Times" charset="0"/>
                <a:sym typeface="Wingdings"/>
              </a:rPr>
              <a:t> </a:t>
            </a: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  <a:sym typeface="Wingdings"/>
              </a:rPr>
              <a:t>1000 0010</a:t>
            </a:r>
            <a:r>
              <a:rPr lang="en-US" altLang="en-US" dirty="0">
                <a:solidFill>
                  <a:srgbClr val="006600"/>
                </a:solidFill>
                <a:ea typeface="Times" charset="0"/>
                <a:sym typeface="Wingdings"/>
              </a:rPr>
              <a:t> </a:t>
            </a:r>
            <a:r>
              <a:rPr lang="en-US" altLang="en-US" dirty="0">
                <a:solidFill>
                  <a:srgbClr val="FFFF00"/>
                </a:solidFill>
                <a:ea typeface="Times" charset="0"/>
                <a:sym typeface="Wingdings"/>
              </a:rPr>
              <a:t>011 1</a:t>
            </a:r>
            <a:r>
              <a:rPr lang="en-US" altLang="en-US" dirty="0">
                <a:ea typeface="Times" charset="0"/>
                <a:sym typeface="Wingdings"/>
              </a:rPr>
              <a:t>000 0000 0000 0000 0000</a:t>
            </a:r>
          </a:p>
          <a:p>
            <a:endParaRPr lang="en-US" altLang="en-US" dirty="0">
              <a:solidFill>
                <a:srgbClr val="C00000"/>
              </a:solidFill>
              <a:ea typeface="Times" charset="0"/>
              <a:sym typeface="Wingdings"/>
            </a:endParaRPr>
          </a:p>
          <a:p>
            <a:r>
              <a:rPr lang="en-US" altLang="en-US" dirty="0">
                <a:ea typeface="Times" charset="0"/>
                <a:sym typeface="Wingdings"/>
              </a:rPr>
              <a:t>B = 0.28125 = 0.01001</a:t>
            </a:r>
            <a:r>
              <a:rPr lang="en-US" altLang="en-US" baseline="-25000" dirty="0">
                <a:ea typeface="Times" charset="0"/>
                <a:sym typeface="Wingdings"/>
              </a:rPr>
              <a:t>2</a:t>
            </a:r>
            <a:r>
              <a:rPr lang="en-US" altLang="en-US" dirty="0">
                <a:ea typeface="Times" charset="0"/>
                <a:sym typeface="Wingdings"/>
              </a:rPr>
              <a:t>  normalize, becomes 1.</a:t>
            </a:r>
            <a:r>
              <a:rPr lang="en-US" altLang="en-US" dirty="0">
                <a:solidFill>
                  <a:srgbClr val="FFFF00"/>
                </a:solidFill>
                <a:ea typeface="Times" charset="0"/>
                <a:sym typeface="Wingdings"/>
              </a:rPr>
              <a:t>001</a:t>
            </a:r>
            <a:r>
              <a:rPr lang="en-US" altLang="en-US" dirty="0">
                <a:ea typeface="Times" charset="0"/>
                <a:sym typeface="Wingdings"/>
              </a:rPr>
              <a:t> *2</a:t>
            </a:r>
            <a:r>
              <a:rPr lang="en-US" altLang="en-US" baseline="30000" dirty="0">
                <a:highlight>
                  <a:srgbClr val="FF0000"/>
                </a:highlight>
                <a:ea typeface="Times" charset="0"/>
                <a:sym typeface="Wingdings"/>
              </a:rPr>
              <a:t>-2</a:t>
            </a:r>
            <a:endParaRPr lang="en-US" altLang="en-US" dirty="0">
              <a:highlight>
                <a:srgbClr val="FF0000"/>
              </a:highlight>
              <a:ea typeface="Times" charset="0"/>
              <a:sym typeface="Wingdings"/>
            </a:endParaRPr>
          </a:p>
          <a:p>
            <a:r>
              <a:rPr lang="en-US" altLang="en-US" dirty="0">
                <a:ea typeface="Times" charset="0"/>
                <a:sym typeface="Wingdings"/>
              </a:rPr>
              <a:t>	To represent in single precision, biased exponent = </a:t>
            </a:r>
            <a:r>
              <a:rPr lang="en-US" altLang="en-US" dirty="0">
                <a:highlight>
                  <a:srgbClr val="FF0000"/>
                </a:highlight>
                <a:ea typeface="Times" charset="0"/>
                <a:sym typeface="Wingdings"/>
              </a:rPr>
              <a:t>-2</a:t>
            </a:r>
            <a:r>
              <a:rPr lang="en-US" altLang="en-US" dirty="0">
                <a:ea typeface="Times" charset="0"/>
                <a:sym typeface="Wingdings"/>
              </a:rPr>
              <a:t> + 127 = 125 = </a:t>
            </a: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  <a:sym typeface="Wingdings"/>
              </a:rPr>
              <a:t>0111 1101</a:t>
            </a:r>
          </a:p>
          <a:p>
            <a:r>
              <a:rPr lang="en-US" altLang="en-US" dirty="0">
                <a:ea typeface="Times" charset="0"/>
                <a:sym typeface="Wingdings"/>
              </a:rPr>
              <a:t>		Sign bit =0; B = 0 </a:t>
            </a: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  <a:sym typeface="Wingdings"/>
              </a:rPr>
              <a:t>0111 1101</a:t>
            </a:r>
            <a:r>
              <a:rPr lang="en-US" altLang="en-US" dirty="0">
                <a:solidFill>
                  <a:srgbClr val="006600"/>
                </a:solidFill>
                <a:ea typeface="Times" charset="0"/>
                <a:sym typeface="Wingdings"/>
              </a:rPr>
              <a:t> </a:t>
            </a:r>
            <a:r>
              <a:rPr lang="en-US" altLang="en-US" dirty="0">
                <a:solidFill>
                  <a:srgbClr val="FFFF00"/>
                </a:solidFill>
                <a:ea typeface="Times" charset="0"/>
                <a:sym typeface="Wingdings"/>
              </a:rPr>
              <a:t>001</a:t>
            </a:r>
            <a:r>
              <a:rPr lang="en-US" altLang="en-US" dirty="0">
                <a:solidFill>
                  <a:srgbClr val="C00000"/>
                </a:solidFill>
                <a:ea typeface="Times" charset="0"/>
                <a:sym typeface="Wingdings"/>
              </a:rPr>
              <a:t> </a:t>
            </a:r>
            <a:r>
              <a:rPr lang="en-US" altLang="en-US" dirty="0">
                <a:ea typeface="Times" charset="0"/>
                <a:sym typeface="Wingdings"/>
              </a:rPr>
              <a:t>0000 0000 0000 0000 0000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AEDC64-48B3-FF27-BA9C-6FC61B73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Floating-Point Addition (IEEE format)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67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B6D1A3-3B36-8003-1F42-5EC989B579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>
                <a:ea typeface="Times" charset="0"/>
              </a:rPr>
              <a:t>To add A+B or Add</a:t>
            </a:r>
          </a:p>
          <a:p>
            <a:r>
              <a:rPr lang="en-US" altLang="en-US" sz="2000" dirty="0">
                <a:ea typeface="Times" charset="0"/>
                <a:sym typeface="Wingdings"/>
              </a:rPr>
              <a:t>A =  </a:t>
            </a:r>
            <a:r>
              <a:rPr lang="en-US" altLang="en-US" sz="2000" dirty="0">
                <a:highlight>
                  <a:srgbClr val="FF0000"/>
                </a:highlight>
                <a:ea typeface="Times" charset="0"/>
                <a:sym typeface="Wingdings"/>
              </a:rPr>
              <a:t>1</a:t>
            </a:r>
            <a:r>
              <a:rPr lang="en-US" altLang="en-US" sz="2000" dirty="0">
                <a:ea typeface="Times" charset="0"/>
                <a:sym typeface="Wingdings"/>
              </a:rPr>
              <a:t> </a:t>
            </a:r>
            <a:r>
              <a:rPr lang="en-US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  <a:sym typeface="Wingdings"/>
              </a:rPr>
              <a:t>1000 0010</a:t>
            </a:r>
            <a:r>
              <a:rPr lang="en-US" altLang="en-US" sz="2000" dirty="0">
                <a:solidFill>
                  <a:srgbClr val="006600"/>
                </a:solidFill>
                <a:ea typeface="Times" charset="0"/>
                <a:sym typeface="Wingdings"/>
              </a:rPr>
              <a:t> </a:t>
            </a:r>
            <a:r>
              <a:rPr lang="en-US" altLang="en-US" sz="2000" dirty="0">
                <a:solidFill>
                  <a:srgbClr val="FFFF00"/>
                </a:solidFill>
                <a:ea typeface="Times" charset="0"/>
                <a:sym typeface="Wingdings"/>
              </a:rPr>
              <a:t>011 1</a:t>
            </a:r>
            <a:r>
              <a:rPr lang="en-US" altLang="en-US" sz="2000" dirty="0">
                <a:ea typeface="Times" charset="0"/>
                <a:sym typeface="Wingdings"/>
              </a:rPr>
              <a:t>000 0000 0000 0000 0000</a:t>
            </a:r>
          </a:p>
          <a:p>
            <a:r>
              <a:rPr lang="en-US" altLang="en-US" sz="2000" dirty="0">
                <a:ea typeface="Times" charset="0"/>
                <a:sym typeface="Wingdings"/>
              </a:rPr>
              <a:t>B = 0 </a:t>
            </a:r>
            <a:r>
              <a:rPr lang="en-US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  <a:sym typeface="Wingdings"/>
              </a:rPr>
              <a:t>0111 1101</a:t>
            </a:r>
            <a:r>
              <a:rPr lang="en-US" altLang="en-US" sz="2000" dirty="0">
                <a:solidFill>
                  <a:srgbClr val="006600"/>
                </a:solidFill>
                <a:ea typeface="Times" charset="0"/>
                <a:sym typeface="Wingdings"/>
              </a:rPr>
              <a:t> </a:t>
            </a:r>
            <a:r>
              <a:rPr lang="en-US" altLang="en-US" sz="2000" dirty="0">
                <a:solidFill>
                  <a:srgbClr val="FFFF00"/>
                </a:solidFill>
                <a:ea typeface="Times" charset="0"/>
                <a:sym typeface="Wingdings"/>
              </a:rPr>
              <a:t>001</a:t>
            </a:r>
            <a:r>
              <a:rPr lang="en-US" altLang="en-US" sz="2000" dirty="0">
                <a:solidFill>
                  <a:srgbClr val="C00000"/>
                </a:solidFill>
                <a:ea typeface="Times" charset="0"/>
                <a:sym typeface="Wingdings"/>
              </a:rPr>
              <a:t> </a:t>
            </a:r>
            <a:r>
              <a:rPr lang="en-US" altLang="en-US" sz="2000" dirty="0">
                <a:ea typeface="Times" charset="0"/>
                <a:sym typeface="Wingdings"/>
              </a:rPr>
              <a:t>0000 0000 0000 0000 0000</a:t>
            </a:r>
          </a:p>
          <a:p>
            <a:endParaRPr lang="en-US" altLang="en-US" sz="2000" dirty="0">
              <a:solidFill>
                <a:srgbClr val="C00000"/>
              </a:solidFill>
              <a:ea typeface="Times" charset="0"/>
              <a:sym typeface="Wingdings"/>
            </a:endParaRPr>
          </a:p>
          <a:p>
            <a:r>
              <a:rPr lang="en-US" sz="2000" dirty="0">
                <a:ea typeface="Times" charset="0"/>
              </a:rPr>
              <a:t>Step1: Subtract Exponents of A and B (remember subtraction requires 2’s complement</a:t>
            </a:r>
          </a:p>
          <a:p>
            <a:pPr lvl="1"/>
            <a:r>
              <a:rPr lang="en-US" sz="2000" dirty="0">
                <a:ea typeface="Times" charset="0"/>
              </a:rPr>
              <a:t>A’s exponent = </a:t>
            </a:r>
            <a:r>
              <a:rPr lang="en-US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  <a:sym typeface="Wingdings"/>
              </a:rPr>
              <a:t>1000 0010</a:t>
            </a:r>
            <a:r>
              <a:rPr lang="en-US" altLang="en-US" sz="2000" dirty="0">
                <a:solidFill>
                  <a:srgbClr val="006600"/>
                </a:solidFill>
                <a:ea typeface="Times" charset="0"/>
                <a:sym typeface="Wingdings"/>
              </a:rPr>
              <a:t> </a:t>
            </a:r>
            <a:r>
              <a:rPr lang="en-US" altLang="en-US" sz="2000" dirty="0">
                <a:ea typeface="Times" charset="0"/>
                <a:sym typeface="Wingdings"/>
              </a:rPr>
              <a:t>- B’s exponent = </a:t>
            </a:r>
            <a:r>
              <a:rPr lang="en-US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  <a:sym typeface="Wingdings"/>
              </a:rPr>
              <a:t>0111 1101 = 0000 0101 = 5</a:t>
            </a:r>
            <a:r>
              <a:rPr lang="en-US" altLang="en-US" sz="2000" baseline="-25000" dirty="0">
                <a:solidFill>
                  <a:schemeClr val="accent5">
                    <a:lumMod val="60000"/>
                    <a:lumOff val="40000"/>
                  </a:schemeClr>
                </a:solidFill>
                <a:ea typeface="Times" charset="0"/>
                <a:sym typeface="Wingdings"/>
              </a:rPr>
              <a:t>ten</a:t>
            </a:r>
            <a:endParaRPr lang="en-US" altLang="en-US" sz="2000" dirty="0">
              <a:solidFill>
                <a:srgbClr val="006600"/>
              </a:solidFill>
              <a:ea typeface="Times" charset="0"/>
              <a:sym typeface="Wingdings"/>
            </a:endParaRPr>
          </a:p>
          <a:p>
            <a:r>
              <a:rPr lang="en-US" altLang="en-US" sz="2000" dirty="0">
                <a:ea typeface="Times" charset="0"/>
                <a:sym typeface="Wingdings"/>
              </a:rPr>
              <a:t>B’s exponent is smaller. So we need to shift B’s fraction right by 5 positions</a:t>
            </a:r>
          </a:p>
          <a:p>
            <a:endParaRPr lang="en-US" sz="2000" dirty="0">
              <a:ea typeface="Times" charset="0"/>
              <a:sym typeface="Wingdings"/>
            </a:endParaRPr>
          </a:p>
          <a:p>
            <a:r>
              <a:rPr lang="en-US" sz="2000" dirty="0">
                <a:ea typeface="Times" charset="0"/>
                <a:sym typeface="Wingdings"/>
              </a:rPr>
              <a:t>Step 2: don’t forget hidden 1</a:t>
            </a:r>
          </a:p>
          <a:p>
            <a:r>
              <a:rPr lang="en-US" sz="2000" dirty="0">
                <a:ea typeface="Times" charset="0"/>
                <a:sym typeface="Wingdings"/>
              </a:rPr>
              <a:t>	Shift right </a:t>
            </a:r>
            <a:r>
              <a:rPr lang="en-US" sz="2000" dirty="0">
                <a:solidFill>
                  <a:srgbClr val="FFFF00"/>
                </a:solidFill>
                <a:ea typeface="Times" charset="0"/>
                <a:sym typeface="Wingdings"/>
              </a:rPr>
              <a:t>1.001</a:t>
            </a:r>
            <a:r>
              <a:rPr lang="en-US" sz="2000" dirty="0">
                <a:ea typeface="Times" charset="0"/>
                <a:sym typeface="Wingdings"/>
              </a:rPr>
              <a:t> 0000 0000 0000 0000 0000  </a:t>
            </a:r>
            <a:r>
              <a:rPr lang="en-US" sz="2000" dirty="0">
                <a:solidFill>
                  <a:srgbClr val="92D050"/>
                </a:solidFill>
                <a:ea typeface="Times" charset="0"/>
                <a:sym typeface="Wingdings"/>
              </a:rPr>
              <a:t>0.0000 </a:t>
            </a:r>
            <a:r>
              <a:rPr lang="en-US" sz="2000" dirty="0">
                <a:solidFill>
                  <a:srgbClr val="FFFF00"/>
                </a:solidFill>
                <a:ea typeface="Times" charset="0"/>
                <a:sym typeface="Wingdings"/>
              </a:rPr>
              <a:t>1001</a:t>
            </a:r>
            <a:r>
              <a:rPr lang="en-US" sz="2000" dirty="0">
                <a:ea typeface="Times" charset="0"/>
                <a:sym typeface="Wingdings"/>
              </a:rPr>
              <a:t> 0000 0000 0000 0000 0000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5EBE7E-6B92-CD77-9268-3C5F0EBF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ea typeface="Times" charset="0"/>
                <a:cs typeface="Arial" panose="020B0604020202020204" pitchFamily="34" charset="0"/>
              </a:rPr>
              <a:t>Floating-Point Addition (IEEE format)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5886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5927</TotalTime>
  <Words>1518</Words>
  <Application>Microsoft Macintosh PowerPoint</Application>
  <PresentationFormat>Widescreen</PresentationFormat>
  <Paragraphs>183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Times</vt:lpstr>
      <vt:lpstr>Wingdings</vt:lpstr>
      <vt:lpstr>Vapor Trail</vt:lpstr>
      <vt:lpstr>Floating Point Addition and Subtraction</vt:lpstr>
      <vt:lpstr>Floating Point Addition Decimal first</vt:lpstr>
      <vt:lpstr>Floating Point Addition (Binary)</vt:lpstr>
      <vt:lpstr>Floating-Point Addition (Binary)</vt:lpstr>
      <vt:lpstr>Floating-Point Addition (Binary)</vt:lpstr>
      <vt:lpstr>Floating-Point Addition (Binary)</vt:lpstr>
      <vt:lpstr>Floating-Point Addition (Binary)</vt:lpstr>
      <vt:lpstr>Floating-Point Addition (IEEE format)</vt:lpstr>
      <vt:lpstr>Floating-Point Addition (IEEE format)</vt:lpstr>
      <vt:lpstr>Floating-Point Addition (IEEE format)</vt:lpstr>
      <vt:lpstr>Floating-Point Addition (IEEE format)</vt:lpstr>
      <vt:lpstr>Floating-Point Addition (IEEE format)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Floating Point Converson</dc:title>
  <dc:creator>Gary James</dc:creator>
  <cp:lastModifiedBy>Gary James</cp:lastModifiedBy>
  <cp:revision>35</cp:revision>
  <dcterms:created xsi:type="dcterms:W3CDTF">2023-03-22T15:30:00Z</dcterms:created>
  <dcterms:modified xsi:type="dcterms:W3CDTF">2024-06-17T16:39:47Z</dcterms:modified>
</cp:coreProperties>
</file>