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72"/>
  </p:notesMasterIdLst>
  <p:handoutMasterIdLst>
    <p:handoutMasterId r:id="rId73"/>
  </p:handoutMasterIdLst>
  <p:sldIdLst>
    <p:sldId id="677" r:id="rId2"/>
    <p:sldId id="610" r:id="rId3"/>
    <p:sldId id="638" r:id="rId4"/>
    <p:sldId id="611" r:id="rId5"/>
    <p:sldId id="612" r:id="rId6"/>
    <p:sldId id="639" r:id="rId7"/>
    <p:sldId id="684" r:id="rId8"/>
    <p:sldId id="614" r:id="rId9"/>
    <p:sldId id="615" r:id="rId10"/>
    <p:sldId id="617" r:id="rId11"/>
    <p:sldId id="640" r:id="rId12"/>
    <p:sldId id="261" r:id="rId13"/>
    <p:sldId id="262" r:id="rId14"/>
    <p:sldId id="618" r:id="rId15"/>
    <p:sldId id="619" r:id="rId16"/>
    <p:sldId id="622" r:id="rId17"/>
    <p:sldId id="263" r:id="rId18"/>
    <p:sldId id="623" r:id="rId19"/>
    <p:sldId id="627" r:id="rId20"/>
    <p:sldId id="689" r:id="rId21"/>
    <p:sldId id="688" r:id="rId22"/>
    <p:sldId id="620" r:id="rId23"/>
    <p:sldId id="686" r:id="rId24"/>
    <p:sldId id="624" r:id="rId25"/>
    <p:sldId id="628" r:id="rId26"/>
    <p:sldId id="685" r:id="rId27"/>
    <p:sldId id="690" r:id="rId28"/>
    <p:sldId id="621" r:id="rId29"/>
    <p:sldId id="687" r:id="rId30"/>
    <p:sldId id="625" r:id="rId31"/>
    <p:sldId id="629" r:id="rId32"/>
    <p:sldId id="691" r:id="rId33"/>
    <p:sldId id="632" r:id="rId34"/>
    <p:sldId id="633" r:id="rId35"/>
    <p:sldId id="634" r:id="rId36"/>
    <p:sldId id="268" r:id="rId37"/>
    <p:sldId id="635" r:id="rId38"/>
    <p:sldId id="636" r:id="rId39"/>
    <p:sldId id="678" r:id="rId40"/>
    <p:sldId id="641" r:id="rId41"/>
    <p:sldId id="651" r:id="rId42"/>
    <p:sldId id="693" r:id="rId43"/>
    <p:sldId id="652" r:id="rId44"/>
    <p:sldId id="692" r:id="rId45"/>
    <p:sldId id="653" r:id="rId46"/>
    <p:sldId id="668" r:id="rId47"/>
    <p:sldId id="654" r:id="rId48"/>
    <p:sldId id="649" r:id="rId49"/>
    <p:sldId id="655" r:id="rId50"/>
    <p:sldId id="645" r:id="rId51"/>
    <p:sldId id="660" r:id="rId52"/>
    <p:sldId id="661" r:id="rId53"/>
    <p:sldId id="675" r:id="rId54"/>
    <p:sldId id="676" r:id="rId55"/>
    <p:sldId id="670" r:id="rId56"/>
    <p:sldId id="646" r:id="rId57"/>
    <p:sldId id="662" r:id="rId58"/>
    <p:sldId id="647" r:id="rId59"/>
    <p:sldId id="648" r:id="rId60"/>
    <p:sldId id="663" r:id="rId61"/>
    <p:sldId id="650" r:id="rId62"/>
    <p:sldId id="682" r:id="rId63"/>
    <p:sldId id="683" r:id="rId64"/>
    <p:sldId id="681" r:id="rId65"/>
    <p:sldId id="694" r:id="rId66"/>
    <p:sldId id="665" r:id="rId67"/>
    <p:sldId id="672" r:id="rId68"/>
    <p:sldId id="679" r:id="rId69"/>
    <p:sldId id="680" r:id="rId70"/>
    <p:sldId id="669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4 The Processor" id="{E6F6E22F-E4A0-1543-B77C-DFAAD1F94F4B}">
          <p14:sldIdLst>
            <p14:sldId id="677"/>
          </p14:sldIdLst>
        </p14:section>
        <p14:section name="4.2 Logic Design" id="{430E60E5-0019-7240-95CD-97D561D54EBE}">
          <p14:sldIdLst>
            <p14:sldId id="610"/>
            <p14:sldId id="638"/>
            <p14:sldId id="611"/>
            <p14:sldId id="612"/>
            <p14:sldId id="639"/>
            <p14:sldId id="684"/>
            <p14:sldId id="614"/>
            <p14:sldId id="615"/>
            <p14:sldId id="617"/>
          </p14:sldIdLst>
        </p14:section>
        <p14:section name="4.3 Buiding a Datapath" id="{DED7C5D9-AB35-6F40-A4D3-F532BDC40865}">
          <p14:sldIdLst>
            <p14:sldId id="640"/>
            <p14:sldId id="261"/>
            <p14:sldId id="262"/>
            <p14:sldId id="618"/>
          </p14:sldIdLst>
        </p14:section>
        <p14:section name="R-Type Data Path" id="{CCBB3A77-781D-0949-A14B-43B2D2EB179A}">
          <p14:sldIdLst>
            <p14:sldId id="619"/>
            <p14:sldId id="622"/>
            <p14:sldId id="263"/>
            <p14:sldId id="623"/>
            <p14:sldId id="627"/>
            <p14:sldId id="689"/>
            <p14:sldId id="688"/>
          </p14:sldIdLst>
        </p14:section>
        <p14:section name="D-Type Data Path" id="{CF8DAA34-8A50-0648-B09E-2BFB2B9704DE}">
          <p14:sldIdLst>
            <p14:sldId id="620"/>
            <p14:sldId id="686"/>
            <p14:sldId id="624"/>
            <p14:sldId id="628"/>
            <p14:sldId id="685"/>
            <p14:sldId id="690"/>
          </p14:sldIdLst>
        </p14:section>
        <p14:section name="B-Type Data Path" id="{7440642A-DC74-EF4B-B656-B9A9AE144FA4}">
          <p14:sldIdLst>
            <p14:sldId id="621"/>
            <p14:sldId id="687"/>
            <p14:sldId id="625"/>
            <p14:sldId id="629"/>
            <p14:sldId id="691"/>
          </p14:sldIdLst>
        </p14:section>
        <p14:section name="Full Data Path" id="{60CEE68E-6296-A349-AAA1-8E96808F8299}">
          <p14:sldIdLst>
            <p14:sldId id="632"/>
            <p14:sldId id="633"/>
          </p14:sldIdLst>
        </p14:section>
        <p14:section name="4.4 A Simple Implementation Scheme" id="{D15B17E6-977B-6746-B034-BED2E89E79A2}">
          <p14:sldIdLst>
            <p14:sldId id="634"/>
            <p14:sldId id="268"/>
            <p14:sldId id="635"/>
            <p14:sldId id="636"/>
            <p14:sldId id="678"/>
            <p14:sldId id="641"/>
            <p14:sldId id="651"/>
            <p14:sldId id="693"/>
            <p14:sldId id="652"/>
            <p14:sldId id="692"/>
            <p14:sldId id="653"/>
            <p14:sldId id="668"/>
            <p14:sldId id="654"/>
            <p14:sldId id="649"/>
            <p14:sldId id="655"/>
            <p14:sldId id="645"/>
            <p14:sldId id="660"/>
            <p14:sldId id="661"/>
          </p14:sldIdLst>
        </p14:section>
        <p14:section name="Conditional Branches" id="{FAE39215-FBD4-B54E-9080-9262AA2D74A4}">
          <p14:sldIdLst>
            <p14:sldId id="675"/>
            <p14:sldId id="676"/>
            <p14:sldId id="670"/>
            <p14:sldId id="646"/>
            <p14:sldId id="662"/>
            <p14:sldId id="647"/>
            <p14:sldId id="648"/>
            <p14:sldId id="663"/>
            <p14:sldId id="650"/>
          </p14:sldIdLst>
        </p14:section>
        <p14:section name="Problems from the Textbook" id="{C66B0634-FBE5-2548-96D2-1DA44B5C9BFB}">
          <p14:sldIdLst>
            <p14:sldId id="682"/>
            <p14:sldId id="683"/>
            <p14:sldId id="681"/>
            <p14:sldId id="694"/>
            <p14:sldId id="665"/>
            <p14:sldId id="672"/>
            <p14:sldId id="679"/>
            <p14:sldId id="680"/>
            <p14:sldId id="6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96197"/>
  </p:normalViewPr>
  <p:slideViewPr>
    <p:cSldViewPr snapToGrid="0">
      <p:cViewPr varScale="1">
        <p:scale>
          <a:sx n="114" d="100"/>
          <a:sy n="114" d="100"/>
        </p:scale>
        <p:origin x="14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005E85-7708-7401-4C52-30CADAF8C2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4DA13-B01D-B580-6085-10E1B1136E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9B8C-CAEB-0B4A-9ACF-CD36652AD632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8EB1C-768A-DA79-F853-42D2C5B1D9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90C1-77B5-C1F3-9096-F8B3E888BB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EFDA-ECC2-1442-970A-702074D0D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31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9886-E46C-334A-9FAA-CBC22525C16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FA1F7-D46E-1C4B-91EC-61E6B93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8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25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9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31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1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2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96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5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7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3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3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9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0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42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4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54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9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3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8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100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973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9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73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58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4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1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6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95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22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85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9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9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88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1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80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0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0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55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95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1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77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13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33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0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1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7270" y="6310313"/>
            <a:ext cx="2133600" cy="365125"/>
          </a:xfrm>
        </p:spPr>
        <p:txBody>
          <a:bodyPr/>
          <a:lstStyle/>
          <a:p>
            <a:fld id="{ADB0FE22-5A89-C344-86BA-30B433F741F0}" type="datetime1">
              <a:rPr lang="en-US" smtClean="0"/>
              <a:t>6/27/24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4270" y="6310313"/>
            <a:ext cx="2895600" cy="365125"/>
          </a:xfrm>
        </p:spPr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43270" y="6310313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892594"/>
            <a:ext cx="8042910" cy="4279606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99171-467D-F309-7C61-6404E3A1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043FB-4678-D21C-52FC-257799940325}"/>
              </a:ext>
            </a:extLst>
          </p:cNvPr>
          <p:cNvSpPr txBox="1"/>
          <p:nvPr userDrawn="1"/>
        </p:nvSpPr>
        <p:spPr>
          <a:xfrm>
            <a:off x="244550" y="18925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929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A96-C99F-4EF6-BFE0-DB9B857D1CDE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74051-A898-933A-73FF-27CD5D1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6BA56-1B02-2E43-6E2E-CD302B450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924052"/>
            <a:ext cx="76962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731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A96-C99F-4EF6-BFE0-DB9B857D1CDE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74051-A898-933A-73FF-27CD5D1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6BA56-1B02-2E43-6E2E-CD302B450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924052"/>
            <a:ext cx="76962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3547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A96-C99F-4EF6-BFE0-DB9B857D1CDE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74051-A898-933A-73FF-27CD5D1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6BA56-1B02-2E43-6E2E-CD302B450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924052"/>
            <a:ext cx="76962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086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A96-C99F-4EF6-BFE0-DB9B857D1CDE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74051-A898-933A-73FF-27CD5D1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6BA56-1B02-2E43-6E2E-CD302B450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924052"/>
            <a:ext cx="76962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23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A96-C99F-4EF6-BFE0-DB9B857D1CDE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74051-A898-933A-73FF-27CD5D1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6BA56-1B02-2E43-6E2E-CD302B450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924052"/>
            <a:ext cx="76962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331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CA96-C99F-4EF6-BFE0-DB9B857D1CDE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574051-A898-933A-73FF-27CD5D1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6BA56-1B02-2E43-6E2E-CD302B450E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924052"/>
            <a:ext cx="7696200" cy="41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83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4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5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6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8" y="2313436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4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4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4" y="2243831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6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6" y="2638047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4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B14500-DB48-0740-8156-B3CD1FB973CC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53B119-B2DA-E94C-A4C0-2C726CEC3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9" r:id="rId16"/>
    <p:sldLayoutId id="2147483760" r:id="rId17"/>
    <p:sldLayoutId id="214748376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8CE388-EDC5-1094-52C7-D8DF02AA2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Sections you should read</a:t>
            </a: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4.1  Introduction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4.2  Logic Design Conventions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4.3  Building a Datapath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4.4  A Simple Implementation Scheme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4.5  An Overview of Pipelining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4.6  Pipelined Datapath and Control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4.7  Data Hazards: Forwarding versus Stalling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4.8  Control Hazards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r>
              <a:rPr lang="en-US" sz="1800" dirty="0">
                <a:solidFill>
                  <a:schemeClr val="tx1"/>
                </a:solidFill>
                <a:latin typeface="ITCFranklinGothicStd"/>
              </a:rPr>
              <a:t>4.9  Exceptions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marL="0" indent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73272C-F9A3-1870-DA89-66B1B818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ITCFranklinGothicStd"/>
              </a:rPr>
              <a:t>The Processor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2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94890DFC-8275-B24C-A97D-D54986894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295403"/>
            <a:ext cx="8259762" cy="21872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Combinational logic transforms data during clock cycles (add, sub shift,…)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Computes the inputs to the sequential circuits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May depend on the current “state” or values stored in sequential circuits  (flip flops)</a:t>
            </a:r>
          </a:p>
          <a:p>
            <a:pPr marL="914400" lvl="2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Sequential circuits are wires holding a charge (0 or 1)</a:t>
            </a:r>
          </a:p>
          <a:p>
            <a:pPr marL="914400" lvl="2" indent="0">
              <a:buNone/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May also use additional information for computing next inputs to flip flops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Computation takes place Between clock edges</a:t>
            </a:r>
          </a:p>
        </p:txBody>
      </p:sp>
      <p:sp>
        <p:nvSpPr>
          <p:cNvPr id="160" name="Rectangle 2">
            <a:extLst>
              <a:ext uri="{FF2B5EF4-FFF2-40B4-BE49-F238E27FC236}">
                <a16:creationId xmlns:a16="http://schemas.microsoft.com/office/drawing/2014/main" id="{1CF357E4-794B-4C46-B5F0-2FA37B9B585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Clocking Methodology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61" name="Picture 6" descr="f04-04-P374493">
            <a:extLst>
              <a:ext uri="{FF2B5EF4-FFF2-40B4-BE49-F238E27FC236}">
                <a16:creationId xmlns:a16="http://schemas.microsoft.com/office/drawing/2014/main" id="{F33BCF33-99F7-3344-9BBE-3FD4EAD7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500" y="4222214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Picture 7" descr="f04-03-P374493">
            <a:extLst>
              <a:ext uri="{FF2B5EF4-FFF2-40B4-BE49-F238E27FC236}">
                <a16:creationId xmlns:a16="http://schemas.microsoft.com/office/drawing/2014/main" id="{38B3C588-69D1-0947-8F42-4271F049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29" y="4077748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2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5B069BE-E588-894A-8594-01C7FDFC0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990285"/>
            <a:ext cx="8259762" cy="13745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Datapath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Elements that process data and addresses and connections between them</a:t>
            </a:r>
            <a:br>
              <a:rPr lang="en-US" altLang="en-US" sz="16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Registers, ALUs, mux’s, combinational circuits, memories,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305CC7-F402-C146-BC77-C4FEA05EEAC5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Building a Datapath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EF6E39E-E913-EB4A-A0AE-89B64ECB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43" y="1993308"/>
            <a:ext cx="7004752" cy="470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14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5-97801280173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8540"/>
            <a:ext cx="7772400" cy="231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6-97801280173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5" y="685800"/>
            <a:ext cx="7037387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5B069BE-E588-894A-8594-01C7FDFC0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258645"/>
            <a:ext cx="8259762" cy="39683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Datapath</a:t>
            </a:r>
          </a:p>
          <a:p>
            <a:pPr lvl="1"/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Elements that process data and addresses and connections between them</a:t>
            </a:r>
            <a:br>
              <a:rPr lang="en-US" altLang="en-US" sz="1400" dirty="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Registers, ALUs, mux’s, combinational circuits, memories, …</a:t>
            </a:r>
          </a:p>
          <a:p>
            <a:pPr lvl="1"/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We will build an ARMv8 (or LEGv8)  datapath incrementally</a:t>
            </a:r>
          </a:p>
          <a:p>
            <a:pPr lvl="1"/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Remember the steps involved in the execution of instructions	</a:t>
            </a:r>
            <a:endParaRPr lang="en-AU" altLang="en-US" sz="1400" dirty="0">
              <a:latin typeface="Times" charset="0"/>
              <a:ea typeface="Times" charset="0"/>
              <a:cs typeface="Times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400" dirty="0">
                <a:latin typeface="Times" charset="0"/>
                <a:ea typeface="Times" charset="0"/>
                <a:cs typeface="Times" charset="0"/>
              </a:rPr>
              <a:t>Fetch instruction,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400" dirty="0">
                <a:latin typeface="Times" charset="0"/>
                <a:ea typeface="Times" charset="0"/>
                <a:cs typeface="Times" charset="0"/>
              </a:rPr>
              <a:t>Decode instruction, fetch register operands,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400" dirty="0">
                <a:latin typeface="Times" charset="0"/>
                <a:ea typeface="Times" charset="0"/>
                <a:cs typeface="Times" charset="0"/>
              </a:rPr>
              <a:t>Execute ALU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400" dirty="0">
                <a:latin typeface="Times" charset="0"/>
                <a:ea typeface="Times" charset="0"/>
                <a:cs typeface="Times" charset="0"/>
              </a:rPr>
              <a:t>Access memory for load/store, update PC for branch instructions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en-US" sz="1400" dirty="0">
                <a:latin typeface="Times" charset="0"/>
                <a:ea typeface="Times" charset="0"/>
                <a:cs typeface="Times" charset="0"/>
              </a:rPr>
              <a:t>Store results in destination register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305CC7-F402-C146-BC77-C4FEA05EEAC5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Building a Datapath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F15C9-E7A4-FC49-8C19-1030663D5311}"/>
              </a:ext>
            </a:extLst>
          </p:cNvPr>
          <p:cNvSpPr txBox="1"/>
          <p:nvPr/>
        </p:nvSpPr>
        <p:spPr>
          <a:xfrm>
            <a:off x="624726" y="5599355"/>
            <a:ext cx="7474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Let us first review the binary representations of instructions we studied in Chapter 2</a:t>
            </a:r>
          </a:p>
        </p:txBody>
      </p:sp>
    </p:spTree>
    <p:extLst>
      <p:ext uri="{BB962C8B-B14F-4D97-AF65-F5344CB8AC3E}">
        <p14:creationId xmlns:p14="http://schemas.microsoft.com/office/powerpoint/2010/main" val="36199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A7CFB72-509A-0B45-91FF-1AEC8EEBD90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(R-type) Register Instruction</a:t>
            </a:r>
            <a:endParaRPr lang="en-AU" altLang="en-US" sz="4000" b="1" dirty="0">
              <a:solidFill>
                <a:schemeClr val="accent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DD289-01EE-BC4E-ABAC-672B427DB276}"/>
              </a:ext>
            </a:extLst>
          </p:cNvPr>
          <p:cNvGrpSpPr/>
          <p:nvPr/>
        </p:nvGrpSpPr>
        <p:grpSpPr>
          <a:xfrm>
            <a:off x="674147" y="1413979"/>
            <a:ext cx="6588704" cy="744538"/>
            <a:chOff x="472440" y="1111124"/>
            <a:chExt cx="6588704" cy="744538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DA318D5E-DE75-934B-95B8-245DB829D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4568" y="1111124"/>
              <a:ext cx="5616576" cy="744538"/>
              <a:chOff x="-29" y="981"/>
              <a:chExt cx="3538" cy="469"/>
            </a:xfrm>
          </p:grpSpPr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AF5B972A-0375-CB48-9903-6CFC2FC19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9" y="981"/>
                <a:ext cx="817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" charset="0"/>
                    <a:ea typeface="Times" charset="0"/>
                    <a:cs typeface="Times" charset="0"/>
                  </a:rPr>
                  <a:t>opcode</a:t>
                </a:r>
                <a:endParaRPr lang="en-AU" alt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00A064CD-E2DC-8D49-9E9B-14200CAD3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" y="981"/>
                <a:ext cx="680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highlight>
                      <a:srgbClr val="FFFF00"/>
                    </a:highlight>
                    <a:latin typeface="Times" charset="0"/>
                    <a:ea typeface="Times" charset="0"/>
                    <a:cs typeface="Times" charset="0"/>
                  </a:rPr>
                  <a:t>Rm</a:t>
                </a:r>
                <a:endParaRPr lang="en-AU" altLang="en-US" sz="1400" dirty="0">
                  <a:highlight>
                    <a:srgbClr val="FFFF00"/>
                  </a:highlight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3E189733-6949-324A-BB80-A482A1743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8" y="981"/>
                <a:ext cx="680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 err="1">
                    <a:latin typeface="Times" charset="0"/>
                    <a:ea typeface="Times" charset="0"/>
                    <a:cs typeface="Times" charset="0"/>
                  </a:rPr>
                  <a:t>shamt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7" name="Text Box 8">
                <a:extLst>
                  <a:ext uri="{FF2B5EF4-FFF2-40B4-BE49-F238E27FC236}">
                    <a16:creationId xmlns:a16="http://schemas.microsoft.com/office/drawing/2014/main" id="{71BD5265-3989-6E45-BF8E-EC38C1A9D2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981"/>
                <a:ext cx="680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highlight>
                      <a:srgbClr val="00FF00"/>
                    </a:highlight>
                    <a:latin typeface="Times" charset="0"/>
                    <a:ea typeface="Times" charset="0"/>
                    <a:cs typeface="Times" charset="0"/>
                  </a:rPr>
                  <a:t>Rn</a:t>
                </a:r>
                <a:endParaRPr lang="en-AU" altLang="en-US" sz="1400" dirty="0">
                  <a:highlight>
                    <a:srgbClr val="00FF00"/>
                  </a:highlight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1F32636F-5862-AC41-BC7B-3BD7BDBA1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9" y="981"/>
                <a:ext cx="680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highlight>
                      <a:srgbClr val="00FFFF"/>
                    </a:highlight>
                    <a:latin typeface="Times" charset="0"/>
                    <a:ea typeface="Times" charset="0"/>
                    <a:cs typeface="Times" charset="0"/>
                  </a:rPr>
                  <a:t>Rd</a:t>
                </a:r>
                <a:endParaRPr lang="en-AU" altLang="en-US" sz="140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4B74729B-C554-C24B-B477-818730E76F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" y="1256"/>
                <a:ext cx="41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" charset="0"/>
                    <a:ea typeface="Times" charset="0"/>
                    <a:cs typeface="Times" charset="0"/>
                  </a:rPr>
                  <a:t>11 bits</a:t>
                </a:r>
                <a:endParaRPr lang="en-AU" alt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0" name="Text Box 13">
                <a:extLst>
                  <a:ext uri="{FF2B5EF4-FFF2-40B4-BE49-F238E27FC236}">
                    <a16:creationId xmlns:a16="http://schemas.microsoft.com/office/drawing/2014/main" id="{B666AD5C-6D36-A94C-917F-8589BD41C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3" y="1256"/>
                <a:ext cx="36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64F3FE00-4557-4E4C-B02F-17A5CF56E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4" y="1256"/>
                <a:ext cx="36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" charset="0"/>
                    <a:ea typeface="Times" charset="0"/>
                    <a:cs typeface="Times" charset="0"/>
                  </a:rPr>
                  <a:t>6 bits</a:t>
                </a:r>
                <a:endParaRPr lang="en-AU" alt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2" name="Text Box 15">
                <a:extLst>
                  <a:ext uri="{FF2B5EF4-FFF2-40B4-BE49-F238E27FC236}">
                    <a16:creationId xmlns:a16="http://schemas.microsoft.com/office/drawing/2014/main" id="{979656CE-6E96-B348-9356-130CE0EBE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1256"/>
                <a:ext cx="36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3" name="Text Box 16">
                <a:extLst>
                  <a:ext uri="{FF2B5EF4-FFF2-40B4-BE49-F238E27FC236}">
                    <a16:creationId xmlns:a16="http://schemas.microsoft.com/office/drawing/2014/main" id="{E81421E7-C106-1846-BBC6-CB14A174E2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1256"/>
                <a:ext cx="36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6CDD9C-3118-3C42-9768-FD343B2F710C}"/>
                </a:ext>
              </a:extLst>
            </p:cNvPr>
            <p:cNvSpPr txBox="1"/>
            <p:nvPr/>
          </p:nvSpPr>
          <p:spPr>
            <a:xfrm>
              <a:off x="472440" y="1111124"/>
              <a:ext cx="1824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R-Type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1A31A7-5A20-D84D-B76C-403CC2F8127F}"/>
              </a:ext>
            </a:extLst>
          </p:cNvPr>
          <p:cNvSpPr/>
          <p:nvPr/>
        </p:nvSpPr>
        <p:spPr>
          <a:xfrm>
            <a:off x="566928" y="2403008"/>
            <a:ext cx="8137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i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An example	ADD </a:t>
            </a:r>
            <a:r>
              <a:rPr lang="en-US" altLang="en-US" i="1" dirty="0">
                <a:solidFill>
                  <a:srgbClr val="C00000"/>
                </a:solidFill>
                <a:highlight>
                  <a:srgbClr val="00FFFF"/>
                </a:highlight>
                <a:latin typeface="Times" charset="0"/>
                <a:ea typeface="Times" charset="0"/>
                <a:cs typeface="Times" charset="0"/>
              </a:rPr>
              <a:t>X0</a:t>
            </a:r>
            <a:r>
              <a:rPr lang="en-US" altLang="en-US" i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highlight>
                  <a:srgbClr val="00FF00"/>
                </a:highlight>
                <a:latin typeface="Times" charset="0"/>
                <a:ea typeface="Times" charset="0"/>
                <a:cs typeface="Times" charset="0"/>
              </a:rPr>
              <a:t>X9</a:t>
            </a:r>
            <a:r>
              <a:rPr lang="en-US" altLang="en-US" i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en-US" i="1" dirty="0">
                <a:solidFill>
                  <a:srgbClr val="C00000"/>
                </a:solidFill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rPr>
              <a:t>X10</a:t>
            </a:r>
          </a:p>
          <a:p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In binary, we have </a:t>
            </a:r>
            <a:r>
              <a:rPr lang="en-US" altLang="en-US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opcode, source, source, destination</a:t>
            </a: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40EF4527-E681-2642-87AE-D1C597BE5787}"/>
              </a:ext>
            </a:extLst>
          </p:cNvPr>
          <p:cNvGrpSpPr>
            <a:grpSpLocks/>
          </p:cNvGrpSpPr>
          <p:nvPr/>
        </p:nvGrpSpPr>
        <p:grpSpPr bwMode="auto">
          <a:xfrm>
            <a:off x="1459595" y="3416735"/>
            <a:ext cx="5643563" cy="744538"/>
            <a:chOff x="686" y="981"/>
            <a:chExt cx="3555" cy="469"/>
          </a:xfrm>
        </p:grpSpPr>
        <p:sp>
          <p:nvSpPr>
            <p:cNvPr id="26" name="Text Box 5">
              <a:extLst>
                <a:ext uri="{FF2B5EF4-FFF2-40B4-BE49-F238E27FC236}">
                  <a16:creationId xmlns:a16="http://schemas.microsoft.com/office/drawing/2014/main" id="{C9B413E3-EC1A-7D47-A11C-9AE6D1DB1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10001011000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Text Box 6">
              <a:extLst>
                <a:ext uri="{FF2B5EF4-FFF2-40B4-BE49-F238E27FC236}">
                  <a16:creationId xmlns:a16="http://schemas.microsoft.com/office/drawing/2014/main" id="{3FD50D00-6117-A241-9F26-D2E24D6BA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01010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E3B129B6-ACAB-7241-975D-FEB7A10D7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000000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94C26A89-E3B1-5A42-B095-EFC4B2079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01001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A895E668-BB11-9743-B203-3CC7E229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00000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A67C256D-4192-CA45-BE09-591B66D61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" y="1256"/>
              <a:ext cx="8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Opcode (ADD)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Text Box 13">
              <a:extLst>
                <a:ext uri="{FF2B5EF4-FFF2-40B4-BE49-F238E27FC236}">
                  <a16:creationId xmlns:a16="http://schemas.microsoft.com/office/drawing/2014/main" id="{0AAB8EA6-4CA7-124B-9552-333C758D4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256"/>
              <a:ext cx="5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highlight>
                    <a:srgbClr val="FFFF00"/>
                  </a:highlight>
                  <a:latin typeface="Times" charset="0"/>
                  <a:ea typeface="Times" charset="0"/>
                  <a:cs typeface="Times" charset="0"/>
                </a:rPr>
                <a:t>R</a:t>
              </a:r>
              <a:r>
                <a:rPr lang="en-US" altLang="en-US" sz="1400" baseline="-25000" dirty="0">
                  <a:highlight>
                    <a:srgbClr val="FFFF00"/>
                  </a:highlight>
                  <a:latin typeface="Times" charset="0"/>
                  <a:ea typeface="Times" charset="0"/>
                  <a:cs typeface="Times" charset="0"/>
                </a:rPr>
                <a:t>m</a:t>
              </a:r>
              <a:r>
                <a:rPr lang="en-US" altLang="en-US" sz="1400" dirty="0">
                  <a:highlight>
                    <a:srgbClr val="FFFF00"/>
                  </a:highlight>
                  <a:latin typeface="Times" charset="0"/>
                  <a:ea typeface="Times" charset="0"/>
                  <a:cs typeface="Times" charset="0"/>
                </a:rPr>
                <a:t>= X10</a:t>
              </a:r>
              <a:endParaRPr lang="en-AU" altLang="en-US" sz="1400" dirty="0"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E315698C-3920-B94B-BF7A-4FE602084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1256"/>
              <a:ext cx="3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latin typeface="Times" charset="0"/>
                  <a:ea typeface="Times" charset="0"/>
                  <a:cs typeface="Times" charset="0"/>
                </a:rPr>
                <a:t>shmt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CF112AD9-0604-1745-AA08-75F980DD8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256"/>
              <a:ext cx="4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highlight>
                    <a:srgbClr val="00FF00"/>
                  </a:highlight>
                  <a:latin typeface="Times" charset="0"/>
                  <a:ea typeface="Times" charset="0"/>
                  <a:cs typeface="Times" charset="0"/>
                </a:rPr>
                <a:t>R</a:t>
              </a:r>
              <a:r>
                <a:rPr lang="en-US" altLang="en-US" sz="1400" baseline="-25000" dirty="0">
                  <a:highlight>
                    <a:srgbClr val="00FF00"/>
                  </a:highlight>
                  <a:latin typeface="Times" charset="0"/>
                  <a:ea typeface="Times" charset="0"/>
                  <a:cs typeface="Times" charset="0"/>
                </a:rPr>
                <a:t>n</a:t>
              </a:r>
              <a:r>
                <a:rPr lang="en-US" altLang="en-US" sz="1400" dirty="0">
                  <a:highlight>
                    <a:srgbClr val="00FF00"/>
                  </a:highlight>
                  <a:latin typeface="Times" charset="0"/>
                  <a:ea typeface="Times" charset="0"/>
                  <a:cs typeface="Times" charset="0"/>
                </a:rPr>
                <a:t>=X9</a:t>
              </a:r>
              <a:endParaRPr lang="en-AU" altLang="en-US" sz="1400" dirty="0">
                <a:highlight>
                  <a:srgbClr val="00FF00"/>
                </a:highligh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1A19E20B-51D4-1B49-9B88-73FE969CD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" y="1256"/>
              <a:ext cx="4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rPr>
                <a:t>R</a:t>
              </a:r>
              <a:r>
                <a:rPr lang="en-US" altLang="en-US" sz="1400" baseline="-2500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rPr>
                <a:t>d</a:t>
              </a:r>
              <a:r>
                <a:rPr lang="en-US" altLang="en-US" sz="140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rPr>
                <a:t>=X0</a:t>
              </a:r>
              <a:endParaRPr lang="en-AU" altLang="en-US" sz="1400" dirty="0">
                <a:highlight>
                  <a:srgbClr val="00FFFF"/>
                </a:highlight>
                <a:latin typeface="Times" charset="0"/>
                <a:ea typeface="Times" charset="0"/>
                <a:cs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9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F2F26AF-0FDB-7948-943B-BB67D2C85D2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1: Instruction Fetch</a:t>
            </a:r>
            <a:endParaRPr lang="en-AU" altLang="en-US" sz="4000" b="1" dirty="0">
              <a:solidFill>
                <a:schemeClr val="accent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23B87B-C3DA-5546-BC6D-B2535B319DC4}"/>
              </a:ext>
            </a:extLst>
          </p:cNvPr>
          <p:cNvGrpSpPr/>
          <p:nvPr/>
        </p:nvGrpSpPr>
        <p:grpSpPr>
          <a:xfrm>
            <a:off x="1880592" y="1973035"/>
            <a:ext cx="6327494" cy="3083074"/>
            <a:chOff x="611188" y="1628775"/>
            <a:chExt cx="8137525" cy="4010025"/>
          </a:xfrm>
        </p:grpSpPr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F1D12DB-438E-2947-844F-AF0819D3A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8" y="4437063"/>
              <a:ext cx="914400" cy="609600"/>
            </a:xfrm>
            <a:prstGeom prst="borderCallout1">
              <a:avLst>
                <a:gd name="adj1" fmla="val 18750"/>
                <a:gd name="adj2" fmla="val 108333"/>
                <a:gd name="adj3" fmla="val -16667"/>
                <a:gd name="adj4" fmla="val 1713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" charset="0"/>
                  <a:ea typeface="Times" charset="0"/>
                  <a:cs typeface="Times" charset="0"/>
                </a:rPr>
                <a:t>64-bit register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33BF88E8-0FFB-5C47-B3F1-EE90089B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0" y="3860800"/>
              <a:ext cx="1439863" cy="863600"/>
            </a:xfrm>
            <a:prstGeom prst="borderCallout1">
              <a:avLst>
                <a:gd name="adj1" fmla="val 13236"/>
                <a:gd name="adj2" fmla="val -5292"/>
                <a:gd name="adj3" fmla="val -41912"/>
                <a:gd name="adj4" fmla="val -554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" charset="0"/>
                  <a:ea typeface="Times" charset="0"/>
                  <a:cs typeface="Times" charset="0"/>
                </a:rPr>
                <a:t>Increment by 4 for next instruction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0" name="Picture 39" descr="f04-06-P374493">
              <a:extLst>
                <a:ext uri="{FF2B5EF4-FFF2-40B4-BE49-F238E27FC236}">
                  <a16:creationId xmlns:a16="http://schemas.microsoft.com/office/drawing/2014/main" id="{70A0C338-6966-BD42-8C01-2ADC1CA85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1628775"/>
              <a:ext cx="5143500" cy="401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E71C119-3172-1740-A20F-32F94E9B5572}"/>
              </a:ext>
            </a:extLst>
          </p:cNvPr>
          <p:cNvSpPr txBox="1"/>
          <p:nvPr/>
        </p:nvSpPr>
        <p:spPr>
          <a:xfrm>
            <a:off x="516400" y="1103170"/>
            <a:ext cx="825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Use PC as address to memory and read the instruction from (instruction) memory</a:t>
            </a:r>
            <a:endParaRPr 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Increment PC by 4 (instructions are 32 bits or 4 bytes long)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C5F61-F7FD-E049-ABA4-39496BF3D3F6}"/>
              </a:ext>
            </a:extLst>
          </p:cNvPr>
          <p:cNvSpPr txBox="1"/>
          <p:nvPr/>
        </p:nvSpPr>
        <p:spPr>
          <a:xfrm>
            <a:off x="517260" y="2099554"/>
            <a:ext cx="21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This part is the same for any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42A4C-0599-1F4B-BBCE-8D8459A920AC}"/>
              </a:ext>
            </a:extLst>
          </p:cNvPr>
          <p:cNvSpPr txBox="1"/>
          <p:nvPr/>
        </p:nvSpPr>
        <p:spPr>
          <a:xfrm>
            <a:off x="6553200" y="4452985"/>
            <a:ext cx="234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While an instruction is executing, PC points to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9048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07-9780128017333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" r="30775" b="25"/>
          <a:stretch/>
        </p:blipFill>
        <p:spPr>
          <a:xfrm>
            <a:off x="1700561" y="1837531"/>
            <a:ext cx="5380463" cy="3182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Elsevier,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789013-A513-81B8-DA0C-605D141439F5}"/>
              </a:ext>
            </a:extLst>
          </p:cNvPr>
          <p:cNvSpPr txBox="1">
            <a:spLocks noChangeArrowheads="1"/>
          </p:cNvSpPr>
          <p:nvPr/>
        </p:nvSpPr>
        <p:spPr>
          <a:xfrm>
            <a:off x="442119" y="410804"/>
            <a:ext cx="8259762" cy="7281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2: Decode and register fetch for  R-Format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99029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3B2D9D6-99B9-654B-AD67-67330E289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517056"/>
            <a:ext cx="8259762" cy="40338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Read two register operands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Perform arithmetic/logical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Write register result</a:t>
            </a:r>
            <a:endParaRPr lang="en-AU" altLang="en-US" sz="1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3690968-490D-274B-A564-1585226FD21A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10085"/>
            <a:ext cx="8259762" cy="7281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2: Decode and register fetch for  R-Format Instructions</a:t>
            </a:r>
          </a:p>
          <a:p>
            <a:pPr algn="l"/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ADD	X4,		X5,		X6</a:t>
            </a:r>
            <a:endParaRPr lang="en-AU" altLang="en-US" sz="2400" b="1" dirty="0">
              <a:solidFill>
                <a:schemeClr val="accent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F9DE83-D717-B74D-A5CE-4D341C5F3A6A}"/>
              </a:ext>
            </a:extLst>
          </p:cNvPr>
          <p:cNvGrpSpPr>
            <a:grpSpLocks/>
          </p:cNvGrpSpPr>
          <p:nvPr/>
        </p:nvGrpSpPr>
        <p:grpSpPr bwMode="auto">
          <a:xfrm>
            <a:off x="4475182" y="1338375"/>
            <a:ext cx="4358148" cy="496042"/>
            <a:chOff x="703" y="981"/>
            <a:chExt cx="3538" cy="582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F34ED4E-48D8-8242-B5E8-12182D1C8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F79304E7-4017-6443-90B2-19A41647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Rm X6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949FC573-5B0D-524B-9440-C9A9DFC9C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 err="1">
                  <a:latin typeface="Times" charset="0"/>
                  <a:ea typeface="Times" charset="0"/>
                  <a:cs typeface="Times" charset="0"/>
                </a:rPr>
                <a:t>shamt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27B35AEA-AC19-A54A-9F9E-E107E4420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Rn X5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DB0CD410-7CC5-0B44-8E90-7EE73DDE4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3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Rd X4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42708C9D-00B5-3840-8680-69F5EE503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1256"/>
              <a:ext cx="45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37485D9D-9774-BC4F-98F5-90E6630CF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1256"/>
              <a:ext cx="4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97B8BEE7-F7B0-A84D-8099-A195752A5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1256"/>
              <a:ext cx="4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6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54E20C6E-7DCD-AB4A-ACC7-2BF1E2BC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1256"/>
              <a:ext cx="4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E6D30A73-B6CC-2142-B17C-5097B3ADD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1256"/>
              <a:ext cx="4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50DC75D-BA93-1F41-AD30-44F1FB5056A1}"/>
              </a:ext>
            </a:extLst>
          </p:cNvPr>
          <p:cNvSpPr txBox="1"/>
          <p:nvPr/>
        </p:nvSpPr>
        <p:spPr>
          <a:xfrm>
            <a:off x="5834079" y="1848049"/>
            <a:ext cx="2646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opcode: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operation code</a:t>
            </a:r>
          </a:p>
          <a:p>
            <a:pPr marL="0" lvl="1"/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Rm: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the second register source operand</a:t>
            </a:r>
          </a:p>
          <a:p>
            <a:pPr marL="0" lvl="1"/>
            <a:r>
              <a:rPr lang="en-US" altLang="en-US" sz="1200" b="1" dirty="0" err="1">
                <a:latin typeface="Times" charset="0"/>
                <a:ea typeface="Times" charset="0"/>
                <a:cs typeface="Times" charset="0"/>
              </a:rPr>
              <a:t>shamt</a:t>
            </a:r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shift amount (00000 for now)</a:t>
            </a:r>
          </a:p>
          <a:p>
            <a:pPr marL="0" lvl="1"/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Rn: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the first register source operand</a:t>
            </a:r>
          </a:p>
          <a:p>
            <a:pPr marL="0" lvl="1"/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Rd: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the register destination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6D97D-7525-E942-8563-09E3E483B1DF}"/>
              </a:ext>
            </a:extLst>
          </p:cNvPr>
          <p:cNvGrpSpPr/>
          <p:nvPr/>
        </p:nvGrpSpPr>
        <p:grpSpPr>
          <a:xfrm>
            <a:off x="2914270" y="1592338"/>
            <a:ext cx="4651746" cy="2086779"/>
            <a:chOff x="3207951" y="1589419"/>
            <a:chExt cx="4651746" cy="208677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2BEA68-716E-EA46-8AAE-1F8209FEB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7951" y="1589419"/>
              <a:ext cx="4651746" cy="146283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0A231A-8DCE-A74B-9F03-4DD5748AF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7951" y="1597116"/>
              <a:ext cx="2858099" cy="20790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6" descr="f04-07-P374493">
            <a:extLst>
              <a:ext uri="{FF2B5EF4-FFF2-40B4-BE49-F238E27FC236}">
                <a16:creationId xmlns:a16="http://schemas.microsoft.com/office/drawing/2014/main" id="{6E2C65F9-E39C-154C-BDFB-F0036F961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67"/>
          <a:stretch/>
        </p:blipFill>
        <p:spPr bwMode="auto">
          <a:xfrm>
            <a:off x="1175771" y="2929259"/>
            <a:ext cx="448056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2104EF-296F-A1F0-FE75-384BCDA359CB}"/>
              </a:ext>
            </a:extLst>
          </p:cNvPr>
          <p:cNvCxnSpPr>
            <a:cxnSpLocks/>
          </p:cNvCxnSpPr>
          <p:nvPr/>
        </p:nvCxnSpPr>
        <p:spPr>
          <a:xfrm>
            <a:off x="3066670" y="3831517"/>
            <a:ext cx="892144" cy="4392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B11AB7-3515-BC29-0318-2180CF1941A0}"/>
              </a:ext>
            </a:extLst>
          </p:cNvPr>
          <p:cNvCxnSpPr>
            <a:cxnSpLocks/>
          </p:cNvCxnSpPr>
          <p:nvPr/>
        </p:nvCxnSpPr>
        <p:spPr>
          <a:xfrm>
            <a:off x="3066670" y="3207572"/>
            <a:ext cx="892144" cy="22142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83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B0D4134B-C5AD-F545-95AB-C0D992E152E7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3159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3: Instruction Execution: R-Format</a:t>
            </a:r>
            <a:endParaRPr lang="en-AU" altLang="en-US" sz="2800" b="1" dirty="0">
              <a:solidFill>
                <a:schemeClr val="accent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876227-1E94-D848-AE2A-BFED37E3C995}"/>
              </a:ext>
            </a:extLst>
          </p:cNvPr>
          <p:cNvSpPr txBox="1"/>
          <p:nvPr/>
        </p:nvSpPr>
        <p:spPr>
          <a:xfrm>
            <a:off x="1000461" y="1344710"/>
            <a:ext cx="732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We fetched the two source operands during decode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We now perform the actual operation (ADD, SUB,</a:t>
            </a:r>
            <a:r>
              <a:rPr lang="mr-IN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.)</a:t>
            </a:r>
          </a:p>
        </p:txBody>
      </p:sp>
      <p:pic>
        <p:nvPicPr>
          <p:cNvPr id="63" name="Picture 6" descr="f04-07-P374493">
            <a:extLst>
              <a:ext uri="{FF2B5EF4-FFF2-40B4-BE49-F238E27FC236}">
                <a16:creationId xmlns:a16="http://schemas.microsoft.com/office/drawing/2014/main" id="{0F785B22-557B-264A-BF7A-0E16D2671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9"/>
          <a:stretch/>
        </p:blipFill>
        <p:spPr bwMode="auto">
          <a:xfrm>
            <a:off x="2118637" y="2739533"/>
            <a:ext cx="28956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13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539057-F29E-8641-83CE-5EB6314AA5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905" y="1069485"/>
            <a:ext cx="7289271" cy="2359517"/>
          </a:xfrm>
        </p:spPr>
        <p:txBody>
          <a:bodyPr>
            <a:no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Application geography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All program code 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 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machine language code (.</a:t>
            </a:r>
            <a:r>
              <a:rPr lang="en-US" altLang="en-US" sz="16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part)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 is stored in memory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All program data (.</a:t>
            </a:r>
            <a:r>
              <a:rPr lang="en-US" altLang="en-US" sz="16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data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 part) for the program is also stored in memory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Processor cannot tell the difference between data and instructions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	A 32-bit data can be viewed as an instruction (that is as Opcode and operands)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B423AD-59D6-8E4A-ACD1-8B2B9D90DCA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Chapter 4: The Processor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5657B-0626-D74B-934C-EA845CAC730D}"/>
              </a:ext>
            </a:extLst>
          </p:cNvPr>
          <p:cNvSpPr/>
          <p:nvPr/>
        </p:nvSpPr>
        <p:spPr>
          <a:xfrm>
            <a:off x="552735" y="3485528"/>
            <a:ext cx="7924137" cy="614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For example 1100 1011 0000 1001 0000 0001 0100 1011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Represents:			    SUB X11, X10, X9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A1B8E7-1846-214B-A4D6-E7FDB6338405}"/>
              </a:ext>
            </a:extLst>
          </p:cNvPr>
          <p:cNvGrpSpPr/>
          <p:nvPr/>
        </p:nvGrpSpPr>
        <p:grpSpPr>
          <a:xfrm>
            <a:off x="1322886" y="4156451"/>
            <a:ext cx="4278413" cy="930206"/>
            <a:chOff x="718889" y="4438487"/>
            <a:chExt cx="4278413" cy="93020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9573A90-F74F-144A-ACB9-054837D20F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7488" y="4438487"/>
              <a:ext cx="2" cy="5269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3DA372-17EB-B043-BE71-D2AEC8348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8655" y="4438487"/>
              <a:ext cx="1230086" cy="6430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9E94F7-60A8-3C4D-92F3-002E19A0A2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4084" y="4445076"/>
              <a:ext cx="1197428" cy="655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3EA4E-980D-C042-848D-07523B2C5225}"/>
                </a:ext>
              </a:extLst>
            </p:cNvPr>
            <p:cNvSpPr/>
            <p:nvPr/>
          </p:nvSpPr>
          <p:spPr>
            <a:xfrm>
              <a:off x="718889" y="5025137"/>
              <a:ext cx="4278413" cy="343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90563" indent="-690563">
                <a:lnSpc>
                  <a:spcPct val="110000"/>
                </a:lnSpc>
                <a:tabLst>
                  <a:tab pos="1147763" algn="l"/>
                </a:tabLst>
                <a:defRPr/>
              </a:pPr>
              <a:r>
                <a:rPr lang="en-US" altLang="en-US" sz="1600" dirty="0">
                  <a:solidFill>
                    <a:srgbClr val="007A37"/>
                  </a:solidFill>
                  <a:latin typeface="Times" charset="0"/>
                  <a:ea typeface="Times" charset="0"/>
                  <a:cs typeface="Times" charset="0"/>
                </a:rPr>
                <a:t>11001011000</a:t>
              </a: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 </a:t>
              </a:r>
              <a:r>
                <a:rPr lang="en-US" altLang="en-US" sz="1600" dirty="0">
                  <a:solidFill>
                    <a:srgbClr val="002060"/>
                  </a:solidFill>
                  <a:latin typeface="Times" charset="0"/>
                  <a:ea typeface="Times" charset="0"/>
                  <a:cs typeface="Times" charset="0"/>
                </a:rPr>
                <a:t>01001</a:t>
              </a: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 000000 01010 01011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82D609B-5AC3-C6CA-55F4-B03146F1C5F8}"/>
              </a:ext>
            </a:extLst>
          </p:cNvPr>
          <p:cNvSpPr txBox="1"/>
          <p:nvPr/>
        </p:nvSpPr>
        <p:spPr>
          <a:xfrm>
            <a:off x="1029296" y="5615737"/>
            <a:ext cx="7924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US" altLang="en-US" dirty="0">
                <a:latin typeface="Times" charset="0"/>
                <a:ea typeface="Times" charset="0"/>
                <a:cs typeface="Times" charset="0"/>
                <a:sym typeface="Wingdings"/>
              </a:rPr>
              <a:t>As an integer number (signed/un)			-888,602,293	3,406,365,003 </a:t>
            </a:r>
          </a:p>
          <a:p>
            <a:pPr fontAlgn="b"/>
            <a:r>
              <a:rPr lang="en-US" altLang="en-US" dirty="0">
                <a:latin typeface="Times" charset="0"/>
                <a:ea typeface="Times" charset="0"/>
                <a:cs typeface="Times" charset="0"/>
                <a:sym typeface="Wingdings"/>
              </a:rPr>
              <a:t>a single precision floating point number		</a:t>
            </a:r>
            <a:r>
              <a:rPr lang="en-US" dirty="0"/>
              <a:t>-8,978,763.00000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3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FD5C6-FB47-A3FA-121B-9B958D2D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16" y="1878008"/>
            <a:ext cx="5937755" cy="3101983"/>
          </a:xfrm>
        </p:spPr>
        <p:txBody>
          <a:bodyPr/>
          <a:lstStyle/>
          <a:p>
            <a:r>
              <a:rPr lang="en-US" dirty="0"/>
              <a:t>Not needed for an R-type instruction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01523F-26E1-3D4D-BFE1-0BF61EAC525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3159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4: Memory</a:t>
            </a:r>
            <a:endParaRPr lang="en-AU" altLang="en-US" sz="2800" b="1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3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3726" y="6342587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9DB0034-81DA-C84C-B140-F448D2EAC4D9}"/>
              </a:ext>
            </a:extLst>
          </p:cNvPr>
          <p:cNvSpPr txBox="1">
            <a:spLocks noChangeArrowheads="1"/>
          </p:cNvSpPr>
          <p:nvPr/>
        </p:nvSpPr>
        <p:spPr>
          <a:xfrm>
            <a:off x="731520" y="0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5 – Write Back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EB0DC9C-D63D-614F-B234-17E7F1CC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7" y="1456184"/>
            <a:ext cx="7900987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3609B-3DE4-BC42-BC13-2A1427536A3B}"/>
              </a:ext>
            </a:extLst>
          </p:cNvPr>
          <p:cNvSpPr txBox="1"/>
          <p:nvPr/>
        </p:nvSpPr>
        <p:spPr>
          <a:xfrm>
            <a:off x="5643595" y="489231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Step 4: Write Results Back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E0BA44-8D48-4245-AF39-4024F8E44E00}"/>
              </a:ext>
            </a:extLst>
          </p:cNvPr>
          <p:cNvSpPr/>
          <p:nvPr/>
        </p:nvSpPr>
        <p:spPr>
          <a:xfrm>
            <a:off x="1628078" y="3088888"/>
            <a:ext cx="1405054" cy="914400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1017AD9-6EF6-9713-1528-FE67EB1DB926}"/>
              </a:ext>
            </a:extLst>
          </p:cNvPr>
          <p:cNvSpPr/>
          <p:nvPr/>
        </p:nvSpPr>
        <p:spPr>
          <a:xfrm>
            <a:off x="7649737" y="2129882"/>
            <a:ext cx="889458" cy="1873405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2AED462B-8DBE-F142-A772-173DA92B645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(D-type) Data Instruction</a:t>
            </a:r>
            <a:endParaRPr lang="en-AU" altLang="en-US" sz="4000" b="1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42049E-AB11-3A4A-A355-7B04F4DBFF4C}"/>
              </a:ext>
            </a:extLst>
          </p:cNvPr>
          <p:cNvSpPr txBox="1"/>
          <p:nvPr/>
        </p:nvSpPr>
        <p:spPr>
          <a:xfrm>
            <a:off x="674149" y="1413979"/>
            <a:ext cx="182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  <a:cs typeface="Arial"/>
              </a:rPr>
              <a:t>D-Type</a:t>
            </a: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2B8EBA15-497D-F94B-8F6F-38FEF5D51911}"/>
              </a:ext>
            </a:extLst>
          </p:cNvPr>
          <p:cNvSpPr txBox="1">
            <a:spLocks noChangeArrowheads="1"/>
          </p:cNvSpPr>
          <p:nvPr/>
        </p:nvSpPr>
        <p:spPr>
          <a:xfrm>
            <a:off x="609536" y="2630291"/>
            <a:ext cx="8534464" cy="2138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Load/store 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Rn:  base register (or Index register)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address:  constant offset from contents of base register (+/- 32 double words)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Rt: </a:t>
            </a:r>
            <a:r>
              <a:rPr lang="en-US" altLang="en-US" sz="1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destination (load) or source (store) 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register number</a:t>
            </a:r>
          </a:p>
          <a:p>
            <a:pPr lvl="1">
              <a:lnSpc>
                <a:spcPct val="90000"/>
              </a:lnSpc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For example: 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LDUR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1600" b="1" dirty="0">
                <a:solidFill>
                  <a:srgbClr val="7030A0"/>
                </a:solidFill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rPr>
              <a:t>X2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[</a:t>
            </a:r>
            <a:r>
              <a:rPr lang="en-US" altLang="en-US" sz="1600" b="1" dirty="0">
                <a:solidFill>
                  <a:srgbClr val="002060"/>
                </a:solidFill>
                <a:highlight>
                  <a:srgbClr val="00FFFF"/>
                </a:highlight>
                <a:latin typeface="Times" charset="0"/>
                <a:ea typeface="Times" charset="0"/>
                <a:cs typeface="Times" charset="0"/>
              </a:rPr>
              <a:t>X1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en-US" sz="1600" dirty="0">
                <a:highlight>
                  <a:srgbClr val="00FF00"/>
                </a:highlight>
                <a:latin typeface="Times" charset="0"/>
                <a:ea typeface="Times" charset="0"/>
                <a:cs typeface="Times" charset="0"/>
              </a:rPr>
              <a:t>#8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11111000010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1600" dirty="0">
                <a:highlight>
                  <a:srgbClr val="00FF00"/>
                </a:highlight>
                <a:latin typeface="Times" charset="0"/>
                <a:ea typeface="Times" charset="0"/>
                <a:cs typeface="Times" charset="0"/>
              </a:rPr>
              <a:t>000001000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00 </a:t>
            </a:r>
            <a:r>
              <a:rPr lang="en-US" altLang="en-US" sz="1600" b="1" dirty="0">
                <a:solidFill>
                  <a:srgbClr val="002060"/>
                </a:solidFill>
                <a:highlight>
                  <a:srgbClr val="00FFFF"/>
                </a:highlight>
                <a:latin typeface="Times" charset="0"/>
                <a:ea typeface="Times" charset="0"/>
                <a:cs typeface="Times" charset="0"/>
              </a:rPr>
              <a:t>00001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1600" b="1" dirty="0">
                <a:solidFill>
                  <a:srgbClr val="7030A0"/>
                </a:solidFill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rPr>
              <a:t>00010</a:t>
            </a:r>
          </a:p>
        </p:txBody>
      </p:sp>
      <p:grpSp>
        <p:nvGrpSpPr>
          <p:cNvPr id="39" name="Group 4">
            <a:extLst>
              <a:ext uri="{FF2B5EF4-FFF2-40B4-BE49-F238E27FC236}">
                <a16:creationId xmlns:a16="http://schemas.microsoft.com/office/drawing/2014/main" id="{6B771D5F-6D86-E64B-88C9-15AE4C20CAD6}"/>
              </a:ext>
            </a:extLst>
          </p:cNvPr>
          <p:cNvGrpSpPr>
            <a:grpSpLocks/>
          </p:cNvGrpSpPr>
          <p:nvPr/>
        </p:nvGrpSpPr>
        <p:grpSpPr bwMode="auto">
          <a:xfrm>
            <a:off x="1535653" y="1440847"/>
            <a:ext cx="6506678" cy="704517"/>
            <a:chOff x="703" y="981"/>
            <a:chExt cx="3538" cy="530"/>
          </a:xfrm>
        </p:grpSpPr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94DE170-F1D6-0C4E-BDB4-44A0C4288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Text Box 7">
              <a:extLst>
                <a:ext uri="{FF2B5EF4-FFF2-40B4-BE49-F238E27FC236}">
                  <a16:creationId xmlns:a16="http://schemas.microsoft.com/office/drawing/2014/main" id="{52B1D5F6-D603-A048-B5F4-7BEF0DAB1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op2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Text Box 8">
              <a:extLst>
                <a:ext uri="{FF2B5EF4-FFF2-40B4-BE49-F238E27FC236}">
                  <a16:creationId xmlns:a16="http://schemas.microsoft.com/office/drawing/2014/main" id="{FF94194D-6BEC-F44A-9A3C-ECEB15BF2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rPr>
                <a:t>Rn</a:t>
              </a:r>
              <a:endParaRPr lang="en-AU" altLang="en-US" sz="1600" dirty="0">
                <a:highlight>
                  <a:srgbClr val="00FFFF"/>
                </a:highligh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Text Box 9">
              <a:extLst>
                <a:ext uri="{FF2B5EF4-FFF2-40B4-BE49-F238E27FC236}">
                  <a16:creationId xmlns:a16="http://schemas.microsoft.com/office/drawing/2014/main" id="{47F06771-3058-8747-BD44-E7D53BB4D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highlight>
                    <a:srgbClr val="FFFF00"/>
                  </a:highlight>
                  <a:latin typeface="Times" charset="0"/>
                  <a:ea typeface="Times" charset="0"/>
                  <a:cs typeface="Times" charset="0"/>
                </a:rPr>
                <a:t>Rt</a:t>
              </a:r>
              <a:endParaRPr lang="en-AU" altLang="en-US" sz="1600" dirty="0"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6FFF01D1-16A0-D84D-93A4-4EC092F1F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" y="1256"/>
              <a:ext cx="39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A5D9BFA8-709B-A741-ABD1-16AC01473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1256"/>
              <a:ext cx="34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9 bits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6" name="Text Box 14">
              <a:extLst>
                <a:ext uri="{FF2B5EF4-FFF2-40B4-BE49-F238E27FC236}">
                  <a16:creationId xmlns:a16="http://schemas.microsoft.com/office/drawing/2014/main" id="{CE8EB631-E8F4-2049-AF59-3F40A8978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" y="1256"/>
              <a:ext cx="34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" charset="0"/>
                  <a:ea typeface="Times" charset="0"/>
                  <a:cs typeface="Times" charset="0"/>
                </a:rPr>
                <a:t>2 bits</a:t>
              </a:r>
              <a:endParaRPr lang="en-AU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90342284-4D3B-0F4C-BF26-40610D020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1256"/>
              <a:ext cx="34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8" name="Text Box 16">
              <a:extLst>
                <a:ext uri="{FF2B5EF4-FFF2-40B4-BE49-F238E27FC236}">
                  <a16:creationId xmlns:a16="http://schemas.microsoft.com/office/drawing/2014/main" id="{CF85C2D3-1C89-B545-A604-8D8EA68CE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256"/>
              <a:ext cx="34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9" name="Text Box 7">
              <a:extLst>
                <a:ext uri="{FF2B5EF4-FFF2-40B4-BE49-F238E27FC236}">
                  <a16:creationId xmlns:a16="http://schemas.microsoft.com/office/drawing/2014/main" id="{18C5D5FA-E765-C342-85CE-D1278D693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79" cy="25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highlight>
                    <a:srgbClr val="00FF00"/>
                  </a:highlight>
                  <a:latin typeface="Times" charset="0"/>
                  <a:ea typeface="Times" charset="0"/>
                  <a:cs typeface="Times" charset="0"/>
                </a:rPr>
                <a:t>address</a:t>
              </a:r>
              <a:endParaRPr lang="en-AU" altLang="en-US" sz="1600" dirty="0">
                <a:highlight>
                  <a:srgbClr val="00FF00"/>
                </a:highlight>
                <a:latin typeface="Times" charset="0"/>
                <a:ea typeface="Times" charset="0"/>
                <a:cs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75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F2F26AF-0FDB-7948-943B-BB67D2C85D2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1: Instruction Fetch</a:t>
            </a:r>
            <a:endParaRPr lang="en-AU" altLang="en-US" sz="4000" b="1" dirty="0">
              <a:solidFill>
                <a:schemeClr val="accent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23B87B-C3DA-5546-BC6D-B2535B319DC4}"/>
              </a:ext>
            </a:extLst>
          </p:cNvPr>
          <p:cNvGrpSpPr/>
          <p:nvPr/>
        </p:nvGrpSpPr>
        <p:grpSpPr>
          <a:xfrm>
            <a:off x="1880592" y="1973035"/>
            <a:ext cx="6327494" cy="3083074"/>
            <a:chOff x="611188" y="1628775"/>
            <a:chExt cx="8137525" cy="4010025"/>
          </a:xfrm>
        </p:grpSpPr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F1D12DB-438E-2947-844F-AF0819D3A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8" y="4437063"/>
              <a:ext cx="914400" cy="609600"/>
            </a:xfrm>
            <a:prstGeom prst="borderCallout1">
              <a:avLst>
                <a:gd name="adj1" fmla="val 18750"/>
                <a:gd name="adj2" fmla="val 108333"/>
                <a:gd name="adj3" fmla="val -16667"/>
                <a:gd name="adj4" fmla="val 1713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" charset="0"/>
                  <a:ea typeface="Times" charset="0"/>
                  <a:cs typeface="Times" charset="0"/>
                </a:rPr>
                <a:t>64-bit register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33BF88E8-0FFB-5C47-B3F1-EE90089B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0" y="3860800"/>
              <a:ext cx="1439863" cy="863600"/>
            </a:xfrm>
            <a:prstGeom prst="borderCallout1">
              <a:avLst>
                <a:gd name="adj1" fmla="val 13236"/>
                <a:gd name="adj2" fmla="val -5292"/>
                <a:gd name="adj3" fmla="val -41912"/>
                <a:gd name="adj4" fmla="val -554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" charset="0"/>
                  <a:ea typeface="Times" charset="0"/>
                  <a:cs typeface="Times" charset="0"/>
                </a:rPr>
                <a:t>Increment by 4 for next instruction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0" name="Picture 39" descr="f04-06-P374493">
              <a:extLst>
                <a:ext uri="{FF2B5EF4-FFF2-40B4-BE49-F238E27FC236}">
                  <a16:creationId xmlns:a16="http://schemas.microsoft.com/office/drawing/2014/main" id="{70A0C338-6966-BD42-8C01-2ADC1CA85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1628775"/>
              <a:ext cx="5143500" cy="401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E71C119-3172-1740-A20F-32F94E9B5572}"/>
              </a:ext>
            </a:extLst>
          </p:cNvPr>
          <p:cNvSpPr txBox="1"/>
          <p:nvPr/>
        </p:nvSpPr>
        <p:spPr>
          <a:xfrm>
            <a:off x="516400" y="1103170"/>
            <a:ext cx="825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Use PC as address to memory and read the instruction from (instruction) memory</a:t>
            </a:r>
            <a:endParaRPr 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Increment PC by 4 (instructions are 32 bits or 4 bytes long)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C5F61-F7FD-E049-ABA4-39496BF3D3F6}"/>
              </a:ext>
            </a:extLst>
          </p:cNvPr>
          <p:cNvSpPr txBox="1"/>
          <p:nvPr/>
        </p:nvSpPr>
        <p:spPr>
          <a:xfrm>
            <a:off x="517260" y="2099554"/>
            <a:ext cx="21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This part is the same for any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42A4C-0599-1F4B-BBCE-8D8459A920AC}"/>
              </a:ext>
            </a:extLst>
          </p:cNvPr>
          <p:cNvSpPr txBox="1"/>
          <p:nvPr/>
        </p:nvSpPr>
        <p:spPr>
          <a:xfrm>
            <a:off x="6553200" y="4452985"/>
            <a:ext cx="234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While an instruction is executing, PC points to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308180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76E2706-B94F-2947-8B7D-413C3EE2FE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104" y="1474342"/>
            <a:ext cx="8259762" cy="41949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Read register operands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Calculate address using 9-bit offset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Use ALU, but sign-extend offset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Load: Read memory and update 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Store: Write register value to memory</a:t>
            </a:r>
            <a:endParaRPr lang="en-AU" altLang="en-US" sz="1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D1A5C3B-A485-E041-944D-230144DF46F7}"/>
              </a:ext>
            </a:extLst>
          </p:cNvPr>
          <p:cNvSpPr txBox="1">
            <a:spLocks noChangeArrowheads="1"/>
          </p:cNvSpPr>
          <p:nvPr/>
        </p:nvSpPr>
        <p:spPr>
          <a:xfrm>
            <a:off x="402104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Step 2: Decode and register fetch for  D-Format Instructions</a:t>
            </a:r>
          </a:p>
          <a:p>
            <a:pPr algn="l"/>
            <a:r>
              <a:rPr lang="en-US" altLang="en-US" sz="24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LDUR		X3, [X19, #16]</a:t>
            </a:r>
            <a:endParaRPr lang="en-AU" altLang="en-US" sz="2400" b="1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B26C53-CD8D-7D47-B590-DE1469CE5632}"/>
              </a:ext>
            </a:extLst>
          </p:cNvPr>
          <p:cNvGrpSpPr>
            <a:grpSpLocks/>
          </p:cNvGrpSpPr>
          <p:nvPr/>
        </p:nvGrpSpPr>
        <p:grpSpPr bwMode="auto">
          <a:xfrm>
            <a:off x="4624819" y="1096964"/>
            <a:ext cx="4374287" cy="639484"/>
            <a:chOff x="576" y="981"/>
            <a:chExt cx="3665" cy="466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C28D6F4C-7E92-4C4D-9941-837F6C3D2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87"/>
              <a:ext cx="817" cy="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Text Box 7">
              <a:extLst>
                <a:ext uri="{FF2B5EF4-FFF2-40B4-BE49-F238E27FC236}">
                  <a16:creationId xmlns:a16="http://schemas.microsoft.com/office/drawing/2014/main" id="{2073E1AD-B7AB-044F-AB1F-08BC159BA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op2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C57B5D7B-9C0C-7B4D-8BE4-E961E2471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Rn X19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107C6D37-77C7-9F4B-B365-67171D221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 err="1">
                  <a:latin typeface="Times" charset="0"/>
                  <a:ea typeface="Times" charset="0"/>
                  <a:cs typeface="Times" charset="0"/>
                </a:rPr>
                <a:t>Rt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982556C2-3A25-014D-A317-5831ABF31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1256"/>
              <a:ext cx="4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7" name="Text Box 13">
              <a:extLst>
                <a:ext uri="{FF2B5EF4-FFF2-40B4-BE49-F238E27FC236}">
                  <a16:creationId xmlns:a16="http://schemas.microsoft.com/office/drawing/2014/main" id="{223C2AC0-E7E2-F749-B3EB-9CBE68E01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1256"/>
              <a:ext cx="4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9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F462B226-D845-1C48-B4E4-F49F3C6BE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1256"/>
              <a:ext cx="4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2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BE102F29-9D39-4E44-A527-9823023F1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2" y="1256"/>
              <a:ext cx="4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A1A2D3DD-2007-D343-82F6-D1F7DDBE5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1256"/>
              <a:ext cx="41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Text Box 7">
              <a:extLst>
                <a:ext uri="{FF2B5EF4-FFF2-40B4-BE49-F238E27FC236}">
                  <a16:creationId xmlns:a16="http://schemas.microsoft.com/office/drawing/2014/main" id="{7C7515BE-FE58-0C45-ABFF-E551AC70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981"/>
              <a:ext cx="806" cy="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Address. 16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8B16BF-3E64-1848-8CB4-E44800712AC7}"/>
              </a:ext>
            </a:extLst>
          </p:cNvPr>
          <p:cNvSpPr txBox="1"/>
          <p:nvPr/>
        </p:nvSpPr>
        <p:spPr>
          <a:xfrm>
            <a:off x="6561377" y="2050477"/>
            <a:ext cx="2363171" cy="145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Rn: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 base register</a:t>
            </a:r>
          </a:p>
          <a:p>
            <a:pPr marL="0" lvl="1">
              <a:lnSpc>
                <a:spcPct val="90000"/>
              </a:lnSpc>
            </a:pPr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address: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 constant offset from contents of base register (+/- 32 double words)</a:t>
            </a:r>
          </a:p>
          <a:p>
            <a:pPr marL="0" lvl="1">
              <a:lnSpc>
                <a:spcPct val="90000"/>
              </a:lnSpc>
            </a:pPr>
            <a:r>
              <a:rPr lang="en-US" altLang="en-US" sz="1200" b="1" dirty="0" err="1">
                <a:latin typeface="Times" charset="0"/>
                <a:ea typeface="Times" charset="0"/>
                <a:cs typeface="Times" charset="0"/>
              </a:rPr>
              <a:t>Rt</a:t>
            </a:r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destination (load) or source (store) register number</a:t>
            </a:r>
          </a:p>
          <a:p>
            <a:endParaRPr lang="en-US" sz="2400" dirty="0">
              <a:solidFill>
                <a:srgbClr val="139A29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ED04FB2-CFB7-CB4D-A882-551898134A22}"/>
              </a:ext>
            </a:extLst>
          </p:cNvPr>
          <p:cNvGrpSpPr/>
          <p:nvPr/>
        </p:nvGrpSpPr>
        <p:grpSpPr>
          <a:xfrm>
            <a:off x="1673266" y="1359069"/>
            <a:ext cx="6152513" cy="3775701"/>
            <a:chOff x="1743600" y="1359070"/>
            <a:chExt cx="6152513" cy="342553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5710CBD-5A6E-DA40-88AA-CB337238C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600" y="1359070"/>
              <a:ext cx="6152513" cy="23290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63AC93B-EF78-6B43-A6E5-14BE790F5727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3879557" y="1474342"/>
              <a:ext cx="2117451" cy="331026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099EBD4-BA0F-B340-A727-D5E3C8B076BB}"/>
              </a:ext>
            </a:extLst>
          </p:cNvPr>
          <p:cNvSpPr/>
          <p:nvPr/>
        </p:nvSpPr>
        <p:spPr>
          <a:xfrm>
            <a:off x="1973617" y="3727524"/>
            <a:ext cx="1344706" cy="19471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467219-9B03-3441-83EC-5E218E993D17}"/>
              </a:ext>
            </a:extLst>
          </p:cNvPr>
          <p:cNvCxnSpPr/>
          <p:nvPr/>
        </p:nvCxnSpPr>
        <p:spPr>
          <a:xfrm>
            <a:off x="1412018" y="4148865"/>
            <a:ext cx="5271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6D7687-A225-FA41-8664-F5E6ED3E67A0}"/>
              </a:ext>
            </a:extLst>
          </p:cNvPr>
          <p:cNvSpPr txBox="1"/>
          <p:nvPr/>
        </p:nvSpPr>
        <p:spPr>
          <a:xfrm>
            <a:off x="1961252" y="3972798"/>
            <a:ext cx="817588" cy="2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Register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A17A56-4B93-B948-9EE8-0C3E3851C637}"/>
              </a:ext>
            </a:extLst>
          </p:cNvPr>
          <p:cNvSpPr txBox="1"/>
          <p:nvPr/>
        </p:nvSpPr>
        <p:spPr>
          <a:xfrm>
            <a:off x="2200418" y="4606061"/>
            <a:ext cx="817588" cy="2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" charset="0"/>
                <a:ea typeface="Times" charset="0"/>
                <a:cs typeface="Times" charset="0"/>
              </a:rPr>
              <a:t>Registers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1D88C6-A39C-6F41-9D1D-BE8152CB912A}"/>
              </a:ext>
            </a:extLst>
          </p:cNvPr>
          <p:cNvCxnSpPr>
            <a:cxnSpLocks/>
          </p:cNvCxnSpPr>
          <p:nvPr/>
        </p:nvCxnSpPr>
        <p:spPr>
          <a:xfrm>
            <a:off x="1446492" y="4137197"/>
            <a:ext cx="0" cy="168634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325282-DA21-1747-B67B-481FD2084D8C}"/>
              </a:ext>
            </a:extLst>
          </p:cNvPr>
          <p:cNvCxnSpPr/>
          <p:nvPr/>
        </p:nvCxnSpPr>
        <p:spPr>
          <a:xfrm>
            <a:off x="1435738" y="5862969"/>
            <a:ext cx="260335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DBF9C-E454-434E-8B0E-BBB0424A6353}"/>
              </a:ext>
            </a:extLst>
          </p:cNvPr>
          <p:cNvSpPr txBox="1"/>
          <p:nvPr/>
        </p:nvSpPr>
        <p:spPr>
          <a:xfrm>
            <a:off x="589459" y="3854846"/>
            <a:ext cx="817588" cy="2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Instruction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7BEB02-9D4B-4648-A3EF-19CCB235FFA9}"/>
              </a:ext>
            </a:extLst>
          </p:cNvPr>
          <p:cNvCxnSpPr/>
          <p:nvPr/>
        </p:nvCxnSpPr>
        <p:spPr>
          <a:xfrm>
            <a:off x="3318327" y="3931919"/>
            <a:ext cx="63470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17AB575-C5B2-BF4A-ADCD-5C54D9E3C3BB}"/>
              </a:ext>
            </a:extLst>
          </p:cNvPr>
          <p:cNvSpPr/>
          <p:nvPr/>
        </p:nvSpPr>
        <p:spPr>
          <a:xfrm>
            <a:off x="4361818" y="4729778"/>
            <a:ext cx="527125" cy="106266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41445-5D79-6949-AF15-BB0A55BEFAEF}"/>
              </a:ext>
            </a:extLst>
          </p:cNvPr>
          <p:cNvSpPr txBox="1"/>
          <p:nvPr/>
        </p:nvSpPr>
        <p:spPr>
          <a:xfrm>
            <a:off x="4375095" y="5028572"/>
            <a:ext cx="58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Sign-Extend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77E565-D60C-8D4E-A45A-A70155B3C4EC}"/>
              </a:ext>
            </a:extLst>
          </p:cNvPr>
          <p:cNvCxnSpPr/>
          <p:nvPr/>
        </p:nvCxnSpPr>
        <p:spPr>
          <a:xfrm flipH="1">
            <a:off x="419633" y="4145277"/>
            <a:ext cx="992385" cy="2537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95317D-E562-7A4F-B96E-0F1896FF29F3}"/>
              </a:ext>
            </a:extLst>
          </p:cNvPr>
          <p:cNvCxnSpPr/>
          <p:nvPr/>
        </p:nvCxnSpPr>
        <p:spPr>
          <a:xfrm>
            <a:off x="4017572" y="5244352"/>
            <a:ext cx="0" cy="61264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6774D6-3392-6E48-A727-55B747CAD82B}"/>
              </a:ext>
            </a:extLst>
          </p:cNvPr>
          <p:cNvCxnSpPr/>
          <p:nvPr/>
        </p:nvCxnSpPr>
        <p:spPr>
          <a:xfrm flipV="1">
            <a:off x="4028327" y="5241809"/>
            <a:ext cx="346038" cy="25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C360D4E-31D3-3E4A-A3AF-7EE9C1493AC6}"/>
              </a:ext>
            </a:extLst>
          </p:cNvPr>
          <p:cNvSpPr txBox="1"/>
          <p:nvPr/>
        </p:nvSpPr>
        <p:spPr>
          <a:xfrm>
            <a:off x="3601239" y="5134770"/>
            <a:ext cx="41596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BD88BF-5A0A-5D4A-B8BF-34FA3FE11F8C}"/>
              </a:ext>
            </a:extLst>
          </p:cNvPr>
          <p:cNvCxnSpPr>
            <a:stCxn id="59" idx="0"/>
            <a:endCxn id="59" idx="3"/>
          </p:cNvCxnSpPr>
          <p:nvPr/>
        </p:nvCxnSpPr>
        <p:spPr>
          <a:xfrm>
            <a:off x="3809223" y="5134770"/>
            <a:ext cx="207984" cy="12311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9A0087-F8ED-3544-8AAA-0F420D2A7173}"/>
              </a:ext>
            </a:extLst>
          </p:cNvPr>
          <p:cNvCxnSpPr/>
          <p:nvPr/>
        </p:nvCxnSpPr>
        <p:spPr>
          <a:xfrm>
            <a:off x="4929297" y="5228627"/>
            <a:ext cx="63470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AB48A6-5CD1-33BF-7345-F9B97656D3E9}"/>
              </a:ext>
            </a:extLst>
          </p:cNvPr>
          <p:cNvSpPr txBox="1"/>
          <p:nvPr/>
        </p:nvSpPr>
        <p:spPr>
          <a:xfrm>
            <a:off x="5055330" y="4901587"/>
            <a:ext cx="415968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64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01523F-26E1-3D4D-BFE1-0BF61EAC525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3159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Step 3: Execution</a:t>
            </a:r>
            <a:endParaRPr lang="en-AU" altLang="en-US" sz="2800" b="1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1733B-830D-994B-8B14-CD5C77CDFD6D}"/>
              </a:ext>
            </a:extLst>
          </p:cNvPr>
          <p:cNvSpPr txBox="1"/>
          <p:nvPr/>
        </p:nvSpPr>
        <p:spPr>
          <a:xfrm>
            <a:off x="561976" y="1057052"/>
            <a:ext cx="3624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EX: LDUR X2, [X27, #8]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During decode we fetched the base address register (X27), computed sign extended constant (8)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Now we add the base and the offset to get the memory address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5DD1B0-3519-2544-A03D-6A954142F3EE}"/>
              </a:ext>
            </a:extLst>
          </p:cNvPr>
          <p:cNvGrpSpPr>
            <a:grpSpLocks/>
          </p:cNvGrpSpPr>
          <p:nvPr/>
        </p:nvGrpSpPr>
        <p:grpSpPr bwMode="auto">
          <a:xfrm>
            <a:off x="4672346" y="1183958"/>
            <a:ext cx="3564758" cy="726867"/>
            <a:chOff x="703" y="981"/>
            <a:chExt cx="3538" cy="430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6BE9D0CC-7EC3-0845-9C85-430BA1597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46CFA865-2BE3-DE4C-91C4-A3EBCEAB2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op2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2BE315D5-1DEA-1A46-B593-50501C63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Rn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ADAFA2E-305B-A34F-A458-88BE26BFF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 err="1">
                  <a:latin typeface="Times" charset="0"/>
                  <a:ea typeface="Times" charset="0"/>
                  <a:cs typeface="Times" charset="0"/>
                </a:rPr>
                <a:t>Rt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7C6D08C4-AF3E-5348-8E68-B56AEB6B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256"/>
              <a:ext cx="5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AEACBDB3-2783-564C-AAA0-DDE751B63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9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EE8DEEC7-9673-5C46-BB30-E04F19AB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2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85D425F9-EC73-5740-9E5B-873A20DB7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BF27281-3852-E046-85CB-5D4A1CC06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B839E363-8D86-3249-906F-157E427FA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79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address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67EC57-6D48-3343-AF46-A583B286E610}"/>
              </a:ext>
            </a:extLst>
          </p:cNvPr>
          <p:cNvGrpSpPr/>
          <p:nvPr/>
        </p:nvGrpSpPr>
        <p:grpSpPr>
          <a:xfrm>
            <a:off x="2286001" y="3227893"/>
            <a:ext cx="5951105" cy="2274703"/>
            <a:chOff x="2266950" y="3208839"/>
            <a:chExt cx="6212317" cy="2935210"/>
          </a:xfrm>
        </p:grpSpPr>
        <p:pic>
          <p:nvPicPr>
            <p:cNvPr id="22" name="Picture 21" descr="f04-08-P374493">
              <a:extLst>
                <a:ext uri="{FF2B5EF4-FFF2-40B4-BE49-F238E27FC236}">
                  <a16:creationId xmlns:a16="http://schemas.microsoft.com/office/drawing/2014/main" id="{10D544BA-E6B5-4045-B1F2-3A1D60647D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36215"/>
            <a:stretch/>
          </p:blipFill>
          <p:spPr bwMode="auto">
            <a:xfrm>
              <a:off x="5553187" y="3675486"/>
              <a:ext cx="2926080" cy="2468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151DEA-3AF9-AC45-B16A-90FAE8107485}"/>
                </a:ext>
              </a:extLst>
            </p:cNvPr>
            <p:cNvGrpSpPr/>
            <p:nvPr/>
          </p:nvGrpSpPr>
          <p:grpSpPr>
            <a:xfrm>
              <a:off x="2266950" y="3208839"/>
              <a:ext cx="3752850" cy="2573337"/>
              <a:chOff x="2266950" y="3170739"/>
              <a:chExt cx="3752850" cy="2573337"/>
            </a:xfrm>
          </p:grpSpPr>
          <p:pic>
            <p:nvPicPr>
              <p:cNvPr id="24" name="Picture 6" descr="f04-07-P374493">
                <a:extLst>
                  <a:ext uri="{FF2B5EF4-FFF2-40B4-BE49-F238E27FC236}">
                    <a16:creationId xmlns:a16="http://schemas.microsoft.com/office/drawing/2014/main" id="{4751FDFE-9349-2A42-A22C-23276DC1C8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816" r="-8350"/>
              <a:stretch/>
            </p:blipFill>
            <p:spPr bwMode="auto">
              <a:xfrm>
                <a:off x="3459480" y="3170739"/>
                <a:ext cx="2560320" cy="257333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886DC3-DC98-1A4E-83AC-BB2D16A9BFA1}"/>
                  </a:ext>
                </a:extLst>
              </p:cNvPr>
              <p:cNvSpPr txBox="1"/>
              <p:nvPr/>
            </p:nvSpPr>
            <p:spPr>
              <a:xfrm>
                <a:off x="2266950" y="3556646"/>
                <a:ext cx="1390650" cy="39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" pitchFamily="2" charset="0"/>
                    <a:cs typeface="Arial"/>
                  </a:rPr>
                  <a:t>Register read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9DC22-309D-2243-90E1-45821236A461}"/>
                  </a:ext>
                </a:extLst>
              </p:cNvPr>
              <p:cNvSpPr txBox="1"/>
              <p:nvPr/>
            </p:nvSpPr>
            <p:spPr>
              <a:xfrm>
                <a:off x="2333624" y="4509146"/>
                <a:ext cx="1390650" cy="67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" pitchFamily="2" charset="0"/>
                    <a:cs typeface="Arial"/>
                  </a:rPr>
                  <a:t>Sign extended constant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2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01523F-26E1-3D4D-BFE1-0BF61EAC525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3159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Step 4: Memory: Read or Write </a:t>
            </a:r>
            <a:endParaRPr lang="en-AU" altLang="en-US" sz="2800" b="1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1733B-830D-994B-8B14-CD5C77CDFD6D}"/>
              </a:ext>
            </a:extLst>
          </p:cNvPr>
          <p:cNvSpPr txBox="1"/>
          <p:nvPr/>
        </p:nvSpPr>
        <p:spPr>
          <a:xfrm>
            <a:off x="561976" y="1057052"/>
            <a:ext cx="362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EX: LDUR X2, [X27, #8]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During decode we fetched the base address register (X27), computed sign extended constant (8)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5DD1B0-3519-2544-A03D-6A954142F3EE}"/>
              </a:ext>
            </a:extLst>
          </p:cNvPr>
          <p:cNvGrpSpPr>
            <a:grpSpLocks/>
          </p:cNvGrpSpPr>
          <p:nvPr/>
        </p:nvGrpSpPr>
        <p:grpSpPr bwMode="auto">
          <a:xfrm>
            <a:off x="4672346" y="1183958"/>
            <a:ext cx="3564758" cy="726867"/>
            <a:chOff x="703" y="981"/>
            <a:chExt cx="3538" cy="430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6BE9D0CC-7EC3-0845-9C85-430BA1597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46CFA865-2BE3-DE4C-91C4-A3EBCEAB2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op2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2BE315D5-1DEA-1A46-B593-50501C63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Rn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ADAFA2E-305B-A34F-A458-88BE26BFF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 err="1">
                  <a:latin typeface="Times" charset="0"/>
                  <a:ea typeface="Times" charset="0"/>
                  <a:cs typeface="Times" charset="0"/>
                </a:rPr>
                <a:t>Rt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7C6D08C4-AF3E-5348-8E68-B56AEB6B3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256"/>
              <a:ext cx="5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AEACBDB3-2783-564C-AAA0-DDE751B63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4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9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EE8DEEC7-9673-5C46-BB30-E04F19AB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2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85D425F9-EC73-5740-9E5B-873A20DB7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EBF27281-3852-E046-85CB-5D4A1CC06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56"/>
              <a:ext cx="48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B839E363-8D86-3249-906F-157E427FA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79" cy="1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address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B42B4D0-5CBE-B04E-9B5F-8EA0F652A0A8}"/>
              </a:ext>
            </a:extLst>
          </p:cNvPr>
          <p:cNvSpPr/>
          <p:nvPr/>
        </p:nvSpPr>
        <p:spPr>
          <a:xfrm>
            <a:off x="453394" y="2328390"/>
            <a:ext cx="852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Now we retrieve from or store to memory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We send the address to memory and wait until we get the data back from memory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67EC57-6D48-3343-AF46-A583B286E610}"/>
              </a:ext>
            </a:extLst>
          </p:cNvPr>
          <p:cNvGrpSpPr/>
          <p:nvPr/>
        </p:nvGrpSpPr>
        <p:grpSpPr>
          <a:xfrm>
            <a:off x="2286001" y="3227893"/>
            <a:ext cx="5951103" cy="2274703"/>
            <a:chOff x="2266950" y="3208839"/>
            <a:chExt cx="6212317" cy="2935210"/>
          </a:xfrm>
        </p:grpSpPr>
        <p:pic>
          <p:nvPicPr>
            <p:cNvPr id="22" name="Picture 21" descr="f04-08-P374493">
              <a:extLst>
                <a:ext uri="{FF2B5EF4-FFF2-40B4-BE49-F238E27FC236}">
                  <a16:creationId xmlns:a16="http://schemas.microsoft.com/office/drawing/2014/main" id="{10D544BA-E6B5-4045-B1F2-3A1D60647D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" r="36215"/>
            <a:stretch/>
          </p:blipFill>
          <p:spPr bwMode="auto">
            <a:xfrm>
              <a:off x="5553187" y="3675486"/>
              <a:ext cx="2926080" cy="2468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7151DEA-3AF9-AC45-B16A-90FAE8107485}"/>
                </a:ext>
              </a:extLst>
            </p:cNvPr>
            <p:cNvGrpSpPr/>
            <p:nvPr/>
          </p:nvGrpSpPr>
          <p:grpSpPr>
            <a:xfrm>
              <a:off x="2266950" y="3208839"/>
              <a:ext cx="3752850" cy="2573337"/>
              <a:chOff x="2266950" y="3170739"/>
              <a:chExt cx="3752850" cy="2573337"/>
            </a:xfrm>
          </p:grpSpPr>
          <p:pic>
            <p:nvPicPr>
              <p:cNvPr id="24" name="Picture 6" descr="f04-07-P374493">
                <a:extLst>
                  <a:ext uri="{FF2B5EF4-FFF2-40B4-BE49-F238E27FC236}">
                    <a16:creationId xmlns:a16="http://schemas.microsoft.com/office/drawing/2014/main" id="{4751FDFE-9349-2A42-A22C-23276DC1C8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816" r="-8350"/>
              <a:stretch/>
            </p:blipFill>
            <p:spPr bwMode="auto">
              <a:xfrm>
                <a:off x="3459480" y="3170739"/>
                <a:ext cx="2560320" cy="2573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886DC3-DC98-1A4E-83AC-BB2D16A9BFA1}"/>
                  </a:ext>
                </a:extLst>
              </p:cNvPr>
              <p:cNvSpPr txBox="1"/>
              <p:nvPr/>
            </p:nvSpPr>
            <p:spPr>
              <a:xfrm>
                <a:off x="2266950" y="3556646"/>
                <a:ext cx="1390650" cy="397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" pitchFamily="2" charset="0"/>
                    <a:cs typeface="Arial"/>
                  </a:rPr>
                  <a:t>Register read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89DC22-309D-2243-90E1-45821236A461}"/>
                  </a:ext>
                </a:extLst>
              </p:cNvPr>
              <p:cNvSpPr txBox="1"/>
              <p:nvPr/>
            </p:nvSpPr>
            <p:spPr>
              <a:xfrm>
                <a:off x="2333624" y="4509146"/>
                <a:ext cx="1390650" cy="67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" pitchFamily="2" charset="0"/>
                    <a:cs typeface="Arial"/>
                  </a:rPr>
                  <a:t>Sign extended constant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28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3726" y="6342587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9DB0034-81DA-C84C-B140-F448D2EAC4D9}"/>
              </a:ext>
            </a:extLst>
          </p:cNvPr>
          <p:cNvSpPr txBox="1">
            <a:spLocks noChangeArrowheads="1"/>
          </p:cNvSpPr>
          <p:nvPr/>
        </p:nvSpPr>
        <p:spPr>
          <a:xfrm>
            <a:off x="731520" y="0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5 – Write Back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0EB0DC9C-D63D-614F-B234-17E7F1CC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7" y="1456184"/>
            <a:ext cx="7900987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53609B-3DE4-BC42-BC13-2A1427536A3B}"/>
              </a:ext>
            </a:extLst>
          </p:cNvPr>
          <p:cNvSpPr txBox="1"/>
          <p:nvPr/>
        </p:nvSpPr>
        <p:spPr>
          <a:xfrm>
            <a:off x="5643595" y="4892319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Step 4: Write Results Back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E0BA44-8D48-4245-AF39-4024F8E44E00}"/>
              </a:ext>
            </a:extLst>
          </p:cNvPr>
          <p:cNvSpPr/>
          <p:nvPr/>
        </p:nvSpPr>
        <p:spPr>
          <a:xfrm>
            <a:off x="1628078" y="3088888"/>
            <a:ext cx="1405054" cy="914400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1017AD9-6EF6-9713-1528-FE67EB1DB926}"/>
              </a:ext>
            </a:extLst>
          </p:cNvPr>
          <p:cNvSpPr/>
          <p:nvPr/>
        </p:nvSpPr>
        <p:spPr>
          <a:xfrm>
            <a:off x="7649737" y="2129882"/>
            <a:ext cx="889458" cy="1873405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6A31C4-9A0E-E842-956D-FFB6AC135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006" y="1325878"/>
            <a:ext cx="8096794" cy="200949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CBZ X</a:t>
            </a:r>
            <a:r>
              <a:rPr lang="en-US" altLang="en-US" sz="1600" baseline="-25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 L1	//if (X</a:t>
            </a:r>
            <a:r>
              <a:rPr lang="en-US" altLang="en-US" sz="1600" baseline="-25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== 0) branch to instruction labeled L1;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CBNZ X</a:t>
            </a:r>
            <a:r>
              <a:rPr lang="en-US" altLang="en-US" sz="1600" baseline="-25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 L1	//if (X</a:t>
            </a:r>
            <a:r>
              <a:rPr lang="en-US" altLang="en-US" sz="1600" baseline="-25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 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!= 0) branch to instruction labeled L1;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 L1		//branch unconditionally to instruction labeled L1;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Instruction Formats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5523AFB-AF6B-4E47-95E2-2507750445A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1"/>
                </a:solidFill>
                <a:latin typeface="Times" charset="0"/>
                <a:ea typeface="Times" charset="0"/>
                <a:cs typeface="Times" charset="0"/>
              </a:rPr>
              <a:t>(B-type) Branch Operations</a:t>
            </a:r>
            <a:endParaRPr lang="en-AU" altLang="en-US" sz="4000" b="1" dirty="0">
              <a:solidFill>
                <a:schemeClr val="accent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779C60D-278A-3F4E-AF4D-8B3A92C5364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1073705"/>
            <a:ext cx="8259762" cy="49316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AU" altLang="en-US" sz="2400" b="1" dirty="0">
              <a:solidFill>
                <a:schemeClr val="accent1"/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33A3A-6B33-5849-8A4B-90242ACAD37F}"/>
              </a:ext>
            </a:extLst>
          </p:cNvPr>
          <p:cNvGrpSpPr/>
          <p:nvPr/>
        </p:nvGrpSpPr>
        <p:grpSpPr>
          <a:xfrm>
            <a:off x="1006475" y="3270048"/>
            <a:ext cx="6913562" cy="1041581"/>
            <a:chOff x="1006475" y="2974210"/>
            <a:chExt cx="6913562" cy="1041581"/>
          </a:xfrm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B8199EAD-E72C-3B47-836C-AB0D326F6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475" y="3304682"/>
              <a:ext cx="1296987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000101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A5AD32BE-1290-4A49-AB41-D71CFE7B8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462" y="3304682"/>
              <a:ext cx="5616575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16</a:t>
              </a:r>
              <a:r>
                <a:rPr lang="en-US" altLang="en-US" sz="1600" baseline="-25000" dirty="0">
                  <a:latin typeface="Times" charset="0"/>
                  <a:ea typeface="Times" charset="0"/>
                  <a:cs typeface="Times" charset="0"/>
                </a:rPr>
                <a:t>ten </a:t>
              </a: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(Address of Label)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30D38FA7-C6BE-094D-8C9A-2FB40A721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593" y="3677237"/>
              <a:ext cx="6367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6 bits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6AAF480E-1C1F-0948-AA57-2586C4EA5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316" y="3677237"/>
              <a:ext cx="7393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26 bits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87B811-1904-F942-B280-E76525B0CD4B}"/>
                </a:ext>
              </a:extLst>
            </p:cNvPr>
            <p:cNvSpPr txBox="1"/>
            <p:nvPr/>
          </p:nvSpPr>
          <p:spPr>
            <a:xfrm>
              <a:off x="1006475" y="2974210"/>
              <a:ext cx="4624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  <a:cs typeface="Arial"/>
                </a:rPr>
                <a:t>Unconditional Branch instructions:  B L1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D34B61-F295-8146-A8F0-F72B009F3752}"/>
              </a:ext>
            </a:extLst>
          </p:cNvPr>
          <p:cNvGrpSpPr/>
          <p:nvPr/>
        </p:nvGrpSpPr>
        <p:grpSpPr>
          <a:xfrm>
            <a:off x="1006475" y="4584526"/>
            <a:ext cx="7339012" cy="1028800"/>
            <a:chOff x="1006475" y="4456000"/>
            <a:chExt cx="7339012" cy="10288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8F2F80-9BBC-3F4E-B362-39885DEFDAFB}"/>
                </a:ext>
              </a:extLst>
            </p:cNvPr>
            <p:cNvGrpSpPr/>
            <p:nvPr/>
          </p:nvGrpSpPr>
          <p:grpSpPr>
            <a:xfrm>
              <a:off x="1006475" y="4828555"/>
              <a:ext cx="7339012" cy="656245"/>
              <a:chOff x="1006475" y="3584530"/>
              <a:chExt cx="7339012" cy="656245"/>
            </a:xfrm>
          </p:grpSpPr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02EB1AA9-FBC3-DC40-9C18-67935222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475" y="3584530"/>
                <a:ext cx="1296987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1011 0101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" name="Text Box 8">
                <a:extLst>
                  <a:ext uri="{FF2B5EF4-FFF2-40B4-BE49-F238E27FC236}">
                    <a16:creationId xmlns:a16="http://schemas.microsoft.com/office/drawing/2014/main" id="{B7614A59-F3C7-8D4B-9215-BDFEFDA2D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462" y="3584530"/>
                <a:ext cx="4968875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L1 (distance from current instruction)</a:t>
                </a:r>
                <a:endParaRPr lang="en-AU" altLang="en-US" sz="1600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" name="Text Box 9">
                <a:extLst>
                  <a:ext uri="{FF2B5EF4-FFF2-40B4-BE49-F238E27FC236}">
                    <a16:creationId xmlns:a16="http://schemas.microsoft.com/office/drawing/2014/main" id="{422506E0-C96E-5C4A-B6B8-F0197454C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593" y="3902221"/>
                <a:ext cx="6367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" charset="0"/>
                    <a:ea typeface="Times" charset="0"/>
                    <a:cs typeface="Times" charset="0"/>
                  </a:rPr>
                  <a:t>8 bits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3" name="Text Box 12">
                <a:extLst>
                  <a:ext uri="{FF2B5EF4-FFF2-40B4-BE49-F238E27FC236}">
                    <a16:creationId xmlns:a16="http://schemas.microsoft.com/office/drawing/2014/main" id="{93533C76-1BD5-AF47-8DBD-044F1457A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041" y="3902221"/>
                <a:ext cx="73930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" charset="0"/>
                    <a:ea typeface="Times" charset="0"/>
                    <a:cs typeface="Times" charset="0"/>
                  </a:rPr>
                  <a:t>19 bits</a:t>
                </a:r>
                <a:endParaRPr lang="en-AU" alt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4" name="Text Box 8">
                <a:extLst>
                  <a:ext uri="{FF2B5EF4-FFF2-40B4-BE49-F238E27FC236}">
                    <a16:creationId xmlns:a16="http://schemas.microsoft.com/office/drawing/2014/main" id="{E7261F21-D567-DF49-A22E-7D0AAA10A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2337" y="3584530"/>
                <a:ext cx="1073150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19</a:t>
                </a:r>
                <a:endParaRPr lang="en-AU" altLang="en-US" sz="1600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400E7BA-B12A-2D4E-873F-06301A85A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4043" y="3881583"/>
                <a:ext cx="6367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8354BC-9A50-1143-ADC1-6ADB2D95136B}"/>
                </a:ext>
              </a:extLst>
            </p:cNvPr>
            <p:cNvSpPr txBox="1"/>
            <p:nvPr/>
          </p:nvSpPr>
          <p:spPr>
            <a:xfrm>
              <a:off x="1006475" y="4456000"/>
              <a:ext cx="69135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Times" pitchFamily="2" charset="0"/>
                  <a:cs typeface="Arial"/>
                </a:rPr>
                <a:t>Conditional Branch:  CBNZ X19, L1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5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8F2F26AF-0FDB-7948-943B-BB67D2C85D2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2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Step 1: Instruction Fetch</a:t>
            </a:r>
            <a:endParaRPr lang="en-AU" altLang="en-US" sz="4000" b="1" dirty="0">
              <a:solidFill>
                <a:schemeClr val="accent2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23B87B-C3DA-5546-BC6D-B2535B319DC4}"/>
              </a:ext>
            </a:extLst>
          </p:cNvPr>
          <p:cNvGrpSpPr/>
          <p:nvPr/>
        </p:nvGrpSpPr>
        <p:grpSpPr>
          <a:xfrm>
            <a:off x="1880592" y="1973035"/>
            <a:ext cx="6327494" cy="3083074"/>
            <a:chOff x="611188" y="1628775"/>
            <a:chExt cx="8137525" cy="4010025"/>
          </a:xfrm>
        </p:grpSpPr>
        <p:sp>
          <p:nvSpPr>
            <p:cNvPr id="38" name="AutoShape 4">
              <a:extLst>
                <a:ext uri="{FF2B5EF4-FFF2-40B4-BE49-F238E27FC236}">
                  <a16:creationId xmlns:a16="http://schemas.microsoft.com/office/drawing/2014/main" id="{3F1D12DB-438E-2947-844F-AF0819D3A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88" y="4437063"/>
              <a:ext cx="914400" cy="609600"/>
            </a:xfrm>
            <a:prstGeom prst="borderCallout1">
              <a:avLst>
                <a:gd name="adj1" fmla="val 18750"/>
                <a:gd name="adj2" fmla="val 108333"/>
                <a:gd name="adj3" fmla="val -16667"/>
                <a:gd name="adj4" fmla="val 1713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" charset="0"/>
                  <a:ea typeface="Times" charset="0"/>
                  <a:cs typeface="Times" charset="0"/>
                </a:rPr>
                <a:t>64-bit register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33BF88E8-0FFB-5C47-B3F1-EE90089B0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850" y="3860800"/>
              <a:ext cx="1439863" cy="863600"/>
            </a:xfrm>
            <a:prstGeom prst="borderCallout1">
              <a:avLst>
                <a:gd name="adj1" fmla="val 13236"/>
                <a:gd name="adj2" fmla="val -5292"/>
                <a:gd name="adj3" fmla="val -41912"/>
                <a:gd name="adj4" fmla="val -55458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dirty="0">
                  <a:latin typeface="Times" charset="0"/>
                  <a:ea typeface="Times" charset="0"/>
                  <a:cs typeface="Times" charset="0"/>
                </a:rPr>
                <a:t>Increment by 4 for next instruction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pic>
          <p:nvPicPr>
            <p:cNvPr id="40" name="Picture 39" descr="f04-06-P374493">
              <a:extLst>
                <a:ext uri="{FF2B5EF4-FFF2-40B4-BE49-F238E27FC236}">
                  <a16:creationId xmlns:a16="http://schemas.microsoft.com/office/drawing/2014/main" id="{70A0C338-6966-BD42-8C01-2ADC1CA85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075" y="1628775"/>
              <a:ext cx="5143500" cy="401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E71C119-3172-1740-A20F-32F94E9B5572}"/>
              </a:ext>
            </a:extLst>
          </p:cNvPr>
          <p:cNvSpPr txBox="1"/>
          <p:nvPr/>
        </p:nvSpPr>
        <p:spPr>
          <a:xfrm>
            <a:off x="516400" y="1103170"/>
            <a:ext cx="825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Use PC as address to memory and read the instruction from (instruction) memory</a:t>
            </a:r>
            <a:endParaRPr 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Increment PC by 4 (instructions are 32 bits or 4 bytes long)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C5F61-F7FD-E049-ABA4-39496BF3D3F6}"/>
              </a:ext>
            </a:extLst>
          </p:cNvPr>
          <p:cNvSpPr txBox="1"/>
          <p:nvPr/>
        </p:nvSpPr>
        <p:spPr>
          <a:xfrm>
            <a:off x="517260" y="2099554"/>
            <a:ext cx="2119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This part is the same for any 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42A4C-0599-1F4B-BBCE-8D8459A920AC}"/>
              </a:ext>
            </a:extLst>
          </p:cNvPr>
          <p:cNvSpPr txBox="1"/>
          <p:nvPr/>
        </p:nvSpPr>
        <p:spPr>
          <a:xfrm>
            <a:off x="6553200" y="4452985"/>
            <a:ext cx="2346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While an instruction is executing, PC points to next instruction</a:t>
            </a:r>
          </a:p>
        </p:txBody>
      </p:sp>
    </p:spTree>
    <p:extLst>
      <p:ext uri="{BB962C8B-B14F-4D97-AF65-F5344CB8AC3E}">
        <p14:creationId xmlns:p14="http://schemas.microsoft.com/office/powerpoint/2010/main" val="16492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EB423AD-59D6-8E4A-ACD1-8B2B9D90DCA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Chapter 4: The Processor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65657B-0626-D74B-934C-EA845CAC730D}"/>
              </a:ext>
            </a:extLst>
          </p:cNvPr>
          <p:cNvSpPr/>
          <p:nvPr/>
        </p:nvSpPr>
        <p:spPr>
          <a:xfrm>
            <a:off x="723014" y="1047392"/>
            <a:ext cx="776102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For example 1100 1011 0000 1001 0000 0001 0100 1011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or 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a negative integer: 	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  <a:sym typeface="Wingdings"/>
              </a:rPr>
              <a:t> -888,602,293</a:t>
            </a:r>
            <a:r>
              <a:rPr lang="en-US" altLang="en-US" baseline="-25000" dirty="0">
                <a:latin typeface="Times" charset="0"/>
                <a:ea typeface="Times" charset="0"/>
                <a:cs typeface="Times" charset="0"/>
              </a:rPr>
              <a:t>ten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	      2’s complement = 0011 0100 1111 0110 1111 1110 1011 0101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43069-D21A-3543-A923-7812581891AF}"/>
              </a:ext>
            </a:extLst>
          </p:cNvPr>
          <p:cNvSpPr txBox="1"/>
          <p:nvPr/>
        </p:nvSpPr>
        <p:spPr>
          <a:xfrm>
            <a:off x="808074" y="2658140"/>
            <a:ext cx="7499585" cy="311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1100 1011 0000 1001 0000 0001 0100 1011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endParaRPr lang="en-US" altLang="en-US" dirty="0">
              <a:latin typeface="Times" charset="0"/>
              <a:ea typeface="Times" charset="0"/>
              <a:cs typeface="Times" charset="0"/>
            </a:endParaRP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Or a floating point number: 1 </a:t>
            </a:r>
            <a:r>
              <a:rPr lang="en-US" altLang="en-US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1001 0110 </a:t>
            </a:r>
            <a:r>
              <a:rPr lang="en-US" altLang="en-US" dirty="0">
                <a:solidFill>
                  <a:schemeClr val="accent2"/>
                </a:solidFill>
                <a:latin typeface="Times" charset="0"/>
                <a:ea typeface="Times" charset="0"/>
                <a:cs typeface="Times" charset="0"/>
              </a:rPr>
              <a:t>000 1001 0000 0001 0100 1011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  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exponent = +22 and fraction = 1. 000 1001 0000 0001 0100 1011  </a:t>
            </a:r>
            <a:r>
              <a:rPr lang="en-US" altLang="en-US" dirty="0" err="1">
                <a:latin typeface="Times" charset="0"/>
                <a:ea typeface="Times" charset="0"/>
                <a:cs typeface="Times" charset="0"/>
              </a:rPr>
              <a:t>approx</a:t>
            </a:r>
            <a:r>
              <a:rPr lang="en-US" altLang="en-US" dirty="0">
                <a:latin typeface="Times" charset="0"/>
                <a:ea typeface="Times" charset="0"/>
                <a:cs typeface="Times" charset="0"/>
              </a:rPr>
              <a:t>  -1.07035 *2</a:t>
            </a:r>
            <a:r>
              <a:rPr lang="en-US" altLang="en-US" baseline="30000" dirty="0">
                <a:latin typeface="Times" charset="0"/>
                <a:ea typeface="Times" charset="0"/>
                <a:cs typeface="Times" charset="0"/>
              </a:rPr>
              <a:t>23</a:t>
            </a:r>
            <a:endParaRPr lang="en-US" altLang="en-US" dirty="0">
              <a:latin typeface="Times" charset="0"/>
              <a:ea typeface="Times" charset="0"/>
              <a:cs typeface="Times" charset="0"/>
            </a:endParaRP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endParaRPr lang="en-US" altLang="en-US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  <a:sym typeface="Wingdings"/>
              </a:rPr>
              <a:t>This is how most security attacks take place  make processor execute data as instructions</a:t>
            </a:r>
            <a:r>
              <a:rPr lang="en-US" altLang="en-US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    </a:t>
            </a:r>
            <a:endParaRPr lang="en-AU" altLang="en-US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US" dirty="0">
              <a:solidFill>
                <a:srgbClr val="139A2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6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9CD23C0-8477-7448-A932-2D5D59705D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474342"/>
            <a:ext cx="8259762" cy="41949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What are the different types of branch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CBZ </a:t>
            </a:r>
            <a:r>
              <a:rPr lang="en-US" altLang="en-US" sz="18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reg</a:t>
            </a: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 label     // if (</a:t>
            </a:r>
            <a:r>
              <a:rPr lang="en-US" altLang="en-US" sz="18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reg</a:t>
            </a: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) = 0, branch to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CBNZ reg, label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We need to read the register and the label </a:t>
            </a:r>
            <a:endParaRPr lang="en-AU" altLang="en-US" sz="1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47E4E35D-4704-6148-B7CF-9AFE0C45792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Step 2: Decode and register fetch for  Branch-Format Instructions</a:t>
            </a:r>
            <a:endParaRPr lang="en-AU" altLang="en-US" sz="2400" b="1" dirty="0">
              <a:solidFill>
                <a:srgbClr val="7030A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61BCA3-A142-4845-970B-34D339099762}"/>
              </a:ext>
            </a:extLst>
          </p:cNvPr>
          <p:cNvSpPr/>
          <p:nvPr/>
        </p:nvSpPr>
        <p:spPr>
          <a:xfrm>
            <a:off x="2043953" y="3270325"/>
            <a:ext cx="1344706" cy="1947134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6DCECB-050C-A944-A9ED-FA80D1FF090C}"/>
              </a:ext>
            </a:extLst>
          </p:cNvPr>
          <p:cNvCxnSpPr/>
          <p:nvPr/>
        </p:nvCxnSpPr>
        <p:spPr>
          <a:xfrm>
            <a:off x="1516832" y="3474720"/>
            <a:ext cx="52712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4D05E8-3CBD-3547-AC12-F05CD56DDD5F}"/>
              </a:ext>
            </a:extLst>
          </p:cNvPr>
          <p:cNvSpPr txBox="1"/>
          <p:nvPr/>
        </p:nvSpPr>
        <p:spPr>
          <a:xfrm>
            <a:off x="2043946" y="3356378"/>
            <a:ext cx="817588" cy="2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Register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66D286-7A76-B346-955F-07EEDC3CEB99}"/>
              </a:ext>
            </a:extLst>
          </p:cNvPr>
          <p:cNvSpPr txBox="1"/>
          <p:nvPr/>
        </p:nvSpPr>
        <p:spPr>
          <a:xfrm>
            <a:off x="2346954" y="4089693"/>
            <a:ext cx="817588" cy="2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>
                <a:latin typeface="Times" charset="0"/>
                <a:ea typeface="Times" charset="0"/>
                <a:cs typeface="Times" charset="0"/>
              </a:rPr>
              <a:t>Registers</a:t>
            </a:r>
            <a:endParaRPr lang="en-US" sz="1000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CBB750-1366-2A40-9A08-7C00C026B438}"/>
              </a:ext>
            </a:extLst>
          </p:cNvPr>
          <p:cNvCxnSpPr/>
          <p:nvPr/>
        </p:nvCxnSpPr>
        <p:spPr>
          <a:xfrm>
            <a:off x="1516828" y="3474724"/>
            <a:ext cx="0" cy="192507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53537D-71D3-2341-A5D0-AFA7280767AF}"/>
              </a:ext>
            </a:extLst>
          </p:cNvPr>
          <p:cNvCxnSpPr/>
          <p:nvPr/>
        </p:nvCxnSpPr>
        <p:spPr>
          <a:xfrm>
            <a:off x="1506074" y="5405770"/>
            <a:ext cx="260335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112A8C-CF31-4046-94B3-9ECF01B7C398}"/>
              </a:ext>
            </a:extLst>
          </p:cNvPr>
          <p:cNvCxnSpPr/>
          <p:nvPr/>
        </p:nvCxnSpPr>
        <p:spPr>
          <a:xfrm>
            <a:off x="688493" y="3474720"/>
            <a:ext cx="82833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B1D787C-9DDB-C34F-A450-AA6D224CC051}"/>
              </a:ext>
            </a:extLst>
          </p:cNvPr>
          <p:cNvSpPr txBox="1"/>
          <p:nvPr/>
        </p:nvSpPr>
        <p:spPr>
          <a:xfrm>
            <a:off x="613182" y="3555750"/>
            <a:ext cx="817588" cy="24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A329EB-5C16-CB4F-843B-E6A267F58981}"/>
              </a:ext>
            </a:extLst>
          </p:cNvPr>
          <p:cNvCxnSpPr/>
          <p:nvPr/>
        </p:nvCxnSpPr>
        <p:spPr>
          <a:xfrm>
            <a:off x="3388663" y="3474720"/>
            <a:ext cx="63470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4A9A895-694D-9148-8833-F6DC9BBF08E7}"/>
              </a:ext>
            </a:extLst>
          </p:cNvPr>
          <p:cNvCxnSpPr/>
          <p:nvPr/>
        </p:nvCxnSpPr>
        <p:spPr>
          <a:xfrm flipV="1">
            <a:off x="4109421" y="4668819"/>
            <a:ext cx="0" cy="73097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CC6D582-8956-7544-AD25-C7A19E7A9EBB}"/>
              </a:ext>
            </a:extLst>
          </p:cNvPr>
          <p:cNvSpPr/>
          <p:nvPr/>
        </p:nvSpPr>
        <p:spPr>
          <a:xfrm>
            <a:off x="4442912" y="4272579"/>
            <a:ext cx="527125" cy="1062668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0B946ED-D6C8-114F-B49D-C7CFA5EEE5F5}"/>
              </a:ext>
            </a:extLst>
          </p:cNvPr>
          <p:cNvSpPr txBox="1"/>
          <p:nvPr/>
        </p:nvSpPr>
        <p:spPr>
          <a:xfrm>
            <a:off x="4455459" y="4552277"/>
            <a:ext cx="58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" charset="0"/>
                <a:ea typeface="Times" charset="0"/>
                <a:cs typeface="Times" charset="0"/>
              </a:rPr>
              <a:t>Sign-Extend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0AB4F8-3C8E-924C-8CFA-41B085DD8654}"/>
              </a:ext>
            </a:extLst>
          </p:cNvPr>
          <p:cNvCxnSpPr/>
          <p:nvPr/>
        </p:nvCxnSpPr>
        <p:spPr>
          <a:xfrm>
            <a:off x="4109425" y="4668819"/>
            <a:ext cx="33348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7DF1B8-636F-774C-8D8E-2D18D1124FBB}"/>
              </a:ext>
            </a:extLst>
          </p:cNvPr>
          <p:cNvCxnSpPr/>
          <p:nvPr/>
        </p:nvCxnSpPr>
        <p:spPr>
          <a:xfrm>
            <a:off x="4991549" y="4763090"/>
            <a:ext cx="355000" cy="25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D7F7B90-8B52-DA45-A538-114531FF0835}"/>
              </a:ext>
            </a:extLst>
          </p:cNvPr>
          <p:cNvCxnSpPr/>
          <p:nvPr/>
        </p:nvCxnSpPr>
        <p:spPr>
          <a:xfrm>
            <a:off x="4023364" y="5217459"/>
            <a:ext cx="169421" cy="117788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003BB4-241F-4849-AAB9-EB8AC40D6BF0}"/>
              </a:ext>
            </a:extLst>
          </p:cNvPr>
          <p:cNvSpPr txBox="1"/>
          <p:nvPr/>
        </p:nvSpPr>
        <p:spPr>
          <a:xfrm>
            <a:off x="3747245" y="5113478"/>
            <a:ext cx="415968" cy="246221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Times" charset="0"/>
                <a:ea typeface="Times" charset="0"/>
                <a:cs typeface="Times" charset="0"/>
              </a:rPr>
              <a:t>16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17E966-72F6-514A-B564-7505513E62AC}"/>
              </a:ext>
            </a:extLst>
          </p:cNvPr>
          <p:cNvSpPr txBox="1"/>
          <p:nvPr/>
        </p:nvSpPr>
        <p:spPr>
          <a:xfrm>
            <a:off x="5093747" y="4835566"/>
            <a:ext cx="415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32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CC726A-CA02-DD40-B4F9-791FA19B25A7}"/>
              </a:ext>
            </a:extLst>
          </p:cNvPr>
          <p:cNvCxnSpPr/>
          <p:nvPr/>
        </p:nvCxnSpPr>
        <p:spPr>
          <a:xfrm>
            <a:off x="5066855" y="4698542"/>
            <a:ext cx="181086" cy="1370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E57A91-F9E3-0C42-9A58-6A4780858F16}"/>
              </a:ext>
            </a:extLst>
          </p:cNvPr>
          <p:cNvSpPr txBox="1"/>
          <p:nvPr/>
        </p:nvSpPr>
        <p:spPr>
          <a:xfrm>
            <a:off x="3659389" y="3508782"/>
            <a:ext cx="1687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Need to compare </a:t>
            </a:r>
            <a:r>
              <a:rPr lang="en-US" sz="1000">
                <a:latin typeface="Times" charset="0"/>
                <a:ea typeface="Times" charset="0"/>
                <a:cs typeface="Times" charset="0"/>
              </a:rPr>
              <a:t>with zero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9D2B5C-59AA-E44D-879C-72864535AA31}"/>
              </a:ext>
            </a:extLst>
          </p:cNvPr>
          <p:cNvSpPr txBox="1"/>
          <p:nvPr/>
        </p:nvSpPr>
        <p:spPr>
          <a:xfrm>
            <a:off x="5328625" y="4618616"/>
            <a:ext cx="1373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charset="0"/>
                <a:ea typeface="Times" charset="0"/>
                <a:cs typeface="Times" charset="0"/>
              </a:rPr>
              <a:t>Need </a:t>
            </a:r>
            <a:r>
              <a:rPr lang="en-US" sz="1000">
                <a:latin typeface="Times" charset="0"/>
                <a:ea typeface="Times" charset="0"/>
                <a:cs typeface="Times" charset="0"/>
              </a:rPr>
              <a:t>to  add to PC</a:t>
            </a:r>
            <a:endParaRPr lang="en-US" sz="1000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7E627C-CD77-9746-869B-76A6CBE93FFE}"/>
              </a:ext>
            </a:extLst>
          </p:cNvPr>
          <p:cNvGrpSpPr>
            <a:grpSpLocks/>
          </p:cNvGrpSpPr>
          <p:nvPr/>
        </p:nvGrpSpPr>
        <p:grpSpPr bwMode="auto">
          <a:xfrm>
            <a:off x="5321807" y="944991"/>
            <a:ext cx="3404551" cy="531076"/>
            <a:chOff x="703" y="980"/>
            <a:chExt cx="3379" cy="387"/>
          </a:xfrm>
        </p:grpSpPr>
        <p:sp>
          <p:nvSpPr>
            <p:cNvPr id="84" name="Text Box 5">
              <a:extLst>
                <a:ext uri="{FF2B5EF4-FFF2-40B4-BE49-F238E27FC236}">
                  <a16:creationId xmlns:a16="http://schemas.microsoft.com/office/drawing/2014/main" id="{48874BC8-E181-EF43-8F0B-DC15E09EB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61D8219A-3563-7C47-B2EF-C09D8B8CB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981"/>
              <a:ext cx="1882" cy="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Relative distance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6" name="Text Box 8">
              <a:extLst>
                <a:ext uri="{FF2B5EF4-FFF2-40B4-BE49-F238E27FC236}">
                  <a16:creationId xmlns:a16="http://schemas.microsoft.com/office/drawing/2014/main" id="{20A51358-89B6-2849-9B75-207A527E6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980"/>
              <a:ext cx="700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Rn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7" name="Text Box 11">
              <a:extLst>
                <a:ext uri="{FF2B5EF4-FFF2-40B4-BE49-F238E27FC236}">
                  <a16:creationId xmlns:a16="http://schemas.microsoft.com/office/drawing/2014/main" id="{A4FE9192-8689-8F4B-9C39-D9571B769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176"/>
              <a:ext cx="5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8" name="Text Box 13">
              <a:extLst>
                <a:ext uri="{FF2B5EF4-FFF2-40B4-BE49-F238E27FC236}">
                  <a16:creationId xmlns:a16="http://schemas.microsoft.com/office/drawing/2014/main" id="{22F0270D-47B8-5741-B474-0B7B54FD0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1176"/>
              <a:ext cx="5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5 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9" name="Text Box 15">
              <a:extLst>
                <a:ext uri="{FF2B5EF4-FFF2-40B4-BE49-F238E27FC236}">
                  <a16:creationId xmlns:a16="http://schemas.microsoft.com/office/drawing/2014/main" id="{843D0262-8861-614A-9C2E-E4D2B79B7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" y="1176"/>
              <a:ext cx="5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16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1E923FA-A9F0-4345-A9E1-6D9791E338B3}"/>
              </a:ext>
            </a:extLst>
          </p:cNvPr>
          <p:cNvSpPr txBox="1"/>
          <p:nvPr/>
        </p:nvSpPr>
        <p:spPr>
          <a:xfrm>
            <a:off x="6362770" y="2050473"/>
            <a:ext cx="2363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Rn: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  operand to compare with zero</a:t>
            </a:r>
          </a:p>
          <a:p>
            <a:pPr marL="0" lvl="1">
              <a:lnSpc>
                <a:spcPct val="90000"/>
              </a:lnSpc>
            </a:pPr>
            <a:endParaRPr lang="en-US" altLang="en-US" sz="1200" dirty="0">
              <a:latin typeface="Times" charset="0"/>
              <a:ea typeface="Times" charset="0"/>
              <a:cs typeface="Times" charset="0"/>
            </a:endParaRPr>
          </a:p>
          <a:p>
            <a:pPr marL="0" lvl="1">
              <a:lnSpc>
                <a:spcPct val="90000"/>
              </a:lnSpc>
            </a:pPr>
            <a:r>
              <a:rPr lang="en-US" altLang="en-US" sz="1200" b="1" dirty="0">
                <a:latin typeface="Times" charset="0"/>
                <a:ea typeface="Times" charset="0"/>
                <a:cs typeface="Times" charset="0"/>
              </a:rPr>
              <a:t>Relative Distance: </a:t>
            </a:r>
            <a:r>
              <a:rPr lang="en-US" altLang="en-US" sz="1200" dirty="0">
                <a:latin typeface="Times" charset="0"/>
                <a:ea typeface="Times" charset="0"/>
                <a:cs typeface="Times" charset="0"/>
              </a:rPr>
              <a:t>this value will be added to PC to find address to branch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1A3297F-B0FD-CD4B-A228-4121FD875A69}"/>
              </a:ext>
            </a:extLst>
          </p:cNvPr>
          <p:cNvGrpSpPr/>
          <p:nvPr/>
        </p:nvGrpSpPr>
        <p:grpSpPr>
          <a:xfrm>
            <a:off x="1290918" y="1208470"/>
            <a:ext cx="6863378" cy="3410142"/>
            <a:chOff x="1290918" y="1208470"/>
            <a:chExt cx="6863378" cy="3410142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56F9742-56F5-FB4F-B362-B30FFE12F637}"/>
                </a:ext>
              </a:extLst>
            </p:cNvPr>
            <p:cNvCxnSpPr/>
            <p:nvPr/>
          </p:nvCxnSpPr>
          <p:spPr>
            <a:xfrm flipV="1">
              <a:off x="4109421" y="1208470"/>
              <a:ext cx="2667897" cy="34101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D40550A-7264-3A42-A648-C0F13838F850}"/>
                </a:ext>
              </a:extLst>
            </p:cNvPr>
            <p:cNvCxnSpPr/>
            <p:nvPr/>
          </p:nvCxnSpPr>
          <p:spPr>
            <a:xfrm flipV="1">
              <a:off x="1290918" y="1387736"/>
              <a:ext cx="6863378" cy="20869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98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08320B0-BE1A-8F4F-8E53-46C8DDF7FC77}"/>
              </a:ext>
            </a:extLst>
          </p:cNvPr>
          <p:cNvSpPr txBox="1">
            <a:spLocks noChangeArrowheads="1"/>
          </p:cNvSpPr>
          <p:nvPr/>
        </p:nvSpPr>
        <p:spPr>
          <a:xfrm>
            <a:off x="255185" y="231598"/>
            <a:ext cx="8477021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Step 3: Execution: Branch</a:t>
            </a:r>
            <a:endParaRPr lang="en-AU" altLang="en-US" sz="2800" b="1" dirty="0">
              <a:solidFill>
                <a:srgbClr val="7030A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002BC-2154-4047-99C4-C2F17F7E606E}"/>
              </a:ext>
            </a:extLst>
          </p:cNvPr>
          <p:cNvSpPr txBox="1"/>
          <p:nvPr/>
        </p:nvSpPr>
        <p:spPr>
          <a:xfrm>
            <a:off x="561979" y="1130477"/>
            <a:ext cx="812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EX: B.LT loop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B03769-C034-5E4C-BD84-E47D5E9FF777}"/>
              </a:ext>
            </a:extLst>
          </p:cNvPr>
          <p:cNvGrpSpPr>
            <a:grpSpLocks/>
          </p:cNvGrpSpPr>
          <p:nvPr/>
        </p:nvGrpSpPr>
        <p:grpSpPr bwMode="auto">
          <a:xfrm>
            <a:off x="5590750" y="944991"/>
            <a:ext cx="3404551" cy="531076"/>
            <a:chOff x="703" y="980"/>
            <a:chExt cx="3379" cy="387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35A32CA1-A909-DE4F-9731-966B677F3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1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741BB43C-9719-D54E-9C56-774CE28F9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6" y="981"/>
              <a:ext cx="1882" cy="1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Relative distance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2B923BA9-06F2-A44F-916D-E56A4A2BB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980"/>
              <a:ext cx="700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50" dirty="0">
                  <a:latin typeface="Times" charset="0"/>
                  <a:ea typeface="Times" charset="0"/>
                  <a:cs typeface="Times" charset="0"/>
                </a:rPr>
                <a:t>Cond</a:t>
              </a:r>
              <a:endParaRPr lang="en-AU" altLang="en-US" sz="105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A60BF3B9-4F7F-5348-866B-1E625BD59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176"/>
              <a:ext cx="5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7837EBCC-B312-1744-89F3-3EE71C811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1176"/>
              <a:ext cx="5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3 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879364C4-9E3D-A147-AACE-65B97B857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" y="1176"/>
              <a:ext cx="55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dirty="0">
                  <a:latin typeface="Times" charset="0"/>
                  <a:ea typeface="Times" charset="0"/>
                  <a:cs typeface="Times" charset="0"/>
                </a:rPr>
                <a:t>19 bits</a:t>
              </a:r>
              <a:endParaRPr lang="en-AU" altLang="en-US" sz="11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969C3553-DBDF-ED4E-9FF1-F4281E4F8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7" y="1459530"/>
            <a:ext cx="6160947" cy="447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BA43CA8-D58F-0741-AD80-E4927C37EFF2}"/>
              </a:ext>
            </a:extLst>
          </p:cNvPr>
          <p:cNvGrpSpPr/>
          <p:nvPr/>
        </p:nvGrpSpPr>
        <p:grpSpPr>
          <a:xfrm>
            <a:off x="1778000" y="2095504"/>
            <a:ext cx="3035300" cy="307777"/>
            <a:chOff x="1778000" y="2095500"/>
            <a:chExt cx="3035300" cy="3077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C861B3-6B1C-B147-8EA4-1F562C28CA33}"/>
                </a:ext>
              </a:extLst>
            </p:cNvPr>
            <p:cNvSpPr txBox="1"/>
            <p:nvPr/>
          </p:nvSpPr>
          <p:spPr>
            <a:xfrm>
              <a:off x="1778000" y="2095500"/>
              <a:ext cx="303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Times" pitchFamily="2" charset="0"/>
                  <a:cs typeface="Arial"/>
                </a:rPr>
                <a:t>Why Shift Left by 2 (multiply by 4)?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F767F5E-690A-B541-8039-406E3FAC7D76}"/>
                </a:ext>
              </a:extLst>
            </p:cNvPr>
            <p:cNvCxnSpPr>
              <a:stCxn id="38" idx="2"/>
            </p:cNvCxnSpPr>
            <p:nvPr/>
          </p:nvCxnSpPr>
          <p:spPr>
            <a:xfrm>
              <a:off x="3295650" y="2403277"/>
              <a:ext cx="136525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53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308320B0-BE1A-8F4F-8E53-46C8DDF7FC77}"/>
              </a:ext>
            </a:extLst>
          </p:cNvPr>
          <p:cNvSpPr txBox="1">
            <a:spLocks noChangeArrowheads="1"/>
          </p:cNvSpPr>
          <p:nvPr/>
        </p:nvSpPr>
        <p:spPr>
          <a:xfrm>
            <a:off x="255185" y="231598"/>
            <a:ext cx="8477021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Step 4 and 5: Memory and Write Back</a:t>
            </a:r>
            <a:endParaRPr lang="en-AU" altLang="en-US" sz="2800" b="1" dirty="0">
              <a:solidFill>
                <a:srgbClr val="7030A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E7BEF-79C0-E9F4-4424-A985674B8BF4}"/>
              </a:ext>
            </a:extLst>
          </p:cNvPr>
          <p:cNvSpPr txBox="1"/>
          <p:nvPr/>
        </p:nvSpPr>
        <p:spPr>
          <a:xfrm>
            <a:off x="1260088" y="1583473"/>
            <a:ext cx="360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needed for a Branch Instruction</a:t>
            </a:r>
          </a:p>
        </p:txBody>
      </p:sp>
    </p:spTree>
    <p:extLst>
      <p:ext uri="{BB962C8B-B14F-4D97-AF65-F5344CB8AC3E}">
        <p14:creationId xmlns:p14="http://schemas.microsoft.com/office/powerpoint/2010/main" val="2491532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0EBD785-C080-5D41-A748-A417F9617700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Full Datapath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78579C9C-B438-4743-8A5B-E36217C3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0" y="962819"/>
            <a:ext cx="7345362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0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BD6C42-7E8F-E341-816C-7D373F9BD8E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Defining control path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1A679-E8C4-A94E-B93F-572010914471}"/>
              </a:ext>
            </a:extLst>
          </p:cNvPr>
          <p:cNvSpPr txBox="1"/>
          <p:nvPr/>
        </p:nvSpPr>
        <p:spPr>
          <a:xfrm>
            <a:off x="591671" y="1269402"/>
            <a:ext cx="8095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We need to design circuits that trigger transfer of data among the different units in the data path.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When do we read 2 register operands (R type and STUR)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When do we read 1 register operand (LD/STUR, Conditional Branch, Immediate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When do we NOT read any register operands (B, BL)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E72AF-15B3-AA43-8F25-862B0388831F}"/>
              </a:ext>
            </a:extLst>
          </p:cNvPr>
          <p:cNvSpPr txBox="1"/>
          <p:nvPr/>
        </p:nvSpPr>
        <p:spPr>
          <a:xfrm>
            <a:off x="548640" y="3141226"/>
            <a:ext cx="66159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Likewise, are we asking the ALU to perform ADD, SUB,</a:t>
            </a:r>
            <a:r>
              <a:rPr lang="mr-IN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Are we asking data memory to read data from memory (LDUR) 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	or store data into memory (STUR)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So these “decisions” control what data flows from one unit to another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and what actions are taken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Most of this information comes from </a:t>
            </a:r>
            <a:r>
              <a:rPr lang="en-US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Opcode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itself</a:t>
            </a:r>
          </a:p>
        </p:txBody>
      </p:sp>
    </p:spTree>
    <p:extLst>
      <p:ext uri="{BB962C8B-B14F-4D97-AF65-F5344CB8AC3E}">
        <p14:creationId xmlns:p14="http://schemas.microsoft.com/office/powerpoint/2010/main" val="223782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28D580F-0E1C-0849-928F-3213708BE21A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Defining control path</a:t>
            </a:r>
            <a:endParaRPr lang="en-AU" altLang="en-US" sz="4000" b="1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2DAC3E-4E3F-E742-B8E2-ABC625603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5" y="1416721"/>
            <a:ext cx="7363717" cy="4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36005-1460-234A-A4DC-7BEFB10CFBE1}"/>
              </a:ext>
            </a:extLst>
          </p:cNvPr>
          <p:cNvSpPr txBox="1"/>
          <p:nvPr/>
        </p:nvSpPr>
        <p:spPr>
          <a:xfrm>
            <a:off x="1183341" y="1047388"/>
            <a:ext cx="68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Everything in Blue is part of </a:t>
            </a:r>
            <a:r>
              <a:rPr lang="en-US" b="1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the control path</a:t>
            </a:r>
            <a:endParaRPr lang="en-US" b="1" dirty="0">
              <a:solidFill>
                <a:srgbClr val="00206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2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4-12-97801280173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2252"/>
            <a:ext cx="7772400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4757-D8BF-4CED-A0CD-F52E210D54D0}" type="slidenum">
              <a:rPr lang="en-US" smtClean="0"/>
              <a:t>36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B8E10F-E009-4F79-33A4-3EA591B5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ALU inputs</a:t>
            </a:r>
          </a:p>
        </p:txBody>
      </p:sp>
    </p:spTree>
    <p:extLst>
      <p:ext uri="{BB962C8B-B14F-4D97-AF65-F5344CB8AC3E}">
        <p14:creationId xmlns:p14="http://schemas.microsoft.com/office/powerpoint/2010/main" val="776906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025A50-F5A2-0D42-9B43-5BF9179B1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198581"/>
            <a:ext cx="8259762" cy="198328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ALU used for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Load/Store (LDUR or STUR) </a:t>
            </a:r>
            <a:r>
              <a:rPr lang="mr-IN" altLang="en-US" sz="16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need to add base register + constant</a:t>
            </a:r>
          </a:p>
          <a:p>
            <a:pPr lvl="2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So, ALU performs ADD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Conditional  Branch: Need to compare two registers</a:t>
            </a:r>
          </a:p>
          <a:p>
            <a:pPr lvl="2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So, ALU performs SUB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R-type: ALU performs the operation depending on the OPCODE</a:t>
            </a: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4761D0-CEFB-F34E-B1CA-A99B7DEEC94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ALU Operation control</a:t>
            </a:r>
            <a:endParaRPr lang="en-AU" altLang="en-US" sz="4000" b="1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2" name="Group 5">
            <a:extLst>
              <a:ext uri="{FF2B5EF4-FFF2-40B4-BE49-F238E27FC236}">
                <a16:creationId xmlns:a16="http://schemas.microsoft.com/office/drawing/2014/main" id="{3742254C-7A2E-CC41-8289-C454D6828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22754"/>
              </p:ext>
            </p:extLst>
          </p:nvPr>
        </p:nvGraphicFramePr>
        <p:xfrm>
          <a:off x="3887234" y="3713357"/>
          <a:ext cx="4383900" cy="2133684"/>
        </p:xfrm>
        <a:graphic>
          <a:graphicData uri="http://schemas.openxmlformats.org/drawingml/2006/table">
            <a:tbl>
              <a:tblPr/>
              <a:tblGrid>
                <a:gridCol w="219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ALU control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Function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0000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AND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0001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OR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0010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add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0110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subtract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0111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pass input b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1100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NOR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A85533-499E-8446-B152-AAE465542B8E}"/>
              </a:ext>
            </a:extLst>
          </p:cNvPr>
          <p:cNvSpPr txBox="1"/>
          <p:nvPr/>
        </p:nvSpPr>
        <p:spPr>
          <a:xfrm>
            <a:off x="666974" y="3657600"/>
            <a:ext cx="3098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Our ALU takes 4 bit control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And performs an operation on its inputs</a:t>
            </a:r>
          </a:p>
        </p:txBody>
      </p:sp>
    </p:spTree>
    <p:extLst>
      <p:ext uri="{BB962C8B-B14F-4D97-AF65-F5344CB8AC3E}">
        <p14:creationId xmlns:p14="http://schemas.microsoft.com/office/powerpoint/2010/main" val="942078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1ED7E21-CAC3-B74A-AE5C-533544107C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295404"/>
            <a:ext cx="8259762" cy="61638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defRPr/>
            </a:pPr>
            <a:r>
              <a:rPr lang="en-AU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Now, let us see how OPCODE is used to control other parts of the </a:t>
            </a:r>
            <a:r>
              <a:rPr lang="en-AU" altLang="en-US" sz="18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datapaths</a:t>
            </a:r>
            <a:endParaRPr lang="en-AU" altLang="en-US" sz="1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en-AU" altLang="en-US" sz="18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AU" altLang="en-US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Different number of opcodes for different instructions</a:t>
            </a:r>
          </a:p>
          <a:p>
            <a:pPr marL="0" indent="0">
              <a:spcBef>
                <a:spcPts val="0"/>
              </a:spcBef>
              <a:defRPr/>
            </a:pPr>
            <a:endParaRPr lang="en-AU" altLang="en-US" sz="1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30FA5BB-4BC8-7345-BFB9-67712845BE89}"/>
              </a:ext>
            </a:extLst>
          </p:cNvPr>
          <p:cNvSpPr txBox="1">
            <a:spLocks noChangeArrowheads="1"/>
          </p:cNvSpPr>
          <p:nvPr/>
        </p:nvSpPr>
        <p:spPr>
          <a:xfrm>
            <a:off x="442119" y="285810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The Main Control Unit</a:t>
            </a:r>
            <a:endParaRPr lang="en-AU" altLang="en-US" sz="4000" b="1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9EF2EB7-742F-2F4C-A042-BD15358B0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0" y="2159381"/>
            <a:ext cx="8331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6337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30A28-7F26-5B9A-C2A1-B5636E1E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4" y="2298439"/>
            <a:ext cx="8349512" cy="37671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693270-2F1C-80F6-F236-9E16593E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</p:spTree>
    <p:extLst>
      <p:ext uri="{BB962C8B-B14F-4D97-AF65-F5344CB8AC3E}">
        <p14:creationId xmlns:p14="http://schemas.microsoft.com/office/powerpoint/2010/main" val="198887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409A7D1-7B6A-A34B-A100-ED2908451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069483"/>
            <a:ext cx="8259762" cy="480392"/>
          </a:xfrm>
        </p:spPr>
        <p:txBody>
          <a:bodyPr>
            <a:no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Remember how (virtual) memory space is used to store different parts of </a:t>
            </a:r>
            <a:r>
              <a:rPr lang="en-US" altLang="en-US" sz="16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your programs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7DB8F26-700F-A74E-8051-903DB8870625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Chapter 4: The Processor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2" name="Picture 5" descr="SKM_C654e15020511540.pdf">
            <a:extLst>
              <a:ext uri="{FF2B5EF4-FFF2-40B4-BE49-F238E27FC236}">
                <a16:creationId xmlns:a16="http://schemas.microsoft.com/office/drawing/2014/main" id="{CFA2309F-23C3-3F48-949D-A6DCB3B53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5" t="61365" r="32652" b="17302"/>
          <a:stretch>
            <a:fillRect/>
          </a:stretch>
        </p:blipFill>
        <p:spPr bwMode="auto">
          <a:xfrm>
            <a:off x="2803129" y="1549874"/>
            <a:ext cx="5929077" cy="395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1A72BC-55E5-E34E-9B58-6158FF16FCEF}"/>
              </a:ext>
            </a:extLst>
          </p:cNvPr>
          <p:cNvSpPr txBox="1"/>
          <p:nvPr/>
        </p:nvSpPr>
        <p:spPr>
          <a:xfrm flipH="1">
            <a:off x="548644" y="2618292"/>
            <a:ext cx="2947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Modern OS will make sure that PC’s can only be loaded with text segment addresses</a:t>
            </a:r>
          </a:p>
          <a:p>
            <a:endParaRPr 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If PC address falls outside of defined text segment, programs are stopped</a:t>
            </a:r>
          </a:p>
        </p:txBody>
      </p:sp>
    </p:spTree>
    <p:extLst>
      <p:ext uri="{BB962C8B-B14F-4D97-AF65-F5344CB8AC3E}">
        <p14:creationId xmlns:p14="http://schemas.microsoft.com/office/powerpoint/2010/main" val="40674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67277D7-8FB1-F945-872C-69DCC0F55007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263872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 with Control - </a:t>
            </a:r>
            <a:r>
              <a:rPr lang="en-AU" altLang="en-US" sz="4000" b="1" dirty="0">
                <a:latin typeface="Times" charset="0"/>
                <a:ea typeface="Times" charset="0"/>
                <a:cs typeface="Times" charset="0"/>
              </a:rPr>
              <a:t>START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8A85F29-8678-F043-9216-BB8CD6EDC1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27" y="828407"/>
            <a:ext cx="6241986" cy="48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B9E37C-5A1F-3C4F-A07B-9E62EEFDC6C8}"/>
              </a:ext>
            </a:extLst>
          </p:cNvPr>
          <p:cNvSpPr txBox="1"/>
          <p:nvPr/>
        </p:nvSpPr>
        <p:spPr>
          <a:xfrm>
            <a:off x="1812471" y="5292764"/>
            <a:ext cx="285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Sign extend should take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9, 16, 19 or 26 bits and extend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to 32 bits or 64 bits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A908D8-662A-4646-8D05-0466698DDB3C}"/>
              </a:ext>
            </a:extLst>
          </p:cNvPr>
          <p:cNvGrpSpPr/>
          <p:nvPr/>
        </p:nvGrpSpPr>
        <p:grpSpPr>
          <a:xfrm>
            <a:off x="225912" y="1796217"/>
            <a:ext cx="4000400" cy="3539430"/>
            <a:chOff x="225910" y="1554480"/>
            <a:chExt cx="4000400" cy="3539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40745F-74C1-8B4B-8ABA-30EFB6FF01B1}"/>
                </a:ext>
              </a:extLst>
            </p:cNvPr>
            <p:cNvSpPr txBox="1"/>
            <p:nvPr/>
          </p:nvSpPr>
          <p:spPr>
            <a:xfrm>
              <a:off x="225910" y="1554480"/>
              <a:ext cx="2604012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  <a:latin typeface="Times" pitchFamily="2" charset="0"/>
                  <a:cs typeface="Arial"/>
                </a:rPr>
                <a:t>For R instructions, the second source register number is in bits 20-16</a:t>
              </a:r>
            </a:p>
            <a:p>
              <a:endParaRPr lang="en-US" sz="1400" i="1" dirty="0">
                <a:solidFill>
                  <a:srgbClr val="FF0000"/>
                </a:solidFill>
                <a:latin typeface="Times" pitchFamily="2" charset="0"/>
                <a:cs typeface="Arial"/>
              </a:endParaRPr>
            </a:p>
            <a:p>
              <a:endParaRPr lang="en-US" sz="1400" i="1" dirty="0">
                <a:solidFill>
                  <a:srgbClr val="FF0000"/>
                </a:solidFill>
                <a:latin typeface="Times" pitchFamily="2" charset="0"/>
                <a:cs typeface="Arial"/>
              </a:endParaRPr>
            </a:p>
            <a:p>
              <a:endParaRPr lang="en-US" sz="1400" i="1" dirty="0">
                <a:solidFill>
                  <a:srgbClr val="FF0000"/>
                </a:solidFill>
                <a:latin typeface="Times" pitchFamily="2" charset="0"/>
                <a:cs typeface="Arial"/>
              </a:endParaRPr>
            </a:p>
            <a:p>
              <a:endParaRPr lang="en-US" sz="1400" i="1" dirty="0">
                <a:solidFill>
                  <a:srgbClr val="FF0000"/>
                </a:solidFill>
                <a:latin typeface="Times" pitchFamily="2" charset="0"/>
                <a:cs typeface="Arial"/>
              </a:endParaRPr>
            </a:p>
            <a:p>
              <a:r>
                <a:rPr lang="en-US" sz="1400" i="1" dirty="0">
                  <a:solidFill>
                    <a:srgbClr val="FF0000"/>
                  </a:solidFill>
                  <a:latin typeface="Times" pitchFamily="2" charset="0"/>
                  <a:cs typeface="Arial"/>
                </a:rPr>
                <a:t>For CB and STUR the 2</a:t>
              </a:r>
              <a:r>
                <a:rPr lang="en-US" sz="1400" i="1" baseline="30000" dirty="0">
                  <a:solidFill>
                    <a:srgbClr val="FF0000"/>
                  </a:solidFill>
                  <a:latin typeface="Times" pitchFamily="2" charset="0"/>
                  <a:cs typeface="Arial"/>
                </a:rPr>
                <a:t>nd</a:t>
              </a:r>
              <a:r>
                <a:rPr lang="en-US" sz="1400" i="1" dirty="0">
                  <a:solidFill>
                    <a:srgbClr val="FF0000"/>
                  </a:solidFill>
                  <a:latin typeface="Times" pitchFamily="2" charset="0"/>
                  <a:cs typeface="Arial"/>
                </a:rPr>
                <a:t> register is in bits 4-0 </a:t>
              </a:r>
            </a:p>
            <a:p>
              <a:r>
                <a:rPr lang="en-US" sz="1400" i="1" dirty="0">
                  <a:solidFill>
                    <a:srgbClr val="FF0000"/>
                  </a:solidFill>
                  <a:latin typeface="Times" pitchFamily="2" charset="0"/>
                  <a:cs typeface="Arial"/>
                </a:rPr>
                <a:t>For CB this is the compare reg</a:t>
              </a:r>
            </a:p>
            <a:p>
              <a:r>
                <a:rPr lang="en-US" sz="1400" i="1" dirty="0">
                  <a:solidFill>
                    <a:srgbClr val="FF0000"/>
                  </a:solidFill>
                  <a:latin typeface="Times" pitchFamily="2" charset="0"/>
                  <a:cs typeface="Arial"/>
                </a:rPr>
                <a:t>For STUR  this is the value to be stored in memory</a:t>
              </a:r>
            </a:p>
            <a:p>
              <a:endParaRPr lang="en-US" sz="1400" i="1" dirty="0">
                <a:solidFill>
                  <a:srgbClr val="FF0000"/>
                </a:solidFill>
                <a:latin typeface="Times" pitchFamily="2" charset="0"/>
                <a:cs typeface="Arial"/>
              </a:endParaRPr>
            </a:p>
            <a:p>
              <a:r>
                <a:rPr lang="en-US" sz="1400" i="1" dirty="0">
                  <a:solidFill>
                    <a:srgbClr val="FF0000"/>
                  </a:solidFill>
                  <a:latin typeface="Times" pitchFamily="2" charset="0"/>
                  <a:cs typeface="Arial"/>
                  <a:sym typeface="Wingdings" pitchFamily="2" charset="2"/>
                </a:rPr>
                <a:t> This is the position of destination reg for most other instructions (R and LDUR)</a:t>
              </a:r>
              <a:endParaRPr lang="en-US" sz="1400" i="1" dirty="0">
                <a:solidFill>
                  <a:srgbClr val="FF0000"/>
                </a:solidFill>
                <a:latin typeface="Times" pitchFamily="2" charset="0"/>
                <a:cs typeface="Arial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24138A3-9370-3C4B-BFA8-809DEF9D3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681" y="3795004"/>
              <a:ext cx="2553629" cy="26763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47A235-5A2E-0D10-C91C-5ADAEAFE309C}"/>
              </a:ext>
            </a:extLst>
          </p:cNvPr>
          <p:cNvCxnSpPr>
            <a:cxnSpLocks/>
          </p:cNvCxnSpPr>
          <p:nvPr/>
        </p:nvCxnSpPr>
        <p:spPr>
          <a:xfrm flipH="1">
            <a:off x="4070195" y="5061784"/>
            <a:ext cx="1211810" cy="4850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2B490D-AD40-07AF-FE83-425284EC7CE3}"/>
              </a:ext>
            </a:extLst>
          </p:cNvPr>
          <p:cNvCxnSpPr>
            <a:cxnSpLocks/>
          </p:cNvCxnSpPr>
          <p:nvPr/>
        </p:nvCxnSpPr>
        <p:spPr>
          <a:xfrm>
            <a:off x="1583473" y="2319454"/>
            <a:ext cx="2364059" cy="12489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67277D7-8FB1-F945-872C-69DCC0F55007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263872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 err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Datapath</a:t>
            </a:r>
            <a:r>
              <a:rPr lang="en-AU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 With Control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360366-C1F7-0945-8FC8-A312B05D8FDD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263872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</a:t>
            </a:r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With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4A7BED-B40B-0046-B5CF-1F5E712F2FBB}"/>
              </a:ext>
            </a:extLst>
          </p:cNvPr>
          <p:cNvGrpSpPr/>
          <p:nvPr/>
        </p:nvGrpSpPr>
        <p:grpSpPr>
          <a:xfrm>
            <a:off x="674145" y="1413981"/>
            <a:ext cx="7634860" cy="1014413"/>
            <a:chOff x="472440" y="1111124"/>
            <a:chExt cx="7634860" cy="1014413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1B8D30D6-8310-F84A-B330-4DE01E654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0475" y="1111124"/>
              <a:ext cx="6346825" cy="1014413"/>
              <a:chOff x="170" y="981"/>
              <a:chExt cx="3998" cy="639"/>
            </a:xfrm>
          </p:grpSpPr>
          <p:sp>
            <p:nvSpPr>
              <p:cNvPr id="18" name="Text Box 5">
                <a:extLst>
                  <a:ext uri="{FF2B5EF4-FFF2-40B4-BE49-F238E27FC236}">
                    <a16:creationId xmlns:a16="http://schemas.microsoft.com/office/drawing/2014/main" id="{5C77B389-071D-EC46-9AA9-07A3746F1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981"/>
                <a:ext cx="946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opcode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9" name="Text Box 6">
                <a:extLst>
                  <a:ext uri="{FF2B5EF4-FFF2-40B4-BE49-F238E27FC236}">
                    <a16:creationId xmlns:a16="http://schemas.microsoft.com/office/drawing/2014/main" id="{B7399860-2751-0449-B000-08647229B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5" y="991"/>
                <a:ext cx="680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Rm</a:t>
                </a:r>
                <a:endParaRPr lang="en-AU" altLang="en-US" sz="14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3C5E7920-B431-6A47-8211-CC4A9D4FB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981"/>
                <a:ext cx="680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 err="1">
                    <a:latin typeface="Times" charset="0"/>
                    <a:ea typeface="Times" charset="0"/>
                    <a:cs typeface="Times" charset="0"/>
                  </a:rPr>
                  <a:t>shamt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2D127325-DD0F-644E-9AA1-676A1DDBC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9" y="990"/>
                <a:ext cx="734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Rn</a:t>
                </a:r>
                <a:endParaRPr lang="en-AU" altLang="en-US" sz="14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2" name="Text Box 9">
                <a:extLst>
                  <a:ext uri="{FF2B5EF4-FFF2-40B4-BE49-F238E27FC236}">
                    <a16:creationId xmlns:a16="http://schemas.microsoft.com/office/drawing/2014/main" id="{352580A5-B709-054D-A7F2-E95F9C264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994"/>
                <a:ext cx="680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" charset="0"/>
                    <a:ea typeface="Times" charset="0"/>
                    <a:cs typeface="Times" charset="0"/>
                  </a:rPr>
                  <a:t>Rd</a:t>
                </a:r>
                <a:endParaRPr lang="en-AU" altLang="en-US" sz="14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3" name="Text Box 11">
                <a:extLst>
                  <a:ext uri="{FF2B5EF4-FFF2-40B4-BE49-F238E27FC236}">
                    <a16:creationId xmlns:a16="http://schemas.microsoft.com/office/drawing/2014/main" id="{7BC39BD4-A8F7-2C47-9FA2-68D1A9922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" y="1286"/>
                <a:ext cx="4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31-21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(11 bits)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25CB707B-C713-B743-AE98-1591C73B0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2" y="1274"/>
                <a:ext cx="43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20-16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(5 bits)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5D8E61E3-ED38-9648-B031-1EFC51891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5" y="1290"/>
                <a:ext cx="44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15-10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(6-bits)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7CBE772F-5F2B-8446-BBCA-A546C2BE9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1277"/>
                <a:ext cx="44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9-5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(5-bits)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" name="Text Box 16">
                <a:extLst>
                  <a:ext uri="{FF2B5EF4-FFF2-40B4-BE49-F238E27FC236}">
                    <a16:creationId xmlns:a16="http://schemas.microsoft.com/office/drawing/2014/main" id="{47BECEA0-2890-A641-B071-6EBB22EA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1256"/>
                <a:ext cx="44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4-0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(5-bits)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907CB9-393D-EC43-B760-2ADF290AAEC5}"/>
                </a:ext>
              </a:extLst>
            </p:cNvPr>
            <p:cNvSpPr txBox="1"/>
            <p:nvPr/>
          </p:nvSpPr>
          <p:spPr>
            <a:xfrm>
              <a:off x="472440" y="1111124"/>
              <a:ext cx="1824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R-Type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1A56EC-A8B2-A14C-9D3E-22E706093C91}"/>
              </a:ext>
            </a:extLst>
          </p:cNvPr>
          <p:cNvGrpSpPr/>
          <p:nvPr/>
        </p:nvGrpSpPr>
        <p:grpSpPr>
          <a:xfrm>
            <a:off x="1056707" y="2640255"/>
            <a:ext cx="7368186" cy="977298"/>
            <a:chOff x="732020" y="2339965"/>
            <a:chExt cx="7368186" cy="9772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9F0807-BAAA-3E42-A8F4-2725A2513787}"/>
                </a:ext>
              </a:extLst>
            </p:cNvPr>
            <p:cNvSpPr txBox="1"/>
            <p:nvPr/>
          </p:nvSpPr>
          <p:spPr>
            <a:xfrm>
              <a:off x="732020" y="2339965"/>
              <a:ext cx="1824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D-Type</a:t>
              </a:r>
            </a:p>
            <a:p>
              <a:r>
                <a:rPr lang="en-US" sz="16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LDUR</a:t>
              </a:r>
            </a:p>
          </p:txBody>
        </p:sp>
        <p:grpSp>
          <p:nvGrpSpPr>
            <p:cNvPr id="30" name="Group 4">
              <a:extLst>
                <a:ext uri="{FF2B5EF4-FFF2-40B4-BE49-F238E27FC236}">
                  <a16:creationId xmlns:a16="http://schemas.microsoft.com/office/drawing/2014/main" id="{22D7EB0F-6E96-4B4D-9542-E913389C1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3528" y="2348219"/>
              <a:ext cx="6506678" cy="969044"/>
              <a:chOff x="703" y="967"/>
              <a:chExt cx="3538" cy="729"/>
            </a:xfrm>
          </p:grpSpPr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83C79DBB-2845-1F46-8174-5BB6CD0DA1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6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" charset="0"/>
                    <a:ea typeface="Times" charset="0"/>
                    <a:cs typeface="Times" charset="0"/>
                  </a:rPr>
                  <a:t>opcode</a:t>
                </a:r>
                <a:endParaRPr lang="en-AU" altLang="en-US" sz="16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" name="Text Box 7">
                <a:extLst>
                  <a:ext uri="{FF2B5EF4-FFF2-40B4-BE49-F238E27FC236}">
                    <a16:creationId xmlns:a16="http://schemas.microsoft.com/office/drawing/2014/main" id="{782B21C8-E21E-784F-8F6C-9AF96E73A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4" y="981"/>
                <a:ext cx="388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op2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66E7E946-A045-8041-A819-24D02DC5A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979"/>
                <a:ext cx="680" cy="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Rn</a:t>
                </a:r>
                <a:endParaRPr lang="en-AU" altLang="en-US" sz="14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65946A98-FC33-874A-BA80-3022911D6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1" y="967"/>
                <a:ext cx="680" cy="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Times" charset="0"/>
                    <a:ea typeface="Times" charset="0"/>
                    <a:cs typeface="Times" charset="0"/>
                  </a:rPr>
                  <a:t>Rd</a:t>
                </a:r>
                <a:endParaRPr lang="en-AU" altLang="en-US" sz="14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6C8A6333-1F42-1042-9962-06B473FC4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0" y="1256"/>
                <a:ext cx="473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31-21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(11 bits)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" name="Text Box 13">
                <a:extLst>
                  <a:ext uri="{FF2B5EF4-FFF2-40B4-BE49-F238E27FC236}">
                    <a16:creationId xmlns:a16="http://schemas.microsoft.com/office/drawing/2014/main" id="{5FCF33B0-2C06-2344-B736-5B7911254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8" y="1256"/>
                <a:ext cx="421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20-12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(9 bits)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7" name="Text Box 14">
                <a:extLst>
                  <a:ext uri="{FF2B5EF4-FFF2-40B4-BE49-F238E27FC236}">
                    <a16:creationId xmlns:a16="http://schemas.microsoft.com/office/drawing/2014/main" id="{431A437F-4CE9-D346-A5D8-99DAB7231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" y="1256"/>
                <a:ext cx="421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11-10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(2 bits)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8" name="Text Box 15">
                <a:extLst>
                  <a:ext uri="{FF2B5EF4-FFF2-40B4-BE49-F238E27FC236}">
                    <a16:creationId xmlns:a16="http://schemas.microsoft.com/office/drawing/2014/main" id="{38706B08-0E75-C34E-9206-EA9697126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8" y="1256"/>
                <a:ext cx="421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9-5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(5 bits)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9" name="Text Box 16">
                <a:extLst>
                  <a:ext uri="{FF2B5EF4-FFF2-40B4-BE49-F238E27FC236}">
                    <a16:creationId xmlns:a16="http://schemas.microsoft.com/office/drawing/2014/main" id="{888F3727-18AF-D04F-830B-4D5E622C7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" y="1256"/>
                <a:ext cx="421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4-0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(5 bits)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0" name="Text Box 7">
                <a:extLst>
                  <a:ext uri="{FF2B5EF4-FFF2-40B4-BE49-F238E27FC236}">
                    <a16:creationId xmlns:a16="http://schemas.microsoft.com/office/drawing/2014/main" id="{D1B50423-E412-534D-B120-E6011D674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820" cy="2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Times" charset="0"/>
                    <a:ea typeface="Times" charset="0"/>
                    <a:cs typeface="Times" charset="0"/>
                  </a:rPr>
                  <a:t>address</a:t>
                </a:r>
                <a:endParaRPr lang="en-AU" altLang="en-US" sz="16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FFC5E-0B34-3041-A12A-F94DB37D9899}"/>
              </a:ext>
            </a:extLst>
          </p:cNvPr>
          <p:cNvGrpSpPr/>
          <p:nvPr/>
        </p:nvGrpSpPr>
        <p:grpSpPr>
          <a:xfrm>
            <a:off x="940174" y="4109282"/>
            <a:ext cx="7457132" cy="1046426"/>
            <a:chOff x="940174" y="4109282"/>
            <a:chExt cx="7457132" cy="104642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5F8C9F-C879-EF4A-89CC-17CCE6194360}"/>
                </a:ext>
              </a:extLst>
            </p:cNvPr>
            <p:cNvSpPr txBox="1"/>
            <p:nvPr/>
          </p:nvSpPr>
          <p:spPr>
            <a:xfrm>
              <a:off x="940174" y="4109282"/>
              <a:ext cx="1824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D-Type</a:t>
              </a:r>
            </a:p>
            <a:p>
              <a:r>
                <a:rPr lang="en-US" sz="16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STUR</a:t>
              </a: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03CD0EDA-2C2C-454D-AB04-F5483B2C1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682" y="4136146"/>
              <a:ext cx="1662273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4" name="Text Box 7">
              <a:extLst>
                <a:ext uri="{FF2B5EF4-FFF2-40B4-BE49-F238E27FC236}">
                  <a16:creationId xmlns:a16="http://schemas.microsoft.com/office/drawing/2014/main" id="{9F377F77-EF6A-DD47-8A84-796839758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105" y="4136146"/>
              <a:ext cx="777262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op2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5" name="Text Box 8">
              <a:extLst>
                <a:ext uri="{FF2B5EF4-FFF2-40B4-BE49-F238E27FC236}">
                  <a16:creationId xmlns:a16="http://schemas.microsoft.com/office/drawing/2014/main" id="{C9B0DAAC-7FFF-8243-85B8-AFF82FA0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8007" y="4136145"/>
              <a:ext cx="1250577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Rn</a:t>
              </a:r>
              <a:endParaRPr lang="en-AU" altLang="en-US" sz="14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6" name="Text Box 9">
              <a:extLst>
                <a:ext uri="{FF2B5EF4-FFF2-40B4-BE49-F238E27FC236}">
                  <a16:creationId xmlns:a16="http://schemas.microsoft.com/office/drawing/2014/main" id="{06C05504-BD1D-314A-8DD3-14BE72167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1902" y="4113768"/>
              <a:ext cx="11954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Rm</a:t>
              </a:r>
              <a:endParaRPr lang="en-AU" altLang="en-US" sz="14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35C51A2C-83FE-9643-A646-0AD16D41D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332" y="4570826"/>
              <a:ext cx="869887" cy="58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31-21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(11 bits)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2981AD68-7941-4E40-9C99-F4FD3DA04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8007" y="4501697"/>
              <a:ext cx="774254" cy="58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20-12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(9 bits)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C7F91BD1-20BB-EA4D-8392-A2D5A5E62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262" y="4501697"/>
              <a:ext cx="774254" cy="58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11-10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(2 bits)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1FD3022F-FB04-4F41-B144-424664239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9160" y="4501697"/>
              <a:ext cx="774254" cy="58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9-5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(5 bits)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1" name="Text Box 16">
              <a:extLst>
                <a:ext uri="{FF2B5EF4-FFF2-40B4-BE49-F238E27FC236}">
                  <a16:creationId xmlns:a16="http://schemas.microsoft.com/office/drawing/2014/main" id="{842707F0-CBDE-CE4B-915E-D98F21A23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9737" y="4501697"/>
              <a:ext cx="774254" cy="584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4-0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(5 bits)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57704653-EDA2-3A4E-9570-8762253E3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527" y="4136145"/>
              <a:ext cx="1439826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Times" charset="0"/>
                  <a:ea typeface="Times" charset="0"/>
                  <a:cs typeface="Times" charset="0"/>
                </a:rPr>
                <a:t>address</a:t>
              </a:r>
              <a:endParaRPr lang="en-AU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92D11-1A57-544A-9A19-7DBE09FAA092}"/>
              </a:ext>
            </a:extLst>
          </p:cNvPr>
          <p:cNvGrpSpPr/>
          <p:nvPr/>
        </p:nvGrpSpPr>
        <p:grpSpPr>
          <a:xfrm>
            <a:off x="4105305" y="4419284"/>
            <a:ext cx="3978686" cy="1190517"/>
            <a:chOff x="4105305" y="4419282"/>
            <a:chExt cx="3978686" cy="11905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0D2E6C2-6954-7143-8917-3560A05D5752}"/>
                </a:ext>
              </a:extLst>
            </p:cNvPr>
            <p:cNvSpPr txBox="1"/>
            <p:nvPr/>
          </p:nvSpPr>
          <p:spPr>
            <a:xfrm>
              <a:off x="4105305" y="5086579"/>
              <a:ext cx="3978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Rn is the register containing base address, </a:t>
              </a:r>
            </a:p>
            <a:p>
              <a:r>
                <a:rPr lang="en-US" sz="14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Rm the register value that will be stored in memory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77EE6BE-F409-8942-9E56-75FCF037205E}"/>
                </a:ext>
              </a:extLst>
            </p:cNvPr>
            <p:cNvCxnSpPr/>
            <p:nvPr/>
          </p:nvCxnSpPr>
          <p:spPr>
            <a:xfrm flipV="1">
              <a:off x="4331739" y="4419282"/>
              <a:ext cx="1907166" cy="75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AE1B700-FC7F-3A43-97ED-2253465C112C}"/>
                </a:ext>
              </a:extLst>
            </p:cNvPr>
            <p:cNvCxnSpPr/>
            <p:nvPr/>
          </p:nvCxnSpPr>
          <p:spPr>
            <a:xfrm flipV="1">
              <a:off x="6993248" y="4501697"/>
              <a:ext cx="476323" cy="64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4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D324DA-0C1C-2B40-8919-512C911C69B7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263872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 With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913FF-099B-254E-BD41-CCE1D47A8285}"/>
              </a:ext>
            </a:extLst>
          </p:cNvPr>
          <p:cNvSpPr txBox="1"/>
          <p:nvPr/>
        </p:nvSpPr>
        <p:spPr>
          <a:xfrm>
            <a:off x="536988" y="951817"/>
            <a:ext cx="6842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Let us try to understand the various control signals derived from Opcode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Let us consider which bits specify the register operands.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Their bit positions vary from instruction to instruction.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2F261-A99E-8544-B0AB-BF339C271ECA}"/>
              </a:ext>
            </a:extLst>
          </p:cNvPr>
          <p:cNvGrpSpPr/>
          <p:nvPr/>
        </p:nvGrpSpPr>
        <p:grpSpPr>
          <a:xfrm>
            <a:off x="1374472" y="2064305"/>
            <a:ext cx="7303940" cy="614380"/>
            <a:chOff x="1374472" y="2048403"/>
            <a:chExt cx="7303940" cy="61438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F405E1-EACA-1042-A3BC-387F9BD4A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4472" y="2166741"/>
              <a:ext cx="2918979" cy="496042"/>
              <a:chOff x="703" y="981"/>
              <a:chExt cx="3538" cy="582"/>
            </a:xfrm>
          </p:grpSpPr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CD87AB68-AA8A-A14F-BDCE-4EE4365B5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opcode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6" name="Text Box 6">
                <a:extLst>
                  <a:ext uri="{FF2B5EF4-FFF2-40B4-BE49-F238E27FC236}">
                    <a16:creationId xmlns:a16="http://schemas.microsoft.com/office/drawing/2014/main" id="{6D1D1EC1-09D2-EB4F-A6D3-D3EEF6A48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80" cy="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highlight>
                      <a:srgbClr val="00FFFF"/>
                    </a:highlight>
                    <a:latin typeface="Times" charset="0"/>
                    <a:ea typeface="Times" charset="0"/>
                    <a:cs typeface="Times" charset="0"/>
                  </a:rPr>
                  <a:t>Rm</a:t>
                </a:r>
                <a:endParaRPr lang="en-AU" altLang="en-US" sz="110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7" name="Text Box 7">
                <a:extLst>
                  <a:ext uri="{FF2B5EF4-FFF2-40B4-BE49-F238E27FC236}">
                    <a16:creationId xmlns:a16="http://schemas.microsoft.com/office/drawing/2014/main" id="{82D28030-665E-1045-B6F4-8576A6302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29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 err="1">
                    <a:latin typeface="Times" charset="0"/>
                    <a:ea typeface="Times" charset="0"/>
                    <a:cs typeface="Times" charset="0"/>
                  </a:rPr>
                  <a:t>shamt</a:t>
                </a:r>
                <a:endParaRPr lang="en-AU" altLang="en-US" sz="105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8" name="Text Box 8">
                <a:extLst>
                  <a:ext uri="{FF2B5EF4-FFF2-40B4-BE49-F238E27FC236}">
                    <a16:creationId xmlns:a16="http://schemas.microsoft.com/office/drawing/2014/main" id="{5E93BB08-F3AA-AA4E-8453-C4922D3C2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highlight>
                      <a:srgbClr val="00FFFF"/>
                    </a:highlight>
                    <a:latin typeface="Times" charset="0"/>
                    <a:ea typeface="Times" charset="0"/>
                    <a:cs typeface="Times" charset="0"/>
                  </a:rPr>
                  <a:t>Rn</a:t>
                </a:r>
                <a:endParaRPr lang="en-AU" altLang="en-US" sz="110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16D999D8-7757-5A4A-849B-6884ADA25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3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Rd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0" name="Text Box 11">
                <a:extLst>
                  <a:ext uri="{FF2B5EF4-FFF2-40B4-BE49-F238E27FC236}">
                    <a16:creationId xmlns:a16="http://schemas.microsoft.com/office/drawing/2014/main" id="{261E5503-6F48-934B-A981-2664A02F2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56"/>
                <a:ext cx="68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11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1" name="Text Box 13">
                <a:extLst>
                  <a:ext uri="{FF2B5EF4-FFF2-40B4-BE49-F238E27FC236}">
                    <a16:creationId xmlns:a16="http://schemas.microsoft.com/office/drawing/2014/main" id="{75CBBAF1-C5D7-EB49-B07A-DF0B270AA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9" y="1256"/>
                <a:ext cx="597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2" name="Text Box 14">
                <a:extLst>
                  <a:ext uri="{FF2B5EF4-FFF2-40B4-BE49-F238E27FC236}">
                    <a16:creationId xmlns:a16="http://schemas.microsoft.com/office/drawing/2014/main" id="{CD3D29BE-16CF-C24F-A894-4EB3595A4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2" y="1256"/>
                <a:ext cx="597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6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3" name="Text Box 15">
                <a:extLst>
                  <a:ext uri="{FF2B5EF4-FFF2-40B4-BE49-F238E27FC236}">
                    <a16:creationId xmlns:a16="http://schemas.microsoft.com/office/drawing/2014/main" id="{BB96A0D3-997A-5947-BF53-4F50A55CD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1256"/>
                <a:ext cx="597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44" name="Text Box 16">
                <a:extLst>
                  <a:ext uri="{FF2B5EF4-FFF2-40B4-BE49-F238E27FC236}">
                    <a16:creationId xmlns:a16="http://schemas.microsoft.com/office/drawing/2014/main" id="{B88B532A-7816-D843-BCC6-B07130EFD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2" y="1256"/>
                <a:ext cx="597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D0B7E0-9739-2445-968A-97FFA6B03E78}"/>
                </a:ext>
              </a:extLst>
            </p:cNvPr>
            <p:cNvSpPr txBox="1"/>
            <p:nvPr/>
          </p:nvSpPr>
          <p:spPr>
            <a:xfrm>
              <a:off x="4711846" y="2048403"/>
              <a:ext cx="3966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For R type, the TWO source registers are R</a:t>
              </a:r>
              <a:r>
                <a:rPr lang="en-US" sz="1600" baseline="-25000" dirty="0">
                  <a:latin typeface="Times" charset="0"/>
                  <a:ea typeface="Times" charset="0"/>
                  <a:cs typeface="Times" charset="0"/>
                </a:rPr>
                <a:t>m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(bits 16-20) and R</a:t>
              </a:r>
              <a:r>
                <a:rPr lang="en-US" sz="1600" baseline="-25000" dirty="0">
                  <a:latin typeface="Times" charset="0"/>
                  <a:ea typeface="Times" charset="0"/>
                  <a:cs typeface="Times" charset="0"/>
                </a:rPr>
                <a:t>n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(bits 5-9)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3FEFF4-EC3F-B542-9FD9-2A6A77CA4692}"/>
              </a:ext>
            </a:extLst>
          </p:cNvPr>
          <p:cNvSpPr txBox="1"/>
          <p:nvPr/>
        </p:nvSpPr>
        <p:spPr>
          <a:xfrm>
            <a:off x="871371" y="4985935"/>
            <a:ext cx="74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Remember, we get different number bits for sign extend (9, 16, 19 or 26)</a:t>
            </a:r>
          </a:p>
        </p:txBody>
      </p:sp>
    </p:spTree>
    <p:extLst>
      <p:ext uri="{BB962C8B-B14F-4D97-AF65-F5344CB8AC3E}">
        <p14:creationId xmlns:p14="http://schemas.microsoft.com/office/powerpoint/2010/main" val="33838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D324DA-0C1C-2B40-8919-512C911C69B7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263872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 With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913FF-099B-254E-BD41-CCE1D47A8285}"/>
              </a:ext>
            </a:extLst>
          </p:cNvPr>
          <p:cNvSpPr txBox="1"/>
          <p:nvPr/>
        </p:nvSpPr>
        <p:spPr>
          <a:xfrm>
            <a:off x="536988" y="951817"/>
            <a:ext cx="6842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Let us try to understand the various control signals derived from Opcode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Let us consider which bits specify the register operands.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Their bit positions vary from instruction to instruction.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2F261-A99E-8544-B0AB-BF339C271ECA}"/>
              </a:ext>
            </a:extLst>
          </p:cNvPr>
          <p:cNvGrpSpPr/>
          <p:nvPr/>
        </p:nvGrpSpPr>
        <p:grpSpPr>
          <a:xfrm>
            <a:off x="771164" y="2711573"/>
            <a:ext cx="7887520" cy="1323439"/>
            <a:chOff x="771164" y="2695671"/>
            <a:chExt cx="7887520" cy="132343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B97661-E3F8-394A-AD02-A033DF56A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164" y="3001130"/>
              <a:ext cx="3564758" cy="639484"/>
              <a:chOff x="703" y="981"/>
              <a:chExt cx="3538" cy="466"/>
            </a:xfrm>
          </p:grpSpPr>
          <p:sp>
            <p:nvSpPr>
              <p:cNvPr id="25" name="Text Box 5">
                <a:extLst>
                  <a:ext uri="{FF2B5EF4-FFF2-40B4-BE49-F238E27FC236}">
                    <a16:creationId xmlns:a16="http://schemas.microsoft.com/office/drawing/2014/main" id="{7C0E8637-38B0-FB4E-B7D1-D488DEA8F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1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>
                    <a:latin typeface="Times" charset="0"/>
                    <a:ea typeface="Times" charset="0"/>
                    <a:cs typeface="Times" charset="0"/>
                  </a:rPr>
                  <a:t>opcode</a:t>
                </a:r>
                <a:endParaRPr lang="en-AU" altLang="en-US" sz="105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6" name="Text Box 7">
                <a:extLst>
                  <a:ext uri="{FF2B5EF4-FFF2-40B4-BE49-F238E27FC236}">
                    <a16:creationId xmlns:a16="http://schemas.microsoft.com/office/drawing/2014/main" id="{92CB7206-632A-7349-BCCD-A316CEA40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>
                    <a:latin typeface="Times" charset="0"/>
                    <a:ea typeface="Times" charset="0"/>
                    <a:cs typeface="Times" charset="0"/>
                  </a:rPr>
                  <a:t>op2</a:t>
                </a:r>
                <a:endParaRPr lang="en-AU" altLang="en-US" sz="105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7" name="Text Box 8">
                <a:extLst>
                  <a:ext uri="{FF2B5EF4-FFF2-40B4-BE49-F238E27FC236}">
                    <a16:creationId xmlns:a16="http://schemas.microsoft.com/office/drawing/2014/main" id="{5D48ADCF-C05F-8143-A2B4-C241279DC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>
                    <a:highlight>
                      <a:srgbClr val="00FFFF"/>
                    </a:highlight>
                    <a:latin typeface="Times" charset="0"/>
                    <a:ea typeface="Times" charset="0"/>
                    <a:cs typeface="Times" charset="0"/>
                  </a:rPr>
                  <a:t>Rn</a:t>
                </a:r>
                <a:endParaRPr lang="en-AU" altLang="en-US" sz="105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" name="Text Box 9">
                <a:extLst>
                  <a:ext uri="{FF2B5EF4-FFF2-40B4-BE49-F238E27FC236}">
                    <a16:creationId xmlns:a16="http://schemas.microsoft.com/office/drawing/2014/main" id="{34C2E5ED-1D57-2343-BF69-BF32C5421D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 err="1">
                    <a:latin typeface="Times" charset="0"/>
                    <a:ea typeface="Times" charset="0"/>
                    <a:cs typeface="Times" charset="0"/>
                  </a:rPr>
                  <a:t>Rt</a:t>
                </a:r>
                <a:endParaRPr lang="en-AU" altLang="en-US" sz="105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95314DDE-8E8B-A84F-A5F9-AEEE1BAFE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" y="1256"/>
                <a:ext cx="559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11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0" name="Text Box 13">
                <a:extLst>
                  <a:ext uri="{FF2B5EF4-FFF2-40B4-BE49-F238E27FC236}">
                    <a16:creationId xmlns:a16="http://schemas.microsoft.com/office/drawing/2014/main" id="{BFBAC7EB-1D09-8D44-BE92-67D169BC3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4" y="1256"/>
                <a:ext cx="489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latin typeface="Times" charset="0"/>
                    <a:ea typeface="Times" charset="0"/>
                    <a:cs typeface="Times" charset="0"/>
                  </a:rPr>
                  <a:t>9 bits</a:t>
                </a:r>
                <a:endParaRPr lang="en-AU" altLang="en-US" sz="11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1" name="Text Box 14">
                <a:extLst>
                  <a:ext uri="{FF2B5EF4-FFF2-40B4-BE49-F238E27FC236}">
                    <a16:creationId xmlns:a16="http://schemas.microsoft.com/office/drawing/2014/main" id="{EC0FA5C8-9D57-F34B-B06D-DFC7BB407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" y="1256"/>
                <a:ext cx="489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latin typeface="Times" charset="0"/>
                    <a:ea typeface="Times" charset="0"/>
                    <a:cs typeface="Times" charset="0"/>
                  </a:rPr>
                  <a:t>2 bits</a:t>
                </a:r>
                <a:endParaRPr lang="en-AU" altLang="en-US" sz="11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2" name="Text Box 15">
                <a:extLst>
                  <a:ext uri="{FF2B5EF4-FFF2-40B4-BE49-F238E27FC236}">
                    <a16:creationId xmlns:a16="http://schemas.microsoft.com/office/drawing/2014/main" id="{47F9B02C-389E-AC45-90A3-111B8D544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4" y="1256"/>
                <a:ext cx="489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10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3" name="Text Box 16">
                <a:extLst>
                  <a:ext uri="{FF2B5EF4-FFF2-40B4-BE49-F238E27FC236}">
                    <a16:creationId xmlns:a16="http://schemas.microsoft.com/office/drawing/2014/main" id="{92DDFC8E-A02E-C84F-BA5A-ED5D7EC82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4" y="1256"/>
                <a:ext cx="489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5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34" name="Text Box 7">
                <a:extLst>
                  <a:ext uri="{FF2B5EF4-FFF2-40B4-BE49-F238E27FC236}">
                    <a16:creationId xmlns:a16="http://schemas.microsoft.com/office/drawing/2014/main" id="{2F3DD9DA-1F89-864F-958E-64074E8EB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79" cy="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>
                    <a:latin typeface="Times" charset="0"/>
                    <a:ea typeface="Times" charset="0"/>
                    <a:cs typeface="Times" charset="0"/>
                  </a:rPr>
                  <a:t>address</a:t>
                </a:r>
                <a:endParaRPr lang="en-AU" altLang="en-US" sz="105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44B328-CA73-B943-9DD1-F19B021F2AD6}"/>
                </a:ext>
              </a:extLst>
            </p:cNvPr>
            <p:cNvSpPr txBox="1"/>
            <p:nvPr/>
          </p:nvSpPr>
          <p:spPr>
            <a:xfrm>
              <a:off x="4692118" y="2695671"/>
              <a:ext cx="396656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For LDUR and STUR, the base address which is a source register is R</a:t>
              </a:r>
              <a:r>
                <a:rPr lang="en-US" sz="1600" baseline="-25000" dirty="0">
                  <a:latin typeface="Times" charset="0"/>
                  <a:ea typeface="Times" charset="0"/>
                  <a:cs typeface="Times" charset="0"/>
                </a:rPr>
                <a:t>n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(bits 5-9)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For STUR, the second source (data to store in memory) is </a:t>
              </a:r>
              <a:r>
                <a:rPr lang="en-US" sz="1600" dirty="0" err="1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R</a:t>
              </a:r>
              <a:r>
                <a:rPr lang="en-US" sz="1600" baseline="-25000" dirty="0" err="1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t</a:t>
              </a:r>
              <a:r>
                <a:rPr lang="en-US" sz="16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 (bits 0-4).  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This is the destination register for LDUR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3FEFF4-EC3F-B542-9FD9-2A6A77CA4692}"/>
              </a:ext>
            </a:extLst>
          </p:cNvPr>
          <p:cNvSpPr txBox="1"/>
          <p:nvPr/>
        </p:nvSpPr>
        <p:spPr>
          <a:xfrm>
            <a:off x="871371" y="4985935"/>
            <a:ext cx="74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Remember, we get different number bits for sign extend (9, 16, 19 or 26)</a:t>
            </a:r>
          </a:p>
        </p:txBody>
      </p:sp>
    </p:spTree>
    <p:extLst>
      <p:ext uri="{BB962C8B-B14F-4D97-AF65-F5344CB8AC3E}">
        <p14:creationId xmlns:p14="http://schemas.microsoft.com/office/powerpoint/2010/main" val="280569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D324DA-0C1C-2B40-8919-512C911C69B7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263872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 With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913FF-099B-254E-BD41-CCE1D47A8285}"/>
              </a:ext>
            </a:extLst>
          </p:cNvPr>
          <p:cNvSpPr txBox="1"/>
          <p:nvPr/>
        </p:nvSpPr>
        <p:spPr>
          <a:xfrm>
            <a:off x="536988" y="951817"/>
            <a:ext cx="6842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Let us try to understand the various control signals derived from Opcode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Let us consider which bits specify the register operands.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Their bit positions vary from instruction to instruction.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2F261-A99E-8544-B0AB-BF339C271ECA}"/>
              </a:ext>
            </a:extLst>
          </p:cNvPr>
          <p:cNvGrpSpPr/>
          <p:nvPr/>
        </p:nvGrpSpPr>
        <p:grpSpPr>
          <a:xfrm>
            <a:off x="943297" y="4047353"/>
            <a:ext cx="7684901" cy="639742"/>
            <a:chOff x="943297" y="4031451"/>
            <a:chExt cx="7684901" cy="6397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E649E3-0C91-A24B-B283-B3D915A7C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297" y="4140117"/>
              <a:ext cx="3404551" cy="531076"/>
              <a:chOff x="703" y="980"/>
              <a:chExt cx="3379" cy="387"/>
            </a:xfrm>
          </p:grpSpPr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E48942EE-436D-A843-8AAA-EB31E96DD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1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>
                    <a:latin typeface="Times" charset="0"/>
                    <a:ea typeface="Times" charset="0"/>
                    <a:cs typeface="Times" charset="0"/>
                  </a:rPr>
                  <a:t>opcode</a:t>
                </a:r>
                <a:endParaRPr lang="en-AU" altLang="en-US" sz="105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6E47D268-AB10-544B-8715-9A96CBC5EF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6" y="981"/>
                <a:ext cx="1882" cy="18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>
                    <a:latin typeface="Times" charset="0"/>
                    <a:ea typeface="Times" charset="0"/>
                    <a:cs typeface="Times" charset="0"/>
                  </a:rPr>
                  <a:t>Relative distance</a:t>
                </a:r>
                <a:endParaRPr lang="en-AU" altLang="en-US" sz="105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1" name="Text Box 8">
                <a:extLst>
                  <a:ext uri="{FF2B5EF4-FFF2-40B4-BE49-F238E27FC236}">
                    <a16:creationId xmlns:a16="http://schemas.microsoft.com/office/drawing/2014/main" id="{92C64604-3C92-A841-B603-9904D3BBB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2" y="980"/>
                <a:ext cx="700" cy="1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50" dirty="0">
                    <a:highlight>
                      <a:srgbClr val="00FFFF"/>
                    </a:highlight>
                    <a:latin typeface="Times" charset="0"/>
                    <a:ea typeface="Times" charset="0"/>
                    <a:cs typeface="Times" charset="0"/>
                  </a:rPr>
                  <a:t>Rn</a:t>
                </a:r>
                <a:endParaRPr lang="en-AU" altLang="en-US" sz="1050" dirty="0">
                  <a:highlight>
                    <a:srgbClr val="00FFFF"/>
                  </a:highlight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2" name="Text Box 11">
                <a:extLst>
                  <a:ext uri="{FF2B5EF4-FFF2-40B4-BE49-F238E27FC236}">
                    <a16:creationId xmlns:a16="http://schemas.microsoft.com/office/drawing/2014/main" id="{2ABBD069-804C-1342-A2A7-4D7A38F70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" y="1176"/>
                <a:ext cx="559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11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58AB65B5-00D3-AE42-BD5E-DA96E36AD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0" y="1176"/>
                <a:ext cx="52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5 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4" name="Text Box 15">
                <a:extLst>
                  <a:ext uri="{FF2B5EF4-FFF2-40B4-BE49-F238E27FC236}">
                    <a16:creationId xmlns:a16="http://schemas.microsoft.com/office/drawing/2014/main" id="{1F9C6CA3-F987-C54B-A534-EC0D07106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3" y="1176"/>
                <a:ext cx="559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dirty="0">
                    <a:latin typeface="Times" charset="0"/>
                    <a:ea typeface="Times" charset="0"/>
                    <a:cs typeface="Times" charset="0"/>
                  </a:rPr>
                  <a:t>16 bits</a:t>
                </a:r>
                <a:endParaRPr lang="en-AU" altLang="en-US" sz="11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D9ACD-7802-AA4A-B5BD-F69E2A619BC7}"/>
                </a:ext>
              </a:extLst>
            </p:cNvPr>
            <p:cNvSpPr txBox="1"/>
            <p:nvPr/>
          </p:nvSpPr>
          <p:spPr>
            <a:xfrm>
              <a:off x="4661632" y="4031451"/>
              <a:ext cx="3966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For CBZ (and CBNZ), the source register is R</a:t>
              </a:r>
              <a:r>
                <a:rPr lang="en-US" sz="1600" baseline="-25000" dirty="0">
                  <a:latin typeface="Times" charset="0"/>
                  <a:ea typeface="Times" charset="0"/>
                  <a:cs typeface="Times" charset="0"/>
                </a:rPr>
                <a:t>n</a:t>
              </a:r>
              <a:r>
                <a:rPr lang="en-US" sz="1600" dirty="0">
                  <a:latin typeface="Times" charset="0"/>
                  <a:ea typeface="Times" charset="0"/>
                  <a:cs typeface="Times" charset="0"/>
                </a:rPr>
                <a:t> (bits 0-4)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3FEFF4-EC3F-B542-9FD9-2A6A77CA4692}"/>
              </a:ext>
            </a:extLst>
          </p:cNvPr>
          <p:cNvSpPr txBox="1"/>
          <p:nvPr/>
        </p:nvSpPr>
        <p:spPr>
          <a:xfrm>
            <a:off x="871371" y="4985935"/>
            <a:ext cx="74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Remember, we get different number bits for sign extend (9, 16, 19 or 26)</a:t>
            </a:r>
          </a:p>
        </p:txBody>
      </p:sp>
    </p:spTree>
    <p:extLst>
      <p:ext uri="{BB962C8B-B14F-4D97-AF65-F5344CB8AC3E}">
        <p14:creationId xmlns:p14="http://schemas.microsoft.com/office/powerpoint/2010/main" val="52074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A67E3602-4793-514D-A029-DB94FCCCA8D3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263872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 With 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B396921-F5DF-7240-9941-615326E16688}"/>
              </a:ext>
            </a:extLst>
          </p:cNvPr>
          <p:cNvGrpSpPr/>
          <p:nvPr/>
        </p:nvGrpSpPr>
        <p:grpSpPr>
          <a:xfrm>
            <a:off x="1104523" y="1703260"/>
            <a:ext cx="4705349" cy="340180"/>
            <a:chOff x="2000251" y="1320765"/>
            <a:chExt cx="4705349" cy="3401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52FD5AC-8AAA-A74B-BE5E-8BD3BB819792}"/>
                </a:ext>
              </a:extLst>
            </p:cNvPr>
            <p:cNvSpPr txBox="1"/>
            <p:nvPr/>
          </p:nvSpPr>
          <p:spPr>
            <a:xfrm>
              <a:off x="2000251" y="1322391"/>
              <a:ext cx="150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" pitchFamily="2" charset="0"/>
                  <a:cs typeface="Arial"/>
                </a:rPr>
                <a:t>The bit = 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35195A-FD32-6D42-A736-299B7E82FAAC}"/>
                </a:ext>
              </a:extLst>
            </p:cNvPr>
            <p:cNvSpPr txBox="1"/>
            <p:nvPr/>
          </p:nvSpPr>
          <p:spPr>
            <a:xfrm>
              <a:off x="5200651" y="1320765"/>
              <a:ext cx="150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" pitchFamily="2" charset="0"/>
                  <a:cs typeface="Arial"/>
                </a:rPr>
                <a:t>The bit = 1</a:t>
              </a:r>
            </a:p>
          </p:txBody>
        </p:sp>
      </p:grpSp>
      <p:pic>
        <p:nvPicPr>
          <p:cNvPr id="51" name="Picture 1">
            <a:extLst>
              <a:ext uri="{FF2B5EF4-FFF2-40B4-BE49-F238E27FC236}">
                <a16:creationId xmlns:a16="http://schemas.microsoft.com/office/drawing/2014/main" id="{D380C80C-5636-574D-99D3-E85506773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1" t="18933" r="43248" b="51036"/>
          <a:stretch/>
        </p:blipFill>
        <p:spPr bwMode="auto">
          <a:xfrm>
            <a:off x="6343272" y="1703260"/>
            <a:ext cx="2700369" cy="345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BAF3693-7765-6747-B23C-82B41C41645E}"/>
              </a:ext>
            </a:extLst>
          </p:cNvPr>
          <p:cNvSpPr txBox="1"/>
          <p:nvPr/>
        </p:nvSpPr>
        <p:spPr>
          <a:xfrm>
            <a:off x="552890" y="959768"/>
            <a:ext cx="684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Let us try to understand the various control signals derived from Opcode</a:t>
            </a:r>
          </a:p>
        </p:txBody>
      </p:sp>
      <p:pic>
        <p:nvPicPr>
          <p:cNvPr id="3" name="Picture 2" descr="A white and blue paper with text&#10;&#10;Description automatically generated">
            <a:extLst>
              <a:ext uri="{FF2B5EF4-FFF2-40B4-BE49-F238E27FC236}">
                <a16:creationId xmlns:a16="http://schemas.microsoft.com/office/drawing/2014/main" id="{8B019D55-E7FD-0024-8A47-5B70DDF0D6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487"/>
          <a:stretch/>
        </p:blipFill>
        <p:spPr>
          <a:xfrm>
            <a:off x="274109" y="1983067"/>
            <a:ext cx="5943600" cy="31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1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A500D93-417C-8E40-A44F-64C217472424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138900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 With 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5A873B-622F-BF45-843E-B323B406C8CE}"/>
              </a:ext>
            </a:extLst>
          </p:cNvPr>
          <p:cNvSpPr txBox="1"/>
          <p:nvPr/>
        </p:nvSpPr>
        <p:spPr>
          <a:xfrm>
            <a:off x="355003" y="810945"/>
            <a:ext cx="833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We will now see how different instructions (opcodes) produce either  a 0 or 1 for each of the control signals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046194-7F17-C243-8AB2-CDEA365F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" y="2000444"/>
            <a:ext cx="5615290" cy="397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E4072C-DDAD-1544-B299-0EF861DE3DCF}"/>
              </a:ext>
            </a:extLst>
          </p:cNvPr>
          <p:cNvSpPr txBox="1"/>
          <p:nvPr/>
        </p:nvSpPr>
        <p:spPr>
          <a:xfrm>
            <a:off x="5540188" y="2067761"/>
            <a:ext cx="36038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Consider R-format signals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Reg2Loc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0 </a:t>
            </a: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 the 2nd </a:t>
            </a:r>
            <a:r>
              <a:rPr lang="en-US" sz="1400" dirty="0" err="1">
                <a:latin typeface="Times" pitchFamily="2" charset="0"/>
                <a:cs typeface="Arial"/>
                <a:sym typeface="Wingdings" pitchFamily="2" charset="2"/>
              </a:rPr>
              <a:t>src</a:t>
            </a: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 reg is in bits 20-16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ALUSrc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	0  the two inputs to ALU are registers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 err="1">
                <a:latin typeface="Times" pitchFamily="2" charset="0"/>
                <a:cs typeface="Arial"/>
                <a:sym typeface="Wingdings" pitchFamily="2" charset="2"/>
              </a:rPr>
              <a:t>MemtoReg</a:t>
            </a:r>
            <a:endParaRPr lang="en-US" sz="1400" dirty="0">
              <a:latin typeface="Times" pitchFamily="2" charset="0"/>
              <a:cs typeface="Arial"/>
              <a:sym typeface="Wingdings" pitchFamily="2" charset="2"/>
            </a:endParaRP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	0  result from ALU is stored in </a:t>
            </a:r>
            <a:r>
              <a:rPr lang="en-US" sz="1400" dirty="0" err="1">
                <a:latin typeface="Times" pitchFamily="2" charset="0"/>
                <a:cs typeface="Arial"/>
                <a:sym typeface="Wingdings" pitchFamily="2" charset="2"/>
              </a:rPr>
              <a:t>dest</a:t>
            </a: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 reg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RegWrite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	1  We will write a value to </a:t>
            </a:r>
            <a:r>
              <a:rPr lang="en-US" sz="1400" dirty="0" err="1">
                <a:latin typeface="Times" pitchFamily="2" charset="0"/>
                <a:cs typeface="Arial"/>
                <a:sym typeface="Wingdings" pitchFamily="2" charset="2"/>
              </a:rPr>
              <a:t>dest</a:t>
            </a: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 reg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MemRead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	0   we will not read from memory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MemWrite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	0  we will not write to memory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Branch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	0  not a branch instruction</a:t>
            </a: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 err="1">
                <a:latin typeface="Times" pitchFamily="2" charset="0"/>
                <a:cs typeface="Arial"/>
                <a:sym typeface="Wingdings" pitchFamily="2" charset="2"/>
              </a:rPr>
              <a:t>ALUop</a:t>
            </a:r>
            <a:endParaRPr lang="en-US" sz="1400" dirty="0">
              <a:latin typeface="Times" pitchFamily="2" charset="0"/>
              <a:cs typeface="Arial"/>
              <a:sym typeface="Wingdings" pitchFamily="2" charset="2"/>
            </a:endParaRPr>
          </a:p>
          <a:p>
            <a:pPr>
              <a:tabLst>
                <a:tab pos="393700" algn="l"/>
                <a:tab pos="852488" algn="l"/>
                <a:tab pos="1365250" algn="l"/>
              </a:tabLst>
            </a:pPr>
            <a:r>
              <a:rPr lang="en-US" sz="1400" dirty="0">
                <a:latin typeface="Times" pitchFamily="2" charset="0"/>
                <a:cs typeface="Arial"/>
                <a:sym typeface="Wingdings" pitchFamily="2" charset="2"/>
              </a:rPr>
              <a:t>	1,0 = 10  ALU op depends on Opcode</a:t>
            </a:r>
            <a:endParaRPr lang="en-US" sz="1400" dirty="0">
              <a:latin typeface="Times" pitchFamily="2" charset="0"/>
              <a:cs typeface="Arial"/>
            </a:endParaRPr>
          </a:p>
        </p:txBody>
      </p:sp>
      <p:pic>
        <p:nvPicPr>
          <p:cNvPr id="3" name="Picture 2" descr="A screenshot of a document&#10;&#10;Description automatically generated">
            <a:extLst>
              <a:ext uri="{FF2B5EF4-FFF2-40B4-BE49-F238E27FC236}">
                <a16:creationId xmlns:a16="http://schemas.microsoft.com/office/drawing/2014/main" id="{93A6EE6C-0BBB-3DAC-8CA9-66ECB1D31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262"/>
          <a:stretch/>
        </p:blipFill>
        <p:spPr bwMode="auto">
          <a:xfrm>
            <a:off x="1760673" y="1132979"/>
            <a:ext cx="6926128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319068-7BCE-5ED4-DBA3-16E48AEC6B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70"/>
          <a:stretch/>
        </p:blipFill>
        <p:spPr bwMode="auto">
          <a:xfrm>
            <a:off x="145670" y="6047059"/>
            <a:ext cx="8331200" cy="77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6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C30E80A-6D1C-F144-905A-C42E879C68BA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R-Type Instruction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41FC060A-4B20-1447-BC6D-EFFE21E623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35" y="1047388"/>
            <a:ext cx="5780740" cy="451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A7722D-B6B6-9048-AB60-3DDBD62D53A7}"/>
              </a:ext>
            </a:extLst>
          </p:cNvPr>
          <p:cNvSpPr txBox="1"/>
          <p:nvPr/>
        </p:nvSpPr>
        <p:spPr>
          <a:xfrm>
            <a:off x="182880" y="2474245"/>
            <a:ext cx="3033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Note the </a:t>
            </a:r>
            <a:r>
              <a:rPr lang="en-US" dirty="0" err="1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datapaths</a:t>
            </a:r>
            <a:r>
              <a:rPr lang="en-US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 enabled in this case.</a:t>
            </a:r>
          </a:p>
          <a:p>
            <a:endParaRPr lang="en-US" dirty="0">
              <a:solidFill>
                <a:srgbClr val="139A29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Instruction Fetch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Read TWO registers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Perform ALU operation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Store result in destination register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5717184-038B-E631-E943-9539EF21709A}"/>
              </a:ext>
            </a:extLst>
          </p:cNvPr>
          <p:cNvCxnSpPr>
            <a:cxnSpLocks/>
          </p:cNvCxnSpPr>
          <p:nvPr/>
        </p:nvCxnSpPr>
        <p:spPr>
          <a:xfrm>
            <a:off x="4362070" y="4951141"/>
            <a:ext cx="1942024" cy="44690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1700FE2-2EEA-FC79-8C30-649D99528EDC}"/>
              </a:ext>
            </a:extLst>
          </p:cNvPr>
          <p:cNvCxnSpPr>
            <a:cxnSpLocks/>
          </p:cNvCxnSpPr>
          <p:nvPr/>
        </p:nvCxnSpPr>
        <p:spPr>
          <a:xfrm>
            <a:off x="4325488" y="3694223"/>
            <a:ext cx="848678" cy="12700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41F288-F90A-785A-9E08-435BDA67D735}"/>
              </a:ext>
            </a:extLst>
          </p:cNvPr>
          <p:cNvCxnSpPr>
            <a:cxnSpLocks/>
          </p:cNvCxnSpPr>
          <p:nvPr/>
        </p:nvCxnSpPr>
        <p:spPr>
          <a:xfrm>
            <a:off x="4189462" y="3278459"/>
            <a:ext cx="11278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997245-4C18-FE9F-5B20-31682D6A2E32}"/>
              </a:ext>
            </a:extLst>
          </p:cNvPr>
          <p:cNvCxnSpPr>
            <a:cxnSpLocks/>
          </p:cNvCxnSpPr>
          <p:nvPr/>
        </p:nvCxnSpPr>
        <p:spPr>
          <a:xfrm>
            <a:off x="6221078" y="3902925"/>
            <a:ext cx="3469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E1DC13-C5D9-9181-6FD5-2F7A8E45E7F8}"/>
              </a:ext>
            </a:extLst>
          </p:cNvPr>
          <p:cNvCxnSpPr>
            <a:cxnSpLocks/>
          </p:cNvCxnSpPr>
          <p:nvPr/>
        </p:nvCxnSpPr>
        <p:spPr>
          <a:xfrm>
            <a:off x="6239666" y="3520068"/>
            <a:ext cx="50682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DC7B3E3-70D5-9A2D-9029-C04B39FA8368}"/>
              </a:ext>
            </a:extLst>
          </p:cNvPr>
          <p:cNvCxnSpPr>
            <a:cxnSpLocks/>
          </p:cNvCxnSpPr>
          <p:nvPr/>
        </p:nvCxnSpPr>
        <p:spPr>
          <a:xfrm>
            <a:off x="7410072" y="4003290"/>
            <a:ext cx="942193" cy="779281"/>
          </a:xfrm>
          <a:prstGeom prst="bentConnector3">
            <a:avLst>
              <a:gd name="adj1" fmla="val 26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631020BF-7CE1-6865-AB04-4608704C10E5}"/>
              </a:ext>
            </a:extLst>
          </p:cNvPr>
          <p:cNvCxnSpPr>
            <a:cxnSpLocks/>
          </p:cNvCxnSpPr>
          <p:nvPr/>
        </p:nvCxnSpPr>
        <p:spPr>
          <a:xfrm rot="10800000">
            <a:off x="5174166" y="4392928"/>
            <a:ext cx="3558036" cy="1358212"/>
          </a:xfrm>
          <a:prstGeom prst="bentConnector3">
            <a:avLst>
              <a:gd name="adj1" fmla="val 11268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90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32BC1-08E3-5646-B13C-754A9F329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527719"/>
            <a:ext cx="7589520" cy="508524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2CDD823-E0B8-C549-B119-EBA616EC7C07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latin typeface="Times" charset="0"/>
                <a:ea typeface="Times" charset="0"/>
                <a:cs typeface="Times" charset="0"/>
              </a:rPr>
              <a:t>Tracing </a:t>
            </a:r>
            <a:r>
              <a:rPr lang="en-AU" altLang="en-US" sz="3600" b="1" dirty="0" err="1">
                <a:latin typeface="Times" charset="0"/>
                <a:ea typeface="Times" charset="0"/>
                <a:cs typeface="Times" charset="0"/>
              </a:rPr>
              <a:t>Datapath</a:t>
            </a:r>
            <a:r>
              <a:rPr lang="en-AU" altLang="en-US" sz="3600" b="1" dirty="0">
                <a:latin typeface="Times" charset="0"/>
                <a:ea typeface="Times" charset="0"/>
                <a:cs typeface="Times" charset="0"/>
              </a:rPr>
              <a:t> Ex: ADD </a:t>
            </a:r>
            <a:r>
              <a:rPr lang="en-AU" altLang="en-US" sz="36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X0</a:t>
            </a:r>
            <a:r>
              <a:rPr lang="en-AU" altLang="en-US" sz="3600" b="1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AU" altLang="en-US" sz="3600" b="1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X1</a:t>
            </a:r>
            <a:r>
              <a:rPr lang="en-AU" altLang="en-US" sz="3600" b="1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AU" altLang="en-US" sz="3600" b="1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rPr>
              <a:t>X2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A2D96C3-5188-B64D-87E5-74AE50ADEA5C}"/>
              </a:ext>
            </a:extLst>
          </p:cNvPr>
          <p:cNvGrpSpPr>
            <a:grpSpLocks/>
          </p:cNvGrpSpPr>
          <p:nvPr/>
        </p:nvGrpSpPr>
        <p:grpSpPr bwMode="auto">
          <a:xfrm>
            <a:off x="781851" y="1047388"/>
            <a:ext cx="3813919" cy="277312"/>
            <a:chOff x="884" y="1025"/>
            <a:chExt cx="2821" cy="68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C786179-5348-4540-9786-31D2CB662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025"/>
              <a:ext cx="761" cy="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latin typeface="Times" charset="0"/>
                  <a:ea typeface="Times" charset="0"/>
                  <a:cs typeface="Times" charset="0"/>
                </a:rPr>
                <a:t>10001011000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FA202F90-20F2-AF47-BFB9-0FED56013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" y="1025"/>
              <a:ext cx="525" cy="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7030A0"/>
                  </a:solidFill>
                  <a:latin typeface="Times" charset="0"/>
                  <a:ea typeface="Times" charset="0"/>
                  <a:cs typeface="Times" charset="0"/>
                </a:rPr>
                <a:t>X2</a:t>
              </a:r>
              <a:endParaRPr lang="en-AU" altLang="en-US" sz="1200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0F87A4D1-319F-FB48-97F0-2919FFFC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025"/>
              <a:ext cx="526" cy="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latin typeface="Times" charset="0"/>
                  <a:ea typeface="Times" charset="0"/>
                  <a:cs typeface="Times" charset="0"/>
                </a:rPr>
                <a:t>xxxxx</a:t>
              </a:r>
              <a:endParaRPr lang="en-AU" altLang="en-US" sz="12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20D1C497-BB36-9E46-9E9E-EA5E1CAD2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025"/>
              <a:ext cx="453" cy="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7030A0"/>
                  </a:solidFill>
                  <a:latin typeface="Times" charset="0"/>
                  <a:ea typeface="Times" charset="0"/>
                  <a:cs typeface="Times" charset="0"/>
                </a:rPr>
                <a:t>X1</a:t>
              </a:r>
              <a:endParaRPr lang="en-AU" altLang="en-US" sz="1200" dirty="0">
                <a:solidFill>
                  <a:srgbClr val="7030A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F30F0323-58C2-BE45-961C-706ACF264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5" y="1025"/>
              <a:ext cx="510" cy="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chemeClr val="accent1">
                      <a:lumMod val="75000"/>
                    </a:schemeClr>
                  </a:solidFill>
                  <a:latin typeface="Times" charset="0"/>
                  <a:ea typeface="Times" charset="0"/>
                  <a:cs typeface="Times" charset="0"/>
                </a:rPr>
                <a:t>X0</a:t>
              </a:r>
              <a:endParaRPr lang="en-AU" altLang="en-US" sz="12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159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1F1871C-0584-FC47-9149-502AE183106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Tracing Datapath Ex: SUBI </a:t>
            </a:r>
            <a:r>
              <a:rPr lang="en-AU" altLang="en-US" sz="3600" b="1" dirty="0">
                <a:solidFill>
                  <a:srgbClr val="006600"/>
                </a:solidFill>
                <a:highlight>
                  <a:srgbClr val="00FFFF"/>
                </a:highlight>
                <a:latin typeface="Times" charset="0"/>
                <a:ea typeface="Times" charset="0"/>
                <a:cs typeface="Times" charset="0"/>
              </a:rPr>
              <a:t>X0</a:t>
            </a:r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AU" altLang="en-US" sz="3600" b="1" dirty="0">
                <a:solidFill>
                  <a:srgbClr val="006600"/>
                </a:solidFill>
                <a:highlight>
                  <a:srgbClr val="FFFF00"/>
                </a:highlight>
                <a:latin typeface="Times" charset="0"/>
                <a:ea typeface="Times" charset="0"/>
                <a:cs typeface="Times" charset="0"/>
              </a:rPr>
              <a:t>X1</a:t>
            </a:r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AU" altLang="en-US" sz="3600" b="1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  <a:latin typeface="Times" charset="0"/>
                <a:ea typeface="Times" charset="0"/>
                <a:cs typeface="Times" charset="0"/>
              </a:rPr>
              <a:t>#2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3C27E5-FDC7-2043-8622-355BE474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4" y="1493771"/>
            <a:ext cx="7589520" cy="5147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18CA36-73D2-01ED-796E-D75664635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0" y="856889"/>
            <a:ext cx="4546600" cy="38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86068D-3ADB-2B49-3E03-6155F2AEEACE}"/>
              </a:ext>
            </a:extLst>
          </p:cNvPr>
          <p:cNvSpPr txBox="1"/>
          <p:nvPr/>
        </p:nvSpPr>
        <p:spPr>
          <a:xfrm>
            <a:off x="729126" y="1181164"/>
            <a:ext cx="465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1101 0001 00 </a:t>
            </a:r>
            <a:r>
              <a:rPr lang="en-US" dirty="0">
                <a:highlight>
                  <a:srgbClr val="00FF00"/>
                </a:highlight>
              </a:rPr>
              <a:t>00 0000 0000 10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00 001</a:t>
            </a: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0 0000</a:t>
            </a:r>
          </a:p>
        </p:txBody>
      </p:sp>
    </p:spTree>
    <p:extLst>
      <p:ext uri="{BB962C8B-B14F-4D97-AF65-F5344CB8AC3E}">
        <p14:creationId xmlns:p14="http://schemas.microsoft.com/office/powerpoint/2010/main" val="244956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7394954-DE14-9B4C-8DD4-2553363ED3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101756"/>
            <a:ext cx="8259762" cy="425830"/>
          </a:xfrm>
        </p:spPr>
        <p:txBody>
          <a:bodyPr>
            <a:no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How is an instruction executed?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 </a:t>
            </a: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F82AD0-2BD9-AE4A-9AE5-B9ED28FF3DC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Chapter 4: The Processor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E06F3-A483-8641-B910-C1BB8D524FCE}"/>
              </a:ext>
            </a:extLst>
          </p:cNvPr>
          <p:cNvSpPr/>
          <p:nvPr/>
        </p:nvSpPr>
        <p:spPr>
          <a:xfrm>
            <a:off x="472440" y="1527586"/>
            <a:ext cx="8359588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Step 1: fetch instruction from (instruction) memory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The address of the instruction is in Program Counter (or PC)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Read memory using PC as an address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Increment PC by 4 so that it points to the next instruction	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26EA1-9645-A544-AAE4-D1D87FAD5022}"/>
              </a:ext>
            </a:extLst>
          </p:cNvPr>
          <p:cNvSpPr/>
          <p:nvPr/>
        </p:nvSpPr>
        <p:spPr>
          <a:xfrm>
            <a:off x="472440" y="3383098"/>
            <a:ext cx="8259762" cy="2239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Step 2: decode the instruction: examine the 32-bit instruction, understand opcode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if operands are in registers, read source registers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ADD 	X2, 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X3, X4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or LDUR X2, [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X27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#0]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CBNZ 	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X1, X2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label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if the operator will be acting on an immediate value or an address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the sign of the number needs to be extended to 64 bits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ADDI	X2, X3,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#-22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B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Exit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B.LE	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Loop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	CBZ	X4, </a:t>
            </a:r>
            <a:r>
              <a:rPr lang="en-US" altLang="en-US" sz="1600" b="1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NextRecord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FFCE8-CC25-1048-AB60-4D34D25343A9}"/>
              </a:ext>
            </a:extLst>
          </p:cNvPr>
          <p:cNvSpPr txBox="1"/>
          <p:nvPr/>
        </p:nvSpPr>
        <p:spPr>
          <a:xfrm>
            <a:off x="182880" y="2915324"/>
            <a:ext cx="3033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Note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enabled in this case.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Instruction Fetch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Read ONE register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Add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register+constant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to get memory address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Read data from memory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Store data into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register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BDFDCC-EEE7-4D46-AD51-A91EC6B1BC8C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Load Instruction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95CD3E1C-ADF5-F742-83BF-708C178193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195" y="1018105"/>
            <a:ext cx="5856592" cy="451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515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D3D6734-7C7A-B447-AAAD-02078D7FB32D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4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Tracing </a:t>
            </a:r>
            <a:r>
              <a:rPr lang="en-AU" altLang="en-US" sz="3400" b="1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</a:t>
            </a:r>
            <a:r>
              <a:rPr lang="en-AU" altLang="en-US" sz="34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 Ex: LDUR X0, [X1, #8]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1CF72-2BA4-5045-9188-B0F68A40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" y="904440"/>
            <a:ext cx="7363621" cy="58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0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C5DD1-9995-3845-BD27-F04AE30F50DA}"/>
              </a:ext>
            </a:extLst>
          </p:cNvPr>
          <p:cNvSpPr txBox="1"/>
          <p:nvPr/>
        </p:nvSpPr>
        <p:spPr>
          <a:xfrm>
            <a:off x="182880" y="2136850"/>
            <a:ext cx="341896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Note the datapaths enabled </a:t>
            </a:r>
          </a:p>
          <a:p>
            <a:endParaRPr lang="en-US">
              <a:solidFill>
                <a:srgbClr val="139A29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Instruction Fetch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Read Two registers</a:t>
            </a:r>
          </a:p>
          <a:p>
            <a:r>
              <a:rPr lang="en-US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one contains address</a:t>
            </a:r>
          </a:p>
          <a:p>
            <a:r>
              <a:rPr lang="en-US" sz="1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	second contains data to store</a:t>
            </a:r>
          </a:p>
          <a:p>
            <a:r>
              <a:rPr lang="en-US" sz="1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Reg2Loc</a:t>
            </a:r>
            <a:r>
              <a:rPr lang="en-US" sz="1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= 1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Add register+constant to get memory address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ALUSrc = 1</a:t>
            </a:r>
            <a:endParaRPr lang="en-US">
              <a:solidFill>
                <a:srgbClr val="139A29"/>
              </a:solidFill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Store data into memory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RegWrite = 0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MemRead = 0, </a:t>
            </a:r>
            <a:r>
              <a:rPr lang="en-US" sz="1400" b="1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MemWrite</a:t>
            </a:r>
            <a:r>
              <a:rPr 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= 1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rPr>
              <a:t>ALU Control input	</a:t>
            </a:r>
            <a:r>
              <a:rPr 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00</a:t>
            </a:r>
          </a:p>
          <a:p>
            <a:pPr marL="285750" indent="-285750">
              <a:buFont typeface="Arial" charset="0"/>
              <a:buChar char="•"/>
            </a:pPr>
            <a:r>
              <a:rPr lang="en-US">
                <a:solidFill>
                  <a:srgbClr val="139A29"/>
                </a:solidFill>
                <a:latin typeface="Times" charset="0"/>
              </a:rPr>
              <a:t>ALU Control output	</a:t>
            </a:r>
            <a:r>
              <a:rPr lang="en-US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0010</a:t>
            </a:r>
            <a:endParaRPr lang="en-US">
              <a:solidFill>
                <a:srgbClr val="139A29"/>
              </a:solidFill>
              <a:latin typeface="Times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561CA6B-F936-F44A-9226-731795C602E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Store: STUR X0, [X1, #8]</a:t>
            </a:r>
            <a:endParaRPr lang="en-AU" altLang="en-US" sz="4000" b="1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EECE3EC7-62C1-2B48-805A-185985FFCF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46" y="1630940"/>
            <a:ext cx="6071454" cy="46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435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7B50A1D-9C78-F644-BCA9-120D33544590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Consider conditional branches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8A153-FB93-A649-9B78-8D475C29FFF2}"/>
              </a:ext>
            </a:extLst>
          </p:cNvPr>
          <p:cNvSpPr txBox="1"/>
          <p:nvPr/>
        </p:nvSpPr>
        <p:spPr>
          <a:xfrm>
            <a:off x="702166" y="2810543"/>
            <a:ext cx="2867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Two types: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	CBZ  X5, label  or 		CBNZ X5, label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check if a register (X5) is zero or not zero</a:t>
            </a: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32BCBAEB-F478-3844-912F-1098BA1B11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404" y="1047388"/>
            <a:ext cx="5579750" cy="43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90AD94-AD2E-3944-9694-44A25F59CEFB}"/>
              </a:ext>
            </a:extLst>
          </p:cNvPr>
          <p:cNvCxnSpPr>
            <a:cxnSpLocks/>
          </p:cNvCxnSpPr>
          <p:nvPr/>
        </p:nvCxnSpPr>
        <p:spPr>
          <a:xfrm flipV="1">
            <a:off x="2914272" y="3611105"/>
            <a:ext cx="4431927" cy="89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20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F518DA-72F0-2047-BB58-35CCED6776AA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Consider conditional branches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7F185-8892-124A-BC43-C784FBD7591E}"/>
              </a:ext>
            </a:extLst>
          </p:cNvPr>
          <p:cNvSpPr txBox="1"/>
          <p:nvPr/>
        </p:nvSpPr>
        <p:spPr>
          <a:xfrm>
            <a:off x="712924" y="1301858"/>
            <a:ext cx="7826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The second type checks condition code bits  N, Z, OV, C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  <a:sym typeface="Wingdings" pitchFamily="2" charset="2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	SUBS XZR, X1, X2			// set condition code bits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	B.LE    label 				// branch if either N or Z are set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  <a:sym typeface="Wingdings" pitchFamily="2" charset="2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  <a:sym typeface="Wingdings" pitchFamily="2" charset="2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What do we need in the datapath to implement this type of branch?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  <a:sym typeface="Wingdings" pitchFamily="2" charset="2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Our ALU must have condition code bits and set them when SUBS is executed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We need additional gates that check if specific bits of CC are set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  <a:sym typeface="Wingdings" pitchFamily="2" charset="2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74750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D20892-4218-5A4A-936C-6515D0C5826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Consider conditional branches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2030440-6F86-654A-8843-98C316547B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71" y="1225967"/>
            <a:ext cx="5247695" cy="409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CBCEB8-550C-8843-94C1-42146B5A6357}"/>
              </a:ext>
            </a:extLst>
          </p:cNvPr>
          <p:cNvSpPr txBox="1"/>
          <p:nvPr/>
        </p:nvSpPr>
        <p:spPr>
          <a:xfrm>
            <a:off x="5765371" y="2975675"/>
            <a:ext cx="2921429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pitchFamily="2" charset="0"/>
                <a:cs typeface="Arial"/>
              </a:rPr>
              <a:t>ALU must contain CC register </a:t>
            </a:r>
          </a:p>
          <a:p>
            <a:r>
              <a:rPr lang="en-US" sz="1600" dirty="0">
                <a:latin typeface="Times" pitchFamily="2" charset="0"/>
                <a:cs typeface="Arial"/>
              </a:rPr>
              <a:t>Set these bits (N, Z, OV, C)</a:t>
            </a:r>
          </a:p>
          <a:p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 dirty="0">
                <a:latin typeface="Times" pitchFamily="2" charset="0"/>
                <a:cs typeface="Arial"/>
              </a:rPr>
              <a:t>Be able to check which bit is set</a:t>
            </a:r>
          </a:p>
          <a:p>
            <a:r>
              <a:rPr lang="en-US" sz="1600" dirty="0">
                <a:latin typeface="Times" pitchFamily="2" charset="0"/>
                <a:cs typeface="Arial"/>
              </a:rPr>
              <a:t>As well as combination of bits </a:t>
            </a:r>
          </a:p>
          <a:p>
            <a:r>
              <a:rPr lang="en-US" sz="1600" dirty="0">
                <a:latin typeface="Times" pitchFamily="2" charset="0"/>
                <a:cs typeface="Arial"/>
              </a:rPr>
              <a:t>(LE </a:t>
            </a:r>
            <a:r>
              <a:rPr lang="en-US" sz="1600" dirty="0">
                <a:latin typeface="Times" pitchFamily="2" charset="0"/>
                <a:cs typeface="Arial"/>
                <a:sym typeface="Wingdings" pitchFamily="2" charset="2"/>
              </a:rPr>
              <a:t> N OR Z</a:t>
            </a:r>
          </a:p>
          <a:p>
            <a:r>
              <a:rPr lang="en-US" sz="1600" dirty="0">
                <a:latin typeface="Times" pitchFamily="2" charset="0"/>
                <a:cs typeface="Arial"/>
                <a:sym typeface="Wingdings" pitchFamily="2" charset="2"/>
              </a:rPr>
              <a:t>GE   (not) N OR Z</a:t>
            </a:r>
            <a:endParaRPr lang="en-US" sz="1600" dirty="0">
              <a:latin typeface="Times" pitchFamily="2" charset="0"/>
              <a:cs typeface="Arial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DA21AC-114A-9349-8274-C6B8A5367430}"/>
              </a:ext>
            </a:extLst>
          </p:cNvPr>
          <p:cNvCxnSpPr/>
          <p:nvPr/>
        </p:nvCxnSpPr>
        <p:spPr>
          <a:xfrm>
            <a:off x="3890077" y="3502617"/>
            <a:ext cx="190629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27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9A0B6-D4FC-9F43-A984-C35BC26B115B}"/>
              </a:ext>
            </a:extLst>
          </p:cNvPr>
          <p:cNvSpPr txBox="1"/>
          <p:nvPr/>
        </p:nvSpPr>
        <p:spPr>
          <a:xfrm>
            <a:off x="182880" y="2528042"/>
            <a:ext cx="3033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Note the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datapaths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enabled in this case.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Instruction Fetch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Read ONE register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Compare to Zero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If true, add “constant” to PC and change PC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6CBB69E-31C4-7842-9179-1C7E0EAE1C2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CBZ Instruction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076DEC52-A952-4140-A28F-11DA444EFE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49" y="1107659"/>
            <a:ext cx="5563305" cy="433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9433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ED65F0-E4F9-7E40-BD98-510AF5FC565B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Tracing </a:t>
            </a:r>
            <a:r>
              <a:rPr lang="en-AU" altLang="en-US" sz="3600" b="1" dirty="0" err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Datapath</a:t>
            </a:r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 Ex: CBZ X0, L1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6156D-B990-3441-B263-FF26B8A2A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46" y="1047390"/>
            <a:ext cx="6105750" cy="482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167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DB31B8D-AEB9-BD44-B7AC-85387087FC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Implementing Unconditional Branch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6A6DFC4-4F63-C442-A58A-92639F7E0F52}"/>
              </a:ext>
            </a:extLst>
          </p:cNvPr>
          <p:cNvSpPr txBox="1">
            <a:spLocks noChangeArrowheads="1"/>
          </p:cNvSpPr>
          <p:nvPr/>
        </p:nvSpPr>
        <p:spPr>
          <a:xfrm>
            <a:off x="566520" y="2964869"/>
            <a:ext cx="8270875" cy="2402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Unlike CBZ, we do not add the address/constant to PC</a:t>
            </a:r>
          </a:p>
          <a:p>
            <a:pPr marL="457200" lvl="1" indent="0">
              <a:buNone/>
            </a:pPr>
            <a:r>
              <a:rPr lang="en-AU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the address specified in bits 25-0 is the address of branch (not relative to PC)</a:t>
            </a:r>
            <a:endParaRPr lang="en-AU" alt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Update PC with concatenation of</a:t>
            </a:r>
          </a:p>
          <a:p>
            <a:pPr lvl="1"/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Top 4 bits of old PC</a:t>
            </a:r>
          </a:p>
          <a:p>
            <a:pPr lvl="1"/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26-bit jump address</a:t>
            </a:r>
          </a:p>
          <a:p>
            <a:pPr lvl="1"/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00 (to get byte address from word address (shift left by 2 positions)</a:t>
            </a:r>
          </a:p>
          <a:p>
            <a:r>
              <a:rPr lang="en-AU" altLang="en-US" sz="1600" dirty="0">
                <a:latin typeface="Times" charset="0"/>
                <a:ea typeface="Times" charset="0"/>
                <a:cs typeface="Times" charset="0"/>
              </a:rPr>
              <a:t>Need an extra control signal decoded from opcode</a:t>
            </a:r>
          </a:p>
        </p:txBody>
      </p:sp>
      <p:grpSp>
        <p:nvGrpSpPr>
          <p:cNvPr id="17" name="Group 14">
            <a:extLst>
              <a:ext uri="{FF2B5EF4-FFF2-40B4-BE49-F238E27FC236}">
                <a16:creationId xmlns:a16="http://schemas.microsoft.com/office/drawing/2014/main" id="{97D7B418-E0BE-2847-8C8D-40309DF84AB3}"/>
              </a:ext>
            </a:extLst>
          </p:cNvPr>
          <p:cNvGrpSpPr>
            <a:grpSpLocks/>
          </p:cNvGrpSpPr>
          <p:nvPr/>
        </p:nvGrpSpPr>
        <p:grpSpPr bwMode="auto">
          <a:xfrm>
            <a:off x="1717457" y="1177488"/>
            <a:ext cx="6913563" cy="774701"/>
            <a:chOff x="1156" y="890"/>
            <a:chExt cx="4355" cy="488"/>
          </a:xfrm>
        </p:grpSpPr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1501B338-3DC9-294B-92BE-50EADA33A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" charset="0"/>
                  <a:ea typeface="Times" charset="0"/>
                  <a:cs typeface="Times" charset="0"/>
                </a:rPr>
                <a:t>2</a:t>
              </a:r>
              <a:endParaRPr lang="en-AU" alt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671F8E3B-4039-804F-A67E-FC4DE3316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" charset="0"/>
                  <a:ea typeface="Times" charset="0"/>
                  <a:cs typeface="Times" charset="0"/>
                </a:rPr>
                <a:t>address</a:t>
              </a:r>
              <a:endParaRPr lang="en-AU" altLang="en-US" sz="20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E1087DC0-6C0D-C944-BF39-7D1B880B9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165"/>
              <a:ext cx="41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" charset="0"/>
                  <a:ea typeface="Times" charset="0"/>
                  <a:cs typeface="Times" charset="0"/>
                </a:rPr>
                <a:t>31:26</a:t>
              </a:r>
              <a:endParaRPr lang="en-AU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06C8B66D-ADD6-1148-9C35-91B90CC7A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165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" charset="0"/>
                  <a:ea typeface="Times" charset="0"/>
                  <a:cs typeface="Times" charset="0"/>
                </a:rPr>
                <a:t>25:0</a:t>
              </a:r>
              <a:endParaRPr lang="en-AU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02DF27-9D3E-EE43-BEEC-74AC7383251D}"/>
              </a:ext>
            </a:extLst>
          </p:cNvPr>
          <p:cNvGrpSpPr/>
          <p:nvPr/>
        </p:nvGrpSpPr>
        <p:grpSpPr>
          <a:xfrm>
            <a:off x="1717455" y="1782326"/>
            <a:ext cx="7426546" cy="1038065"/>
            <a:chOff x="1694239" y="1782324"/>
            <a:chExt cx="5016368" cy="10380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929757-6AC6-D842-95AE-108C81BFD768}"/>
                </a:ext>
              </a:extLst>
            </p:cNvPr>
            <p:cNvSpPr/>
            <p:nvPr/>
          </p:nvSpPr>
          <p:spPr>
            <a:xfrm>
              <a:off x="1694239" y="2122998"/>
              <a:ext cx="753112" cy="28624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D3EDEB-5E46-DF4E-B097-73F491F16C78}"/>
                </a:ext>
              </a:extLst>
            </p:cNvPr>
            <p:cNvSpPr txBox="1"/>
            <p:nvPr/>
          </p:nvSpPr>
          <p:spPr>
            <a:xfrm>
              <a:off x="1717456" y="2130950"/>
              <a:ext cx="7298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31-28</a:t>
              </a:r>
            </a:p>
            <a:p>
              <a:r>
                <a:rPr lang="en-US" sz="14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(no change)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584886-1BCA-5548-B15A-F56292BA3973}"/>
                </a:ext>
              </a:extLst>
            </p:cNvPr>
            <p:cNvSpPr/>
            <p:nvPr/>
          </p:nvSpPr>
          <p:spPr>
            <a:xfrm>
              <a:off x="2447351" y="2124327"/>
              <a:ext cx="3905742" cy="28624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135DC0-3369-B840-96E5-D4390518CDD2}"/>
                </a:ext>
              </a:extLst>
            </p:cNvPr>
            <p:cNvSpPr txBox="1"/>
            <p:nvPr/>
          </p:nvSpPr>
          <p:spPr>
            <a:xfrm>
              <a:off x="4476588" y="2115051"/>
              <a:ext cx="346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27-2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D85D1B-9C8D-3345-B6DE-B460A11DB3BA}"/>
                </a:ext>
              </a:extLst>
            </p:cNvPr>
            <p:cNvSpPr/>
            <p:nvPr/>
          </p:nvSpPr>
          <p:spPr>
            <a:xfrm>
              <a:off x="6353093" y="2115051"/>
              <a:ext cx="357514" cy="29419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A6A9F-6180-BA40-9FF0-7D92463B436B}"/>
                </a:ext>
              </a:extLst>
            </p:cNvPr>
            <p:cNvSpPr txBox="1"/>
            <p:nvPr/>
          </p:nvSpPr>
          <p:spPr>
            <a:xfrm>
              <a:off x="6346404" y="2108431"/>
              <a:ext cx="246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00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F164579-BB94-544A-80FE-4DB4B105948B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4587903" y="1782324"/>
              <a:ext cx="124860" cy="326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B9195-102C-0546-B13F-8C3480C6E257}"/>
                </a:ext>
              </a:extLst>
            </p:cNvPr>
            <p:cNvSpPr txBox="1"/>
            <p:nvPr/>
          </p:nvSpPr>
          <p:spPr>
            <a:xfrm>
              <a:off x="4134678" y="2512612"/>
              <a:ext cx="1645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" pitchFamily="2" charset="0"/>
                  <a:cs typeface="Arial"/>
                </a:rPr>
                <a:t>New PC 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E40094-79F1-7A4F-992B-568238F8715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57536"/>
            <a:ext cx="7582274" cy="6527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40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Datapath With Branch (B) Added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83979F6-CB54-4441-8FE7-F568BAAE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15" y="1138960"/>
            <a:ext cx="5518003" cy="436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34F92-3561-794B-BF74-5D95945DF59D}"/>
              </a:ext>
            </a:extLst>
          </p:cNvPr>
          <p:cNvSpPr txBox="1"/>
          <p:nvPr/>
        </p:nvSpPr>
        <p:spPr>
          <a:xfrm>
            <a:off x="381663" y="4065834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Note, this Adder is NOT used for unconditional branches.</a:t>
            </a:r>
          </a:p>
          <a:p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The sign extended 26 bits from the instruction are shifted left two places, and stored in bits 0-27 of PC</a:t>
            </a:r>
          </a:p>
        </p:txBody>
      </p:sp>
    </p:spTree>
    <p:extLst>
      <p:ext uri="{BB962C8B-B14F-4D97-AF65-F5344CB8AC3E}">
        <p14:creationId xmlns:p14="http://schemas.microsoft.com/office/powerpoint/2010/main" val="25226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7518D47-F8EF-3D43-9489-E7E3B4EC0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134" y="2901833"/>
            <a:ext cx="8058374" cy="3108674"/>
          </a:xfrm>
        </p:spPr>
        <p:txBody>
          <a:bodyPr>
            <a:noAutofit/>
          </a:bodyPr>
          <a:lstStyle/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Step 3-Branch: execute the instruction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If conditional branch? Example: B.LT loop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600" b="1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we still need ALU to compare (or subtract registers)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600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if the condition is true, change PC value to the address of loop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If the next instruction to be executed is a branch to an address of loop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if condition is false,  (PC is already incremented by 4 )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and execute next instruction in sequence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If condition is true. Add instruction offset to the PC and skip steps 4 and 5</a:t>
            </a: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endParaRPr lang="en-US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416243" indent="-690563">
              <a:spcBef>
                <a:spcPts val="400"/>
              </a:spcBef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If BL, first save PC in X30 and then change PC to function address       </a:t>
            </a:r>
            <a:endParaRPr lang="en-AU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79BD02-0CDD-C549-9446-2DC0C76AE2D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Chapter 4: The Processor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852D5-769D-BEB5-817C-1470509D7ED9}"/>
              </a:ext>
            </a:extLst>
          </p:cNvPr>
          <p:cNvSpPr txBox="1"/>
          <p:nvPr/>
        </p:nvSpPr>
        <p:spPr>
          <a:xfrm>
            <a:off x="710545" y="1397908"/>
            <a:ext cx="6337026" cy="984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8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Step 3-Logic: execute the instruction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	if arithmetic, perform arithmetic operation 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	ADD, SUB, MUL, DIV, ORR, …</a:t>
            </a:r>
          </a:p>
        </p:txBody>
      </p:sp>
    </p:spTree>
    <p:extLst>
      <p:ext uri="{BB962C8B-B14F-4D97-AF65-F5344CB8AC3E}">
        <p14:creationId xmlns:p14="http://schemas.microsoft.com/office/powerpoint/2010/main" val="702328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2DA5ADB-F65B-C247-B3FF-691991CCCB4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Tracing </a:t>
            </a:r>
            <a:r>
              <a:rPr lang="en-AU" altLang="en-US" sz="3600" b="1" dirty="0" err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Datapath</a:t>
            </a:r>
            <a:r>
              <a:rPr lang="en-AU" altLang="en-US" sz="36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 Ex: B L1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7EC4B-C95F-2B46-BECC-09F7DDDF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6" y="1047388"/>
            <a:ext cx="6096950" cy="48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6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DF2F8C-FC6F-3949-A547-46918DD70A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481" y="991964"/>
            <a:ext cx="8259762" cy="68678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Assume 2-bit 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ALUOp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derived from opcode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Combinational logic drives ALU control</a:t>
            </a: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4B6C15-7426-AC47-920D-5048D39194E7}"/>
              </a:ext>
            </a:extLst>
          </p:cNvPr>
          <p:cNvSpPr txBox="1">
            <a:spLocks noChangeArrowheads="1"/>
          </p:cNvSpPr>
          <p:nvPr/>
        </p:nvSpPr>
        <p:spPr>
          <a:xfrm>
            <a:off x="395213" y="104244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ALU Control</a:t>
            </a:r>
            <a:endParaRPr lang="en-AU" altLang="en-US" sz="40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0" name="Group 69">
            <a:extLst>
              <a:ext uri="{FF2B5EF4-FFF2-40B4-BE49-F238E27FC236}">
                <a16:creationId xmlns:a16="http://schemas.microsoft.com/office/drawing/2014/main" id="{0A4D9A53-200E-D84D-B985-4A163FAEC233}"/>
              </a:ext>
            </a:extLst>
          </p:cNvPr>
          <p:cNvGraphicFramePr>
            <a:graphicFrameLocks noGrp="1"/>
          </p:cNvGraphicFramePr>
          <p:nvPr/>
        </p:nvGraphicFramePr>
        <p:xfrm>
          <a:off x="349381" y="1657568"/>
          <a:ext cx="8639890" cy="3542864"/>
        </p:xfrm>
        <a:graphic>
          <a:graphicData uri="http://schemas.openxmlformats.org/drawingml/2006/table">
            <a:tbl>
              <a:tblPr/>
              <a:tblGrid>
                <a:gridCol w="121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0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09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opcode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ALUOp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Operation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Opcode field</a:t>
                      </a:r>
                      <a:endParaRPr kumimoji="0" lang="en-A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ALU function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ALU control</a:t>
                      </a:r>
                      <a:endParaRPr kumimoji="0" lang="en-AU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LDUR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load register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add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0010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STUR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store register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add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0010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CBZ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compare and branch on zero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pass input b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0111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5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R-type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add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100000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add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0010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subtract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100010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subtract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0110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AND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100100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AND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0000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ORR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100101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OR</a:t>
                      </a:r>
                      <a:endParaRPr kumimoji="0" lang="en-A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0001</a:t>
                      </a:r>
                      <a:endParaRPr kumimoji="0" lang="en-A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1454" marR="91454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333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29060B6-A004-D74C-B344-855F8FB2546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Possible Quiz Problems – R Type </a:t>
            </a:r>
            <a:r>
              <a:rPr lang="en-AU" altLang="en-US" sz="3600" b="1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Instr</a:t>
            </a:r>
            <a:endParaRPr lang="en-AU" altLang="en-US" sz="3600" b="1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02C0F-C5B7-7249-92F0-49DF329F922A}"/>
              </a:ext>
            </a:extLst>
          </p:cNvPr>
          <p:cNvSpPr txBox="1"/>
          <p:nvPr/>
        </p:nvSpPr>
        <p:spPr>
          <a:xfrm>
            <a:off x="710006" y="1129553"/>
            <a:ext cx="776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			      AND instruction: AND R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, R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, R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m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7FA87-8CB3-F748-B167-56B6F4698D28}"/>
              </a:ext>
            </a:extLst>
          </p:cNvPr>
          <p:cNvGrpSpPr>
            <a:grpSpLocks/>
          </p:cNvGrpSpPr>
          <p:nvPr/>
        </p:nvGrpSpPr>
        <p:grpSpPr bwMode="auto">
          <a:xfrm>
            <a:off x="1293064" y="2276199"/>
            <a:ext cx="6590848" cy="1034956"/>
            <a:chOff x="703" y="981"/>
            <a:chExt cx="3538" cy="449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F070801-D432-0A41-9A2E-9344F3094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6ACF3390-5E41-994E-832E-C29C96524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Rm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346AA440-A493-D743-A65D-60D3DD0B6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7" cy="1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err="1">
                  <a:latin typeface="Times" charset="0"/>
                  <a:ea typeface="Times" charset="0"/>
                  <a:cs typeface="Times" charset="0"/>
                </a:rPr>
                <a:t>shamt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702F236-9A1E-2149-A2E9-08C8485EE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Rn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11D7DC2E-820E-5A42-9D6F-E866FF652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Rd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D7813D9C-F07D-4E4F-902B-86338CE1C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256"/>
              <a:ext cx="46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11 bits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DFC83E8E-B34C-C143-B585-2F3A16786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256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5B804629-AED8-AA46-A994-22DFAA9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" y="1256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6 bits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958D2C07-29E5-534C-88A9-0B305D2DB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256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5247FBF6-7333-A049-BE01-59DE1050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256"/>
              <a:ext cx="40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5 bits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63E9D50-6CAF-804F-933F-D5272413D696}"/>
              </a:ext>
            </a:extLst>
          </p:cNvPr>
          <p:cNvSpPr txBox="1"/>
          <p:nvPr/>
        </p:nvSpPr>
        <p:spPr>
          <a:xfrm>
            <a:off x="558657" y="3547578"/>
            <a:ext cx="704625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What are the control signals generated by this line of code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29F893-0762-0943-B2D5-0FD70327600E}"/>
              </a:ext>
            </a:extLst>
          </p:cNvPr>
          <p:cNvGrpSpPr/>
          <p:nvPr/>
        </p:nvGrpSpPr>
        <p:grpSpPr>
          <a:xfrm>
            <a:off x="3368844" y="1463040"/>
            <a:ext cx="3881693" cy="813160"/>
            <a:chOff x="3368842" y="1463040"/>
            <a:chExt cx="3881693" cy="81316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EF9151-1D05-DF40-98EF-98ABDF3D557F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5251030" y="1463040"/>
              <a:ext cx="1999505" cy="8131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579DC8-770B-D34C-8DDA-251CD579B4B4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5573027" y="1463040"/>
              <a:ext cx="408891" cy="813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53C6C6-566F-114C-A5A7-9EE23DC5CEBC}"/>
                </a:ext>
              </a:extLst>
            </p:cNvPr>
            <p:cNvCxnSpPr/>
            <p:nvPr/>
          </p:nvCxnSpPr>
          <p:spPr>
            <a:xfrm flipH="1">
              <a:off x="3368842" y="1463040"/>
              <a:ext cx="2650958" cy="813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173725-0610-E31E-8991-A176F426F3FB}"/>
              </a:ext>
            </a:extLst>
          </p:cNvPr>
          <p:cNvSpPr txBox="1"/>
          <p:nvPr/>
        </p:nvSpPr>
        <p:spPr>
          <a:xfrm>
            <a:off x="636847" y="4025706"/>
            <a:ext cx="18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Reg2Loc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ALUSrc	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44229-A691-9C0F-6EBD-D1D8D79A0F48}"/>
              </a:ext>
            </a:extLst>
          </p:cNvPr>
          <p:cNvSpPr txBox="1"/>
          <p:nvPr/>
        </p:nvSpPr>
        <p:spPr>
          <a:xfrm>
            <a:off x="3183673" y="4025706"/>
            <a:ext cx="183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Op	= 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Control	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F722F-A787-0842-99E4-D50738F8F7FC}"/>
              </a:ext>
            </a:extLst>
          </p:cNvPr>
          <p:cNvSpPr txBox="1"/>
          <p:nvPr/>
        </p:nvSpPr>
        <p:spPr>
          <a:xfrm>
            <a:off x="5730499" y="4003351"/>
            <a:ext cx="187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MemRead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MemWrite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MemToReg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RegWrite	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FA380-57D3-8AB7-DDB9-6A2674DDB27A}"/>
              </a:ext>
            </a:extLst>
          </p:cNvPr>
          <p:cNvSpPr txBox="1"/>
          <p:nvPr/>
        </p:nvSpPr>
        <p:spPr>
          <a:xfrm>
            <a:off x="2329715" y="4025706"/>
            <a:ext cx="48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AA7CF-2B37-530A-F31F-E7413397E178}"/>
              </a:ext>
            </a:extLst>
          </p:cNvPr>
          <p:cNvSpPr txBox="1"/>
          <p:nvPr/>
        </p:nvSpPr>
        <p:spPr>
          <a:xfrm>
            <a:off x="4862709" y="4036339"/>
            <a:ext cx="7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10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0000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611-78A5-0A83-A12F-12DE1C689457}"/>
              </a:ext>
            </a:extLst>
          </p:cNvPr>
          <p:cNvSpPr txBox="1"/>
          <p:nvPr/>
        </p:nvSpPr>
        <p:spPr>
          <a:xfrm>
            <a:off x="7457894" y="3976673"/>
            <a:ext cx="575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47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29060B6-A004-D74C-B344-855F8FB2546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Possible Quiz Problems – D Type </a:t>
            </a:r>
            <a:r>
              <a:rPr lang="en-AU" altLang="en-US" sz="3600" b="1" dirty="0" err="1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Instr</a:t>
            </a:r>
            <a:endParaRPr lang="en-AU" altLang="en-US" sz="3600" b="1" dirty="0">
              <a:solidFill>
                <a:schemeClr val="accent1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02C0F-C5B7-7249-92F0-49DF329F922A}"/>
              </a:ext>
            </a:extLst>
          </p:cNvPr>
          <p:cNvSpPr txBox="1"/>
          <p:nvPr/>
        </p:nvSpPr>
        <p:spPr>
          <a:xfrm>
            <a:off x="710006" y="1129553"/>
            <a:ext cx="776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			  		    STUR R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, [R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,      #66]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C7FA87-8CB3-F748-B167-56B6F4698D28}"/>
              </a:ext>
            </a:extLst>
          </p:cNvPr>
          <p:cNvGrpSpPr>
            <a:grpSpLocks/>
          </p:cNvGrpSpPr>
          <p:nvPr/>
        </p:nvGrpSpPr>
        <p:grpSpPr bwMode="auto">
          <a:xfrm>
            <a:off x="1293064" y="2276200"/>
            <a:ext cx="6590848" cy="1200917"/>
            <a:chOff x="703" y="981"/>
            <a:chExt cx="3538" cy="521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FF070801-D432-0A41-9A2E-9344F3094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opcode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6ACF3390-5E41-994E-832E-C29C96524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5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Dt </a:t>
              </a:r>
              <a:r>
                <a:rPr lang="en-US" altLang="en-US" sz="2400" dirty="0" err="1">
                  <a:latin typeface="Times" charset="0"/>
                  <a:ea typeface="Times" charset="0"/>
                  <a:cs typeface="Times" charset="0"/>
                </a:rPr>
                <a:t>Adrs</a:t>
              </a:r>
              <a:endParaRPr lang="en-US" altLang="en-US" sz="2400" dirty="0">
                <a:latin typeface="Times" charset="0"/>
                <a:ea typeface="Times" charset="0"/>
                <a:cs typeface="Times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Times" charset="0"/>
                <a:ea typeface="Times" charset="0"/>
                <a:cs typeface="Times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346AA440-A493-D743-A65D-60D3DD0B6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981"/>
              <a:ext cx="687" cy="44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Op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Times" charset="0"/>
                <a:ea typeface="Times" charset="0"/>
                <a:cs typeface="Times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4702F236-9A1E-2149-A2E9-08C8485EE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Rn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11D7DC2E-820E-5A42-9D6F-E866FF652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52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" charset="0"/>
                  <a:ea typeface="Times" charset="0"/>
                  <a:cs typeface="Times" charset="0"/>
                </a:rPr>
                <a:t>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Times" charset="0"/>
                <a:ea typeface="Times" charset="0"/>
                <a:cs typeface="Times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D7813D9C-F07D-4E4F-902B-86338CE1C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1183"/>
              <a:ext cx="82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12 bits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31             21</a:t>
              </a:r>
              <a:endParaRPr lang="en-AU" altLang="en-US" sz="2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DFC83E8E-B34C-C143-B585-2F3A16786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5" y="1183"/>
              <a:ext cx="71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9 bits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20          12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5B804629-AED8-AA46-A994-22DFAA9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" y="1195"/>
              <a:ext cx="61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2 bits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11       10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958D2C07-29E5-534C-88A9-0B305D2DB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1189"/>
              <a:ext cx="65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5 bits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9            5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Text Box 16">
              <a:extLst>
                <a:ext uri="{FF2B5EF4-FFF2-40B4-BE49-F238E27FC236}">
                  <a16:creationId xmlns:a16="http://schemas.microsoft.com/office/drawing/2014/main" id="{5247FBF6-7333-A049-BE01-59DE10500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1195"/>
              <a:ext cx="58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5 bits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Times" charset="0"/>
                  <a:ea typeface="Times" charset="0"/>
                  <a:cs typeface="Times" charset="0"/>
                </a:rPr>
                <a:t>4          0</a:t>
              </a:r>
              <a:endParaRPr lang="en-AU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63E9D50-6CAF-804F-933F-D5272413D696}"/>
              </a:ext>
            </a:extLst>
          </p:cNvPr>
          <p:cNvSpPr txBox="1"/>
          <p:nvPr/>
        </p:nvSpPr>
        <p:spPr>
          <a:xfrm>
            <a:off x="558657" y="3547578"/>
            <a:ext cx="704625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What are the control signals generated by this line of code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29F893-0762-0943-B2D5-0FD70327600E}"/>
              </a:ext>
            </a:extLst>
          </p:cNvPr>
          <p:cNvGrpSpPr/>
          <p:nvPr/>
        </p:nvGrpSpPr>
        <p:grpSpPr>
          <a:xfrm>
            <a:off x="3368844" y="1463040"/>
            <a:ext cx="3881693" cy="813160"/>
            <a:chOff x="3368842" y="1463040"/>
            <a:chExt cx="3881693" cy="81316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EF9151-1D05-DF40-98EF-98ABDF3D557F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4593515" y="1498885"/>
              <a:ext cx="2657020" cy="7773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579DC8-770B-D34C-8DDA-251CD579B4B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018049" y="1463040"/>
              <a:ext cx="963869" cy="813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C53C6C6-566F-114C-A5A7-9EE23DC5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8842" y="1463040"/>
              <a:ext cx="2259130" cy="8131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173725-0610-E31E-8991-A176F426F3FB}"/>
              </a:ext>
            </a:extLst>
          </p:cNvPr>
          <p:cNvSpPr txBox="1"/>
          <p:nvPr/>
        </p:nvSpPr>
        <p:spPr>
          <a:xfrm>
            <a:off x="636847" y="4025706"/>
            <a:ext cx="182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Reg2Loc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ALUSrc	=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44229-A691-9C0F-6EBD-D1D8D79A0F48}"/>
              </a:ext>
            </a:extLst>
          </p:cNvPr>
          <p:cNvSpPr txBox="1"/>
          <p:nvPr/>
        </p:nvSpPr>
        <p:spPr>
          <a:xfrm>
            <a:off x="3183673" y="4025706"/>
            <a:ext cx="183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Op	= 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Control	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6F722F-A787-0842-99E4-D50738F8F7FC}"/>
              </a:ext>
            </a:extLst>
          </p:cNvPr>
          <p:cNvSpPr txBox="1"/>
          <p:nvPr/>
        </p:nvSpPr>
        <p:spPr>
          <a:xfrm>
            <a:off x="5730499" y="4003351"/>
            <a:ext cx="187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MemRead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MemWrite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MemToReg	=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RegWrite	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FA380-57D3-8AB7-DDB9-6A2674DDB27A}"/>
              </a:ext>
            </a:extLst>
          </p:cNvPr>
          <p:cNvSpPr txBox="1"/>
          <p:nvPr/>
        </p:nvSpPr>
        <p:spPr>
          <a:xfrm>
            <a:off x="2329715" y="4025706"/>
            <a:ext cx="48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AA7CF-2B37-530A-F31F-E7413397E178}"/>
              </a:ext>
            </a:extLst>
          </p:cNvPr>
          <p:cNvSpPr txBox="1"/>
          <p:nvPr/>
        </p:nvSpPr>
        <p:spPr>
          <a:xfrm>
            <a:off x="4862709" y="4036339"/>
            <a:ext cx="7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00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 0010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6611-78A5-0A83-A12F-12DE1C689457}"/>
              </a:ext>
            </a:extLst>
          </p:cNvPr>
          <p:cNvSpPr txBox="1"/>
          <p:nvPr/>
        </p:nvSpPr>
        <p:spPr>
          <a:xfrm>
            <a:off x="7457894" y="3976673"/>
            <a:ext cx="575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X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7989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1515-4A15-0C0C-C3BD-341600A4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Flags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B6E265-2FE2-EBC1-6854-953BA60933B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07258005"/>
              </p:ext>
            </p:extLst>
          </p:nvPr>
        </p:nvGraphicFramePr>
        <p:xfrm>
          <a:off x="167269" y="1918427"/>
          <a:ext cx="8809465" cy="404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81">
                  <a:extLst>
                    <a:ext uri="{9D8B030D-6E8A-4147-A177-3AD203B41FA5}">
                      <a16:colId xmlns:a16="http://schemas.microsoft.com/office/drawing/2014/main" val="576060162"/>
                    </a:ext>
                  </a:extLst>
                </a:gridCol>
                <a:gridCol w="853781">
                  <a:extLst>
                    <a:ext uri="{9D8B030D-6E8A-4147-A177-3AD203B41FA5}">
                      <a16:colId xmlns:a16="http://schemas.microsoft.com/office/drawing/2014/main" val="2206704993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2915930999"/>
                    </a:ext>
                  </a:extLst>
                </a:gridCol>
                <a:gridCol w="659740">
                  <a:extLst>
                    <a:ext uri="{9D8B030D-6E8A-4147-A177-3AD203B41FA5}">
                      <a16:colId xmlns:a16="http://schemas.microsoft.com/office/drawing/2014/main" val="3997972471"/>
                    </a:ext>
                  </a:extLst>
                </a:gridCol>
                <a:gridCol w="697464">
                  <a:extLst>
                    <a:ext uri="{9D8B030D-6E8A-4147-A177-3AD203B41FA5}">
                      <a16:colId xmlns:a16="http://schemas.microsoft.com/office/drawing/2014/main" val="2013923540"/>
                    </a:ext>
                  </a:extLst>
                </a:gridCol>
                <a:gridCol w="816057">
                  <a:extLst>
                    <a:ext uri="{9D8B030D-6E8A-4147-A177-3AD203B41FA5}">
                      <a16:colId xmlns:a16="http://schemas.microsoft.com/office/drawing/2014/main" val="335283730"/>
                    </a:ext>
                  </a:extLst>
                </a:gridCol>
                <a:gridCol w="1032633">
                  <a:extLst>
                    <a:ext uri="{9D8B030D-6E8A-4147-A177-3AD203B41FA5}">
                      <a16:colId xmlns:a16="http://schemas.microsoft.com/office/drawing/2014/main" val="2228732858"/>
                    </a:ext>
                  </a:extLst>
                </a:gridCol>
                <a:gridCol w="952961">
                  <a:extLst>
                    <a:ext uri="{9D8B030D-6E8A-4147-A177-3AD203B41FA5}">
                      <a16:colId xmlns:a16="http://schemas.microsoft.com/office/drawing/2014/main" val="3139316957"/>
                    </a:ext>
                  </a:extLst>
                </a:gridCol>
                <a:gridCol w="1043449">
                  <a:extLst>
                    <a:ext uri="{9D8B030D-6E8A-4147-A177-3AD203B41FA5}">
                      <a16:colId xmlns:a16="http://schemas.microsoft.com/office/drawing/2014/main" val="3330226992"/>
                    </a:ext>
                  </a:extLst>
                </a:gridCol>
                <a:gridCol w="782656">
                  <a:extLst>
                    <a:ext uri="{9D8B030D-6E8A-4147-A177-3AD203B41FA5}">
                      <a16:colId xmlns:a16="http://schemas.microsoft.com/office/drawing/2014/main" val="1154895731"/>
                    </a:ext>
                  </a:extLst>
                </a:gridCol>
                <a:gridCol w="457203">
                  <a:extLst>
                    <a:ext uri="{9D8B030D-6E8A-4147-A177-3AD203B41FA5}">
                      <a16:colId xmlns:a16="http://schemas.microsoft.com/office/drawing/2014/main" val="2297716979"/>
                    </a:ext>
                  </a:extLst>
                </a:gridCol>
              </a:tblGrid>
              <a:tr h="60012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Reg2Loc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ALUSrc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ALUOp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ALU 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Branch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MemRead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MemWrite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MemToReg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RegWrite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476" marR="8476" marT="8476" marB="0" anchor="ctr"/>
                </a:tc>
                <a:extLst>
                  <a:ext uri="{0D108BD9-81ED-4DB2-BD59-A6C34878D82A}">
                    <a16:rowId xmlns:a16="http://schemas.microsoft.com/office/drawing/2014/main" val="3858257213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679923345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ADDI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OO1O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159109112"/>
                  </a:ext>
                </a:extLst>
              </a:tr>
              <a:tr h="34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OOOO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410199404"/>
                  </a:ext>
                </a:extLst>
              </a:tr>
              <a:tr h="3470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ANDI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1280514966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CBZ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011930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LDUR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65331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OOO1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2625105990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ORRI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OOO1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3333600455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STUR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OO1O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39553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O11O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2106501191"/>
                  </a:ext>
                </a:extLst>
              </a:tr>
              <a:tr h="305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SUBI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O11O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/>
                      </a:endParaRPr>
                    </a:p>
                  </a:txBody>
                  <a:tcPr marL="8476" marR="8476" marT="8476" marB="0" anchor="b"/>
                </a:tc>
                <a:extLst>
                  <a:ext uri="{0D108BD9-81ED-4DB2-BD59-A6C34878D82A}">
                    <a16:rowId xmlns:a16="http://schemas.microsoft.com/office/drawing/2014/main" val="153992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30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4E64A2-CA09-C21F-CCF1-6133E837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16095"/>
            <a:ext cx="5937755" cy="1596339"/>
          </a:xfrm>
        </p:spPr>
        <p:txBody>
          <a:bodyPr>
            <a:normAutofit/>
          </a:bodyPr>
          <a:lstStyle/>
          <a:p>
            <a:r>
              <a:rPr lang="en-US" sz="4400" dirty="0"/>
              <a:t>control signals</a:t>
            </a:r>
            <a:endParaRPr lang="en-US" dirty="0"/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E26A73C-D4C5-D4A0-6684-6F377D95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2" y="2050548"/>
            <a:ext cx="6211228" cy="42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78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4E64A2-CA09-C21F-CCF1-6133E837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16095"/>
            <a:ext cx="5937755" cy="117212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AND X3, X1, X2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FA98B-AC9C-0119-50D2-1D64F700D509}"/>
              </a:ext>
            </a:extLst>
          </p:cNvPr>
          <p:cNvSpPr txBox="1"/>
          <p:nvPr/>
        </p:nvSpPr>
        <p:spPr>
          <a:xfrm>
            <a:off x="6345040" y="1853349"/>
            <a:ext cx="2776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Reg2Loc	= 0     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ALUSrc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Op	= 10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Control	= 0000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MemRead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MemWrite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MemToReg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RegWrite	= 1      X3</a:t>
            </a:r>
          </a:p>
          <a:p>
            <a:pPr>
              <a:tabLst>
                <a:tab pos="1481138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	X1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B	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C	___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D	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E	0000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EE26A73C-D4C5-D4A0-6684-6F377D95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2" y="2050548"/>
            <a:ext cx="6211228" cy="425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94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7DC4BA-3CE8-EDB3-8CCB-01690E3D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63851"/>
            <a:ext cx="5937755" cy="118872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" pitchFamily="2" charset="0"/>
                <a:cs typeface="Arial"/>
              </a:rPr>
              <a:t>ADD		X0, X1, X2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C581A-3870-694B-AEB6-9013B927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2015331"/>
            <a:ext cx="6244683" cy="4233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E1527-2E4E-32DF-E161-0CDF2126A9A5}"/>
              </a:ext>
            </a:extLst>
          </p:cNvPr>
          <p:cNvSpPr txBox="1"/>
          <p:nvPr/>
        </p:nvSpPr>
        <p:spPr>
          <a:xfrm>
            <a:off x="6356195" y="1869834"/>
            <a:ext cx="26456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Reg2Loc	= 0      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ALUSrc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Op	= 10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Control	= 0010 MemRead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MemWrite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MemToReg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RegWrite	= 1      X0</a:t>
            </a:r>
          </a:p>
          <a:p>
            <a:pPr>
              <a:tabLst>
                <a:tab pos="1481138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	X1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B	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C	___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D	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E	0010</a:t>
            </a:r>
          </a:p>
          <a:p>
            <a:pPr>
              <a:tabLst>
                <a:tab pos="1481138" algn="l"/>
                <a:tab pos="3084513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1481138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80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F38E-F49A-01D7-94EB-88A659EE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63851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ADDI		X1, X2, #42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21BCB7-3A4C-6EB1-D381-9104D6DB73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002108"/>
            <a:ext cx="6211228" cy="42597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541AD-D606-C420-82F6-E9F12D9CDB38}"/>
              </a:ext>
            </a:extLst>
          </p:cNvPr>
          <p:cNvSpPr txBox="1"/>
          <p:nvPr/>
        </p:nvSpPr>
        <p:spPr>
          <a:xfrm>
            <a:off x="6356195" y="1869834"/>
            <a:ext cx="26456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Reg2Loc	= X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ALUSrc	= 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Op	= 11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Control	= 0010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MemRead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MemWrite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MemToReg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RegWrite	= 1</a:t>
            </a:r>
          </a:p>
          <a:p>
            <a:pPr>
              <a:tabLst>
                <a:tab pos="1481138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	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B	___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C	___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D	#42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E	0010</a:t>
            </a:r>
          </a:p>
          <a:p>
            <a:pPr>
              <a:tabLst>
                <a:tab pos="1481138" algn="l"/>
                <a:tab pos="3084513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1481138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50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F38E-F49A-01D7-94EB-88A659EE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63851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STUR	X1, [X2, #42]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21BCB7-3A4C-6EB1-D381-9104D6DB73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806500"/>
            <a:ext cx="6211228" cy="42597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541AD-D606-C420-82F6-E9F12D9CDB38}"/>
              </a:ext>
            </a:extLst>
          </p:cNvPr>
          <p:cNvSpPr txBox="1"/>
          <p:nvPr/>
        </p:nvSpPr>
        <p:spPr>
          <a:xfrm>
            <a:off x="6356195" y="1869834"/>
            <a:ext cx="26456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Reg2Loc	= 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ALUSrc	= 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Op	= 00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ALU Control	= 0010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MemRead	= 0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MemWrite	= 1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MemToReg	= 0 (X)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RegWrite	= 0</a:t>
            </a:r>
          </a:p>
          <a:p>
            <a:pPr>
              <a:tabLst>
                <a:tab pos="1481138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A	X2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B	___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C	___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D	#42</a:t>
            </a:r>
          </a:p>
          <a:p>
            <a:pPr>
              <a:tabLst>
                <a:tab pos="1481138" algn="l"/>
              </a:tabLst>
            </a:pPr>
            <a:r>
              <a:rPr lang="en-US" dirty="0">
                <a:latin typeface="Times" charset="0"/>
                <a:ea typeface="Times" charset="0"/>
                <a:cs typeface="Times" charset="0"/>
              </a:rPr>
              <a:t>E	0010</a:t>
            </a:r>
          </a:p>
          <a:p>
            <a:pPr>
              <a:tabLst>
                <a:tab pos="1481138" algn="l"/>
                <a:tab pos="3084513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>
              <a:tabLst>
                <a:tab pos="1481138" algn="l"/>
              </a:tabLst>
            </a:pP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6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27,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0CAD9-B92D-5549-96D8-6F7CF3B4B955}"/>
              </a:ext>
            </a:extLst>
          </p:cNvPr>
          <p:cNvSpPr/>
          <p:nvPr/>
        </p:nvSpPr>
        <p:spPr>
          <a:xfrm>
            <a:off x="517842" y="1696769"/>
            <a:ext cx="8214360" cy="142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Step 4: Access memory to read or write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if load: Get data from memory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	 LDUR	X2, 	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altLang="en-US" sz="1600" b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X0, #0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if store, store value of the register into memory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	STUR	X2, 	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altLang="en-US" sz="1600" b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X0, #0</a:t>
            </a:r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]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79BD02-0CDD-C549-9446-2DC0C76AE2D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Chapter 4: The Processor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2C37E-D46A-6BC0-D7EA-7878117789D8}"/>
              </a:ext>
            </a:extLst>
          </p:cNvPr>
          <p:cNvSpPr/>
          <p:nvPr/>
        </p:nvSpPr>
        <p:spPr>
          <a:xfrm>
            <a:off x="517842" y="3429000"/>
            <a:ext cx="8214360" cy="1426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Step 5: store result to register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if arithmetic, store the result of ALU into destination register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	ADD		</a:t>
            </a:r>
            <a:r>
              <a:rPr lang="en-US" altLang="en-US" sz="1600" b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X2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	X3, X4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if load, load value of the register into memory</a:t>
            </a:r>
          </a:p>
          <a:p>
            <a:pPr marL="690563" indent="-690563">
              <a:lnSpc>
                <a:spcPct val="110000"/>
              </a:lnSpc>
              <a:tabLst>
                <a:tab pos="1147763" algn="l"/>
              </a:tabLst>
              <a:defRPr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	LDUR	</a:t>
            </a:r>
            <a:r>
              <a:rPr lang="en-US" altLang="en-US" sz="1600" b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X2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	[X0, #0]</a:t>
            </a:r>
          </a:p>
        </p:txBody>
      </p:sp>
    </p:spTree>
    <p:extLst>
      <p:ext uri="{BB962C8B-B14F-4D97-AF65-F5344CB8AC3E}">
        <p14:creationId xmlns:p14="http://schemas.microsoft.com/office/powerpoint/2010/main" val="26095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November 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9CE91CA-9667-0546-B799-8AEFC4BF6A5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altLang="en-US" sz="3600" b="1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Some problems from Textbook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C2519-5809-384A-B038-3556E7C7DEB1}"/>
              </a:ext>
            </a:extLst>
          </p:cNvPr>
          <p:cNvSpPr txBox="1"/>
          <p:nvPr/>
        </p:nvSpPr>
        <p:spPr>
          <a:xfrm>
            <a:off x="742278" y="1140203"/>
            <a:ext cx="748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4.3. Consider the following instruction mix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73036C5-FDDE-164F-A779-7A74ABEC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09371"/>
              </p:ext>
            </p:extLst>
          </p:nvPr>
        </p:nvGraphicFramePr>
        <p:xfrm>
          <a:off x="2095500" y="1759532"/>
          <a:ext cx="4127500" cy="698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7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R-type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I-type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LDUR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STUR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CBZ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75"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24%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28%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25%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10%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11%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CFF472F-6ABE-314F-8D65-B5A673FD85B3}"/>
              </a:ext>
            </a:extLst>
          </p:cNvPr>
          <p:cNvSpPr txBox="1"/>
          <p:nvPr/>
        </p:nvSpPr>
        <p:spPr>
          <a:xfrm>
            <a:off x="812048" y="2738601"/>
            <a:ext cx="71000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4.3.1. What fraction of instructions use data memory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LDUR + STUR = 35%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4.3.2. What fraction of instructions use instruction memory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ALL instructions = 100% (need to fetch instruction from </a:t>
            </a: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Instr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Memory)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4.3.3. What fraction of instructions use sign-extend unit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I-type, LDUR, STUR, and CBZ = 74%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4.3.4 What is sign-extend unit doing when its output is not needed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It still does sign extend, but the output is not selected by the mux.</a:t>
            </a:r>
          </a:p>
        </p:txBody>
      </p:sp>
    </p:spTree>
    <p:extLst>
      <p:ext uri="{BB962C8B-B14F-4D97-AF65-F5344CB8AC3E}">
        <p14:creationId xmlns:p14="http://schemas.microsoft.com/office/powerpoint/2010/main" val="331125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7B7161-185E-5641-BF54-6DA758F50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283" y="1093695"/>
            <a:ext cx="7804297" cy="153254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Information encoded in binary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Low voltage = 0, High voltage = 1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Bus: nothing but a collection of wires to transmit data</a:t>
            </a:r>
          </a:p>
          <a:p>
            <a:pPr lvl="2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One wire per bit</a:t>
            </a:r>
          </a:p>
          <a:p>
            <a:pPr lvl="2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Multi-bit data encoded on multi-wire buses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6E8A9C-C035-E745-886B-0EA5A44D045C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Logic Design Basics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F8276-E5C0-5B43-AFA2-CC7258CB8E9A}"/>
              </a:ext>
            </a:extLst>
          </p:cNvPr>
          <p:cNvSpPr txBox="1"/>
          <p:nvPr/>
        </p:nvSpPr>
        <p:spPr>
          <a:xfrm>
            <a:off x="1137688" y="2753833"/>
            <a:ext cx="6601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Combinational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element (does not use clocks, takes as long as it takes)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Operate on data and perform Boolean logic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Output is a function of input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Timing is based on the slowest operation (multiply or square root)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7EC51-D39F-0741-A08F-F817D028B68C}"/>
              </a:ext>
            </a:extLst>
          </p:cNvPr>
          <p:cNvSpPr txBox="1"/>
          <p:nvPr/>
        </p:nvSpPr>
        <p:spPr>
          <a:xfrm>
            <a:off x="1137688" y="4159555"/>
            <a:ext cx="55098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b="1" dirty="0">
                <a:latin typeface="Times" charset="0"/>
                <a:ea typeface="Times" charset="0"/>
                <a:cs typeface="Times" charset="0"/>
              </a:rPr>
              <a:t>State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(sequential) elements (require clock, coordination matters)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Store new information based</a:t>
            </a:r>
          </a:p>
          <a:p>
            <a:pPr lvl="2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Current information</a:t>
            </a:r>
          </a:p>
          <a:p>
            <a:pPr lvl="2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Computations performed by combinational logic</a:t>
            </a:r>
          </a:p>
          <a:p>
            <a:pPr lvl="3"/>
            <a:r>
              <a:rPr lang="en-US" altLang="en-US" sz="1600" dirty="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when clock signal arrives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9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FDDCE4-9ACA-5241-82E5-80CBD35FD31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92"/>
            <a:ext cx="8259762" cy="55990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Times" charset="0"/>
                <a:ea typeface="Times" charset="0"/>
                <a:cs typeface="Times" charset="0"/>
              </a:rPr>
              <a:t>Combinational Elements</a:t>
            </a:r>
            <a:endParaRPr lang="en-AU" altLang="en-US" sz="4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2243EA0-916C-D44D-B509-22D54B007B9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2" y="2003528"/>
            <a:ext cx="3101975" cy="92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>
                <a:latin typeface="Times" charset="0"/>
                <a:ea typeface="Times" charset="0"/>
                <a:cs typeface="Times" charset="0"/>
              </a:rPr>
              <a:t>AND-gate</a:t>
            </a:r>
          </a:p>
          <a:p>
            <a:pPr marL="0" indent="0">
              <a:buNone/>
            </a:pPr>
            <a:r>
              <a:rPr lang="en-US" altLang="en-US" sz="1800">
                <a:latin typeface="Times" charset="0"/>
                <a:ea typeface="Times" charset="0"/>
                <a:cs typeface="Times" charset="0"/>
              </a:rPr>
              <a:t>Y = A &amp; B</a:t>
            </a: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2" name="Group 16">
            <a:extLst>
              <a:ext uri="{FF2B5EF4-FFF2-40B4-BE49-F238E27FC236}">
                <a16:creationId xmlns:a16="http://schemas.microsoft.com/office/drawing/2014/main" id="{2F598081-E9C0-AA42-B4CA-66EA2313EF2C}"/>
              </a:ext>
            </a:extLst>
          </p:cNvPr>
          <p:cNvGrpSpPr>
            <a:grpSpLocks/>
          </p:cNvGrpSpPr>
          <p:nvPr/>
        </p:nvGrpSpPr>
        <p:grpSpPr bwMode="auto">
          <a:xfrm>
            <a:off x="2182822" y="3763843"/>
            <a:ext cx="1542837" cy="1311275"/>
            <a:chOff x="113" y="2840"/>
            <a:chExt cx="880" cy="826"/>
          </a:xfrm>
        </p:grpSpPr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83A22317-5B8E-DA43-9B0A-F4A38C300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7B97919F-D8E7-764B-8A28-46EF1B426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6818D9AD-6DC8-944A-9FAD-02D7DD550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FDEEAE40-EC6B-2344-8032-4A0BD4654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843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 dirty="0">
                  <a:latin typeface="Times" charset="0"/>
                  <a:ea typeface="Times" charset="0"/>
                  <a:cs typeface="Times" charset="0"/>
                </a:rPr>
                <a:t>I</a:t>
              </a:r>
              <a:r>
                <a:rPr lang="en-US" altLang="en-US" sz="1800" baseline="-25000" dirty="0">
                  <a:latin typeface="Times" charset="0"/>
                  <a:ea typeface="Times" charset="0"/>
                  <a:cs typeface="Times" charset="0"/>
                </a:rPr>
                <a:t>0</a:t>
              </a:r>
              <a:endParaRPr lang="en-AU" altLang="en-US" sz="1800" baseline="-25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C17BEA4E-B66C-BD42-88FE-C2C108639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025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 dirty="0">
                  <a:latin typeface="Times" charset="0"/>
                  <a:ea typeface="Times" charset="0"/>
                  <a:cs typeface="Times" charset="0"/>
                </a:rPr>
                <a:t>I</a:t>
              </a:r>
              <a:r>
                <a:rPr lang="en-US" altLang="en-US" sz="1800" baseline="-25000" dirty="0">
                  <a:latin typeface="Times" charset="0"/>
                  <a:ea typeface="Times" charset="0"/>
                  <a:cs typeface="Times" charset="0"/>
                </a:rPr>
                <a:t>1</a:t>
              </a:r>
              <a:endParaRPr lang="en-AU" altLang="en-US" sz="1800" baseline="-25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A528EB0-178A-954E-89DF-00707A76B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934"/>
              <a:ext cx="2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Y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EF38332D-3603-0E40-8314-C3C4319BB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Arc 24">
              <a:extLst>
                <a:ext uri="{FF2B5EF4-FFF2-40B4-BE49-F238E27FC236}">
                  <a16:creationId xmlns:a16="http://schemas.microsoft.com/office/drawing/2014/main" id="{D1998037-6C2A-6F4C-9DE2-054003C6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Arc 25">
              <a:extLst>
                <a:ext uri="{FF2B5EF4-FFF2-40B4-BE49-F238E27FC236}">
                  <a16:creationId xmlns:a16="http://schemas.microsoft.com/office/drawing/2014/main" id="{099D1180-34E4-664E-ADB8-0AC9894F04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Arc 26">
              <a:extLst>
                <a:ext uri="{FF2B5EF4-FFF2-40B4-BE49-F238E27FC236}">
                  <a16:creationId xmlns:a16="http://schemas.microsoft.com/office/drawing/2014/main" id="{D76190A3-F0EF-AA41-8BF4-45E6F5B0868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Arc 27">
              <a:extLst>
                <a:ext uri="{FF2B5EF4-FFF2-40B4-BE49-F238E27FC236}">
                  <a16:creationId xmlns:a16="http://schemas.microsoft.com/office/drawing/2014/main" id="{656A0914-2EC1-7046-B4D1-00EFFD637C9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76B59F81-0BCD-B04B-95D3-022B028D7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ECF288EC-5301-FC46-AF9E-0E441D127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M</a:t>
              </a:r>
              <a:b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</a:b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u</a:t>
              </a:r>
              <a:b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</a:br>
              <a:r>
                <a:rPr lang="en-US" altLang="en-US" sz="1400" dirty="0">
                  <a:latin typeface="Times" charset="0"/>
                  <a:ea typeface="Times" charset="0"/>
                  <a:cs typeface="Times" charset="0"/>
                </a:rPr>
                <a:t>x</a:t>
              </a:r>
              <a:endParaRPr lang="en-AU" altLang="en-US" sz="14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BB49D5C7-C4D6-844A-A23C-53124978D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1BABD943-882E-3942-9A32-954E5C876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3433"/>
              <a:ext cx="5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 dirty="0">
                  <a:latin typeface="Times" charset="0"/>
                  <a:ea typeface="Times" charset="0"/>
                  <a:cs typeface="Times" charset="0"/>
                </a:rPr>
                <a:t>S(</a:t>
              </a:r>
              <a:r>
                <a:rPr lang="en-US" altLang="en-US" sz="1800" dirty="0" err="1">
                  <a:latin typeface="Times" charset="0"/>
                  <a:ea typeface="Times" charset="0"/>
                  <a:cs typeface="Times" charset="0"/>
                </a:rPr>
                <a:t>ignal</a:t>
              </a:r>
              <a:r>
                <a:rPr lang="en-US" altLang="en-US" sz="1800" dirty="0">
                  <a:latin typeface="Times" charset="0"/>
                  <a:ea typeface="Times" charset="0"/>
                  <a:cs typeface="Times" charset="0"/>
                </a:rPr>
                <a:t>)</a:t>
              </a:r>
              <a:endParaRPr lang="en-AU" altLang="en-US" sz="18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8" name="Rectangle 32">
            <a:extLst>
              <a:ext uri="{FF2B5EF4-FFF2-40B4-BE49-F238E27FC236}">
                <a16:creationId xmlns:a16="http://schemas.microsoft.com/office/drawing/2014/main" id="{7EC5A059-CFEB-C54A-BB2D-04E1253A3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8" y="3873835"/>
            <a:ext cx="2022796" cy="92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  <a:buSzPct val="101000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Multiplexer</a:t>
            </a:r>
          </a:p>
          <a:p>
            <a:pPr marL="0" indent="0">
              <a:spcBef>
                <a:spcPct val="20000"/>
              </a:spcBef>
              <a:buSzPct val="101000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Y = either I</a:t>
            </a:r>
            <a:r>
              <a:rPr lang="en-US" altLang="en-US" sz="1800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 or I</a:t>
            </a:r>
            <a:r>
              <a:rPr lang="en-US" altLang="en-US" sz="1800" baseline="-25000" dirty="0">
                <a:latin typeface="Times" charset="0"/>
                <a:ea typeface="Times" charset="0"/>
                <a:cs typeface="Times" charset="0"/>
              </a:rPr>
              <a:t>1</a:t>
            </a:r>
            <a:endParaRPr lang="en-AU" altLang="en-US" sz="1800" baseline="-25000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29" name="Group 33">
            <a:extLst>
              <a:ext uri="{FF2B5EF4-FFF2-40B4-BE49-F238E27FC236}">
                <a16:creationId xmlns:a16="http://schemas.microsoft.com/office/drawing/2014/main" id="{415BC6F3-C2D9-EB4C-84A7-DADC1EA84BAD}"/>
              </a:ext>
            </a:extLst>
          </p:cNvPr>
          <p:cNvGrpSpPr>
            <a:grpSpLocks/>
          </p:cNvGrpSpPr>
          <p:nvPr/>
        </p:nvGrpSpPr>
        <p:grpSpPr bwMode="auto">
          <a:xfrm>
            <a:off x="6228302" y="1840463"/>
            <a:ext cx="1619251" cy="1012825"/>
            <a:chOff x="1111" y="2659"/>
            <a:chExt cx="1020" cy="638"/>
          </a:xfrm>
        </p:grpSpPr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E32705C-AFAB-6146-BD96-8F30DB4CB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3B3A8E3D-65D3-1C4A-99D5-470C03BA2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E67EF659-67E7-D14D-8FFA-F8F43FD5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FA7F207B-FC98-664B-A5DA-0B7AB863A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62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A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09D8D4F0-399E-D648-927C-C21D1EE18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B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7C008A9A-0E1A-6C42-933F-5081D6042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843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Y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80F5CB1D-221F-5C49-8C22-8792CE5FE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8FC7D4ED-B0EC-F74D-80D3-F48CEA986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542B2A47-28EA-4541-B1FF-144F93B38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E5475D07-8699-FC42-B83E-1914E2FD9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EE40CB68-8F65-5D41-ABB6-4DAE5940C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EE7F2E4B-6280-CE4B-BE6C-F0369AEC4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1261D872-2C2E-EA48-9359-06BA7CE09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3" name="Text Box 47">
              <a:extLst>
                <a:ext uri="{FF2B5EF4-FFF2-40B4-BE49-F238E27FC236}">
                  <a16:creationId xmlns:a16="http://schemas.microsoft.com/office/drawing/2014/main" id="{D3123208-5978-ED4E-8682-DCDE8C743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 dirty="0">
                  <a:latin typeface="Times" charset="0"/>
                  <a:ea typeface="Times" charset="0"/>
                  <a:cs typeface="Times" charset="0"/>
                </a:rPr>
                <a:t>+</a:t>
              </a:r>
              <a:endParaRPr lang="en-AU" altLang="en-US" sz="1800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44" name="Rectangle 66">
            <a:extLst>
              <a:ext uri="{FF2B5EF4-FFF2-40B4-BE49-F238E27FC236}">
                <a16:creationId xmlns:a16="http://schemas.microsoft.com/office/drawing/2014/main" id="{3176A316-FE90-8B4E-8264-0EC0CA33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618" y="4008326"/>
            <a:ext cx="4486275" cy="92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  <a:buSzPct val="101000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Arithmetic/Logic Unit</a:t>
            </a:r>
          </a:p>
          <a:p>
            <a:pPr marL="0" indent="0">
              <a:spcBef>
                <a:spcPct val="20000"/>
              </a:spcBef>
              <a:buSzPct val="101000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Y = F(A, B)</a:t>
            </a:r>
          </a:p>
        </p:txBody>
      </p:sp>
      <p:grpSp>
        <p:nvGrpSpPr>
          <p:cNvPr id="45" name="Group 48">
            <a:extLst>
              <a:ext uri="{FF2B5EF4-FFF2-40B4-BE49-F238E27FC236}">
                <a16:creationId xmlns:a16="http://schemas.microsoft.com/office/drawing/2014/main" id="{568D8A12-AE24-7B4A-8291-53B2C64914B1}"/>
              </a:ext>
            </a:extLst>
          </p:cNvPr>
          <p:cNvGrpSpPr>
            <a:grpSpLocks/>
          </p:cNvGrpSpPr>
          <p:nvPr/>
        </p:nvGrpSpPr>
        <p:grpSpPr bwMode="auto">
          <a:xfrm>
            <a:off x="6256807" y="3900467"/>
            <a:ext cx="1690688" cy="1595438"/>
            <a:chOff x="2699" y="2750"/>
            <a:chExt cx="1065" cy="1005"/>
          </a:xfrm>
        </p:grpSpPr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2D8FACAE-EA1D-6E4F-85AE-E22CD2A10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1782DE97-F974-4548-AF74-67013F7D3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53EF925B-5736-964C-8BD6-E6557ADE3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49" name="Text Box 52">
              <a:extLst>
                <a:ext uri="{FF2B5EF4-FFF2-40B4-BE49-F238E27FC236}">
                  <a16:creationId xmlns:a16="http://schemas.microsoft.com/office/drawing/2014/main" id="{680703FF-09EC-A34E-B108-6C4417860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753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A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0" name="Text Box 53">
              <a:extLst>
                <a:ext uri="{FF2B5EF4-FFF2-40B4-BE49-F238E27FC236}">
                  <a16:creationId xmlns:a16="http://schemas.microsoft.com/office/drawing/2014/main" id="{65D01DDD-DF27-0F4A-91A2-02CE80FBC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B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1" name="Text Box 54">
              <a:extLst>
                <a:ext uri="{FF2B5EF4-FFF2-40B4-BE49-F238E27FC236}">
                  <a16:creationId xmlns:a16="http://schemas.microsoft.com/office/drawing/2014/main" id="{A5126D55-B30C-CF4B-9D9A-1318CE402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2979"/>
              <a:ext cx="2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Y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2" name="Line 55">
              <a:extLst>
                <a:ext uri="{FF2B5EF4-FFF2-40B4-BE49-F238E27FC236}">
                  <a16:creationId xmlns:a16="http://schemas.microsoft.com/office/drawing/2014/main" id="{C04AF8E6-49A2-1B44-8558-FC854A568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2F05B03B-66E8-AC4F-B177-7C2865CF4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8FF11172-D246-B94F-8828-2A3D7AEA9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00F8125C-BA45-A64A-9C2D-1EB54CB29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290573FF-9441-1140-AC34-9AC7C2D38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196EC61F-E02E-5C4A-AAC6-370A233EB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8" name="Line 61">
              <a:extLst>
                <a:ext uri="{FF2B5EF4-FFF2-40B4-BE49-F238E27FC236}">
                  <a16:creationId xmlns:a16="http://schemas.microsoft.com/office/drawing/2014/main" id="{40C63610-C2C5-7B4D-9211-8EE62DB3F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9" name="Text Box 62">
              <a:extLst>
                <a:ext uri="{FF2B5EF4-FFF2-40B4-BE49-F238E27FC236}">
                  <a16:creationId xmlns:a16="http://schemas.microsoft.com/office/drawing/2014/main" id="{44BAA5B4-F40F-F242-80DA-DDCA4038D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025"/>
              <a:ext cx="29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 dirty="0">
                  <a:latin typeface="Times" charset="0"/>
                  <a:ea typeface="Times" charset="0"/>
                  <a:cs typeface="Times" charset="0"/>
                </a:rPr>
                <a:t>ALU</a:t>
              </a:r>
              <a:endParaRPr lang="en-AU" altLang="en-US" sz="18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0" name="Line 63">
              <a:extLst>
                <a:ext uri="{FF2B5EF4-FFF2-40B4-BE49-F238E27FC236}">
                  <a16:creationId xmlns:a16="http://schemas.microsoft.com/office/drawing/2014/main" id="{036BD05B-0552-D944-9F04-F1D840C06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1" name="Text Box 64">
              <a:extLst>
                <a:ext uri="{FF2B5EF4-FFF2-40B4-BE49-F238E27FC236}">
                  <a16:creationId xmlns:a16="http://schemas.microsoft.com/office/drawing/2014/main" id="{25E82C48-2742-4440-A824-4C11EACA5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1800">
                  <a:latin typeface="Times" charset="0"/>
                  <a:ea typeface="Times" charset="0"/>
                  <a:cs typeface="Times" charset="0"/>
                </a:rPr>
                <a:t>F</a:t>
              </a:r>
              <a:endParaRPr lang="en-AU" altLang="en-US" sz="18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3" name="Rectangle 66">
            <a:extLst>
              <a:ext uri="{FF2B5EF4-FFF2-40B4-BE49-F238E27FC236}">
                <a16:creationId xmlns:a16="http://schemas.microsoft.com/office/drawing/2014/main" id="{72B82661-284B-984A-A728-27F618FC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939" y="1942081"/>
            <a:ext cx="4486275" cy="92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20000"/>
              </a:spcBef>
              <a:buSzPct val="101000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Adder</a:t>
            </a:r>
          </a:p>
          <a:p>
            <a:pPr marL="0" indent="0">
              <a:spcBef>
                <a:spcPct val="20000"/>
              </a:spcBef>
              <a:buSzPct val="101000"/>
            </a:pPr>
            <a:r>
              <a:rPr lang="en-US" altLang="en-US" sz="1800" dirty="0">
                <a:latin typeface="Times" charset="0"/>
                <a:ea typeface="Times" charset="0"/>
                <a:cs typeface="Times" charset="0"/>
              </a:rPr>
              <a:t>Y = A + B</a:t>
            </a:r>
          </a:p>
        </p:txBody>
      </p:sp>
    </p:spTree>
    <p:extLst>
      <p:ext uri="{BB962C8B-B14F-4D97-AF65-F5344CB8AC3E}">
        <p14:creationId xmlns:p14="http://schemas.microsoft.com/office/powerpoint/2010/main" val="197824721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22816</TotalTime>
  <Words>4411</Words>
  <Application>Microsoft Macintosh PowerPoint</Application>
  <PresentationFormat>On-screen Show (4:3)</PresentationFormat>
  <Paragraphs>1047</Paragraphs>
  <Slides>70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Aptos</vt:lpstr>
      <vt:lpstr>Arial</vt:lpstr>
      <vt:lpstr>ArialMT</vt:lpstr>
      <vt:lpstr>Calibri</vt:lpstr>
      <vt:lpstr>Courier New</vt:lpstr>
      <vt:lpstr>Gill Sans MT</vt:lpstr>
      <vt:lpstr>ITCFranklinGothicStd</vt:lpstr>
      <vt:lpstr>Times</vt:lpstr>
      <vt:lpstr>Wingdings</vt:lpstr>
      <vt:lpstr>Parcel</vt:lpstr>
      <vt:lpstr>The Processor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and ALU inputs</vt:lpstr>
      <vt:lpstr>PowerPoint Presentation</vt:lpstr>
      <vt:lpstr>PowerPoint Presentation</vt:lpstr>
      <vt:lpstr>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Flags</vt:lpstr>
      <vt:lpstr>control signals</vt:lpstr>
      <vt:lpstr>AND X3, X1, X2</vt:lpstr>
      <vt:lpstr>ADD  X0, X1, X2</vt:lpstr>
      <vt:lpstr>ADDI  X1, X2, #42</vt:lpstr>
      <vt:lpstr>STUR X1, [X2, #42]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James</dc:creator>
  <cp:lastModifiedBy>James, Gary</cp:lastModifiedBy>
  <cp:revision>28</cp:revision>
  <dcterms:created xsi:type="dcterms:W3CDTF">2023-03-28T19:17:48Z</dcterms:created>
  <dcterms:modified xsi:type="dcterms:W3CDTF">2024-06-27T20:24:54Z</dcterms:modified>
</cp:coreProperties>
</file>