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774" r:id="rId2"/>
    <p:sldId id="768" r:id="rId3"/>
    <p:sldId id="690" r:id="rId4"/>
    <p:sldId id="691" r:id="rId5"/>
    <p:sldId id="769" r:id="rId6"/>
    <p:sldId id="753" r:id="rId7"/>
    <p:sldId id="754" r:id="rId8"/>
    <p:sldId id="694" r:id="rId9"/>
    <p:sldId id="770" r:id="rId10"/>
    <p:sldId id="698" r:id="rId11"/>
    <p:sldId id="696" r:id="rId12"/>
    <p:sldId id="697" r:id="rId13"/>
    <p:sldId id="771" r:id="rId14"/>
    <p:sldId id="750" r:id="rId15"/>
    <p:sldId id="699" r:id="rId16"/>
    <p:sldId id="751" r:id="rId17"/>
    <p:sldId id="772" r:id="rId18"/>
    <p:sldId id="700" r:id="rId19"/>
    <p:sldId id="701" r:id="rId20"/>
    <p:sldId id="773" r:id="rId21"/>
    <p:sldId id="746" r:id="rId22"/>
    <p:sldId id="748" r:id="rId23"/>
    <p:sldId id="765" r:id="rId24"/>
    <p:sldId id="766" r:id="rId25"/>
    <p:sldId id="767" r:id="rId26"/>
    <p:sldId id="314" r:id="rId27"/>
    <p:sldId id="316" r:id="rId28"/>
    <p:sldId id="723" r:id="rId29"/>
    <p:sldId id="724" r:id="rId3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ructure Hazards" id="{16FA92BD-B9F4-4442-814A-B6524F15076D}">
          <p14:sldIdLst>
            <p14:sldId id="774"/>
            <p14:sldId id="768"/>
            <p14:sldId id="690"/>
            <p14:sldId id="691"/>
          </p14:sldIdLst>
        </p14:section>
        <p14:section name="4.7 Data Hazards" id="{D7E330DB-904E-DE45-B066-52D17E64831A}">
          <p14:sldIdLst>
            <p14:sldId id="769"/>
            <p14:sldId id="753"/>
            <p14:sldId id="754"/>
            <p14:sldId id="694"/>
          </p14:sldIdLst>
        </p14:section>
        <p14:section name="4.7 Data Hazards: Forwarding v. Stalling" id="{076FC16E-3123-4D40-AABA-70221EDE1ADF}">
          <p14:sldIdLst>
            <p14:sldId id="770"/>
            <p14:sldId id="698"/>
            <p14:sldId id="696"/>
            <p14:sldId id="697"/>
          </p14:sldIdLst>
        </p14:section>
        <p14:section name="4.7 Data Hazards: Load-Use" id="{60E45586-0989-274D-98AD-351DC71997B5}">
          <p14:sldIdLst>
            <p14:sldId id="771"/>
            <p14:sldId id="750"/>
            <p14:sldId id="699"/>
            <p14:sldId id="751"/>
            <p14:sldId id="772"/>
            <p14:sldId id="700"/>
            <p14:sldId id="701"/>
          </p14:sldIdLst>
        </p14:section>
        <p14:section name="Control Hazards" id="{588E2273-B20B-114B-8008-F865FD8AC11D}">
          <p14:sldIdLst>
            <p14:sldId id="773"/>
            <p14:sldId id="746"/>
            <p14:sldId id="748"/>
            <p14:sldId id="765"/>
            <p14:sldId id="766"/>
            <p14:sldId id="767"/>
            <p14:sldId id="314"/>
            <p14:sldId id="316"/>
          </p14:sldIdLst>
        </p14:section>
        <p14:section name="Reordering Code" id="{4F92442B-B416-AC44-8364-979FEB29C9D3}">
          <p14:sldIdLst>
            <p14:sldId id="723"/>
            <p14:sldId id="7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7A37"/>
    <a:srgbClr val="0041C4"/>
    <a:srgbClr val="139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7" autoAdjust="0"/>
    <p:restoredTop sz="96197"/>
  </p:normalViewPr>
  <p:slideViewPr>
    <p:cSldViewPr snapToGrid="0" snapToObjects="1">
      <p:cViewPr varScale="1">
        <p:scale>
          <a:sx n="119" d="100"/>
          <a:sy n="119" d="100"/>
        </p:scale>
        <p:origin x="3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1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4EF453-3529-3A42-AFF9-BCD2FFAC1A61}" type="datetime1">
              <a:rPr lang="en-US" smtClean="0"/>
              <a:pPr/>
              <a:t>5/13/24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A604AE-607F-1748-AF38-31532CAEAA69}" type="slidenum">
              <a:rPr lang="en-US" smtClean="0"/>
              <a:pPr/>
              <a:t>‹#›</a:t>
            </a:fld>
            <a:endParaRPr lang="en-US"/>
          </a:p>
        </p:txBody>
      </p:sp>
    </p:spTree>
    <p:extLst>
      <p:ext uri="{BB962C8B-B14F-4D97-AF65-F5344CB8AC3E}">
        <p14:creationId xmlns:p14="http://schemas.microsoft.com/office/powerpoint/2010/main" val="15935282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29D3E-CA85-604F-9237-1D681A07E52F}" type="datetime1">
              <a:rPr lang="en-US" smtClean="0"/>
              <a:pPr/>
              <a:t>5/13/24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AB768-8DD1-0841-B818-06F39B1574B2}" type="slidenum">
              <a:rPr lang="en-US" smtClean="0"/>
              <a:pPr/>
              <a:t>‹#›</a:t>
            </a:fld>
            <a:endParaRPr lang="en-US"/>
          </a:p>
        </p:txBody>
      </p:sp>
    </p:spTree>
    <p:extLst>
      <p:ext uri="{BB962C8B-B14F-4D97-AF65-F5344CB8AC3E}">
        <p14:creationId xmlns:p14="http://schemas.microsoft.com/office/powerpoint/2010/main" val="1096936404"/>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310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332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6545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02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306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6546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49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52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137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971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094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815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704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5206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627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658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211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658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479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428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245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31936"/>
            <a:ext cx="2133600" cy="365125"/>
          </a:xfrm>
        </p:spPr>
        <p:txBody>
          <a:bodyPr/>
          <a:lstStyle/>
          <a:p>
            <a:fld id="{27653E7C-3E61-9840-BE93-D9203DC0DA86}" type="datetime1">
              <a:rPr lang="en-US" smtClean="0"/>
              <a:t>5/13/24</a:t>
            </a:fld>
            <a:endParaRPr lang="en-US"/>
          </a:p>
        </p:txBody>
      </p:sp>
      <p:sp>
        <p:nvSpPr>
          <p:cNvPr id="4" name="Footer Placeholder 3"/>
          <p:cNvSpPr>
            <a:spLocks noGrp="1"/>
          </p:cNvSpPr>
          <p:nvPr>
            <p:ph type="ftr" sz="quarter" idx="11"/>
          </p:nvPr>
        </p:nvSpPr>
        <p:spPr>
          <a:xfrm>
            <a:off x="3124200" y="6331936"/>
            <a:ext cx="2895600" cy="365125"/>
          </a:xfrm>
        </p:spPr>
        <p:txBody>
          <a:bodyPr/>
          <a:lstStyle/>
          <a:p>
            <a:r>
              <a:rPr lang="en-US"/>
              <a:t>November 12, 2020</a:t>
            </a:r>
          </a:p>
        </p:txBody>
      </p:sp>
      <p:sp>
        <p:nvSpPr>
          <p:cNvPr id="5" name="Slide Number Placeholder 4"/>
          <p:cNvSpPr>
            <a:spLocks noGrp="1"/>
          </p:cNvSpPr>
          <p:nvPr>
            <p:ph type="sldNum" sz="quarter" idx="12"/>
          </p:nvPr>
        </p:nvSpPr>
        <p:spPr>
          <a:xfrm>
            <a:off x="6553200" y="6331936"/>
            <a:ext cx="2133600" cy="365125"/>
          </a:xfrm>
        </p:spPr>
        <p:txBody>
          <a:bodyPr/>
          <a:lstStyle/>
          <a:p>
            <a:fld id="{07E4C76B-B62B-E041-BECA-E1452F308EBC}" type="slidenum">
              <a:rPr lang="en-US" smtClean="0"/>
              <a:pPr/>
              <a:t>‹#›</a:t>
            </a:fld>
            <a:endParaRPr lang="en-US"/>
          </a:p>
        </p:txBody>
      </p:sp>
      <p:sp>
        <p:nvSpPr>
          <p:cNvPr id="6" name="Text Placeholder 7"/>
          <p:cNvSpPr>
            <a:spLocks noGrp="1"/>
          </p:cNvSpPr>
          <p:nvPr>
            <p:ph type="body" sz="quarter" idx="13"/>
          </p:nvPr>
        </p:nvSpPr>
        <p:spPr>
          <a:xfrm>
            <a:off x="472440" y="1648047"/>
            <a:ext cx="8214360" cy="4274287"/>
          </a:xfrm>
        </p:spPr>
        <p:txBody>
          <a:bodyPr/>
          <a:lstStyle>
            <a:lvl1pPr>
              <a:buNone/>
              <a:defRPr sz="2400" baseline="0">
                <a:solidFill>
                  <a:schemeClr val="tx1"/>
                </a:solidFill>
                <a:latin typeface="Arial" pitchFamily="34" charset="0"/>
                <a:cs typeface="Arial" pitchFamily="34" charset="0"/>
              </a:defRPr>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1580EFE8-215E-350E-6D36-6378FF532DD6}"/>
              </a:ext>
            </a:extLst>
          </p:cNvPr>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2440" y="6196657"/>
            <a:ext cx="2133600" cy="365125"/>
          </a:xfrm>
        </p:spPr>
        <p:txBody>
          <a:bodyPr/>
          <a:lstStyle/>
          <a:p>
            <a:fld id="{27653E7C-3E61-9840-BE93-D9203DC0DA86}" type="datetime1">
              <a:rPr lang="en-US" smtClean="0"/>
              <a:t>5/13/24</a:t>
            </a:fld>
            <a:endParaRPr lang="en-US"/>
          </a:p>
        </p:txBody>
      </p:sp>
      <p:sp>
        <p:nvSpPr>
          <p:cNvPr id="4" name="Footer Placeholder 3"/>
          <p:cNvSpPr>
            <a:spLocks noGrp="1"/>
          </p:cNvSpPr>
          <p:nvPr>
            <p:ph type="ftr" sz="quarter" idx="11"/>
          </p:nvPr>
        </p:nvSpPr>
        <p:spPr>
          <a:xfrm>
            <a:off x="3139440" y="6196657"/>
            <a:ext cx="2895600" cy="365125"/>
          </a:xfrm>
        </p:spPr>
        <p:txBody>
          <a:bodyPr/>
          <a:lstStyle/>
          <a:p>
            <a:r>
              <a:rPr lang="en-US"/>
              <a:t>November 12, 2020</a:t>
            </a:r>
          </a:p>
        </p:txBody>
      </p:sp>
      <p:sp>
        <p:nvSpPr>
          <p:cNvPr id="5" name="Slide Number Placeholder 4"/>
          <p:cNvSpPr>
            <a:spLocks noGrp="1"/>
          </p:cNvSpPr>
          <p:nvPr>
            <p:ph type="sldNum" sz="quarter" idx="12"/>
          </p:nvPr>
        </p:nvSpPr>
        <p:spPr>
          <a:xfrm>
            <a:off x="6568440" y="6196657"/>
            <a:ext cx="2133600" cy="365125"/>
          </a:xfrm>
        </p:spPr>
        <p:txBody>
          <a:bodyPr/>
          <a:lstStyle/>
          <a:p>
            <a:fld id="{07E4C76B-B62B-E041-BECA-E1452F308EBC}" type="slidenum">
              <a:rPr lang="en-US" smtClean="0"/>
              <a:pPr/>
              <a:t>‹#›</a:t>
            </a:fld>
            <a:endParaRPr lang="en-US"/>
          </a:p>
        </p:txBody>
      </p:sp>
      <p:sp>
        <p:nvSpPr>
          <p:cNvPr id="6" name="Text Placeholder 7"/>
          <p:cNvSpPr>
            <a:spLocks noGrp="1"/>
          </p:cNvSpPr>
          <p:nvPr>
            <p:ph type="body" sz="quarter" idx="13"/>
          </p:nvPr>
        </p:nvSpPr>
        <p:spPr>
          <a:xfrm>
            <a:off x="472440" y="1861850"/>
            <a:ext cx="8229600" cy="4087257"/>
          </a:xfrm>
        </p:spPr>
        <p:txBody>
          <a:bodyPr/>
          <a:lstStyle>
            <a:lvl1pPr>
              <a:buNone/>
              <a:defRPr sz="2400" baseline="0">
                <a:solidFill>
                  <a:srgbClr val="139A29"/>
                </a:solidFill>
                <a:latin typeface="Arial" pitchFamily="34" charset="0"/>
                <a:cs typeface="Arial" pitchFamily="34" charset="0"/>
              </a:defRPr>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35FA41C-B0F4-5ECD-4701-368A26E63128}"/>
              </a:ext>
            </a:extLst>
          </p:cNvPr>
          <p:cNvSpPr>
            <a:spLocks noGrp="1"/>
          </p:cNvSpPr>
          <p:nvPr>
            <p:ph type="title"/>
          </p:nvPr>
        </p:nvSpPr>
        <p:spPr>
          <a:xfrm>
            <a:off x="472440" y="365126"/>
            <a:ext cx="8042910" cy="1325563"/>
          </a:xfrm>
        </p:spPr>
        <p:txBody>
          <a:bodyPr/>
          <a:lstStyle/>
          <a:p>
            <a:r>
              <a:rPr lang="en-US" dirty="0"/>
              <a:t>Click to edit Master title style</a:t>
            </a:r>
          </a:p>
        </p:txBody>
      </p:sp>
    </p:spTree>
    <p:extLst>
      <p:ext uri="{BB962C8B-B14F-4D97-AF65-F5344CB8AC3E}">
        <p14:creationId xmlns:p14="http://schemas.microsoft.com/office/powerpoint/2010/main" val="301141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7CA96-C99F-4EF6-BFE0-DB9B857D1CDE}" type="datetime1">
              <a:rPr lang="en-US" smtClean="0"/>
              <a:t>5/13/24</a:t>
            </a:fld>
            <a:endParaRPr lang="en-US"/>
          </a:p>
        </p:txBody>
      </p:sp>
      <p:sp>
        <p:nvSpPr>
          <p:cNvPr id="3" name="Footer Placeholder 2"/>
          <p:cNvSpPr>
            <a:spLocks noGrp="1"/>
          </p:cNvSpPr>
          <p:nvPr>
            <p:ph type="ftr" sz="quarter" idx="11"/>
          </p:nvPr>
        </p:nvSpPr>
        <p:spPr/>
        <p:txBody>
          <a:bodyPr/>
          <a:lstStyle/>
          <a:p>
            <a:r>
              <a:rPr lang="en-US"/>
              <a:t>© 2016 Elsevier, Inc. All rights reserved.</a:t>
            </a:r>
          </a:p>
        </p:txBody>
      </p:sp>
      <p:sp>
        <p:nvSpPr>
          <p:cNvPr id="4" name="Slide Number Placeholder 3"/>
          <p:cNvSpPr>
            <a:spLocks noGrp="1"/>
          </p:cNvSpPr>
          <p:nvPr>
            <p:ph type="sldNum" sz="quarter" idx="12"/>
          </p:nvPr>
        </p:nvSpPr>
        <p:spPr/>
        <p:txBody>
          <a:bodyPr/>
          <a:lstStyle/>
          <a:p>
            <a:fld id="{A21A4757-D8BF-4CED-A0CD-F52E210D54D0}" type="slidenum">
              <a:rPr lang="en-US" smtClean="0"/>
              <a:t>‹#›</a:t>
            </a:fld>
            <a:endParaRPr lang="en-US"/>
          </a:p>
        </p:txBody>
      </p:sp>
    </p:spTree>
    <p:extLst>
      <p:ext uri="{BB962C8B-B14F-4D97-AF65-F5344CB8AC3E}">
        <p14:creationId xmlns:p14="http://schemas.microsoft.com/office/powerpoint/2010/main" val="2974825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A146-90E4-274C-A5D1-4648AE5D2161}" type="datetime1">
              <a:rPr lang="en-US" smtClean="0"/>
              <a:t>5/13/24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November 12, 2020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4C76B-B62B-E041-BECA-E1452F308E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A889-0E22-8B55-5248-3E2CC056F6B0}"/>
              </a:ext>
            </a:extLst>
          </p:cNvPr>
          <p:cNvSpPr>
            <a:spLocks noGrp="1"/>
          </p:cNvSpPr>
          <p:nvPr>
            <p:ph type="ftr" sz="quarter" idx="11"/>
          </p:nvPr>
        </p:nvSpPr>
        <p:spPr/>
        <p:txBody>
          <a:bodyPr/>
          <a:lstStyle/>
          <a:p>
            <a:r>
              <a:rPr lang="en-US"/>
              <a:t>November 12, 2020</a:t>
            </a:r>
          </a:p>
        </p:txBody>
      </p:sp>
      <p:sp>
        <p:nvSpPr>
          <p:cNvPr id="3" name="Slide Number Placeholder 2">
            <a:extLst>
              <a:ext uri="{FF2B5EF4-FFF2-40B4-BE49-F238E27FC236}">
                <a16:creationId xmlns:a16="http://schemas.microsoft.com/office/drawing/2014/main" id="{38058C99-1B0B-8735-692B-791DA8BE13DC}"/>
              </a:ext>
            </a:extLst>
          </p:cNvPr>
          <p:cNvSpPr>
            <a:spLocks noGrp="1"/>
          </p:cNvSpPr>
          <p:nvPr>
            <p:ph type="sldNum" sz="quarter" idx="12"/>
          </p:nvPr>
        </p:nvSpPr>
        <p:spPr/>
        <p:txBody>
          <a:bodyPr/>
          <a:lstStyle/>
          <a:p>
            <a:fld id="{07E4C76B-B62B-E041-BECA-E1452F308EBC}" type="slidenum">
              <a:rPr lang="en-US" smtClean="0"/>
              <a:pPr/>
              <a:t>1</a:t>
            </a:fld>
            <a:endParaRPr lang="en-US"/>
          </a:p>
        </p:txBody>
      </p:sp>
      <p:sp>
        <p:nvSpPr>
          <p:cNvPr id="4" name="Text Placeholder 3">
            <a:extLst>
              <a:ext uri="{FF2B5EF4-FFF2-40B4-BE49-F238E27FC236}">
                <a16:creationId xmlns:a16="http://schemas.microsoft.com/office/drawing/2014/main" id="{0B085688-475D-7B97-88C4-9C356DF392EE}"/>
              </a:ext>
            </a:extLst>
          </p:cNvPr>
          <p:cNvSpPr>
            <a:spLocks noGrp="1"/>
          </p:cNvSpPr>
          <p:nvPr>
            <p:ph type="body" sz="quarter" idx="13"/>
          </p:nvPr>
        </p:nvSpPr>
        <p:spPr/>
        <p:txBody>
          <a:bodyPr>
            <a:normAutofit/>
          </a:bodyPr>
          <a:lstStyle/>
          <a:p>
            <a:pPr marL="0" marR="0" indent="129540">
              <a:spcBef>
                <a:spcPts val="0"/>
              </a:spcBef>
              <a:spcAft>
                <a:spcPts val="0"/>
              </a:spcAft>
            </a:pPr>
            <a:r>
              <a:rPr lang="en-US" sz="2800" b="1" kern="0" dirty="0">
                <a:solidFill>
                  <a:srgbClr val="595959"/>
                </a:solidFill>
                <a:effectLst/>
                <a:latin typeface="ITCFranklinGothicStd"/>
                <a:ea typeface="Times New Roman" panose="02020603050405020304" pitchFamily="18" charset="0"/>
                <a:cs typeface="Times New Roman" panose="02020603050405020304" pitchFamily="18" charset="0"/>
              </a:rPr>
              <a:t>4.7  Data Hazards: Forwarding versus Stalling</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129540">
              <a:spcBef>
                <a:spcPts val="0"/>
              </a:spcBef>
              <a:spcAft>
                <a:spcPts val="0"/>
              </a:spcAft>
            </a:pPr>
            <a:r>
              <a:rPr lang="en-US" sz="2800" b="1" kern="0" dirty="0">
                <a:solidFill>
                  <a:srgbClr val="595959"/>
                </a:solidFill>
                <a:effectLst/>
                <a:latin typeface="ITCFranklinGothicStd"/>
                <a:ea typeface="Times New Roman" panose="02020603050405020304" pitchFamily="18" charset="0"/>
                <a:cs typeface="Times New Roman" panose="02020603050405020304" pitchFamily="18" charset="0"/>
              </a:rPr>
              <a:t>4.8  </a:t>
            </a:r>
            <a:r>
              <a:rPr lang="en-US" sz="2800" b="1" kern="0">
                <a:solidFill>
                  <a:srgbClr val="595959"/>
                </a:solidFill>
                <a:effectLst/>
                <a:latin typeface="ITCFranklinGothicStd"/>
                <a:ea typeface="Times New Roman" panose="02020603050405020304" pitchFamily="18" charset="0"/>
                <a:cs typeface="Times New Roman" panose="02020603050405020304" pitchFamily="18" charset="0"/>
              </a:rPr>
              <a:t>Control Hazards</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380460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10</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12, 2020</a:t>
            </a:r>
          </a:p>
        </p:txBody>
      </p:sp>
      <p:sp>
        <p:nvSpPr>
          <p:cNvPr id="30" name="Text Placeholder 2">
            <a:extLst>
              <a:ext uri="{FF2B5EF4-FFF2-40B4-BE49-F238E27FC236}">
                <a16:creationId xmlns:a16="http://schemas.microsoft.com/office/drawing/2014/main" id="{B671E819-AE1F-144D-8E49-2D0DCCBEA896}"/>
              </a:ext>
            </a:extLst>
          </p:cNvPr>
          <p:cNvSpPr>
            <a:spLocks noGrp="1"/>
          </p:cNvSpPr>
          <p:nvPr>
            <p:ph type="body" sz="quarter" idx="13"/>
          </p:nvPr>
        </p:nvSpPr>
        <p:spPr>
          <a:xfrm>
            <a:off x="485140" y="1295400"/>
            <a:ext cx="8259762" cy="533400"/>
          </a:xfrm>
        </p:spPr>
        <p:txBody>
          <a:bodyPr>
            <a:noAutofit/>
          </a:bodyPr>
          <a:lstStyle/>
          <a:p>
            <a:pPr>
              <a:buFont typeface="Arial" panose="020B0604020202020204" pitchFamily="34" charset="0"/>
              <a:buChar char="•"/>
            </a:pPr>
            <a:r>
              <a:rPr lang="en-US" altLang="en-US" sz="1800" dirty="0">
                <a:solidFill>
                  <a:schemeClr val="tx1"/>
                </a:solidFill>
                <a:latin typeface="Times" charset="0"/>
                <a:ea typeface="Times" charset="0"/>
                <a:cs typeface="Times" charset="0"/>
              </a:rPr>
              <a:t>Consider our previous example (4.18)</a:t>
            </a:r>
          </a:p>
        </p:txBody>
      </p:sp>
      <p:sp>
        <p:nvSpPr>
          <p:cNvPr id="31" name="Rectangle 2">
            <a:extLst>
              <a:ext uri="{FF2B5EF4-FFF2-40B4-BE49-F238E27FC236}">
                <a16:creationId xmlns:a16="http://schemas.microsoft.com/office/drawing/2014/main" id="{B14A1CB8-37BD-CA42-B330-3D3A43CD275F}"/>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Forwarding (aka Bypassing)</a:t>
            </a:r>
            <a:endParaRPr lang="en-AU" altLang="en-US" sz="4000" b="1" dirty="0">
              <a:solidFill>
                <a:srgbClr val="006600"/>
              </a:solidFill>
              <a:latin typeface="Times" charset="0"/>
              <a:ea typeface="Times" charset="0"/>
              <a:cs typeface="Times" charset="0"/>
            </a:endParaRPr>
          </a:p>
        </p:txBody>
      </p:sp>
      <p:sp>
        <p:nvSpPr>
          <p:cNvPr id="32" name="TextBox 31">
            <a:extLst>
              <a:ext uri="{FF2B5EF4-FFF2-40B4-BE49-F238E27FC236}">
                <a16:creationId xmlns:a16="http://schemas.microsoft.com/office/drawing/2014/main" id="{F98B5698-4C81-EC49-9207-8A725D414BA7}"/>
              </a:ext>
            </a:extLst>
          </p:cNvPr>
          <p:cNvSpPr txBox="1"/>
          <p:nvPr/>
        </p:nvSpPr>
        <p:spPr>
          <a:xfrm>
            <a:off x="673455" y="3259563"/>
            <a:ext cx="8013343" cy="1754326"/>
          </a:xfrm>
          <a:prstGeom prst="rect">
            <a:avLst/>
          </a:prstGeom>
          <a:noFill/>
        </p:spPr>
        <p:txBody>
          <a:bodyPr wrap="square" rtlCol="0">
            <a:spAutoFit/>
          </a:bodyPr>
          <a:lstStyle/>
          <a:p>
            <a:pPr>
              <a:tabLst>
                <a:tab pos="447675" algn="l"/>
                <a:tab pos="1482725" algn="l"/>
                <a:tab pos="1995488" algn="l"/>
                <a:tab pos="2506663" algn="l"/>
                <a:tab pos="3819525" algn="l"/>
              </a:tabLst>
            </a:pPr>
            <a:r>
              <a:rPr lang="en-US" altLang="en-US" dirty="0">
                <a:latin typeface="Times" charset="0"/>
                <a:ea typeface="Times" charset="0"/>
                <a:cs typeface="Times" charset="0"/>
              </a:rPr>
              <a:t>	ADDI 	X1, 	X2, 	#5	// X1 = 22+5=27</a:t>
            </a:r>
          </a:p>
          <a:p>
            <a:pPr>
              <a:tabLst>
                <a:tab pos="447675" algn="l"/>
                <a:tab pos="1482725" algn="l"/>
                <a:tab pos="1995488" algn="l"/>
                <a:tab pos="2506663" algn="l"/>
                <a:tab pos="3819525" algn="l"/>
              </a:tabLst>
            </a:pPr>
            <a:r>
              <a:rPr lang="en-US" altLang="en-US" dirty="0">
                <a:latin typeface="Times" charset="0"/>
                <a:ea typeface="Times" charset="0"/>
                <a:cs typeface="Times" charset="0"/>
              </a:rPr>
              <a:t>	ADD	X3, 	X1, 	X2	// X3 = 27 </a:t>
            </a:r>
            <a:r>
              <a:rPr lang="en-US" altLang="en-US" dirty="0">
                <a:solidFill>
                  <a:srgbClr val="C00000"/>
                </a:solidFill>
                <a:latin typeface="Times" charset="0"/>
                <a:ea typeface="Times" charset="0"/>
                <a:cs typeface="Times" charset="0"/>
              </a:rPr>
              <a:t>(X2 +5) </a:t>
            </a:r>
            <a:r>
              <a:rPr lang="en-US" altLang="en-US" dirty="0">
                <a:latin typeface="Times" charset="0"/>
                <a:ea typeface="Times" charset="0"/>
                <a:cs typeface="Times" charset="0"/>
              </a:rPr>
              <a:t>+ 22(X2) = 49</a:t>
            </a:r>
          </a:p>
          <a:p>
            <a:pPr>
              <a:tabLst>
                <a:tab pos="447675" algn="l"/>
                <a:tab pos="1482725" algn="l"/>
                <a:tab pos="1995488" algn="l"/>
                <a:tab pos="2506663" algn="l"/>
                <a:tab pos="3819525" algn="l"/>
              </a:tabLst>
            </a:pPr>
            <a:r>
              <a:rPr lang="en-US" altLang="en-US" dirty="0">
                <a:latin typeface="Times" charset="0"/>
                <a:ea typeface="Times" charset="0"/>
                <a:cs typeface="Times" charset="0"/>
              </a:rPr>
              <a:t>	ADDI	X4, 	X1, 	#15	// X4 = 27 </a:t>
            </a:r>
            <a:r>
              <a:rPr lang="en-US" altLang="en-US" dirty="0">
                <a:solidFill>
                  <a:srgbClr val="C00000"/>
                </a:solidFill>
                <a:latin typeface="Times" charset="0"/>
                <a:ea typeface="Times" charset="0"/>
                <a:cs typeface="Times" charset="0"/>
              </a:rPr>
              <a:t>(X2 +5) </a:t>
            </a:r>
            <a:r>
              <a:rPr lang="en-US" altLang="en-US" dirty="0">
                <a:latin typeface="Times" charset="0"/>
                <a:ea typeface="Times" charset="0"/>
                <a:cs typeface="Times" charset="0"/>
              </a:rPr>
              <a:t>+ 15 = 42</a:t>
            </a:r>
          </a:p>
          <a:p>
            <a:pPr>
              <a:tabLst>
                <a:tab pos="447675" algn="l"/>
                <a:tab pos="1482725" algn="l"/>
                <a:tab pos="1995488" algn="l"/>
                <a:tab pos="2506663" algn="l"/>
                <a:tab pos="3819525" algn="l"/>
              </a:tabLst>
            </a:pPr>
            <a:endParaRPr lang="en-US" altLang="en-US" dirty="0">
              <a:latin typeface="Times" charset="0"/>
              <a:ea typeface="Times" charset="0"/>
              <a:cs typeface="Times" charset="0"/>
            </a:endParaRPr>
          </a:p>
          <a:p>
            <a:pPr>
              <a:tabLst>
                <a:tab pos="447675" algn="l"/>
                <a:tab pos="1482725" algn="l"/>
                <a:tab pos="1995488" algn="l"/>
                <a:tab pos="2506663" algn="l"/>
                <a:tab pos="3819525" algn="l"/>
              </a:tabLst>
            </a:pPr>
            <a:r>
              <a:rPr lang="en-US" altLang="en-US" dirty="0">
                <a:latin typeface="Times" charset="0"/>
                <a:ea typeface="Times" charset="0"/>
                <a:cs typeface="Times" charset="0"/>
              </a:rPr>
              <a:t>Note: The value of X1 is not updated until Cycle 5, but X2+5 is available in Cycle 4</a:t>
            </a:r>
          </a:p>
          <a:p>
            <a:pPr>
              <a:tabLst>
                <a:tab pos="447675" algn="l"/>
                <a:tab pos="1482725" algn="l"/>
                <a:tab pos="1995488" algn="l"/>
                <a:tab pos="2506663" algn="l"/>
                <a:tab pos="3819525" algn="l"/>
              </a:tabLst>
            </a:pPr>
            <a:r>
              <a:rPr lang="en-US" altLang="en-US" dirty="0">
                <a:latin typeface="Times" charset="0"/>
                <a:ea typeface="Times" charset="0"/>
                <a:cs typeface="Times" charset="0"/>
              </a:rPr>
              <a:t>So, the next instruction can use this data in Cycle 4 to Execute</a:t>
            </a:r>
          </a:p>
        </p:txBody>
      </p:sp>
      <p:graphicFrame>
        <p:nvGraphicFramePr>
          <p:cNvPr id="33" name="Table 32">
            <a:extLst>
              <a:ext uri="{FF2B5EF4-FFF2-40B4-BE49-F238E27FC236}">
                <a16:creationId xmlns:a16="http://schemas.microsoft.com/office/drawing/2014/main" id="{CB3776D9-E531-0647-A470-243A134678EB}"/>
              </a:ext>
            </a:extLst>
          </p:cNvPr>
          <p:cNvGraphicFramePr>
            <a:graphicFrameLocks noGrp="1"/>
          </p:cNvGraphicFramePr>
          <p:nvPr>
            <p:extLst>
              <p:ext uri="{D42A27DB-BD31-4B8C-83A1-F6EECF244321}">
                <p14:modId xmlns:p14="http://schemas.microsoft.com/office/powerpoint/2010/main" val="3590646846"/>
              </p:ext>
            </p:extLst>
          </p:nvPr>
        </p:nvGraphicFramePr>
        <p:xfrm>
          <a:off x="964430" y="1855958"/>
          <a:ext cx="5816599" cy="1098550"/>
        </p:xfrm>
        <a:graphic>
          <a:graphicData uri="http://schemas.openxmlformats.org/drawingml/2006/table">
            <a:tbl>
              <a:tblPr>
                <a:tableStyleId>{5C22544A-7EE6-4342-B048-85BDC9FD1C3A}</a:tableStyleId>
              </a:tblPr>
              <a:tblGrid>
                <a:gridCol w="2267326">
                  <a:extLst>
                    <a:ext uri="{9D8B030D-6E8A-4147-A177-3AD203B41FA5}">
                      <a16:colId xmlns:a16="http://schemas.microsoft.com/office/drawing/2014/main" val="20000"/>
                    </a:ext>
                  </a:extLst>
                </a:gridCol>
                <a:gridCol w="507039">
                  <a:extLst>
                    <a:ext uri="{9D8B030D-6E8A-4147-A177-3AD203B41FA5}">
                      <a16:colId xmlns:a16="http://schemas.microsoft.com/office/drawing/2014/main" val="20001"/>
                    </a:ext>
                  </a:extLst>
                </a:gridCol>
                <a:gridCol w="507039">
                  <a:extLst>
                    <a:ext uri="{9D8B030D-6E8A-4147-A177-3AD203B41FA5}">
                      <a16:colId xmlns:a16="http://schemas.microsoft.com/office/drawing/2014/main" val="20002"/>
                    </a:ext>
                  </a:extLst>
                </a:gridCol>
                <a:gridCol w="507039">
                  <a:extLst>
                    <a:ext uri="{9D8B030D-6E8A-4147-A177-3AD203B41FA5}">
                      <a16:colId xmlns:a16="http://schemas.microsoft.com/office/drawing/2014/main" val="20003"/>
                    </a:ext>
                  </a:extLst>
                </a:gridCol>
                <a:gridCol w="507039">
                  <a:extLst>
                    <a:ext uri="{9D8B030D-6E8A-4147-A177-3AD203B41FA5}">
                      <a16:colId xmlns:a16="http://schemas.microsoft.com/office/drawing/2014/main" val="20004"/>
                    </a:ext>
                  </a:extLst>
                </a:gridCol>
                <a:gridCol w="507039">
                  <a:extLst>
                    <a:ext uri="{9D8B030D-6E8A-4147-A177-3AD203B41FA5}">
                      <a16:colId xmlns:a16="http://schemas.microsoft.com/office/drawing/2014/main" val="20005"/>
                    </a:ext>
                  </a:extLst>
                </a:gridCol>
                <a:gridCol w="507039">
                  <a:extLst>
                    <a:ext uri="{9D8B030D-6E8A-4147-A177-3AD203B41FA5}">
                      <a16:colId xmlns:a16="http://schemas.microsoft.com/office/drawing/2014/main" val="20006"/>
                    </a:ext>
                  </a:extLst>
                </a:gridCol>
                <a:gridCol w="507039">
                  <a:extLst>
                    <a:ext uri="{9D8B030D-6E8A-4147-A177-3AD203B41FA5}">
                      <a16:colId xmlns:a16="http://schemas.microsoft.com/office/drawing/2014/main" val="20007"/>
                    </a:ext>
                  </a:extLst>
                </a:gridCol>
              </a:tblGrid>
              <a:tr h="203200">
                <a:tc>
                  <a:txBody>
                    <a:bodyPr/>
                    <a:lstStyle/>
                    <a:p>
                      <a:pPr algn="ctr" fontAlgn="b"/>
                      <a:endParaRPr lang="en-US" sz="1400" b="0" i="0" u="none" strike="noStrike" dirty="0">
                        <a:solidFill>
                          <a:srgbClr val="000000"/>
                        </a:solidFill>
                        <a:effectLst/>
                        <a:latin typeface="Calibri"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is-IS" sz="1400" u="none" strike="noStrike">
                          <a:effectLst/>
                        </a:rPr>
                        <a:t>2</a:t>
                      </a:r>
                      <a:endParaRPr lang="is-I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3</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4</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5</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6</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7</a:t>
                      </a:r>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203200">
                <a:tc>
                  <a:txBody>
                    <a:bodyPr/>
                    <a:lstStyle/>
                    <a:p>
                      <a:pPr algn="ctr" fontAlgn="b"/>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03200">
                <a:tc>
                  <a:txBody>
                    <a:bodyPr/>
                    <a:lstStyle/>
                    <a:p>
                      <a:pPr algn="ctr" fontAlgn="b"/>
                      <a:r>
                        <a:rPr lang="en-US" sz="1400" u="none" strike="noStrike" dirty="0">
                          <a:effectLst/>
                        </a:rPr>
                        <a:t>ADDI X1, X2, #5</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ID</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EX</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MEM</a:t>
                      </a:r>
                      <a:endParaRPr lang="en-US" sz="1400" b="0" i="0" u="none" strike="noStrike" dirty="0">
                        <a:solidFill>
                          <a:srgbClr val="000000"/>
                        </a:solidFill>
                        <a:effectLst/>
                        <a:latin typeface="Calibri" charset="0"/>
                      </a:endParaRPr>
                    </a:p>
                  </a:txBody>
                  <a:tcPr marL="6350" marR="6350" marT="6350" marB="0" anchor="b">
                    <a:solidFill>
                      <a:schemeClr val="accent1">
                        <a:lumMod val="60000"/>
                        <a:lumOff val="40000"/>
                      </a:schemeClr>
                    </a:solidFill>
                  </a:tcPr>
                </a:tc>
                <a:tc>
                  <a:txBody>
                    <a:bodyPr/>
                    <a:lstStyle/>
                    <a:p>
                      <a:pPr algn="ctr" fontAlgn="b"/>
                      <a:r>
                        <a:rPr lang="en-US" sz="1400" u="none" strike="noStrike">
                          <a:effectLst/>
                        </a:rPr>
                        <a:t>WB</a:t>
                      </a:r>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203200">
                <a:tc>
                  <a:txBody>
                    <a:bodyPr/>
                    <a:lstStyle/>
                    <a:p>
                      <a:pPr algn="ctr" fontAlgn="b"/>
                      <a:r>
                        <a:rPr lang="en-US" sz="1400" u="none" strike="noStrike" dirty="0">
                          <a:effectLst/>
                        </a:rPr>
                        <a:t>ADD X3, X1, X2</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ID</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EX</a:t>
                      </a:r>
                      <a:endParaRPr lang="en-US" sz="1400" b="0" i="0" u="none" strike="noStrike" dirty="0">
                        <a:solidFill>
                          <a:srgbClr val="000000"/>
                        </a:solidFill>
                        <a:effectLst/>
                        <a:latin typeface="Calibri" charset="0"/>
                      </a:endParaRPr>
                    </a:p>
                  </a:txBody>
                  <a:tcPr marL="6350" marR="6350" marT="6350" marB="0" anchor="b">
                    <a:solidFill>
                      <a:schemeClr val="accent1">
                        <a:lumMod val="60000"/>
                        <a:lumOff val="40000"/>
                      </a:schemeClr>
                    </a:solidFill>
                  </a:tcPr>
                </a:tc>
                <a:tc>
                  <a:txBody>
                    <a:bodyPr/>
                    <a:lstStyle/>
                    <a:p>
                      <a:pPr algn="ctr" fontAlgn="b"/>
                      <a:r>
                        <a:rPr lang="en-US" sz="1400" u="none" strike="noStrike">
                          <a:effectLst/>
                        </a:rPr>
                        <a:t>MEM</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WB</a:t>
                      </a:r>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203200">
                <a:tc>
                  <a:txBody>
                    <a:bodyPr/>
                    <a:lstStyle/>
                    <a:p>
                      <a:pPr algn="ctr" fontAlgn="b"/>
                      <a:r>
                        <a:rPr lang="en-US" sz="1400" u="none" strike="noStrike" dirty="0">
                          <a:effectLst/>
                        </a:rPr>
                        <a:t>ADDI X4, X1, #5</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ID</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EX</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MEM</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WB</a:t>
                      </a:r>
                      <a:endParaRPr lang="en-US" sz="14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410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11</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7" name="Text Placeholder 2">
            <a:extLst>
              <a:ext uri="{FF2B5EF4-FFF2-40B4-BE49-F238E27FC236}">
                <a16:creationId xmlns:a16="http://schemas.microsoft.com/office/drawing/2014/main" id="{9C2C0519-B4B9-984D-893B-D3FD3A84DA8D}"/>
              </a:ext>
            </a:extLst>
          </p:cNvPr>
          <p:cNvSpPr>
            <a:spLocks noGrp="1"/>
          </p:cNvSpPr>
          <p:nvPr>
            <p:ph type="body" sz="quarter" idx="13"/>
          </p:nvPr>
        </p:nvSpPr>
        <p:spPr>
          <a:xfrm>
            <a:off x="485140" y="1037712"/>
            <a:ext cx="8259762" cy="891097"/>
          </a:xfrm>
        </p:spPr>
        <p:txBody>
          <a:bodyPr>
            <a:noAutofit/>
          </a:bodyPr>
          <a:lstStyle/>
          <a:p>
            <a:pPr>
              <a:buFont typeface="Arial" panose="020B0604020202020204" pitchFamily="34" charset="0"/>
              <a:buChar char="•"/>
            </a:pPr>
            <a:r>
              <a:rPr lang="en-US" altLang="en-US" sz="1600" dirty="0">
                <a:solidFill>
                  <a:schemeClr val="tx1"/>
                </a:solidFill>
                <a:latin typeface="Times" charset="0"/>
                <a:ea typeface="Times" charset="0"/>
                <a:cs typeface="Times" charset="0"/>
              </a:rPr>
              <a:t>A better way is to send the output of ALU to dependent instructions directly</a:t>
            </a:r>
          </a:p>
          <a:p>
            <a:pPr lvl="1">
              <a:buFont typeface="Arial" panose="020B0604020202020204" pitchFamily="34" charset="0"/>
              <a:buChar char="•"/>
            </a:pPr>
            <a:r>
              <a:rPr lang="en-US" altLang="en-US" sz="1600" dirty="0">
                <a:solidFill>
                  <a:srgbClr val="FF0000"/>
                </a:solidFill>
                <a:latin typeface="Times" charset="0"/>
                <a:ea typeface="Times" charset="0"/>
                <a:cs typeface="Times" charset="0"/>
              </a:rPr>
              <a:t>When is the result of an R type instruction available?</a:t>
            </a:r>
          </a:p>
        </p:txBody>
      </p:sp>
      <p:sp>
        <p:nvSpPr>
          <p:cNvPr id="8" name="Rectangle 2">
            <a:extLst>
              <a:ext uri="{FF2B5EF4-FFF2-40B4-BE49-F238E27FC236}">
                <a16:creationId xmlns:a16="http://schemas.microsoft.com/office/drawing/2014/main" id="{5ABEC4BC-AC23-2942-B858-237EBC7E58BA}"/>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Forwarding (aka Bypassing)</a:t>
            </a:r>
            <a:endParaRPr lang="en-AU" altLang="en-US" sz="4000" b="1" dirty="0">
              <a:solidFill>
                <a:srgbClr val="006600"/>
              </a:solidFill>
              <a:latin typeface="Times" charset="0"/>
              <a:ea typeface="Times" charset="0"/>
              <a:cs typeface="Times" charset="0"/>
            </a:endParaRPr>
          </a:p>
        </p:txBody>
      </p:sp>
      <p:pic>
        <p:nvPicPr>
          <p:cNvPr id="9" name="Picture 1">
            <a:extLst>
              <a:ext uri="{FF2B5EF4-FFF2-40B4-BE49-F238E27FC236}">
                <a16:creationId xmlns:a16="http://schemas.microsoft.com/office/drawing/2014/main" id="{A6D2E7AA-3AD4-6B45-B7F4-CD5FE87D3A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923" y="2935435"/>
            <a:ext cx="7171966" cy="255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5504CC12-BB94-D44A-9046-203B68CD4DA4}"/>
              </a:ext>
            </a:extLst>
          </p:cNvPr>
          <p:cNvSpPr/>
          <p:nvPr/>
        </p:nvSpPr>
        <p:spPr>
          <a:xfrm>
            <a:off x="785814" y="1828793"/>
            <a:ext cx="6072186" cy="830997"/>
          </a:xfrm>
          <a:prstGeom prst="rect">
            <a:avLst/>
          </a:prstGeom>
        </p:spPr>
        <p:txBody>
          <a:bodyPr wrap="square">
            <a:spAutoFit/>
          </a:bodyPr>
          <a:lstStyle/>
          <a:p>
            <a:pPr>
              <a:buFont typeface="Arial" panose="020B0604020202020204" pitchFamily="34" charset="0"/>
              <a:buChar char="•"/>
            </a:pPr>
            <a:r>
              <a:rPr lang="en-US" altLang="en-US" sz="1600" dirty="0">
                <a:latin typeface="Times" charset="0"/>
                <a:ea typeface="Times" charset="0"/>
                <a:cs typeface="Times" charset="0"/>
              </a:rPr>
              <a:t>Use result as soon as it is available</a:t>
            </a:r>
          </a:p>
          <a:p>
            <a:pPr lvl="1"/>
            <a:r>
              <a:rPr lang="en-US" altLang="en-US" sz="1600" dirty="0">
                <a:latin typeface="Times" charset="0"/>
                <a:ea typeface="Times" charset="0"/>
                <a:cs typeface="Times" charset="0"/>
              </a:rPr>
              <a:t>Don’t wait for it to be stored in a register (in Writeback stage)</a:t>
            </a:r>
          </a:p>
          <a:p>
            <a:pPr lvl="1"/>
            <a:r>
              <a:rPr lang="en-US" altLang="en-US" sz="1600" dirty="0">
                <a:latin typeface="Times" charset="0"/>
                <a:ea typeface="Times" charset="0"/>
                <a:cs typeface="Times" charset="0"/>
              </a:rPr>
              <a:t>Requires extra connections in the datapath</a:t>
            </a:r>
            <a:endParaRPr lang="en-AU" altLang="en-US" sz="1600" dirty="0">
              <a:latin typeface="Times" charset="0"/>
              <a:ea typeface="Times" charset="0"/>
              <a:cs typeface="Times" charset="0"/>
            </a:endParaRPr>
          </a:p>
        </p:txBody>
      </p:sp>
    </p:spTree>
    <p:extLst>
      <p:ext uri="{BB962C8B-B14F-4D97-AF65-F5344CB8AC3E}">
        <p14:creationId xmlns:p14="http://schemas.microsoft.com/office/powerpoint/2010/main" val="12593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12</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11" name="Rectangle 2">
            <a:extLst>
              <a:ext uri="{FF2B5EF4-FFF2-40B4-BE49-F238E27FC236}">
                <a16:creationId xmlns:a16="http://schemas.microsoft.com/office/drawing/2014/main" id="{4E12ED72-61F7-6E42-B30B-719147B0712F}"/>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Forwarding (aka Bypassing)</a:t>
            </a:r>
            <a:endParaRPr lang="en-AU" altLang="en-US" sz="4000" b="1" dirty="0">
              <a:solidFill>
                <a:srgbClr val="006600"/>
              </a:solidFill>
              <a:latin typeface="Times" charset="0"/>
              <a:ea typeface="Times" charset="0"/>
              <a:cs typeface="Times" charset="0"/>
            </a:endParaRPr>
          </a:p>
        </p:txBody>
      </p:sp>
      <p:grpSp>
        <p:nvGrpSpPr>
          <p:cNvPr id="12" name="Group 38">
            <a:extLst>
              <a:ext uri="{FF2B5EF4-FFF2-40B4-BE49-F238E27FC236}">
                <a16:creationId xmlns:a16="http://schemas.microsoft.com/office/drawing/2014/main" id="{894E76A2-187A-A543-9424-B95E7720BCD1}"/>
              </a:ext>
            </a:extLst>
          </p:cNvPr>
          <p:cNvGrpSpPr>
            <a:grpSpLocks/>
          </p:cNvGrpSpPr>
          <p:nvPr/>
        </p:nvGrpSpPr>
        <p:grpSpPr bwMode="auto">
          <a:xfrm>
            <a:off x="4343400" y="3505200"/>
            <a:ext cx="1600200" cy="685800"/>
            <a:chOff x="2592" y="2304"/>
            <a:chExt cx="1152" cy="432"/>
          </a:xfrm>
        </p:grpSpPr>
        <p:sp>
          <p:nvSpPr>
            <p:cNvPr id="13" name="Line 39">
              <a:extLst>
                <a:ext uri="{FF2B5EF4-FFF2-40B4-BE49-F238E27FC236}">
                  <a16:creationId xmlns:a16="http://schemas.microsoft.com/office/drawing/2014/main" id="{EE50BF2C-88CF-2E49-A5C0-D31A9CB7E2C9}"/>
                </a:ext>
              </a:extLst>
            </p:cNvPr>
            <p:cNvSpPr>
              <a:spLocks noChangeShapeType="1"/>
            </p:cNvSpPr>
            <p:nvPr/>
          </p:nvSpPr>
          <p:spPr bwMode="auto">
            <a:xfrm flipV="1">
              <a:off x="3744" y="2304"/>
              <a:ext cx="0" cy="43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0">
              <a:extLst>
                <a:ext uri="{FF2B5EF4-FFF2-40B4-BE49-F238E27FC236}">
                  <a16:creationId xmlns:a16="http://schemas.microsoft.com/office/drawing/2014/main" id="{633D7FE0-13E7-5349-B760-E1991BD78A18}"/>
                </a:ext>
              </a:extLst>
            </p:cNvPr>
            <p:cNvSpPr>
              <a:spLocks noChangeShapeType="1"/>
            </p:cNvSpPr>
            <p:nvPr/>
          </p:nvSpPr>
          <p:spPr bwMode="auto">
            <a:xfrm flipH="1">
              <a:off x="2592" y="2304"/>
              <a:ext cx="115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41">
              <a:extLst>
                <a:ext uri="{FF2B5EF4-FFF2-40B4-BE49-F238E27FC236}">
                  <a16:creationId xmlns:a16="http://schemas.microsoft.com/office/drawing/2014/main" id="{A76DD2FC-AEC4-1340-A847-9FC99C259D3A}"/>
                </a:ext>
              </a:extLst>
            </p:cNvPr>
            <p:cNvSpPr>
              <a:spLocks noChangeShapeType="1"/>
            </p:cNvSpPr>
            <p:nvPr/>
          </p:nvSpPr>
          <p:spPr bwMode="auto">
            <a:xfrm>
              <a:off x="2592" y="2304"/>
              <a:ext cx="0" cy="14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42">
            <a:extLst>
              <a:ext uri="{FF2B5EF4-FFF2-40B4-BE49-F238E27FC236}">
                <a16:creationId xmlns:a16="http://schemas.microsoft.com/office/drawing/2014/main" id="{FB87A8EF-2A28-9646-90C3-C83492441833}"/>
              </a:ext>
            </a:extLst>
          </p:cNvPr>
          <p:cNvGrpSpPr>
            <a:grpSpLocks/>
          </p:cNvGrpSpPr>
          <p:nvPr/>
        </p:nvGrpSpPr>
        <p:grpSpPr bwMode="auto">
          <a:xfrm>
            <a:off x="4343400" y="4114800"/>
            <a:ext cx="1600200" cy="762000"/>
            <a:chOff x="2640" y="2688"/>
            <a:chExt cx="1104" cy="480"/>
          </a:xfrm>
        </p:grpSpPr>
        <p:sp>
          <p:nvSpPr>
            <p:cNvPr id="17" name="Line 43">
              <a:extLst>
                <a:ext uri="{FF2B5EF4-FFF2-40B4-BE49-F238E27FC236}">
                  <a16:creationId xmlns:a16="http://schemas.microsoft.com/office/drawing/2014/main" id="{5321927D-A916-B54C-9F19-74E080AD55CB}"/>
                </a:ext>
              </a:extLst>
            </p:cNvPr>
            <p:cNvSpPr>
              <a:spLocks noChangeShapeType="1"/>
            </p:cNvSpPr>
            <p:nvPr/>
          </p:nvSpPr>
          <p:spPr bwMode="auto">
            <a:xfrm>
              <a:off x="3744" y="2688"/>
              <a:ext cx="0" cy="48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44">
              <a:extLst>
                <a:ext uri="{FF2B5EF4-FFF2-40B4-BE49-F238E27FC236}">
                  <a16:creationId xmlns:a16="http://schemas.microsoft.com/office/drawing/2014/main" id="{1321AF18-2373-654B-A860-2E593DDAA6A7}"/>
                </a:ext>
              </a:extLst>
            </p:cNvPr>
            <p:cNvSpPr>
              <a:spLocks noChangeShapeType="1"/>
            </p:cNvSpPr>
            <p:nvPr/>
          </p:nvSpPr>
          <p:spPr bwMode="auto">
            <a:xfrm flipH="1">
              <a:off x="2640" y="3168"/>
              <a:ext cx="1104"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45">
              <a:extLst>
                <a:ext uri="{FF2B5EF4-FFF2-40B4-BE49-F238E27FC236}">
                  <a16:creationId xmlns:a16="http://schemas.microsoft.com/office/drawing/2014/main" id="{293E16B4-21E1-E648-BE30-4CC6AC96C5EE}"/>
                </a:ext>
              </a:extLst>
            </p:cNvPr>
            <p:cNvSpPr>
              <a:spLocks noChangeShapeType="1"/>
            </p:cNvSpPr>
            <p:nvPr/>
          </p:nvSpPr>
          <p:spPr bwMode="auto">
            <a:xfrm flipV="1">
              <a:off x="2640" y="2688"/>
              <a:ext cx="0" cy="48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21" name="Picture 37">
            <a:extLst>
              <a:ext uri="{FF2B5EF4-FFF2-40B4-BE49-F238E27FC236}">
                <a16:creationId xmlns:a16="http://schemas.microsoft.com/office/drawing/2014/main" id="{19060290-112B-3649-866A-AEBC1B54E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448" t="32190" r="-1045"/>
          <a:stretch>
            <a:fillRect/>
          </a:stretch>
        </p:blipFill>
        <p:spPr bwMode="auto">
          <a:xfrm>
            <a:off x="762000" y="1181100"/>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38">
            <a:extLst>
              <a:ext uri="{FF2B5EF4-FFF2-40B4-BE49-F238E27FC236}">
                <a16:creationId xmlns:a16="http://schemas.microsoft.com/office/drawing/2014/main" id="{280B0291-A661-0049-A025-4B3289EFA370}"/>
              </a:ext>
            </a:extLst>
          </p:cNvPr>
          <p:cNvGrpSpPr>
            <a:grpSpLocks/>
          </p:cNvGrpSpPr>
          <p:nvPr/>
        </p:nvGrpSpPr>
        <p:grpSpPr bwMode="auto">
          <a:xfrm>
            <a:off x="4495800" y="3657600"/>
            <a:ext cx="1600200" cy="685800"/>
            <a:chOff x="2592" y="2304"/>
            <a:chExt cx="1152" cy="432"/>
          </a:xfrm>
        </p:grpSpPr>
        <p:sp>
          <p:nvSpPr>
            <p:cNvPr id="23" name="Line 39">
              <a:extLst>
                <a:ext uri="{FF2B5EF4-FFF2-40B4-BE49-F238E27FC236}">
                  <a16:creationId xmlns:a16="http://schemas.microsoft.com/office/drawing/2014/main" id="{77AD084B-C269-924D-B738-7ACAED47EA4A}"/>
                </a:ext>
              </a:extLst>
            </p:cNvPr>
            <p:cNvSpPr>
              <a:spLocks noChangeShapeType="1"/>
            </p:cNvSpPr>
            <p:nvPr/>
          </p:nvSpPr>
          <p:spPr bwMode="auto">
            <a:xfrm flipV="1">
              <a:off x="3744" y="2304"/>
              <a:ext cx="0" cy="43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0">
              <a:extLst>
                <a:ext uri="{FF2B5EF4-FFF2-40B4-BE49-F238E27FC236}">
                  <a16:creationId xmlns:a16="http://schemas.microsoft.com/office/drawing/2014/main" id="{4D0DA16A-2FAE-6745-AA20-3797A14975B6}"/>
                </a:ext>
              </a:extLst>
            </p:cNvPr>
            <p:cNvSpPr>
              <a:spLocks noChangeShapeType="1"/>
            </p:cNvSpPr>
            <p:nvPr/>
          </p:nvSpPr>
          <p:spPr bwMode="auto">
            <a:xfrm flipH="1">
              <a:off x="2592" y="2304"/>
              <a:ext cx="115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1">
              <a:extLst>
                <a:ext uri="{FF2B5EF4-FFF2-40B4-BE49-F238E27FC236}">
                  <a16:creationId xmlns:a16="http://schemas.microsoft.com/office/drawing/2014/main" id="{F53A9D96-467F-7B4A-A57B-F1E28755E897}"/>
                </a:ext>
              </a:extLst>
            </p:cNvPr>
            <p:cNvSpPr>
              <a:spLocks noChangeShapeType="1"/>
            </p:cNvSpPr>
            <p:nvPr/>
          </p:nvSpPr>
          <p:spPr bwMode="auto">
            <a:xfrm>
              <a:off x="2592" y="2304"/>
              <a:ext cx="0" cy="14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6" name="Group 42">
            <a:extLst>
              <a:ext uri="{FF2B5EF4-FFF2-40B4-BE49-F238E27FC236}">
                <a16:creationId xmlns:a16="http://schemas.microsoft.com/office/drawing/2014/main" id="{5D2295B3-D066-9545-8DCC-AB01B77CE812}"/>
              </a:ext>
            </a:extLst>
          </p:cNvPr>
          <p:cNvGrpSpPr>
            <a:grpSpLocks/>
          </p:cNvGrpSpPr>
          <p:nvPr/>
        </p:nvGrpSpPr>
        <p:grpSpPr bwMode="auto">
          <a:xfrm>
            <a:off x="4495800" y="4267200"/>
            <a:ext cx="1600200" cy="762000"/>
            <a:chOff x="2640" y="2688"/>
            <a:chExt cx="1104" cy="480"/>
          </a:xfrm>
        </p:grpSpPr>
        <p:sp>
          <p:nvSpPr>
            <p:cNvPr id="27" name="Line 43">
              <a:extLst>
                <a:ext uri="{FF2B5EF4-FFF2-40B4-BE49-F238E27FC236}">
                  <a16:creationId xmlns:a16="http://schemas.microsoft.com/office/drawing/2014/main" id="{A7276EA7-D078-104E-9A37-28C87DA14E40}"/>
                </a:ext>
              </a:extLst>
            </p:cNvPr>
            <p:cNvSpPr>
              <a:spLocks noChangeShapeType="1"/>
            </p:cNvSpPr>
            <p:nvPr/>
          </p:nvSpPr>
          <p:spPr bwMode="auto">
            <a:xfrm>
              <a:off x="3744" y="2688"/>
              <a:ext cx="0" cy="48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4">
              <a:extLst>
                <a:ext uri="{FF2B5EF4-FFF2-40B4-BE49-F238E27FC236}">
                  <a16:creationId xmlns:a16="http://schemas.microsoft.com/office/drawing/2014/main" id="{00E7A0C2-A700-AA49-8D31-BBB4CD00D578}"/>
                </a:ext>
              </a:extLst>
            </p:cNvPr>
            <p:cNvSpPr>
              <a:spLocks noChangeShapeType="1"/>
            </p:cNvSpPr>
            <p:nvPr/>
          </p:nvSpPr>
          <p:spPr bwMode="auto">
            <a:xfrm flipH="1">
              <a:off x="2640" y="3168"/>
              <a:ext cx="1104"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5">
              <a:extLst>
                <a:ext uri="{FF2B5EF4-FFF2-40B4-BE49-F238E27FC236}">
                  <a16:creationId xmlns:a16="http://schemas.microsoft.com/office/drawing/2014/main" id="{5C57ACA3-BB38-754B-A0BA-0DB57B6BA818}"/>
                </a:ext>
              </a:extLst>
            </p:cNvPr>
            <p:cNvSpPr>
              <a:spLocks noChangeShapeType="1"/>
            </p:cNvSpPr>
            <p:nvPr/>
          </p:nvSpPr>
          <p:spPr bwMode="auto">
            <a:xfrm flipV="1">
              <a:off x="2640" y="2688"/>
              <a:ext cx="0" cy="48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1176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8E8B22-9E15-7248-564D-637F2008979D}"/>
              </a:ext>
            </a:extLst>
          </p:cNvPr>
          <p:cNvSpPr>
            <a:spLocks noGrp="1"/>
          </p:cNvSpPr>
          <p:nvPr>
            <p:ph type="body" sz="quarter" idx="13"/>
          </p:nvPr>
        </p:nvSpPr>
        <p:spPr/>
        <p:txBody>
          <a:bodyPr/>
          <a:lstStyle/>
          <a:p>
            <a:r>
              <a:rPr lang="en-US" sz="2400" dirty="0">
                <a:effectLst/>
                <a:latin typeface="MinionPro"/>
              </a:rPr>
              <a:t>A specific form of data hazard in which the</a:t>
            </a:r>
            <a:br>
              <a:rPr lang="en-US" sz="2400" dirty="0">
                <a:effectLst/>
                <a:latin typeface="MinionPro"/>
              </a:rPr>
            </a:br>
            <a:r>
              <a:rPr lang="en-US" sz="2400" dirty="0">
                <a:effectLst/>
                <a:latin typeface="MinionPro"/>
              </a:rPr>
              <a:t>data being loaded by a load instruction have not yet become available when they are needed by another instruction. </a:t>
            </a:r>
            <a:endParaRPr lang="en-US" dirty="0"/>
          </a:p>
          <a:p>
            <a:r>
              <a:rPr lang="en-US" sz="2400" b="1" dirty="0">
                <a:effectLst/>
                <a:latin typeface="MinionPro"/>
              </a:rPr>
              <a:t>pipeline stall </a:t>
            </a:r>
            <a:r>
              <a:rPr lang="en-US" sz="2400" dirty="0">
                <a:effectLst/>
                <a:latin typeface="MinionPro"/>
              </a:rPr>
              <a:t>Also called </a:t>
            </a:r>
            <a:r>
              <a:rPr lang="en-US" sz="2400" b="1" dirty="0">
                <a:effectLst/>
                <a:latin typeface="MinionPro"/>
              </a:rPr>
              <a:t>bubble</a:t>
            </a:r>
            <a:r>
              <a:rPr lang="en-US" sz="2400" dirty="0">
                <a:effectLst/>
                <a:latin typeface="MinionPro"/>
              </a:rPr>
              <a:t>. A stall initiated in order to resolve a hazard. </a:t>
            </a:r>
            <a:endParaRPr lang="en-US" dirty="0"/>
          </a:p>
          <a:p>
            <a:endParaRPr lang="en-US" dirty="0"/>
          </a:p>
        </p:txBody>
      </p:sp>
      <p:sp>
        <p:nvSpPr>
          <p:cNvPr id="3" name="Title 2">
            <a:extLst>
              <a:ext uri="{FF2B5EF4-FFF2-40B4-BE49-F238E27FC236}">
                <a16:creationId xmlns:a16="http://schemas.microsoft.com/office/drawing/2014/main" id="{3F010A96-5B92-A332-329E-CBD52B12995A}"/>
              </a:ext>
            </a:extLst>
          </p:cNvPr>
          <p:cNvSpPr>
            <a:spLocks noGrp="1"/>
          </p:cNvSpPr>
          <p:nvPr>
            <p:ph type="title"/>
          </p:nvPr>
        </p:nvSpPr>
        <p:spPr/>
        <p:txBody>
          <a:bodyPr/>
          <a:lstStyle/>
          <a:p>
            <a:r>
              <a:rPr lang="en-US" dirty="0"/>
              <a:t>Load Use Data Hazard</a:t>
            </a:r>
          </a:p>
        </p:txBody>
      </p:sp>
    </p:spTree>
    <p:extLst>
      <p:ext uri="{BB962C8B-B14F-4D97-AF65-F5344CB8AC3E}">
        <p14:creationId xmlns:p14="http://schemas.microsoft.com/office/powerpoint/2010/main" val="262975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14</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5, 2020</a:t>
            </a:r>
          </a:p>
        </p:txBody>
      </p:sp>
      <p:sp>
        <p:nvSpPr>
          <p:cNvPr id="9" name="Text Placeholder 2">
            <a:extLst>
              <a:ext uri="{FF2B5EF4-FFF2-40B4-BE49-F238E27FC236}">
                <a16:creationId xmlns:a16="http://schemas.microsoft.com/office/drawing/2014/main" id="{7A066216-6B04-B940-A8A2-2A297B18B5AE}"/>
              </a:ext>
            </a:extLst>
          </p:cNvPr>
          <p:cNvSpPr>
            <a:spLocks noGrp="1"/>
          </p:cNvSpPr>
          <p:nvPr>
            <p:ph type="body" sz="quarter" idx="13"/>
          </p:nvPr>
        </p:nvSpPr>
        <p:spPr>
          <a:xfrm>
            <a:off x="472440" y="1144788"/>
            <a:ext cx="8259762" cy="1103555"/>
          </a:xfrm>
        </p:spPr>
        <p:txBody>
          <a:bodyPr>
            <a:noAutofit/>
          </a:bodyPr>
          <a:lstStyle/>
          <a:p>
            <a:pPr marL="0" indent="0"/>
            <a:r>
              <a:rPr lang="en-US" altLang="en-US" sz="1800" dirty="0">
                <a:solidFill>
                  <a:schemeClr val="tx1"/>
                </a:solidFill>
                <a:latin typeface="Times" charset="0"/>
                <a:ea typeface="Times" charset="0"/>
                <a:cs typeface="Times" charset="0"/>
              </a:rPr>
              <a:t>Can’t always avoid stalls by forwarding</a:t>
            </a:r>
          </a:p>
          <a:p>
            <a:pPr marL="457200" lvl="1" indent="0">
              <a:buNone/>
            </a:pPr>
            <a:r>
              <a:rPr lang="en-US" altLang="en-US" sz="1800" dirty="0">
                <a:latin typeface="Times" charset="0"/>
                <a:ea typeface="Times" charset="0"/>
                <a:cs typeface="Times" charset="0"/>
              </a:rPr>
              <a:t>If value is not computed when needed</a:t>
            </a:r>
          </a:p>
          <a:p>
            <a:pPr lvl="1"/>
            <a:r>
              <a:rPr lang="en-US" altLang="en-US" sz="1800" dirty="0">
                <a:latin typeface="Times" charset="0"/>
                <a:ea typeface="Times" charset="0"/>
                <a:cs typeface="Times" charset="0"/>
              </a:rPr>
              <a:t>Can’t forward backward in time!</a:t>
            </a:r>
            <a:endParaRPr lang="en-AU" altLang="en-US" sz="1800" dirty="0">
              <a:latin typeface="Times" charset="0"/>
              <a:ea typeface="Times" charset="0"/>
              <a:cs typeface="Times" charset="0"/>
            </a:endParaRPr>
          </a:p>
        </p:txBody>
      </p:sp>
      <p:sp>
        <p:nvSpPr>
          <p:cNvPr id="14" name="Rectangle 2">
            <a:extLst>
              <a:ext uri="{FF2B5EF4-FFF2-40B4-BE49-F238E27FC236}">
                <a16:creationId xmlns:a16="http://schemas.microsoft.com/office/drawing/2014/main" id="{37A25233-099D-5547-A490-161AB1EDDE3C}"/>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Load-Use Data Hazard</a:t>
            </a:r>
            <a:endParaRPr lang="en-AU" altLang="en-US" sz="4000" b="1" dirty="0">
              <a:solidFill>
                <a:srgbClr val="006600"/>
              </a:solidFill>
              <a:latin typeface="Times" charset="0"/>
              <a:ea typeface="Times" charset="0"/>
              <a:cs typeface="Times" charset="0"/>
            </a:endParaRPr>
          </a:p>
        </p:txBody>
      </p:sp>
      <p:sp>
        <p:nvSpPr>
          <p:cNvPr id="15" name="TextBox 14">
            <a:extLst>
              <a:ext uri="{FF2B5EF4-FFF2-40B4-BE49-F238E27FC236}">
                <a16:creationId xmlns:a16="http://schemas.microsoft.com/office/drawing/2014/main" id="{A78F84D5-60B7-3048-995B-B43062A986A9}"/>
              </a:ext>
            </a:extLst>
          </p:cNvPr>
          <p:cNvSpPr txBox="1"/>
          <p:nvPr/>
        </p:nvSpPr>
        <p:spPr>
          <a:xfrm>
            <a:off x="786809" y="3625705"/>
            <a:ext cx="7644810" cy="584775"/>
          </a:xfrm>
          <a:prstGeom prst="rect">
            <a:avLst/>
          </a:prstGeom>
          <a:noFill/>
        </p:spPr>
        <p:txBody>
          <a:bodyPr wrap="square" rtlCol="0">
            <a:spAutoFit/>
          </a:bodyPr>
          <a:lstStyle/>
          <a:p>
            <a:r>
              <a:rPr lang="en-US" sz="1600" dirty="0">
                <a:latin typeface="Times" pitchFamily="2" charset="0"/>
                <a:cs typeface="Arial"/>
              </a:rPr>
              <a:t>By the time LDUR has data from memory, SUB is already in EX (and would have used the old X1 value).  So we have to Stall SUB in decode until LDUR can supply data</a:t>
            </a:r>
          </a:p>
        </p:txBody>
      </p:sp>
      <p:grpSp>
        <p:nvGrpSpPr>
          <p:cNvPr id="16" name="Group 15">
            <a:extLst>
              <a:ext uri="{FF2B5EF4-FFF2-40B4-BE49-F238E27FC236}">
                <a16:creationId xmlns:a16="http://schemas.microsoft.com/office/drawing/2014/main" id="{2B54C05A-E49A-0449-869C-654F5BEB4775}"/>
              </a:ext>
            </a:extLst>
          </p:cNvPr>
          <p:cNvGrpSpPr/>
          <p:nvPr/>
        </p:nvGrpSpPr>
        <p:grpSpPr>
          <a:xfrm>
            <a:off x="404853" y="2351871"/>
            <a:ext cx="8254702" cy="1052402"/>
            <a:chOff x="404853" y="2351871"/>
            <a:chExt cx="8254702" cy="1052402"/>
          </a:xfrm>
        </p:grpSpPr>
        <p:grpSp>
          <p:nvGrpSpPr>
            <p:cNvPr id="17" name="Group 9">
              <a:extLst>
                <a:ext uri="{FF2B5EF4-FFF2-40B4-BE49-F238E27FC236}">
                  <a16:creationId xmlns:a16="http://schemas.microsoft.com/office/drawing/2014/main" id="{2AA5335F-082C-2B46-8CB8-F8811DD2333A}"/>
                </a:ext>
              </a:extLst>
            </p:cNvPr>
            <p:cNvGrpSpPr>
              <a:grpSpLocks/>
            </p:cNvGrpSpPr>
            <p:nvPr/>
          </p:nvGrpSpPr>
          <p:grpSpPr bwMode="auto">
            <a:xfrm>
              <a:off x="404853" y="2633202"/>
              <a:ext cx="6342290" cy="771071"/>
              <a:chOff x="216" y="1804"/>
              <a:chExt cx="4248" cy="500"/>
            </a:xfrm>
          </p:grpSpPr>
          <p:sp>
            <p:nvSpPr>
              <p:cNvPr id="19" name="Rectangle 10">
                <a:extLst>
                  <a:ext uri="{FF2B5EF4-FFF2-40B4-BE49-F238E27FC236}">
                    <a16:creationId xmlns:a16="http://schemas.microsoft.com/office/drawing/2014/main" id="{9F843F05-C30D-334B-8A21-4971F4FD7F2D}"/>
                  </a:ext>
                </a:extLst>
              </p:cNvPr>
              <p:cNvSpPr>
                <a:spLocks noChangeArrowheads="1"/>
              </p:cNvSpPr>
              <p:nvPr/>
            </p:nvSpPr>
            <p:spPr bwMode="auto">
              <a:xfrm>
                <a:off x="1296"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IF</a:t>
                </a:r>
              </a:p>
            </p:txBody>
          </p:sp>
          <p:sp>
            <p:nvSpPr>
              <p:cNvPr id="20" name="Rectangle 11">
                <a:extLst>
                  <a:ext uri="{FF2B5EF4-FFF2-40B4-BE49-F238E27FC236}">
                    <a16:creationId xmlns:a16="http://schemas.microsoft.com/office/drawing/2014/main" id="{DCB09AF4-948B-2342-90F0-628BEDF5ED22}"/>
                  </a:ext>
                </a:extLst>
              </p:cNvPr>
              <p:cNvSpPr>
                <a:spLocks noChangeArrowheads="1"/>
              </p:cNvSpPr>
              <p:nvPr/>
            </p:nvSpPr>
            <p:spPr bwMode="auto">
              <a:xfrm>
                <a:off x="1824"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21" name="Rectangle 12">
                <a:extLst>
                  <a:ext uri="{FF2B5EF4-FFF2-40B4-BE49-F238E27FC236}">
                    <a16:creationId xmlns:a16="http://schemas.microsoft.com/office/drawing/2014/main" id="{A9BCC544-101D-0C4B-9A7C-9A84BB728930}"/>
                  </a:ext>
                </a:extLst>
              </p:cNvPr>
              <p:cNvSpPr>
                <a:spLocks noChangeArrowheads="1"/>
              </p:cNvSpPr>
              <p:nvPr/>
            </p:nvSpPr>
            <p:spPr bwMode="auto">
              <a:xfrm>
                <a:off x="2352"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22" name="Rectangle 13">
                <a:extLst>
                  <a:ext uri="{FF2B5EF4-FFF2-40B4-BE49-F238E27FC236}">
                    <a16:creationId xmlns:a16="http://schemas.microsoft.com/office/drawing/2014/main" id="{78807768-3C41-CE47-A6B1-92DE6CF91067}"/>
                  </a:ext>
                </a:extLst>
              </p:cNvPr>
              <p:cNvSpPr>
                <a:spLocks noChangeArrowheads="1"/>
              </p:cNvSpPr>
              <p:nvPr/>
            </p:nvSpPr>
            <p:spPr bwMode="auto">
              <a:xfrm>
                <a:off x="2880" y="1824"/>
                <a:ext cx="528"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Mem</a:t>
                </a:r>
              </a:p>
            </p:txBody>
          </p:sp>
          <p:sp>
            <p:nvSpPr>
              <p:cNvPr id="23" name="Rectangle 14">
                <a:extLst>
                  <a:ext uri="{FF2B5EF4-FFF2-40B4-BE49-F238E27FC236}">
                    <a16:creationId xmlns:a16="http://schemas.microsoft.com/office/drawing/2014/main" id="{0195E59B-112E-4044-BF36-991A00DA9189}"/>
                  </a:ext>
                </a:extLst>
              </p:cNvPr>
              <p:cNvSpPr>
                <a:spLocks noChangeArrowheads="1"/>
              </p:cNvSpPr>
              <p:nvPr/>
            </p:nvSpPr>
            <p:spPr bwMode="auto">
              <a:xfrm>
                <a:off x="3408"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24" name="Rectangle 15">
                <a:extLst>
                  <a:ext uri="{FF2B5EF4-FFF2-40B4-BE49-F238E27FC236}">
                    <a16:creationId xmlns:a16="http://schemas.microsoft.com/office/drawing/2014/main" id="{D6D927D3-BD62-EE4A-BCCA-DB5E9CD5BF41}"/>
                  </a:ext>
                </a:extLst>
              </p:cNvPr>
              <p:cNvSpPr>
                <a:spLocks noChangeArrowheads="1"/>
              </p:cNvSpPr>
              <p:nvPr/>
            </p:nvSpPr>
            <p:spPr bwMode="auto">
              <a:xfrm>
                <a:off x="1824"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25" name="Rectangle 16">
                <a:extLst>
                  <a:ext uri="{FF2B5EF4-FFF2-40B4-BE49-F238E27FC236}">
                    <a16:creationId xmlns:a16="http://schemas.microsoft.com/office/drawing/2014/main" id="{561C60A4-151C-9F42-92DA-6D1BC06E3A12}"/>
                  </a:ext>
                </a:extLst>
              </p:cNvPr>
              <p:cNvSpPr>
                <a:spLocks noChangeArrowheads="1"/>
              </p:cNvSpPr>
              <p:nvPr/>
            </p:nvSpPr>
            <p:spPr bwMode="auto">
              <a:xfrm>
                <a:off x="2352"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26" name="Rectangle 17">
                <a:extLst>
                  <a:ext uri="{FF2B5EF4-FFF2-40B4-BE49-F238E27FC236}">
                    <a16:creationId xmlns:a16="http://schemas.microsoft.com/office/drawing/2014/main" id="{A661C73D-3E7F-B543-86A2-73397C17B4EE}"/>
                  </a:ext>
                </a:extLst>
              </p:cNvPr>
              <p:cNvSpPr>
                <a:spLocks noChangeArrowheads="1"/>
              </p:cNvSpPr>
              <p:nvPr/>
            </p:nvSpPr>
            <p:spPr bwMode="auto">
              <a:xfrm>
                <a:off x="2880" y="2064"/>
                <a:ext cx="528" cy="240"/>
              </a:xfrm>
              <a:prstGeom prst="rect">
                <a:avLst/>
              </a:prstGeom>
              <a:solidFill>
                <a:srgbClr val="FF0000"/>
              </a:solidFill>
              <a:ln w="9525">
                <a:solidFill>
                  <a:srgbClr val="FF0000"/>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Exec</a:t>
                </a:r>
              </a:p>
            </p:txBody>
          </p:sp>
          <p:sp>
            <p:nvSpPr>
              <p:cNvPr id="27" name="Rectangle 18">
                <a:extLst>
                  <a:ext uri="{FF2B5EF4-FFF2-40B4-BE49-F238E27FC236}">
                    <a16:creationId xmlns:a16="http://schemas.microsoft.com/office/drawing/2014/main" id="{90DD5E0D-0E4B-D84F-852C-72A1A6FEF511}"/>
                  </a:ext>
                </a:extLst>
              </p:cNvPr>
              <p:cNvSpPr>
                <a:spLocks noChangeArrowheads="1"/>
              </p:cNvSpPr>
              <p:nvPr/>
            </p:nvSpPr>
            <p:spPr bwMode="auto">
              <a:xfrm>
                <a:off x="3408"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28" name="Rectangle 19">
                <a:extLst>
                  <a:ext uri="{FF2B5EF4-FFF2-40B4-BE49-F238E27FC236}">
                    <a16:creationId xmlns:a16="http://schemas.microsoft.com/office/drawing/2014/main" id="{9A3F88DA-8653-C740-991D-A3D9B0D72F11}"/>
                  </a:ext>
                </a:extLst>
              </p:cNvPr>
              <p:cNvSpPr>
                <a:spLocks noChangeArrowheads="1"/>
              </p:cNvSpPr>
              <p:nvPr/>
            </p:nvSpPr>
            <p:spPr bwMode="auto">
              <a:xfrm>
                <a:off x="3936"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29" name="Text Box 30">
                <a:extLst>
                  <a:ext uri="{FF2B5EF4-FFF2-40B4-BE49-F238E27FC236}">
                    <a16:creationId xmlns:a16="http://schemas.microsoft.com/office/drawing/2014/main" id="{5038C8B0-8142-0F4F-8F92-2B32CB20C448}"/>
                  </a:ext>
                </a:extLst>
              </p:cNvPr>
              <p:cNvSpPr txBox="1">
                <a:spLocks noChangeArrowheads="1"/>
              </p:cNvSpPr>
              <p:nvPr/>
            </p:nvSpPr>
            <p:spPr bwMode="auto">
              <a:xfrm>
                <a:off x="216" y="1804"/>
                <a:ext cx="10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LDUR </a:t>
                </a:r>
                <a:r>
                  <a:rPr lang="en-US" altLang="en-US" sz="1400" b="1" dirty="0">
                    <a:solidFill>
                      <a:schemeClr val="tx2">
                        <a:lumMod val="60000"/>
                        <a:lumOff val="40000"/>
                      </a:schemeClr>
                    </a:solidFill>
                  </a:rPr>
                  <a:t>X1</a:t>
                </a:r>
                <a:r>
                  <a:rPr lang="en-US" altLang="en-US" sz="1400" dirty="0"/>
                  <a:t>, [X2,#0]</a:t>
                </a:r>
              </a:p>
            </p:txBody>
          </p:sp>
          <p:sp>
            <p:nvSpPr>
              <p:cNvPr id="30" name="Text Box 31">
                <a:extLst>
                  <a:ext uri="{FF2B5EF4-FFF2-40B4-BE49-F238E27FC236}">
                    <a16:creationId xmlns:a16="http://schemas.microsoft.com/office/drawing/2014/main" id="{78AF8551-F8F8-2E43-AEA8-0C9CEE1E50A1}"/>
                  </a:ext>
                </a:extLst>
              </p:cNvPr>
              <p:cNvSpPr txBox="1">
                <a:spLocks noChangeArrowheads="1"/>
              </p:cNvSpPr>
              <p:nvPr/>
            </p:nvSpPr>
            <p:spPr bwMode="auto">
              <a:xfrm>
                <a:off x="240" y="2044"/>
                <a:ext cx="94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SUB X4, </a:t>
                </a:r>
                <a:r>
                  <a:rPr lang="en-US" altLang="en-US" sz="1400" b="1" dirty="0">
                    <a:solidFill>
                      <a:schemeClr val="tx2">
                        <a:lumMod val="60000"/>
                        <a:lumOff val="40000"/>
                      </a:schemeClr>
                    </a:solidFill>
                  </a:rPr>
                  <a:t>X1</a:t>
                </a:r>
                <a:r>
                  <a:rPr lang="en-US" altLang="en-US" sz="1400" dirty="0"/>
                  <a:t>, X5</a:t>
                </a:r>
              </a:p>
            </p:txBody>
          </p:sp>
        </p:grpSp>
        <p:sp>
          <p:nvSpPr>
            <p:cNvPr id="18" name="TextBox 17">
              <a:extLst>
                <a:ext uri="{FF2B5EF4-FFF2-40B4-BE49-F238E27FC236}">
                  <a16:creationId xmlns:a16="http://schemas.microsoft.com/office/drawing/2014/main" id="{09BC82D5-A171-F148-975D-8DFD73EF1424}"/>
                </a:ext>
              </a:extLst>
            </p:cNvPr>
            <p:cNvSpPr txBox="1"/>
            <p:nvPr/>
          </p:nvSpPr>
          <p:spPr>
            <a:xfrm>
              <a:off x="2013944" y="2351871"/>
              <a:ext cx="6645611" cy="276999"/>
            </a:xfrm>
            <a:prstGeom prst="rect">
              <a:avLst/>
            </a:prstGeom>
            <a:noFill/>
          </p:spPr>
          <p:txBody>
            <a:bodyPr wrap="square" rtlCol="0">
              <a:spAutoFit/>
            </a:bodyPr>
            <a:lstStyle/>
            <a:p>
              <a:r>
                <a:rPr lang="en-US" sz="1200" dirty="0">
                  <a:latin typeface="Times" pitchFamily="2" charset="0"/>
                  <a:cs typeface="Arial"/>
                </a:rPr>
                <a:t>CC1                  CC2             CC3              CC4              CC5             CC6           CC7       </a:t>
              </a:r>
            </a:p>
          </p:txBody>
        </p:sp>
      </p:grpSp>
      <p:grpSp>
        <p:nvGrpSpPr>
          <p:cNvPr id="31" name="Group 30">
            <a:extLst>
              <a:ext uri="{FF2B5EF4-FFF2-40B4-BE49-F238E27FC236}">
                <a16:creationId xmlns:a16="http://schemas.microsoft.com/office/drawing/2014/main" id="{963FC7EE-1428-0547-81AF-F4153E6C0D5E}"/>
              </a:ext>
            </a:extLst>
          </p:cNvPr>
          <p:cNvGrpSpPr/>
          <p:nvPr/>
        </p:nvGrpSpPr>
        <p:grpSpPr>
          <a:xfrm>
            <a:off x="557253" y="4407508"/>
            <a:ext cx="8254702" cy="1066573"/>
            <a:chOff x="557253" y="3567534"/>
            <a:chExt cx="8254702" cy="1066573"/>
          </a:xfrm>
        </p:grpSpPr>
        <p:grpSp>
          <p:nvGrpSpPr>
            <p:cNvPr id="32" name="Group 9">
              <a:extLst>
                <a:ext uri="{FF2B5EF4-FFF2-40B4-BE49-F238E27FC236}">
                  <a16:creationId xmlns:a16="http://schemas.microsoft.com/office/drawing/2014/main" id="{DB95EEFF-2E5C-2040-9431-38186BC0FB90}"/>
                </a:ext>
              </a:extLst>
            </p:cNvPr>
            <p:cNvGrpSpPr>
              <a:grpSpLocks/>
            </p:cNvGrpSpPr>
            <p:nvPr/>
          </p:nvGrpSpPr>
          <p:grpSpPr bwMode="auto">
            <a:xfrm>
              <a:off x="557253" y="3848865"/>
              <a:ext cx="6342290" cy="771071"/>
              <a:chOff x="216" y="1804"/>
              <a:chExt cx="4248" cy="500"/>
            </a:xfrm>
          </p:grpSpPr>
          <p:sp>
            <p:nvSpPr>
              <p:cNvPr id="36" name="Rectangle 10">
                <a:extLst>
                  <a:ext uri="{FF2B5EF4-FFF2-40B4-BE49-F238E27FC236}">
                    <a16:creationId xmlns:a16="http://schemas.microsoft.com/office/drawing/2014/main" id="{C36D0D39-A6C5-1741-8F79-3EB9851B00B3}"/>
                  </a:ext>
                </a:extLst>
              </p:cNvPr>
              <p:cNvSpPr>
                <a:spLocks noChangeArrowheads="1"/>
              </p:cNvSpPr>
              <p:nvPr/>
            </p:nvSpPr>
            <p:spPr bwMode="auto">
              <a:xfrm>
                <a:off x="1296"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IF</a:t>
                </a:r>
              </a:p>
            </p:txBody>
          </p:sp>
          <p:sp>
            <p:nvSpPr>
              <p:cNvPr id="37" name="Rectangle 11">
                <a:extLst>
                  <a:ext uri="{FF2B5EF4-FFF2-40B4-BE49-F238E27FC236}">
                    <a16:creationId xmlns:a16="http://schemas.microsoft.com/office/drawing/2014/main" id="{7B8939B9-2399-BC4C-B1F2-80D4609A43F1}"/>
                  </a:ext>
                </a:extLst>
              </p:cNvPr>
              <p:cNvSpPr>
                <a:spLocks noChangeArrowheads="1"/>
              </p:cNvSpPr>
              <p:nvPr/>
            </p:nvSpPr>
            <p:spPr bwMode="auto">
              <a:xfrm>
                <a:off x="1824"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38" name="Rectangle 12">
                <a:extLst>
                  <a:ext uri="{FF2B5EF4-FFF2-40B4-BE49-F238E27FC236}">
                    <a16:creationId xmlns:a16="http://schemas.microsoft.com/office/drawing/2014/main" id="{6BFFE286-B368-FF41-BC42-2DBFBBC4FE21}"/>
                  </a:ext>
                </a:extLst>
              </p:cNvPr>
              <p:cNvSpPr>
                <a:spLocks noChangeArrowheads="1"/>
              </p:cNvSpPr>
              <p:nvPr/>
            </p:nvSpPr>
            <p:spPr bwMode="auto">
              <a:xfrm>
                <a:off x="2352"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39" name="Rectangle 13">
                <a:extLst>
                  <a:ext uri="{FF2B5EF4-FFF2-40B4-BE49-F238E27FC236}">
                    <a16:creationId xmlns:a16="http://schemas.microsoft.com/office/drawing/2014/main" id="{71D738BE-9BE1-0044-BF81-9355FC278AD1}"/>
                  </a:ext>
                </a:extLst>
              </p:cNvPr>
              <p:cNvSpPr>
                <a:spLocks noChangeArrowheads="1"/>
              </p:cNvSpPr>
              <p:nvPr/>
            </p:nvSpPr>
            <p:spPr bwMode="auto">
              <a:xfrm>
                <a:off x="2880" y="1824"/>
                <a:ext cx="528"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Mem</a:t>
                </a:r>
              </a:p>
            </p:txBody>
          </p:sp>
          <p:sp>
            <p:nvSpPr>
              <p:cNvPr id="40" name="Rectangle 14">
                <a:extLst>
                  <a:ext uri="{FF2B5EF4-FFF2-40B4-BE49-F238E27FC236}">
                    <a16:creationId xmlns:a16="http://schemas.microsoft.com/office/drawing/2014/main" id="{7524CAF3-D17F-894F-9C38-00469018DC9B}"/>
                  </a:ext>
                </a:extLst>
              </p:cNvPr>
              <p:cNvSpPr>
                <a:spLocks noChangeArrowheads="1"/>
              </p:cNvSpPr>
              <p:nvPr/>
            </p:nvSpPr>
            <p:spPr bwMode="auto">
              <a:xfrm>
                <a:off x="3408"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41" name="Rectangle 15">
                <a:extLst>
                  <a:ext uri="{FF2B5EF4-FFF2-40B4-BE49-F238E27FC236}">
                    <a16:creationId xmlns:a16="http://schemas.microsoft.com/office/drawing/2014/main" id="{6CAD5598-4689-1C44-B622-FB7121515B7E}"/>
                  </a:ext>
                </a:extLst>
              </p:cNvPr>
              <p:cNvSpPr>
                <a:spLocks noChangeArrowheads="1"/>
              </p:cNvSpPr>
              <p:nvPr/>
            </p:nvSpPr>
            <p:spPr bwMode="auto">
              <a:xfrm>
                <a:off x="1824"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42" name="Rectangle 16">
                <a:extLst>
                  <a:ext uri="{FF2B5EF4-FFF2-40B4-BE49-F238E27FC236}">
                    <a16:creationId xmlns:a16="http://schemas.microsoft.com/office/drawing/2014/main" id="{C20D606D-65AD-304A-87AE-BB424FE30546}"/>
                  </a:ext>
                </a:extLst>
              </p:cNvPr>
              <p:cNvSpPr>
                <a:spLocks noChangeArrowheads="1"/>
              </p:cNvSpPr>
              <p:nvPr/>
            </p:nvSpPr>
            <p:spPr bwMode="auto">
              <a:xfrm>
                <a:off x="2352"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43" name="Rectangle 17">
                <a:extLst>
                  <a:ext uri="{FF2B5EF4-FFF2-40B4-BE49-F238E27FC236}">
                    <a16:creationId xmlns:a16="http://schemas.microsoft.com/office/drawing/2014/main" id="{DF45DC13-7133-7844-8EAE-72985AF7DB31}"/>
                  </a:ext>
                </a:extLst>
              </p:cNvPr>
              <p:cNvSpPr>
                <a:spLocks noChangeArrowheads="1"/>
              </p:cNvSpPr>
              <p:nvPr/>
            </p:nvSpPr>
            <p:spPr bwMode="auto">
              <a:xfrm>
                <a:off x="2880" y="2064"/>
                <a:ext cx="528" cy="240"/>
              </a:xfrm>
              <a:prstGeom prst="rect">
                <a:avLst/>
              </a:prstGeom>
              <a:no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Stall</a:t>
                </a:r>
              </a:p>
            </p:txBody>
          </p:sp>
          <p:sp>
            <p:nvSpPr>
              <p:cNvPr id="44" name="Rectangle 18">
                <a:extLst>
                  <a:ext uri="{FF2B5EF4-FFF2-40B4-BE49-F238E27FC236}">
                    <a16:creationId xmlns:a16="http://schemas.microsoft.com/office/drawing/2014/main" id="{A063A947-C9FE-0945-8828-E1BF3EA0E263}"/>
                  </a:ext>
                </a:extLst>
              </p:cNvPr>
              <p:cNvSpPr>
                <a:spLocks noChangeArrowheads="1"/>
              </p:cNvSpPr>
              <p:nvPr/>
            </p:nvSpPr>
            <p:spPr bwMode="auto">
              <a:xfrm>
                <a:off x="3408"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Exec</a:t>
                </a:r>
              </a:p>
            </p:txBody>
          </p:sp>
          <p:sp>
            <p:nvSpPr>
              <p:cNvPr id="45" name="Rectangle 19">
                <a:extLst>
                  <a:ext uri="{FF2B5EF4-FFF2-40B4-BE49-F238E27FC236}">
                    <a16:creationId xmlns:a16="http://schemas.microsoft.com/office/drawing/2014/main" id="{294E616B-66BB-FB44-8421-F46B1361FFB5}"/>
                  </a:ext>
                </a:extLst>
              </p:cNvPr>
              <p:cNvSpPr>
                <a:spLocks noChangeArrowheads="1"/>
              </p:cNvSpPr>
              <p:nvPr/>
            </p:nvSpPr>
            <p:spPr bwMode="auto">
              <a:xfrm>
                <a:off x="3936"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Mem</a:t>
                </a:r>
              </a:p>
            </p:txBody>
          </p:sp>
          <p:sp>
            <p:nvSpPr>
              <p:cNvPr id="46" name="Text Box 30">
                <a:extLst>
                  <a:ext uri="{FF2B5EF4-FFF2-40B4-BE49-F238E27FC236}">
                    <a16:creationId xmlns:a16="http://schemas.microsoft.com/office/drawing/2014/main" id="{8DD82139-33B2-5546-B6C4-9E3733BD7D1D}"/>
                  </a:ext>
                </a:extLst>
              </p:cNvPr>
              <p:cNvSpPr txBox="1">
                <a:spLocks noChangeArrowheads="1"/>
              </p:cNvSpPr>
              <p:nvPr/>
            </p:nvSpPr>
            <p:spPr bwMode="auto">
              <a:xfrm>
                <a:off x="216" y="1804"/>
                <a:ext cx="10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b="1" dirty="0">
                    <a:solidFill>
                      <a:srgbClr val="FF102F"/>
                    </a:solidFill>
                  </a:rPr>
                  <a:t>LDUR X1, [X2,#0]</a:t>
                </a:r>
                <a:endParaRPr lang="en-US" altLang="en-US" sz="1400" dirty="0"/>
              </a:p>
            </p:txBody>
          </p:sp>
          <p:sp>
            <p:nvSpPr>
              <p:cNvPr id="47" name="Text Box 31">
                <a:extLst>
                  <a:ext uri="{FF2B5EF4-FFF2-40B4-BE49-F238E27FC236}">
                    <a16:creationId xmlns:a16="http://schemas.microsoft.com/office/drawing/2014/main" id="{70D3FB02-F113-974B-9B92-0D110FB9A97A}"/>
                  </a:ext>
                </a:extLst>
              </p:cNvPr>
              <p:cNvSpPr txBox="1">
                <a:spLocks noChangeArrowheads="1"/>
              </p:cNvSpPr>
              <p:nvPr/>
            </p:nvSpPr>
            <p:spPr bwMode="auto">
              <a:xfrm>
                <a:off x="240" y="2044"/>
                <a:ext cx="94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SUB X4, X1, X5</a:t>
                </a:r>
              </a:p>
            </p:txBody>
          </p:sp>
        </p:grpSp>
        <p:sp>
          <p:nvSpPr>
            <p:cNvPr id="33" name="TextBox 32">
              <a:extLst>
                <a:ext uri="{FF2B5EF4-FFF2-40B4-BE49-F238E27FC236}">
                  <a16:creationId xmlns:a16="http://schemas.microsoft.com/office/drawing/2014/main" id="{488AF178-DD59-6C48-A326-632FF4E0BAC5}"/>
                </a:ext>
              </a:extLst>
            </p:cNvPr>
            <p:cNvSpPr txBox="1"/>
            <p:nvPr/>
          </p:nvSpPr>
          <p:spPr>
            <a:xfrm>
              <a:off x="2166344" y="3567534"/>
              <a:ext cx="6645611" cy="276999"/>
            </a:xfrm>
            <a:prstGeom prst="rect">
              <a:avLst/>
            </a:prstGeom>
            <a:noFill/>
          </p:spPr>
          <p:txBody>
            <a:bodyPr wrap="square" rtlCol="0">
              <a:spAutoFit/>
            </a:bodyPr>
            <a:lstStyle/>
            <a:p>
              <a:r>
                <a:rPr lang="en-US" sz="1200" dirty="0">
                  <a:latin typeface="Times" pitchFamily="2" charset="0"/>
                  <a:cs typeface="Arial"/>
                </a:rPr>
                <a:t>CC1                 CC2              CC3             CC4             CC5             CC6               CC7         CC8</a:t>
              </a:r>
            </a:p>
          </p:txBody>
        </p:sp>
        <p:sp>
          <p:nvSpPr>
            <p:cNvPr id="34" name="Rectangle 19">
              <a:extLst>
                <a:ext uri="{FF2B5EF4-FFF2-40B4-BE49-F238E27FC236}">
                  <a16:creationId xmlns:a16="http://schemas.microsoft.com/office/drawing/2014/main" id="{22028062-8451-4847-AE24-FEB44742866D}"/>
                </a:ext>
              </a:extLst>
            </p:cNvPr>
            <p:cNvSpPr>
              <a:spLocks noChangeArrowheads="1"/>
            </p:cNvSpPr>
            <p:nvPr/>
          </p:nvSpPr>
          <p:spPr bwMode="auto">
            <a:xfrm>
              <a:off x="6901598" y="4263993"/>
              <a:ext cx="788307" cy="370114"/>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cxnSp>
          <p:nvCxnSpPr>
            <p:cNvPr id="35" name="Straight Arrow Connector 34">
              <a:extLst>
                <a:ext uri="{FF2B5EF4-FFF2-40B4-BE49-F238E27FC236}">
                  <a16:creationId xmlns:a16="http://schemas.microsoft.com/office/drawing/2014/main" id="{C9B15D7D-C29A-2441-BCA0-24CDE005C217}"/>
                </a:ext>
              </a:extLst>
            </p:cNvPr>
            <p:cNvCxnSpPr>
              <a:stCxn id="39" idx="2"/>
              <a:endCxn id="44" idx="1"/>
            </p:cNvCxnSpPr>
            <p:nvPr/>
          </p:nvCxnSpPr>
          <p:spPr>
            <a:xfrm>
              <a:off x="4928775" y="4249822"/>
              <a:ext cx="394154" cy="18505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254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15</a:t>
            </a:fld>
            <a:endParaRPr lang="en-US"/>
          </a:p>
        </p:txBody>
      </p:sp>
      <p:sp>
        <p:nvSpPr>
          <p:cNvPr id="10" name="Text Placeholder 2">
            <a:extLst>
              <a:ext uri="{FF2B5EF4-FFF2-40B4-BE49-F238E27FC236}">
                <a16:creationId xmlns:a16="http://schemas.microsoft.com/office/drawing/2014/main" id="{7FADDF6C-EB4F-E844-A5AD-8B5BE2DEC445}"/>
              </a:ext>
            </a:extLst>
          </p:cNvPr>
          <p:cNvSpPr>
            <a:spLocks noGrp="1"/>
          </p:cNvSpPr>
          <p:nvPr>
            <p:ph type="body" sz="quarter" idx="13"/>
          </p:nvPr>
        </p:nvSpPr>
        <p:spPr>
          <a:xfrm>
            <a:off x="472440" y="1144788"/>
            <a:ext cx="8259762" cy="1103555"/>
          </a:xfrm>
        </p:spPr>
        <p:txBody>
          <a:bodyPr>
            <a:noAutofit/>
          </a:bodyPr>
          <a:lstStyle/>
          <a:p>
            <a:pPr>
              <a:buFont typeface="Arial" panose="020B0604020202020204" pitchFamily="34" charset="0"/>
              <a:buChar char="•"/>
            </a:pPr>
            <a:r>
              <a:rPr lang="en-US" altLang="en-US" sz="1800" dirty="0">
                <a:solidFill>
                  <a:schemeClr val="tx1"/>
                </a:solidFill>
                <a:latin typeface="Times" charset="0"/>
                <a:ea typeface="Times" charset="0"/>
                <a:cs typeface="Times" charset="0"/>
              </a:rPr>
              <a:t>Can’t always avoid stalls by forwarding</a:t>
            </a:r>
          </a:p>
          <a:p>
            <a:pPr lvl="1"/>
            <a:r>
              <a:rPr lang="en-US" altLang="en-US" sz="1800" dirty="0">
                <a:latin typeface="Times" charset="0"/>
                <a:ea typeface="Times" charset="0"/>
                <a:cs typeface="Times" charset="0"/>
              </a:rPr>
              <a:t>If value not computed when needed</a:t>
            </a:r>
          </a:p>
          <a:p>
            <a:pPr lvl="1"/>
            <a:r>
              <a:rPr lang="en-US" altLang="en-US" sz="1800" dirty="0">
                <a:latin typeface="Times" charset="0"/>
                <a:ea typeface="Times" charset="0"/>
                <a:cs typeface="Times" charset="0"/>
              </a:rPr>
              <a:t>Can’t forward backward in time!</a:t>
            </a:r>
            <a:endParaRPr lang="en-AU" altLang="en-US" sz="1800" dirty="0">
              <a:latin typeface="Times" charset="0"/>
              <a:ea typeface="Times" charset="0"/>
              <a:cs typeface="Times" charset="0"/>
            </a:endParaRPr>
          </a:p>
        </p:txBody>
      </p:sp>
      <p:sp>
        <p:nvSpPr>
          <p:cNvPr id="11" name="Rectangle 2">
            <a:extLst>
              <a:ext uri="{FF2B5EF4-FFF2-40B4-BE49-F238E27FC236}">
                <a16:creationId xmlns:a16="http://schemas.microsoft.com/office/drawing/2014/main" id="{73856EBE-7DE2-BE4F-9CBB-D47411AF3B39}"/>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Load-Use Data Hazard</a:t>
            </a:r>
            <a:endParaRPr lang="en-AU" altLang="en-US" sz="4000" b="1" dirty="0">
              <a:solidFill>
                <a:srgbClr val="006600"/>
              </a:solidFill>
              <a:latin typeface="Times" charset="0"/>
              <a:ea typeface="Times" charset="0"/>
              <a:cs typeface="Times" charset="0"/>
            </a:endParaRPr>
          </a:p>
        </p:txBody>
      </p:sp>
      <p:pic>
        <p:nvPicPr>
          <p:cNvPr id="12" name="Picture 1">
            <a:extLst>
              <a:ext uri="{FF2B5EF4-FFF2-40B4-BE49-F238E27FC236}">
                <a16:creationId xmlns:a16="http://schemas.microsoft.com/office/drawing/2014/main" id="{6318DC1A-B906-A443-9068-AE9BD1FA1B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782" y="2162287"/>
            <a:ext cx="6630690" cy="268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D55818F-1601-B703-ACB1-66B813733A11}"/>
              </a:ext>
            </a:extLst>
          </p:cNvPr>
          <p:cNvSpPr txBox="1"/>
          <p:nvPr/>
        </p:nvSpPr>
        <p:spPr>
          <a:xfrm>
            <a:off x="716782" y="5051966"/>
            <a:ext cx="7892229" cy="1077218"/>
          </a:xfrm>
          <a:prstGeom prst="rect">
            <a:avLst/>
          </a:prstGeom>
          <a:noFill/>
        </p:spPr>
        <p:txBody>
          <a:bodyPr wrap="square" rtlCol="0">
            <a:spAutoFit/>
          </a:bodyPr>
          <a:lstStyle/>
          <a:p>
            <a:r>
              <a:rPr lang="en-US" sz="1600" dirty="0">
                <a:solidFill>
                  <a:srgbClr val="FF0000"/>
                </a:solidFill>
                <a:latin typeface="Times" charset="0"/>
                <a:ea typeface="Times" charset="0"/>
                <a:cs typeface="Times" charset="0"/>
              </a:rPr>
              <a:t>Note if hardware does not detect the dependency and stall, you need to use a NOOP</a:t>
            </a:r>
          </a:p>
          <a:p>
            <a:r>
              <a:rPr lang="en-US" sz="1600" dirty="0">
                <a:solidFill>
                  <a:srgbClr val="FF0000"/>
                </a:solidFill>
                <a:latin typeface="Times" charset="0"/>
                <a:ea typeface="Times" charset="0"/>
                <a:cs typeface="Times" charset="0"/>
              </a:rPr>
              <a:t>			LDUR 	X1, [X2, #0]</a:t>
            </a:r>
          </a:p>
          <a:p>
            <a:r>
              <a:rPr lang="en-US" sz="1600" dirty="0">
                <a:solidFill>
                  <a:srgbClr val="FF0000"/>
                </a:solidFill>
                <a:latin typeface="Times" charset="0"/>
                <a:ea typeface="Times" charset="0"/>
                <a:cs typeface="Times" charset="0"/>
              </a:rPr>
              <a:t>			NOOP</a:t>
            </a:r>
          </a:p>
          <a:p>
            <a:r>
              <a:rPr lang="en-US" sz="1600" dirty="0">
                <a:solidFill>
                  <a:srgbClr val="FF0000"/>
                </a:solidFill>
                <a:latin typeface="Times" charset="0"/>
                <a:ea typeface="Times" charset="0"/>
                <a:cs typeface="Times" charset="0"/>
              </a:rPr>
              <a:t>			SUB 	X4, X1, X5</a:t>
            </a:r>
          </a:p>
        </p:txBody>
      </p:sp>
    </p:spTree>
    <p:extLst>
      <p:ext uri="{BB962C8B-B14F-4D97-AF65-F5344CB8AC3E}">
        <p14:creationId xmlns:p14="http://schemas.microsoft.com/office/powerpoint/2010/main" val="29519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16</a:t>
            </a:fld>
            <a:endParaRPr lang="en-US"/>
          </a:p>
        </p:txBody>
      </p:sp>
      <p:sp>
        <p:nvSpPr>
          <p:cNvPr id="27" name="Rectangle 2">
            <a:extLst>
              <a:ext uri="{FF2B5EF4-FFF2-40B4-BE49-F238E27FC236}">
                <a16:creationId xmlns:a16="http://schemas.microsoft.com/office/drawing/2014/main" id="{BAAE5A2F-63B1-A64F-B6A6-709C3EC381DD}"/>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Code Scheduling to Avoid Stalls</a:t>
            </a:r>
            <a:endParaRPr lang="en-AU" altLang="en-US" sz="4000" b="1" dirty="0">
              <a:solidFill>
                <a:srgbClr val="006600"/>
              </a:solidFill>
              <a:latin typeface="Times" charset="0"/>
              <a:ea typeface="Times" charset="0"/>
              <a:cs typeface="Times" charset="0"/>
            </a:endParaRPr>
          </a:p>
        </p:txBody>
      </p:sp>
      <p:graphicFrame>
        <p:nvGraphicFramePr>
          <p:cNvPr id="28" name="Table 27">
            <a:extLst>
              <a:ext uri="{FF2B5EF4-FFF2-40B4-BE49-F238E27FC236}">
                <a16:creationId xmlns:a16="http://schemas.microsoft.com/office/drawing/2014/main" id="{3614B3E0-BCAC-1F40-8A44-7ECB38C539A5}"/>
              </a:ext>
            </a:extLst>
          </p:cNvPr>
          <p:cNvGraphicFramePr>
            <a:graphicFrameLocks noGrp="1"/>
          </p:cNvGraphicFramePr>
          <p:nvPr>
            <p:extLst>
              <p:ext uri="{D42A27DB-BD31-4B8C-83A1-F6EECF244321}">
                <p14:modId xmlns:p14="http://schemas.microsoft.com/office/powerpoint/2010/main" val="2518836981"/>
              </p:ext>
            </p:extLst>
          </p:nvPr>
        </p:nvGraphicFramePr>
        <p:xfrm>
          <a:off x="129092" y="1610678"/>
          <a:ext cx="9014912" cy="2547117"/>
        </p:xfrm>
        <a:graphic>
          <a:graphicData uri="http://schemas.openxmlformats.org/drawingml/2006/table">
            <a:tbl>
              <a:tblPr>
                <a:tableStyleId>{5C22544A-7EE6-4342-B048-85BDC9FD1C3A}</a:tableStyleId>
              </a:tblPr>
              <a:tblGrid>
                <a:gridCol w="1947134">
                  <a:extLst>
                    <a:ext uri="{9D8B030D-6E8A-4147-A177-3AD203B41FA5}">
                      <a16:colId xmlns:a16="http://schemas.microsoft.com/office/drawing/2014/main" val="161853553"/>
                    </a:ext>
                  </a:extLst>
                </a:gridCol>
                <a:gridCol w="465308">
                  <a:extLst>
                    <a:ext uri="{9D8B030D-6E8A-4147-A177-3AD203B41FA5}">
                      <a16:colId xmlns:a16="http://schemas.microsoft.com/office/drawing/2014/main" val="1843016059"/>
                    </a:ext>
                  </a:extLst>
                </a:gridCol>
                <a:gridCol w="660247">
                  <a:extLst>
                    <a:ext uri="{9D8B030D-6E8A-4147-A177-3AD203B41FA5}">
                      <a16:colId xmlns:a16="http://schemas.microsoft.com/office/drawing/2014/main" val="2312830570"/>
                    </a:ext>
                  </a:extLst>
                </a:gridCol>
                <a:gridCol w="660247">
                  <a:extLst>
                    <a:ext uri="{9D8B030D-6E8A-4147-A177-3AD203B41FA5}">
                      <a16:colId xmlns:a16="http://schemas.microsoft.com/office/drawing/2014/main" val="3314439599"/>
                    </a:ext>
                  </a:extLst>
                </a:gridCol>
                <a:gridCol w="660247">
                  <a:extLst>
                    <a:ext uri="{9D8B030D-6E8A-4147-A177-3AD203B41FA5}">
                      <a16:colId xmlns:a16="http://schemas.microsoft.com/office/drawing/2014/main" val="3699158040"/>
                    </a:ext>
                  </a:extLst>
                </a:gridCol>
                <a:gridCol w="660247">
                  <a:extLst>
                    <a:ext uri="{9D8B030D-6E8A-4147-A177-3AD203B41FA5}">
                      <a16:colId xmlns:a16="http://schemas.microsoft.com/office/drawing/2014/main" val="1448197488"/>
                    </a:ext>
                  </a:extLst>
                </a:gridCol>
                <a:gridCol w="660247">
                  <a:extLst>
                    <a:ext uri="{9D8B030D-6E8A-4147-A177-3AD203B41FA5}">
                      <a16:colId xmlns:a16="http://schemas.microsoft.com/office/drawing/2014/main" val="3834899783"/>
                    </a:ext>
                  </a:extLst>
                </a:gridCol>
                <a:gridCol w="660247">
                  <a:extLst>
                    <a:ext uri="{9D8B030D-6E8A-4147-A177-3AD203B41FA5}">
                      <a16:colId xmlns:a16="http://schemas.microsoft.com/office/drawing/2014/main" val="2205744455"/>
                    </a:ext>
                  </a:extLst>
                </a:gridCol>
                <a:gridCol w="660247">
                  <a:extLst>
                    <a:ext uri="{9D8B030D-6E8A-4147-A177-3AD203B41FA5}">
                      <a16:colId xmlns:a16="http://schemas.microsoft.com/office/drawing/2014/main" val="3794078898"/>
                    </a:ext>
                  </a:extLst>
                </a:gridCol>
                <a:gridCol w="660247">
                  <a:extLst>
                    <a:ext uri="{9D8B030D-6E8A-4147-A177-3AD203B41FA5}">
                      <a16:colId xmlns:a16="http://schemas.microsoft.com/office/drawing/2014/main" val="3214522910"/>
                    </a:ext>
                  </a:extLst>
                </a:gridCol>
                <a:gridCol w="660247">
                  <a:extLst>
                    <a:ext uri="{9D8B030D-6E8A-4147-A177-3AD203B41FA5}">
                      <a16:colId xmlns:a16="http://schemas.microsoft.com/office/drawing/2014/main" val="316078691"/>
                    </a:ext>
                  </a:extLst>
                </a:gridCol>
                <a:gridCol w="660247">
                  <a:extLst>
                    <a:ext uri="{9D8B030D-6E8A-4147-A177-3AD203B41FA5}">
                      <a16:colId xmlns:a16="http://schemas.microsoft.com/office/drawing/2014/main" val="3935178866"/>
                    </a:ext>
                  </a:extLst>
                </a:gridCol>
              </a:tblGrid>
              <a:tr h="185456">
                <a:tc>
                  <a:txBody>
                    <a:bodyPr/>
                    <a:lstStyle/>
                    <a:p>
                      <a:pPr algn="l" fontAlgn="b"/>
                      <a:r>
                        <a:rPr lang="en-US" sz="1800" u="none" strike="noStrike" dirty="0">
                          <a:effectLst/>
                        </a:rPr>
                        <a:t>Clock Cycle</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2</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3</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4</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5</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6</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7</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8</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9</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10</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11</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329934081"/>
                  </a:ext>
                </a:extLst>
              </a:tr>
              <a:tr h="185456">
                <a:tc>
                  <a:txBody>
                    <a:bodyPr/>
                    <a:lstStyle/>
                    <a:p>
                      <a:pPr algn="l" fontAlgn="b"/>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709521798"/>
                  </a:ext>
                </a:extLst>
              </a:tr>
              <a:tr h="243411">
                <a:tc>
                  <a:txBody>
                    <a:bodyPr/>
                    <a:lstStyle/>
                    <a:p>
                      <a:pPr algn="l" fontAlgn="b"/>
                      <a:r>
                        <a:rPr lang="en-US" sz="1800" u="none" strike="noStrike">
                          <a:effectLst/>
                        </a:rPr>
                        <a:t>LDUR X1, [X0, #0]</a:t>
                      </a:r>
                      <a:endParaRPr lang="en-US" sz="1800" b="0"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IF</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ID</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EX</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598694723"/>
                  </a:ext>
                </a:extLst>
              </a:tr>
              <a:tr h="243411">
                <a:tc>
                  <a:txBody>
                    <a:bodyPr/>
                    <a:lstStyle/>
                    <a:p>
                      <a:pPr algn="l" fontAlgn="b"/>
                      <a:r>
                        <a:rPr lang="en-US" sz="1800" u="none" strike="noStrike" dirty="0">
                          <a:effectLst/>
                        </a:rPr>
                        <a:t>LDUR </a:t>
                      </a:r>
                      <a:r>
                        <a:rPr lang="en-US" sz="1800" u="none" strike="noStrike" dirty="0">
                          <a:solidFill>
                            <a:srgbClr val="FF0000"/>
                          </a:solidFill>
                          <a:effectLst/>
                        </a:rPr>
                        <a:t>X2</a:t>
                      </a:r>
                      <a:r>
                        <a:rPr lang="en-US" sz="1800" u="none" strike="noStrike" dirty="0">
                          <a:effectLst/>
                        </a:rPr>
                        <a:t>, [X0, #8]</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IF</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ID</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2">
                        <a:lumMod val="60000"/>
                        <a:lumOff val="4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845152776"/>
                  </a:ext>
                </a:extLst>
              </a:tr>
              <a:tr h="243411">
                <a:tc>
                  <a:txBody>
                    <a:bodyPr/>
                    <a:lstStyle/>
                    <a:p>
                      <a:pPr algn="l" fontAlgn="b"/>
                      <a:r>
                        <a:rPr lang="en-US" sz="1800" u="none" strike="noStrike" dirty="0">
                          <a:effectLst/>
                        </a:rPr>
                        <a:t>ADD X3, X1, </a:t>
                      </a:r>
                      <a:r>
                        <a:rPr lang="en-US" sz="1800" u="none" strike="noStrike" dirty="0">
                          <a:solidFill>
                            <a:srgbClr val="FF0000"/>
                          </a:solidFill>
                          <a:effectLst/>
                        </a:rPr>
                        <a:t>X2</a:t>
                      </a:r>
                      <a:endParaRPr lang="en-US" sz="1800" b="0"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IF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ID</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rgbClr val="FF0000"/>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851881189"/>
                  </a:ext>
                </a:extLst>
              </a:tr>
              <a:tr h="243411">
                <a:tc>
                  <a:txBody>
                    <a:bodyPr/>
                    <a:lstStyle/>
                    <a:p>
                      <a:pPr algn="l" fontAlgn="b"/>
                      <a:r>
                        <a:rPr lang="en-US" sz="1800" u="none" strike="noStrike" dirty="0">
                          <a:effectLst/>
                        </a:rPr>
                        <a:t>LDUR </a:t>
                      </a:r>
                      <a:r>
                        <a:rPr lang="en-US" sz="1800" u="none" strike="noStrike" dirty="0">
                          <a:solidFill>
                            <a:srgbClr val="00B050"/>
                          </a:solidFill>
                          <a:effectLst/>
                        </a:rPr>
                        <a:t>X4</a:t>
                      </a:r>
                      <a:r>
                        <a:rPr lang="en-US" sz="1800" u="none" strike="noStrike" dirty="0">
                          <a:effectLst/>
                        </a:rPr>
                        <a:t>, [X0, #16]</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IF</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2">
                        <a:lumMod val="60000"/>
                        <a:lumOff val="4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93681855"/>
                  </a:ext>
                </a:extLst>
              </a:tr>
              <a:tr h="243411">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u="none" strike="noStrike" dirty="0">
                          <a:effectLst/>
                        </a:rPr>
                        <a:t>ADD X5, X1, </a:t>
                      </a:r>
                      <a:r>
                        <a:rPr lang="en-US" sz="1800" u="none" strike="noStrike" dirty="0">
                          <a:solidFill>
                            <a:srgbClr val="00B050"/>
                          </a:solidFill>
                          <a:effectLst/>
                        </a:rPr>
                        <a:t>X4</a:t>
                      </a:r>
                      <a:endParaRPr lang="en-US" sz="1800" b="0" i="0" u="none" strike="noStrike" dirty="0">
                        <a:solidFill>
                          <a:srgbClr val="00B05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rgbClr val="FF0000"/>
                    </a:solidFill>
                  </a:tcPr>
                </a:tc>
                <a:tc>
                  <a:txBody>
                    <a:bodyPr/>
                    <a:lstStyle/>
                    <a:p>
                      <a:pPr algn="ctr" fontAlgn="b"/>
                      <a:r>
                        <a:rPr lang="en-US" sz="1800" u="none" strike="noStrike">
                          <a:effectLst/>
                        </a:rPr>
                        <a:t>MEM</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757655241"/>
                  </a:ext>
                </a:extLst>
              </a:tr>
              <a:tr h="243411">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u="none" strike="noStrike" dirty="0">
                          <a:effectLst/>
                        </a:rPr>
                        <a:t>STUR X3, [X0, #24]</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MEM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3992018539"/>
                  </a:ext>
                </a:extLst>
              </a:tr>
              <a:tr h="0">
                <a:tc>
                  <a:txBody>
                    <a:bodyPr/>
                    <a:lstStyle/>
                    <a:p>
                      <a:pPr algn="l" fontAlgn="b"/>
                      <a:r>
                        <a:rPr lang="en-US" sz="1800" u="none" strike="noStrike" dirty="0">
                          <a:effectLst/>
                        </a:rPr>
                        <a:t>STUR X5, [X0. #32]</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ID</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EX</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119506073"/>
                  </a:ext>
                </a:extLst>
              </a:tr>
            </a:tbl>
          </a:graphicData>
        </a:graphic>
      </p:graphicFrame>
      <p:sp>
        <p:nvSpPr>
          <p:cNvPr id="31" name="TextBox 30">
            <a:extLst>
              <a:ext uri="{FF2B5EF4-FFF2-40B4-BE49-F238E27FC236}">
                <a16:creationId xmlns:a16="http://schemas.microsoft.com/office/drawing/2014/main" id="{A190F475-94B4-2D47-92C4-B5686D2EC91F}"/>
              </a:ext>
            </a:extLst>
          </p:cNvPr>
          <p:cNvSpPr txBox="1"/>
          <p:nvPr/>
        </p:nvSpPr>
        <p:spPr>
          <a:xfrm>
            <a:off x="652462" y="4536235"/>
            <a:ext cx="7839075" cy="1569660"/>
          </a:xfrm>
          <a:prstGeom prst="rect">
            <a:avLst/>
          </a:prstGeom>
          <a:noFill/>
        </p:spPr>
        <p:txBody>
          <a:bodyPr wrap="square" rtlCol="0">
            <a:spAutoFit/>
          </a:bodyPr>
          <a:lstStyle/>
          <a:p>
            <a:r>
              <a:rPr lang="en-US" sz="1600" dirty="0">
                <a:latin typeface="Times" pitchFamily="2" charset="0"/>
                <a:cs typeface="Arial"/>
              </a:rPr>
              <a:t>Things to remember before changing the order of instructions</a:t>
            </a:r>
          </a:p>
          <a:p>
            <a:r>
              <a:rPr lang="en-US" sz="1600" dirty="0">
                <a:latin typeface="Times" pitchFamily="2" charset="0"/>
                <a:cs typeface="Arial"/>
              </a:rPr>
              <a:t>	Must be careful about dependencies</a:t>
            </a:r>
          </a:p>
          <a:p>
            <a:r>
              <a:rPr lang="en-US" sz="1600" dirty="0">
                <a:latin typeface="Times" pitchFamily="2" charset="0"/>
                <a:cs typeface="Arial"/>
              </a:rPr>
              <a:t>		For example, you cannot move STUR X3, [X0, #24] ahead of ADD X3, X1, X2</a:t>
            </a:r>
          </a:p>
          <a:p>
            <a:endParaRPr lang="en-US" sz="1600" dirty="0">
              <a:latin typeface="Times" pitchFamily="2" charset="0"/>
              <a:cs typeface="Arial"/>
            </a:endParaRPr>
          </a:p>
          <a:p>
            <a:r>
              <a:rPr lang="en-US" sz="1600" dirty="0">
                <a:latin typeface="Times" pitchFamily="2" charset="0"/>
                <a:cs typeface="Arial"/>
              </a:rPr>
              <a:t>	If the index register used in LDUR or STUR is modified, any reordering of 				LDUR/STUR may require adjustments to offsets</a:t>
            </a:r>
          </a:p>
        </p:txBody>
      </p:sp>
    </p:spTree>
    <p:extLst>
      <p:ext uri="{BB962C8B-B14F-4D97-AF65-F5344CB8AC3E}">
        <p14:creationId xmlns:p14="http://schemas.microsoft.com/office/powerpoint/2010/main" val="400334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17</a:t>
            </a:fld>
            <a:endParaRPr lang="en-US"/>
          </a:p>
        </p:txBody>
      </p:sp>
      <p:sp>
        <p:nvSpPr>
          <p:cNvPr id="27" name="Rectangle 2">
            <a:extLst>
              <a:ext uri="{FF2B5EF4-FFF2-40B4-BE49-F238E27FC236}">
                <a16:creationId xmlns:a16="http://schemas.microsoft.com/office/drawing/2014/main" id="{BAAE5A2F-63B1-A64F-B6A6-709C3EC381DD}"/>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latin typeface="Times" charset="0"/>
                <a:ea typeface="Times" charset="0"/>
                <a:cs typeface="Times" charset="0"/>
              </a:rPr>
              <a:t>Code Scheduling to Avoid Stalls</a:t>
            </a:r>
            <a:endParaRPr lang="en-AU" altLang="en-US" sz="4000" b="1" dirty="0">
              <a:latin typeface="Times" charset="0"/>
              <a:ea typeface="Times" charset="0"/>
              <a:cs typeface="Times" charset="0"/>
            </a:endParaRPr>
          </a:p>
        </p:txBody>
      </p:sp>
      <p:graphicFrame>
        <p:nvGraphicFramePr>
          <p:cNvPr id="28" name="Table 27">
            <a:extLst>
              <a:ext uri="{FF2B5EF4-FFF2-40B4-BE49-F238E27FC236}">
                <a16:creationId xmlns:a16="http://schemas.microsoft.com/office/drawing/2014/main" id="{3614B3E0-BCAC-1F40-8A44-7ECB38C539A5}"/>
              </a:ext>
            </a:extLst>
          </p:cNvPr>
          <p:cNvGraphicFramePr>
            <a:graphicFrameLocks noGrp="1"/>
          </p:cNvGraphicFramePr>
          <p:nvPr>
            <p:extLst>
              <p:ext uri="{D42A27DB-BD31-4B8C-83A1-F6EECF244321}">
                <p14:modId xmlns:p14="http://schemas.microsoft.com/office/powerpoint/2010/main" val="868270985"/>
              </p:ext>
            </p:extLst>
          </p:nvPr>
        </p:nvGraphicFramePr>
        <p:xfrm>
          <a:off x="172122" y="1656399"/>
          <a:ext cx="8971875" cy="2547117"/>
        </p:xfrm>
        <a:graphic>
          <a:graphicData uri="http://schemas.openxmlformats.org/drawingml/2006/table">
            <a:tbl>
              <a:tblPr>
                <a:tableStyleId>{5C22544A-7EE6-4342-B048-85BDC9FD1C3A}</a:tableStyleId>
              </a:tblPr>
              <a:tblGrid>
                <a:gridCol w="1839558">
                  <a:extLst>
                    <a:ext uri="{9D8B030D-6E8A-4147-A177-3AD203B41FA5}">
                      <a16:colId xmlns:a16="http://schemas.microsoft.com/office/drawing/2014/main" val="161853553"/>
                    </a:ext>
                  </a:extLst>
                </a:gridCol>
                <a:gridCol w="561367">
                  <a:extLst>
                    <a:ext uri="{9D8B030D-6E8A-4147-A177-3AD203B41FA5}">
                      <a16:colId xmlns:a16="http://schemas.microsoft.com/office/drawing/2014/main" val="1843016059"/>
                    </a:ext>
                  </a:extLst>
                </a:gridCol>
                <a:gridCol w="657095">
                  <a:extLst>
                    <a:ext uri="{9D8B030D-6E8A-4147-A177-3AD203B41FA5}">
                      <a16:colId xmlns:a16="http://schemas.microsoft.com/office/drawing/2014/main" val="2312830570"/>
                    </a:ext>
                  </a:extLst>
                </a:gridCol>
                <a:gridCol w="657095">
                  <a:extLst>
                    <a:ext uri="{9D8B030D-6E8A-4147-A177-3AD203B41FA5}">
                      <a16:colId xmlns:a16="http://schemas.microsoft.com/office/drawing/2014/main" val="3314439599"/>
                    </a:ext>
                  </a:extLst>
                </a:gridCol>
                <a:gridCol w="657095">
                  <a:extLst>
                    <a:ext uri="{9D8B030D-6E8A-4147-A177-3AD203B41FA5}">
                      <a16:colId xmlns:a16="http://schemas.microsoft.com/office/drawing/2014/main" val="3699158040"/>
                    </a:ext>
                  </a:extLst>
                </a:gridCol>
                <a:gridCol w="657095">
                  <a:extLst>
                    <a:ext uri="{9D8B030D-6E8A-4147-A177-3AD203B41FA5}">
                      <a16:colId xmlns:a16="http://schemas.microsoft.com/office/drawing/2014/main" val="1448197488"/>
                    </a:ext>
                  </a:extLst>
                </a:gridCol>
                <a:gridCol w="657095">
                  <a:extLst>
                    <a:ext uri="{9D8B030D-6E8A-4147-A177-3AD203B41FA5}">
                      <a16:colId xmlns:a16="http://schemas.microsoft.com/office/drawing/2014/main" val="3834899783"/>
                    </a:ext>
                  </a:extLst>
                </a:gridCol>
                <a:gridCol w="657095">
                  <a:extLst>
                    <a:ext uri="{9D8B030D-6E8A-4147-A177-3AD203B41FA5}">
                      <a16:colId xmlns:a16="http://schemas.microsoft.com/office/drawing/2014/main" val="2205744455"/>
                    </a:ext>
                  </a:extLst>
                </a:gridCol>
                <a:gridCol w="657095">
                  <a:extLst>
                    <a:ext uri="{9D8B030D-6E8A-4147-A177-3AD203B41FA5}">
                      <a16:colId xmlns:a16="http://schemas.microsoft.com/office/drawing/2014/main" val="3794078898"/>
                    </a:ext>
                  </a:extLst>
                </a:gridCol>
                <a:gridCol w="657095">
                  <a:extLst>
                    <a:ext uri="{9D8B030D-6E8A-4147-A177-3AD203B41FA5}">
                      <a16:colId xmlns:a16="http://schemas.microsoft.com/office/drawing/2014/main" val="3214522910"/>
                    </a:ext>
                  </a:extLst>
                </a:gridCol>
                <a:gridCol w="657095">
                  <a:extLst>
                    <a:ext uri="{9D8B030D-6E8A-4147-A177-3AD203B41FA5}">
                      <a16:colId xmlns:a16="http://schemas.microsoft.com/office/drawing/2014/main" val="316078691"/>
                    </a:ext>
                  </a:extLst>
                </a:gridCol>
                <a:gridCol w="657095">
                  <a:extLst>
                    <a:ext uri="{9D8B030D-6E8A-4147-A177-3AD203B41FA5}">
                      <a16:colId xmlns:a16="http://schemas.microsoft.com/office/drawing/2014/main" val="3935178866"/>
                    </a:ext>
                  </a:extLst>
                </a:gridCol>
              </a:tblGrid>
              <a:tr h="222053">
                <a:tc>
                  <a:txBody>
                    <a:bodyPr/>
                    <a:lstStyle/>
                    <a:p>
                      <a:pPr algn="l" fontAlgn="b"/>
                      <a:r>
                        <a:rPr lang="en-US" sz="1800" u="none" strike="noStrike" dirty="0">
                          <a:effectLst/>
                        </a:rPr>
                        <a:t>Clock Cycle</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2</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3</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4</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5</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6</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7</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8</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9</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10</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11</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329934081"/>
                  </a:ext>
                </a:extLst>
              </a:tr>
              <a:tr h="222053">
                <a:tc>
                  <a:txBody>
                    <a:bodyPr/>
                    <a:lstStyle/>
                    <a:p>
                      <a:pPr algn="l" fontAlgn="b"/>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709521798"/>
                  </a:ext>
                </a:extLst>
              </a:tr>
              <a:tr h="283013">
                <a:tc>
                  <a:txBody>
                    <a:bodyPr/>
                    <a:lstStyle/>
                    <a:p>
                      <a:pPr algn="l" fontAlgn="b"/>
                      <a:r>
                        <a:rPr lang="en-US" sz="1800" u="none" strike="noStrike" dirty="0">
                          <a:effectLst/>
                        </a:rPr>
                        <a:t>LDUR X1, [X0, #0]</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EX</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MEM</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WB</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598694723"/>
                  </a:ext>
                </a:extLst>
              </a:tr>
              <a:tr h="283013">
                <a:tc>
                  <a:txBody>
                    <a:bodyPr/>
                    <a:lstStyle/>
                    <a:p>
                      <a:pPr algn="l" fontAlgn="b"/>
                      <a:r>
                        <a:rPr lang="en-US" sz="1800" u="none" strike="noStrike" dirty="0">
                          <a:effectLst/>
                        </a:rPr>
                        <a:t>LDUR </a:t>
                      </a:r>
                      <a:r>
                        <a:rPr lang="en-US" sz="1800" u="none" strike="noStrike" dirty="0">
                          <a:solidFill>
                            <a:srgbClr val="FF0000"/>
                          </a:solidFill>
                          <a:effectLst/>
                        </a:rPr>
                        <a:t>X2</a:t>
                      </a:r>
                      <a:r>
                        <a:rPr lang="en-US" sz="1800" u="none" strike="noStrike" dirty="0">
                          <a:effectLst/>
                        </a:rPr>
                        <a:t>, [X0, #8]</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EX</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2">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845152776"/>
                  </a:ext>
                </a:extLst>
              </a:tr>
              <a:tr h="283013">
                <a:tc>
                  <a:txBody>
                    <a:bodyPr/>
                    <a:lstStyle/>
                    <a:p>
                      <a:pPr algn="l" fontAlgn="b"/>
                      <a:r>
                        <a:rPr lang="en-US" sz="1800" u="none" strike="noStrike" dirty="0">
                          <a:effectLst/>
                        </a:rPr>
                        <a:t>LDUR </a:t>
                      </a:r>
                      <a:r>
                        <a:rPr lang="en-US" sz="1800" b="1" u="none" strike="noStrike" dirty="0">
                          <a:solidFill>
                            <a:srgbClr val="00B050"/>
                          </a:solidFill>
                          <a:effectLst/>
                        </a:rPr>
                        <a:t>X4</a:t>
                      </a:r>
                      <a:r>
                        <a:rPr lang="en-US" sz="1800" u="none" strike="noStrike" dirty="0">
                          <a:effectLst/>
                        </a:rPr>
                        <a:t>, [X0, #16]</a:t>
                      </a:r>
                      <a:endParaRPr lang="en-US" sz="1800" b="0" i="0" u="none" strike="noStrike" dirty="0">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ID</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3">
                        <a:lumMod val="40000"/>
                        <a:lumOff val="60000"/>
                      </a:schemeClr>
                    </a:solidFill>
                  </a:tcPr>
                </a:tc>
                <a:tc>
                  <a:txBody>
                    <a:bodyPr/>
                    <a:lstStyle/>
                    <a:p>
                      <a:pPr algn="ctr" fontAlgn="b"/>
                      <a:r>
                        <a:rPr lang="en-US" sz="1800" u="none" strike="noStrike">
                          <a:effectLst/>
                        </a:rPr>
                        <a:t>WB</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851881189"/>
                  </a:ext>
                </a:extLst>
              </a:tr>
              <a:tr h="283013">
                <a:tc>
                  <a:txBody>
                    <a:bodyPr/>
                    <a:lstStyle/>
                    <a:p>
                      <a:pPr algn="l" fontAlgn="b"/>
                      <a:r>
                        <a:rPr lang="en-US" sz="1800" u="none" strike="noStrike" dirty="0">
                          <a:effectLst/>
                        </a:rPr>
                        <a:t>ADD X3, X1, </a:t>
                      </a:r>
                      <a:r>
                        <a:rPr lang="en-US" sz="1800" u="none" strike="noStrike" dirty="0">
                          <a:solidFill>
                            <a:srgbClr val="FF0000"/>
                          </a:solidFill>
                          <a:effectLst/>
                        </a:rPr>
                        <a:t>X2</a:t>
                      </a:r>
                      <a:endParaRPr lang="en-US" sz="1800" b="0"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IF</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2">
                        <a:lumMod val="40000"/>
                        <a:lumOff val="60000"/>
                      </a:schemeClr>
                    </a:solidFill>
                  </a:tcPr>
                </a:tc>
                <a:tc>
                  <a:txBody>
                    <a:bodyPr/>
                    <a:lstStyle/>
                    <a:p>
                      <a:pPr algn="ctr" fontAlgn="b"/>
                      <a:r>
                        <a:rPr lang="en-US" sz="1800" u="none" strike="noStrike">
                          <a:effectLst/>
                        </a:rPr>
                        <a:t>MEM</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WB</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193681855"/>
                  </a:ext>
                </a:extLst>
              </a:tr>
              <a:tr h="283013">
                <a:tc>
                  <a:txBody>
                    <a:bodyPr/>
                    <a:lstStyle/>
                    <a:p>
                      <a:pPr algn="l" fontAlgn="b"/>
                      <a:r>
                        <a:rPr lang="en-US" sz="1800" u="none" strike="noStrike">
                          <a:effectLst/>
                        </a:rPr>
                        <a:t>STUR X3, [X0, #24]</a:t>
                      </a:r>
                      <a:endParaRPr lang="en-US" sz="1800" b="0"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EX</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MEM</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WB</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757655241"/>
                  </a:ext>
                </a:extLst>
              </a:tr>
              <a:tr h="283013">
                <a:tc>
                  <a:txBody>
                    <a:bodyPr/>
                    <a:lstStyle/>
                    <a:p>
                      <a:pPr algn="l" fontAlgn="b"/>
                      <a:r>
                        <a:rPr lang="en-US" sz="1800" u="none" strike="noStrike" dirty="0">
                          <a:effectLst/>
                        </a:rPr>
                        <a:t>ADD X5, X1, </a:t>
                      </a:r>
                      <a:r>
                        <a:rPr lang="en-US" sz="1800" b="1" u="none" strike="noStrike" dirty="0">
                          <a:solidFill>
                            <a:srgbClr val="00B050"/>
                          </a:solidFill>
                          <a:effectLst/>
                        </a:rPr>
                        <a:t>X4</a:t>
                      </a:r>
                      <a:endParaRPr lang="en-US" sz="1800" b="1" i="0" u="none" strike="noStrike" dirty="0">
                        <a:solidFill>
                          <a:srgbClr val="00B05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3">
                        <a:lumMod val="40000"/>
                        <a:lumOff val="60000"/>
                      </a:schemeClr>
                    </a:solidFill>
                  </a:tcPr>
                </a:tc>
                <a:tc>
                  <a:txBody>
                    <a:bodyPr/>
                    <a:lstStyle/>
                    <a:p>
                      <a:pPr algn="ctr" fontAlgn="b"/>
                      <a:r>
                        <a:rPr lang="en-US" sz="1800" u="none" strike="noStrike" dirty="0">
                          <a:effectLst/>
                        </a:rPr>
                        <a:t>MEM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WB</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3992018539"/>
                  </a:ext>
                </a:extLst>
              </a:tr>
              <a:tr h="283013">
                <a:tc>
                  <a:txBody>
                    <a:bodyPr/>
                    <a:lstStyle/>
                    <a:p>
                      <a:pPr algn="l" fontAlgn="b"/>
                      <a:r>
                        <a:rPr lang="en-US" sz="1800" u="none" strike="noStrike">
                          <a:effectLst/>
                        </a:rPr>
                        <a:t>STUR X5, [X0. #32]</a:t>
                      </a:r>
                      <a:endParaRPr lang="en-US" sz="1800" b="0" i="0" u="none" strike="noStrike">
                        <a:solidFill>
                          <a:srgbClr val="00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a:effectLst/>
                        </a:rPr>
                        <a:t> </a:t>
                      </a:r>
                      <a:endParaRPr lang="en-US" sz="1800" b="1" i="0" u="none" strike="noStrike">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 </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IF</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ID</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EX</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MEM</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tc>
                  <a:txBody>
                    <a:bodyPr/>
                    <a:lstStyle/>
                    <a:p>
                      <a:pPr algn="ctr" fontAlgn="b"/>
                      <a:r>
                        <a:rPr lang="en-US" sz="1800" u="none" strike="noStrike" dirty="0">
                          <a:effectLst/>
                        </a:rPr>
                        <a:t>WB</a:t>
                      </a:r>
                      <a:endParaRPr lang="en-US" sz="1800" b="1" i="0" u="none" strike="noStrike" dirty="0">
                        <a:solidFill>
                          <a:srgbClr val="FF0000"/>
                        </a:solidFill>
                        <a:effectLst/>
                        <a:latin typeface="Calibri" panose="020F0502020204030204" pitchFamily="34" charset="0"/>
                      </a:endParaRPr>
                    </a:p>
                  </a:txBody>
                  <a:tcPr marL="8693" marR="8693" marT="8693" marB="0" anchor="b">
                    <a:solidFill>
                      <a:schemeClr val="accent1">
                        <a:lumMod val="40000"/>
                        <a:lumOff val="60000"/>
                      </a:schemeClr>
                    </a:solidFill>
                  </a:tcPr>
                </a:tc>
                <a:extLst>
                  <a:ext uri="{0D108BD9-81ED-4DB2-BD59-A6C34878D82A}">
                    <a16:rowId xmlns:a16="http://schemas.microsoft.com/office/drawing/2014/main" val="2119506073"/>
                  </a:ext>
                </a:extLst>
              </a:tr>
            </a:tbl>
          </a:graphicData>
        </a:graphic>
      </p:graphicFrame>
      <p:cxnSp>
        <p:nvCxnSpPr>
          <p:cNvPr id="29" name="Straight Arrow Connector 28">
            <a:extLst>
              <a:ext uri="{FF2B5EF4-FFF2-40B4-BE49-F238E27FC236}">
                <a16:creationId xmlns:a16="http://schemas.microsoft.com/office/drawing/2014/main" id="{459A2D96-2FFA-2D40-9ACE-B9DCE1F3DF76}"/>
              </a:ext>
            </a:extLst>
          </p:cNvPr>
          <p:cNvCxnSpPr>
            <a:cxnSpLocks/>
          </p:cNvCxnSpPr>
          <p:nvPr/>
        </p:nvCxnSpPr>
        <p:spPr>
          <a:xfrm>
            <a:off x="5002306" y="2457450"/>
            <a:ext cx="215153" cy="55469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E89C324-9ED6-AB4C-B8E0-A413E0796551}"/>
              </a:ext>
            </a:extLst>
          </p:cNvPr>
          <p:cNvCxnSpPr/>
          <p:nvPr/>
        </p:nvCxnSpPr>
        <p:spPr>
          <a:xfrm>
            <a:off x="5748394" y="2868997"/>
            <a:ext cx="819150" cy="72390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190F475-94B4-2D47-92C4-B5686D2EC91F}"/>
              </a:ext>
            </a:extLst>
          </p:cNvPr>
          <p:cNvSpPr txBox="1"/>
          <p:nvPr/>
        </p:nvSpPr>
        <p:spPr>
          <a:xfrm>
            <a:off x="350183" y="4421935"/>
            <a:ext cx="7839075" cy="338554"/>
          </a:xfrm>
          <a:prstGeom prst="rect">
            <a:avLst/>
          </a:prstGeom>
          <a:noFill/>
        </p:spPr>
        <p:txBody>
          <a:bodyPr wrap="square" rtlCol="0">
            <a:spAutoFit/>
          </a:bodyPr>
          <a:lstStyle/>
          <a:p>
            <a:r>
              <a:rPr lang="en-US" sz="1600" dirty="0">
                <a:latin typeface="Times" pitchFamily="2" charset="0"/>
                <a:cs typeface="Arial"/>
              </a:rPr>
              <a:t>By reordering the lines of code we can avoid a stall</a:t>
            </a:r>
          </a:p>
        </p:txBody>
      </p:sp>
    </p:spTree>
    <p:extLst>
      <p:ext uri="{BB962C8B-B14F-4D97-AF65-F5344CB8AC3E}">
        <p14:creationId xmlns:p14="http://schemas.microsoft.com/office/powerpoint/2010/main" val="37455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18</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17" name="Text Placeholder 2">
            <a:extLst>
              <a:ext uri="{FF2B5EF4-FFF2-40B4-BE49-F238E27FC236}">
                <a16:creationId xmlns:a16="http://schemas.microsoft.com/office/drawing/2014/main" id="{5FFE0D8D-3564-5641-AA73-937B472E8805}"/>
              </a:ext>
            </a:extLst>
          </p:cNvPr>
          <p:cNvSpPr>
            <a:spLocks noGrp="1"/>
          </p:cNvSpPr>
          <p:nvPr>
            <p:ph type="body" sz="quarter" idx="13"/>
          </p:nvPr>
        </p:nvSpPr>
        <p:spPr>
          <a:xfrm>
            <a:off x="472440" y="1143102"/>
            <a:ext cx="8259762" cy="510854"/>
          </a:xfrm>
        </p:spPr>
        <p:txBody>
          <a:bodyPr>
            <a:noAutofit/>
          </a:bodyPr>
          <a:lstStyle/>
          <a:p>
            <a:pPr>
              <a:buFont typeface="Arial" panose="020B0604020202020204" pitchFamily="34" charset="0"/>
              <a:buChar char="•"/>
            </a:pPr>
            <a:r>
              <a:rPr lang="en-US" altLang="en-US" sz="1600" dirty="0">
                <a:solidFill>
                  <a:schemeClr val="tx1"/>
                </a:solidFill>
                <a:latin typeface="Times" charset="0"/>
                <a:ea typeface="Times" charset="0"/>
                <a:cs typeface="Times" charset="0"/>
              </a:rPr>
              <a:t>C code  D = A + B; E = B + C;</a:t>
            </a:r>
            <a:endParaRPr lang="en-AU" altLang="en-US" sz="1600" dirty="0">
              <a:solidFill>
                <a:schemeClr val="tx1"/>
              </a:solidFill>
              <a:latin typeface="Times" charset="0"/>
              <a:ea typeface="Times" charset="0"/>
              <a:cs typeface="Times" charset="0"/>
            </a:endParaRPr>
          </a:p>
        </p:txBody>
      </p:sp>
      <p:sp>
        <p:nvSpPr>
          <p:cNvPr id="18" name="Rectangle 2">
            <a:extLst>
              <a:ext uri="{FF2B5EF4-FFF2-40B4-BE49-F238E27FC236}">
                <a16:creationId xmlns:a16="http://schemas.microsoft.com/office/drawing/2014/main" id="{90B9967B-E998-914C-A955-F4B95E73E230}"/>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Simple Assembly Code</a:t>
            </a:r>
            <a:endParaRPr lang="en-AU" altLang="en-US" sz="4000" b="1" dirty="0">
              <a:solidFill>
                <a:srgbClr val="006600"/>
              </a:solidFill>
              <a:latin typeface="Times" charset="0"/>
              <a:ea typeface="Times" charset="0"/>
              <a:cs typeface="Times" charset="0"/>
            </a:endParaRPr>
          </a:p>
        </p:txBody>
      </p:sp>
      <p:grpSp>
        <p:nvGrpSpPr>
          <p:cNvPr id="19" name="Group 18">
            <a:extLst>
              <a:ext uri="{FF2B5EF4-FFF2-40B4-BE49-F238E27FC236}">
                <a16:creationId xmlns:a16="http://schemas.microsoft.com/office/drawing/2014/main" id="{ABBF4DDE-6A9D-9C42-A9E7-E9320C65940B}"/>
              </a:ext>
            </a:extLst>
          </p:cNvPr>
          <p:cNvGrpSpPr/>
          <p:nvPr/>
        </p:nvGrpSpPr>
        <p:grpSpPr>
          <a:xfrm>
            <a:off x="3315494" y="2291696"/>
            <a:ext cx="4634404" cy="2989679"/>
            <a:chOff x="3315494" y="2291696"/>
            <a:chExt cx="4634404" cy="2989679"/>
          </a:xfrm>
        </p:grpSpPr>
        <p:sp>
          <p:nvSpPr>
            <p:cNvPr id="20" name="Text Box 4">
              <a:extLst>
                <a:ext uri="{FF2B5EF4-FFF2-40B4-BE49-F238E27FC236}">
                  <a16:creationId xmlns:a16="http://schemas.microsoft.com/office/drawing/2014/main" id="{6CA3BC6C-86DB-D140-BD5B-4C091C9399C6}"/>
                </a:ext>
              </a:extLst>
            </p:cNvPr>
            <p:cNvSpPr txBox="1">
              <a:spLocks noChangeArrowheads="1"/>
            </p:cNvSpPr>
            <p:nvPr/>
          </p:nvSpPr>
          <p:spPr bwMode="auto">
            <a:xfrm>
              <a:off x="3315494" y="2291696"/>
              <a:ext cx="2553904" cy="2111347"/>
            </a:xfrm>
            <a:prstGeom prst="rect">
              <a:avLst/>
            </a:prstGeom>
            <a:solidFill>
              <a:schemeClr val="accent3">
                <a:lumMod val="40000"/>
                <a:lumOff val="60000"/>
              </a:schemeClr>
            </a:solidFill>
            <a:ln>
              <a:noFill/>
            </a:ln>
          </p:spPr>
          <p:txBody>
            <a:bodyPr wrap="none">
              <a:spAutoFit/>
            </a:bodyPr>
            <a:lstStyle>
              <a:lvl1pPr defTabSz="6286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defTabSz="6286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defTabSz="62865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defTabSz="62865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defTabSz="62865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buSzTx/>
                <a:buFontTx/>
                <a:buNone/>
              </a:pPr>
              <a:r>
                <a:rPr lang="en-US" altLang="en-US" sz="1600" dirty="0">
                  <a:latin typeface="Times" charset="0"/>
                  <a:ea typeface="Times" charset="0"/>
                  <a:cs typeface="Times" charset="0"/>
                </a:rPr>
                <a:t>LDUR		X1, [X0,#0]</a:t>
              </a:r>
            </a:p>
            <a:p>
              <a:pPr>
                <a:buClrTx/>
                <a:buSzTx/>
                <a:buFontTx/>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X2</a:t>
              </a:r>
              <a:r>
                <a:rPr lang="en-US" altLang="en-US" sz="1600" dirty="0">
                  <a:latin typeface="Times" charset="0"/>
                  <a:ea typeface="Times" charset="0"/>
                  <a:cs typeface="Times" charset="0"/>
                </a:rPr>
                <a:t>, [X0,#8]</a:t>
              </a:r>
            </a:p>
            <a:p>
              <a:pPr>
                <a:buClrTx/>
                <a:buSzTx/>
                <a:buFontTx/>
                <a:buNone/>
              </a:pPr>
              <a:r>
                <a:rPr lang="en-US" altLang="en-US" sz="1600" dirty="0">
                  <a:latin typeface="Times" charset="0"/>
                  <a:ea typeface="Times" charset="0"/>
                  <a:cs typeface="Times" charset="0"/>
                </a:rPr>
                <a:t>ADD		X3, X1, </a:t>
              </a:r>
              <a:r>
                <a:rPr lang="en-US" altLang="en-US" sz="1600" dirty="0">
                  <a:solidFill>
                    <a:srgbClr val="FF0000"/>
                  </a:solidFill>
                  <a:latin typeface="Times" charset="0"/>
                  <a:ea typeface="Times" charset="0"/>
                  <a:cs typeface="Times" charset="0"/>
                </a:rPr>
                <a:t>X2</a:t>
              </a:r>
            </a:p>
            <a:p>
              <a:pPr>
                <a:buClrTx/>
                <a:buSzTx/>
                <a:buFontTx/>
                <a:buNone/>
              </a:pPr>
              <a:r>
                <a:rPr lang="en-US" altLang="en-US" sz="1600" dirty="0">
                  <a:latin typeface="Times" charset="0"/>
                  <a:ea typeface="Times" charset="0"/>
                  <a:cs typeface="Times" charset="0"/>
                </a:rPr>
                <a:t>STUR		X3, [X0,#24]</a:t>
              </a:r>
            </a:p>
            <a:p>
              <a:pPr>
                <a:buClrTx/>
                <a:buSzTx/>
                <a:buFont typeface="Wingdings" panose="05000000000000000000" pitchFamily="2" charset="2"/>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X4</a:t>
              </a:r>
              <a:r>
                <a:rPr lang="en-US" altLang="en-US" sz="1600" dirty="0">
                  <a:latin typeface="Times" charset="0"/>
                  <a:ea typeface="Times" charset="0"/>
                  <a:cs typeface="Times" charset="0"/>
                </a:rPr>
                <a:t>, [X0,#16]</a:t>
              </a:r>
            </a:p>
            <a:p>
              <a:pPr>
                <a:buClrTx/>
                <a:buSzTx/>
                <a:buFontTx/>
                <a:buNone/>
              </a:pPr>
              <a:r>
                <a:rPr lang="en-US" altLang="en-US" sz="1600" dirty="0">
                  <a:latin typeface="Times" charset="0"/>
                  <a:ea typeface="Times" charset="0"/>
                  <a:cs typeface="Times" charset="0"/>
                </a:rPr>
                <a:t>ADD		X5, X1, </a:t>
              </a:r>
              <a:r>
                <a:rPr lang="en-US" altLang="en-US" sz="1600" dirty="0">
                  <a:solidFill>
                    <a:srgbClr val="FF0000"/>
                  </a:solidFill>
                  <a:latin typeface="Times" charset="0"/>
                  <a:ea typeface="Times" charset="0"/>
                  <a:cs typeface="Times" charset="0"/>
                </a:rPr>
                <a:t>X4</a:t>
              </a:r>
            </a:p>
            <a:p>
              <a:pPr>
                <a:buClrTx/>
                <a:buSzTx/>
                <a:buFontTx/>
                <a:buNone/>
              </a:pPr>
              <a:r>
                <a:rPr lang="en-US" altLang="en-US" sz="1600" dirty="0">
                  <a:latin typeface="Times" charset="0"/>
                  <a:ea typeface="Times" charset="0"/>
                  <a:cs typeface="Times" charset="0"/>
                </a:rPr>
                <a:t>STUR		X5, [X0,#32]</a:t>
              </a:r>
              <a:endParaRPr lang="en-AU" altLang="en-US" sz="1600" dirty="0">
                <a:latin typeface="Times" charset="0"/>
                <a:ea typeface="Times" charset="0"/>
                <a:cs typeface="Times" charset="0"/>
              </a:endParaRPr>
            </a:p>
          </p:txBody>
        </p:sp>
        <p:sp>
          <p:nvSpPr>
            <p:cNvPr id="23" name="Text Box 22">
              <a:extLst>
                <a:ext uri="{FF2B5EF4-FFF2-40B4-BE49-F238E27FC236}">
                  <a16:creationId xmlns:a16="http://schemas.microsoft.com/office/drawing/2014/main" id="{32A939AC-AB0D-C74B-8A2D-55586BACCBB0}"/>
                </a:ext>
              </a:extLst>
            </p:cNvPr>
            <p:cNvSpPr txBox="1">
              <a:spLocks noChangeArrowheads="1"/>
            </p:cNvSpPr>
            <p:nvPr/>
          </p:nvSpPr>
          <p:spPr bwMode="auto">
            <a:xfrm>
              <a:off x="4156869" y="4942821"/>
              <a:ext cx="853119" cy="338554"/>
            </a:xfrm>
            <a:prstGeom prst="rect">
              <a:avLst/>
            </a:prstGeom>
            <a:solidFill>
              <a:schemeClr val="tx2">
                <a:lumMod val="40000"/>
                <a:lumOff val="60000"/>
              </a:schemeClr>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Times" charset="0"/>
                  <a:ea typeface="Times" charset="0"/>
                  <a:cs typeface="Times" charset="0"/>
                </a:rPr>
                <a:t>9 cycles</a:t>
              </a:r>
              <a:endParaRPr lang="en-AU" altLang="en-US" sz="1600" dirty="0">
                <a:latin typeface="Times" charset="0"/>
                <a:ea typeface="Times" charset="0"/>
                <a:cs typeface="Times" charset="0"/>
              </a:endParaRPr>
            </a:p>
          </p:txBody>
        </p:sp>
        <p:grpSp>
          <p:nvGrpSpPr>
            <p:cNvPr id="24" name="Group 23">
              <a:extLst>
                <a:ext uri="{FF2B5EF4-FFF2-40B4-BE49-F238E27FC236}">
                  <a16:creationId xmlns:a16="http://schemas.microsoft.com/office/drawing/2014/main" id="{76620A85-6059-6E46-A79B-94BBF2CEB549}"/>
                </a:ext>
              </a:extLst>
            </p:cNvPr>
            <p:cNvGrpSpPr/>
            <p:nvPr/>
          </p:nvGrpSpPr>
          <p:grpSpPr>
            <a:xfrm>
              <a:off x="4614962" y="2581848"/>
              <a:ext cx="1045302" cy="625739"/>
              <a:chOff x="4614962" y="2581848"/>
              <a:chExt cx="1045302" cy="625739"/>
            </a:xfrm>
          </p:grpSpPr>
          <p:sp>
            <p:nvSpPr>
              <p:cNvPr id="36" name="Oval 35">
                <a:extLst>
                  <a:ext uri="{FF2B5EF4-FFF2-40B4-BE49-F238E27FC236}">
                    <a16:creationId xmlns:a16="http://schemas.microsoft.com/office/drawing/2014/main" id="{ECA08DF0-FB43-E242-AE56-41A3B87792E8}"/>
                  </a:ext>
                </a:extLst>
              </p:cNvPr>
              <p:cNvSpPr/>
              <p:nvPr/>
            </p:nvSpPr>
            <p:spPr>
              <a:xfrm>
                <a:off x="4614962" y="2581848"/>
                <a:ext cx="365760" cy="33348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7" name="Oval 36">
                <a:extLst>
                  <a:ext uri="{FF2B5EF4-FFF2-40B4-BE49-F238E27FC236}">
                    <a16:creationId xmlns:a16="http://schemas.microsoft.com/office/drawing/2014/main" id="{DC1797EE-E366-4040-A654-152947E424B2}"/>
                  </a:ext>
                </a:extLst>
              </p:cNvPr>
              <p:cNvSpPr/>
              <p:nvPr/>
            </p:nvSpPr>
            <p:spPr>
              <a:xfrm>
                <a:off x="5294504" y="2874100"/>
                <a:ext cx="365760" cy="33348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8" name="Straight Arrow Connector 37">
                <a:extLst>
                  <a:ext uri="{FF2B5EF4-FFF2-40B4-BE49-F238E27FC236}">
                    <a16:creationId xmlns:a16="http://schemas.microsoft.com/office/drawing/2014/main" id="{B1D6EDD4-6B6E-B540-8163-43F5A5634D4C}"/>
                  </a:ext>
                </a:extLst>
              </p:cNvPr>
              <p:cNvCxnSpPr>
                <a:stCxn id="36" idx="5"/>
              </p:cNvCxnSpPr>
              <p:nvPr/>
            </p:nvCxnSpPr>
            <p:spPr>
              <a:xfrm>
                <a:off x="4927158" y="2866497"/>
                <a:ext cx="451666" cy="15640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26293B43-910B-654E-81E5-B4784548CF9C}"/>
                </a:ext>
              </a:extLst>
            </p:cNvPr>
            <p:cNvGrpSpPr/>
            <p:nvPr/>
          </p:nvGrpSpPr>
          <p:grpSpPr>
            <a:xfrm>
              <a:off x="4616752" y="3476550"/>
              <a:ext cx="1045302" cy="625739"/>
              <a:chOff x="4616752" y="3476550"/>
              <a:chExt cx="1045302" cy="625739"/>
            </a:xfrm>
          </p:grpSpPr>
          <p:sp>
            <p:nvSpPr>
              <p:cNvPr id="33" name="Oval 32">
                <a:extLst>
                  <a:ext uri="{FF2B5EF4-FFF2-40B4-BE49-F238E27FC236}">
                    <a16:creationId xmlns:a16="http://schemas.microsoft.com/office/drawing/2014/main" id="{0707C060-95E9-154A-8FB8-6FB864BE5729}"/>
                  </a:ext>
                </a:extLst>
              </p:cNvPr>
              <p:cNvSpPr/>
              <p:nvPr/>
            </p:nvSpPr>
            <p:spPr>
              <a:xfrm>
                <a:off x="4616752" y="3476550"/>
                <a:ext cx="365760" cy="33348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4" name="Oval 33">
                <a:extLst>
                  <a:ext uri="{FF2B5EF4-FFF2-40B4-BE49-F238E27FC236}">
                    <a16:creationId xmlns:a16="http://schemas.microsoft.com/office/drawing/2014/main" id="{4DEB52C7-6F8A-A642-B7D3-711D08403C3A}"/>
                  </a:ext>
                </a:extLst>
              </p:cNvPr>
              <p:cNvSpPr/>
              <p:nvPr/>
            </p:nvSpPr>
            <p:spPr>
              <a:xfrm>
                <a:off x="5296294" y="3768802"/>
                <a:ext cx="365760" cy="33348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5" name="Straight Arrow Connector 34">
                <a:extLst>
                  <a:ext uri="{FF2B5EF4-FFF2-40B4-BE49-F238E27FC236}">
                    <a16:creationId xmlns:a16="http://schemas.microsoft.com/office/drawing/2014/main" id="{4CEAF7B4-E791-574C-9AD8-DDBEDCC68931}"/>
                  </a:ext>
                </a:extLst>
              </p:cNvPr>
              <p:cNvCxnSpPr/>
              <p:nvPr/>
            </p:nvCxnSpPr>
            <p:spPr>
              <a:xfrm>
                <a:off x="4928948" y="3761199"/>
                <a:ext cx="451666" cy="15640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26" name="TextBox 25">
              <a:extLst>
                <a:ext uri="{FF2B5EF4-FFF2-40B4-BE49-F238E27FC236}">
                  <a16:creationId xmlns:a16="http://schemas.microsoft.com/office/drawing/2014/main" id="{91BB3F15-A39B-2544-852B-3E235C50BC15}"/>
                </a:ext>
              </a:extLst>
            </p:cNvPr>
            <p:cNvSpPr txBox="1"/>
            <p:nvPr/>
          </p:nvSpPr>
          <p:spPr>
            <a:xfrm>
              <a:off x="5933736" y="2326783"/>
              <a:ext cx="2016162" cy="307777"/>
            </a:xfrm>
            <a:prstGeom prst="rect">
              <a:avLst/>
            </a:prstGeom>
            <a:noFill/>
          </p:spPr>
          <p:txBody>
            <a:bodyPr wrap="square" rtlCol="0">
              <a:spAutoFit/>
            </a:bodyPr>
            <a:lstStyle/>
            <a:p>
              <a:r>
                <a:rPr lang="en-US" sz="1400">
                  <a:solidFill>
                    <a:srgbClr val="139A29"/>
                  </a:solidFill>
                  <a:latin typeface="Times" charset="0"/>
                  <a:ea typeface="Times" charset="0"/>
                  <a:cs typeface="Times" charset="0"/>
                </a:rPr>
                <a:t>// X1= A</a:t>
              </a:r>
              <a:endParaRPr lang="en-US" sz="1400" dirty="0">
                <a:solidFill>
                  <a:srgbClr val="139A29"/>
                </a:solidFill>
                <a:latin typeface="Times" charset="0"/>
                <a:ea typeface="Times" charset="0"/>
                <a:cs typeface="Times" charset="0"/>
              </a:endParaRPr>
            </a:p>
          </p:txBody>
        </p:sp>
        <p:sp>
          <p:nvSpPr>
            <p:cNvPr id="27" name="TextBox 26">
              <a:extLst>
                <a:ext uri="{FF2B5EF4-FFF2-40B4-BE49-F238E27FC236}">
                  <a16:creationId xmlns:a16="http://schemas.microsoft.com/office/drawing/2014/main" id="{995A6FA2-55AC-F843-830B-9E56BAEAD565}"/>
                </a:ext>
              </a:extLst>
            </p:cNvPr>
            <p:cNvSpPr txBox="1"/>
            <p:nvPr/>
          </p:nvSpPr>
          <p:spPr>
            <a:xfrm>
              <a:off x="5914008" y="2597521"/>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X2= B</a:t>
              </a:r>
            </a:p>
          </p:txBody>
        </p:sp>
        <p:sp>
          <p:nvSpPr>
            <p:cNvPr id="28" name="TextBox 27">
              <a:extLst>
                <a:ext uri="{FF2B5EF4-FFF2-40B4-BE49-F238E27FC236}">
                  <a16:creationId xmlns:a16="http://schemas.microsoft.com/office/drawing/2014/main" id="{45919214-E853-A341-936F-126CC7A1479A}"/>
                </a:ext>
              </a:extLst>
            </p:cNvPr>
            <p:cNvSpPr txBox="1"/>
            <p:nvPr/>
          </p:nvSpPr>
          <p:spPr>
            <a:xfrm>
              <a:off x="5894280" y="2868259"/>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X3= A+B</a:t>
              </a:r>
            </a:p>
          </p:txBody>
        </p:sp>
        <p:sp>
          <p:nvSpPr>
            <p:cNvPr id="29" name="TextBox 28">
              <a:extLst>
                <a:ext uri="{FF2B5EF4-FFF2-40B4-BE49-F238E27FC236}">
                  <a16:creationId xmlns:a16="http://schemas.microsoft.com/office/drawing/2014/main" id="{96AF7445-6AF5-D14E-AA85-63323D5C592C}"/>
                </a:ext>
              </a:extLst>
            </p:cNvPr>
            <p:cNvSpPr txBox="1"/>
            <p:nvPr/>
          </p:nvSpPr>
          <p:spPr>
            <a:xfrm>
              <a:off x="5896068" y="3203545"/>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D=X3= A+B</a:t>
              </a:r>
            </a:p>
          </p:txBody>
        </p:sp>
        <p:sp>
          <p:nvSpPr>
            <p:cNvPr id="30" name="TextBox 29">
              <a:extLst>
                <a:ext uri="{FF2B5EF4-FFF2-40B4-BE49-F238E27FC236}">
                  <a16:creationId xmlns:a16="http://schemas.microsoft.com/office/drawing/2014/main" id="{3824CA86-B2A4-9444-A357-A8F77A10D857}"/>
                </a:ext>
              </a:extLst>
            </p:cNvPr>
            <p:cNvSpPr txBox="1"/>
            <p:nvPr/>
          </p:nvSpPr>
          <p:spPr>
            <a:xfrm>
              <a:off x="5865582" y="3495799"/>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X4=C</a:t>
              </a:r>
            </a:p>
          </p:txBody>
        </p:sp>
        <p:sp>
          <p:nvSpPr>
            <p:cNvPr id="31" name="TextBox 30">
              <a:extLst>
                <a:ext uri="{FF2B5EF4-FFF2-40B4-BE49-F238E27FC236}">
                  <a16:creationId xmlns:a16="http://schemas.microsoft.com/office/drawing/2014/main" id="{7CCD3148-55F4-E24D-8197-490ACC3E6EF1}"/>
                </a:ext>
              </a:extLst>
            </p:cNvPr>
            <p:cNvSpPr txBox="1"/>
            <p:nvPr/>
          </p:nvSpPr>
          <p:spPr>
            <a:xfrm>
              <a:off x="5910402" y="3788053"/>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X5 </a:t>
              </a:r>
              <a:r>
                <a:rPr lang="en-US" sz="1400">
                  <a:solidFill>
                    <a:srgbClr val="139A29"/>
                  </a:solidFill>
                  <a:latin typeface="Times" charset="0"/>
                  <a:ea typeface="Times" charset="0"/>
                  <a:cs typeface="Times" charset="0"/>
                </a:rPr>
                <a:t>= B+C</a:t>
              </a:r>
              <a:endParaRPr lang="en-US" sz="1400" dirty="0">
                <a:solidFill>
                  <a:srgbClr val="139A29"/>
                </a:solidFill>
                <a:latin typeface="Times" charset="0"/>
                <a:ea typeface="Times" charset="0"/>
                <a:cs typeface="Times" charset="0"/>
              </a:endParaRPr>
            </a:p>
          </p:txBody>
        </p:sp>
        <p:sp>
          <p:nvSpPr>
            <p:cNvPr id="32" name="TextBox 31">
              <a:extLst>
                <a:ext uri="{FF2B5EF4-FFF2-40B4-BE49-F238E27FC236}">
                  <a16:creationId xmlns:a16="http://schemas.microsoft.com/office/drawing/2014/main" id="{D5728D35-DEB1-3A49-9345-F87A02500F72}"/>
                </a:ext>
              </a:extLst>
            </p:cNvPr>
            <p:cNvSpPr txBox="1"/>
            <p:nvPr/>
          </p:nvSpPr>
          <p:spPr>
            <a:xfrm>
              <a:off x="5901432" y="4080306"/>
              <a:ext cx="2016162" cy="307777"/>
            </a:xfrm>
            <a:prstGeom prst="rect">
              <a:avLst/>
            </a:prstGeom>
            <a:noFill/>
          </p:spPr>
          <p:txBody>
            <a:bodyPr wrap="square" rtlCol="0">
              <a:spAutoFit/>
            </a:bodyPr>
            <a:lstStyle/>
            <a:p>
              <a:r>
                <a:rPr lang="en-US" sz="1400" dirty="0">
                  <a:solidFill>
                    <a:srgbClr val="139A29"/>
                  </a:solidFill>
                  <a:latin typeface="Times" charset="0"/>
                  <a:ea typeface="Times" charset="0"/>
                  <a:cs typeface="Times" charset="0"/>
                </a:rPr>
                <a:t>// E= X5 = B+C</a:t>
              </a:r>
            </a:p>
          </p:txBody>
        </p:sp>
      </p:grpSp>
      <p:sp>
        <p:nvSpPr>
          <p:cNvPr id="3" name="AutoShape 5">
            <a:extLst>
              <a:ext uri="{FF2B5EF4-FFF2-40B4-BE49-F238E27FC236}">
                <a16:creationId xmlns:a16="http://schemas.microsoft.com/office/drawing/2014/main" id="{E05081AA-14C0-A45C-2276-7CEB54C2F230}"/>
              </a:ext>
            </a:extLst>
          </p:cNvPr>
          <p:cNvSpPr>
            <a:spLocks/>
          </p:cNvSpPr>
          <p:nvPr/>
        </p:nvSpPr>
        <p:spPr bwMode="auto">
          <a:xfrm>
            <a:off x="2097679" y="2832202"/>
            <a:ext cx="914400" cy="401637"/>
          </a:xfrm>
          <a:prstGeom prst="borderCallout1">
            <a:avLst>
              <a:gd name="adj1" fmla="val 28458"/>
              <a:gd name="adj2" fmla="val 108333"/>
              <a:gd name="adj3" fmla="val 25296"/>
              <a:gd name="adj4" fmla="val 147917"/>
            </a:avLst>
          </a:prstGeom>
          <a:solidFill>
            <a:schemeClr val="tx2">
              <a:lumMod val="40000"/>
              <a:lumOff val="60000"/>
            </a:schemeClr>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200" dirty="0">
                <a:latin typeface="Times" charset="0"/>
                <a:ea typeface="Times" charset="0"/>
                <a:cs typeface="Times" charset="0"/>
              </a:rPr>
              <a:t>Stall(or NOOP)</a:t>
            </a:r>
            <a:endParaRPr lang="en-AU" altLang="en-US" sz="1200" dirty="0">
              <a:latin typeface="Times" charset="0"/>
              <a:ea typeface="Times" charset="0"/>
              <a:cs typeface="Times" charset="0"/>
            </a:endParaRPr>
          </a:p>
        </p:txBody>
      </p:sp>
      <p:sp>
        <p:nvSpPr>
          <p:cNvPr id="4" name="AutoShape 5">
            <a:extLst>
              <a:ext uri="{FF2B5EF4-FFF2-40B4-BE49-F238E27FC236}">
                <a16:creationId xmlns:a16="http://schemas.microsoft.com/office/drawing/2014/main" id="{391A23FC-0C26-0EB1-CFA1-AB3B616E4CF7}"/>
              </a:ext>
            </a:extLst>
          </p:cNvPr>
          <p:cNvSpPr>
            <a:spLocks/>
          </p:cNvSpPr>
          <p:nvPr/>
        </p:nvSpPr>
        <p:spPr bwMode="auto">
          <a:xfrm>
            <a:off x="2051567" y="3726466"/>
            <a:ext cx="914400" cy="401637"/>
          </a:xfrm>
          <a:prstGeom prst="borderCallout1">
            <a:avLst>
              <a:gd name="adj1" fmla="val 28458"/>
              <a:gd name="adj2" fmla="val 108333"/>
              <a:gd name="adj3" fmla="val 25296"/>
              <a:gd name="adj4" fmla="val 147917"/>
            </a:avLst>
          </a:prstGeom>
          <a:solidFill>
            <a:schemeClr val="tx2">
              <a:lumMod val="40000"/>
              <a:lumOff val="60000"/>
            </a:schemeClr>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200" dirty="0">
                <a:latin typeface="Times" charset="0"/>
                <a:ea typeface="Times" charset="0"/>
                <a:cs typeface="Times" charset="0"/>
              </a:rPr>
              <a:t>Stall(or NOOP)</a:t>
            </a:r>
            <a:endParaRPr lang="en-AU" altLang="en-US" sz="1200" dirty="0">
              <a:latin typeface="Times" charset="0"/>
              <a:ea typeface="Times" charset="0"/>
              <a:cs typeface="Times" charset="0"/>
            </a:endParaRPr>
          </a:p>
        </p:txBody>
      </p:sp>
    </p:spTree>
    <p:extLst>
      <p:ext uri="{BB962C8B-B14F-4D97-AF65-F5344CB8AC3E}">
        <p14:creationId xmlns:p14="http://schemas.microsoft.com/office/powerpoint/2010/main" val="280349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19</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12, 2020</a:t>
            </a:r>
          </a:p>
        </p:txBody>
      </p:sp>
      <p:sp>
        <p:nvSpPr>
          <p:cNvPr id="39" name="Text Placeholder 2">
            <a:extLst>
              <a:ext uri="{FF2B5EF4-FFF2-40B4-BE49-F238E27FC236}">
                <a16:creationId xmlns:a16="http://schemas.microsoft.com/office/drawing/2014/main" id="{8268464B-19CA-A749-B6ED-A9E3234BCD72}"/>
              </a:ext>
            </a:extLst>
          </p:cNvPr>
          <p:cNvSpPr>
            <a:spLocks noGrp="1"/>
          </p:cNvSpPr>
          <p:nvPr>
            <p:ph type="body" sz="quarter" idx="13"/>
          </p:nvPr>
        </p:nvSpPr>
        <p:spPr>
          <a:xfrm>
            <a:off x="485140" y="1209336"/>
            <a:ext cx="8259762" cy="855614"/>
          </a:xfrm>
        </p:spPr>
        <p:txBody>
          <a:bodyPr>
            <a:noAutofit/>
          </a:bodyPr>
          <a:lstStyle/>
          <a:p>
            <a:pPr algn="just">
              <a:buFont typeface="Arial" panose="020B0604020202020204" pitchFamily="34" charset="0"/>
              <a:buChar char="•"/>
            </a:pPr>
            <a:r>
              <a:rPr lang="en-US" altLang="en-US" sz="1600" dirty="0">
                <a:solidFill>
                  <a:schemeClr val="tx1"/>
                </a:solidFill>
                <a:latin typeface="Times" charset="0"/>
                <a:ea typeface="Times" charset="0"/>
                <a:cs typeface="Times" charset="0"/>
              </a:rPr>
              <a:t>Reorder code to avoid </a:t>
            </a:r>
            <a:r>
              <a:rPr lang="en-US" altLang="en-US" sz="1600" i="1" dirty="0">
                <a:solidFill>
                  <a:schemeClr val="tx1"/>
                </a:solidFill>
                <a:latin typeface="Times" charset="0"/>
                <a:ea typeface="Times" charset="0"/>
                <a:cs typeface="Times" charset="0"/>
              </a:rPr>
              <a:t>use of load </a:t>
            </a:r>
            <a:r>
              <a:rPr lang="en-US" altLang="en-US" sz="1600" dirty="0">
                <a:solidFill>
                  <a:schemeClr val="tx1"/>
                </a:solidFill>
                <a:latin typeface="Times" charset="0"/>
                <a:ea typeface="Times" charset="0"/>
                <a:cs typeface="Times" charset="0"/>
              </a:rPr>
              <a:t>result in the next instruction. </a:t>
            </a:r>
          </a:p>
          <a:p>
            <a:pPr>
              <a:buFont typeface="Arial" panose="020B0604020202020204" pitchFamily="34" charset="0"/>
              <a:buChar char="•"/>
            </a:pPr>
            <a:r>
              <a:rPr lang="en-US" altLang="en-US" sz="1600" dirty="0">
                <a:solidFill>
                  <a:schemeClr val="tx1"/>
                </a:solidFill>
                <a:latin typeface="Times" charset="0"/>
                <a:ea typeface="Times" charset="0"/>
                <a:cs typeface="Times" charset="0"/>
              </a:rPr>
              <a:t>C code for D = A + B; E = B + C;</a:t>
            </a:r>
            <a:endParaRPr lang="en-AU" altLang="en-US" sz="1600" dirty="0">
              <a:solidFill>
                <a:schemeClr val="tx1"/>
              </a:solidFill>
              <a:latin typeface="Times" charset="0"/>
              <a:ea typeface="Times" charset="0"/>
              <a:cs typeface="Times" charset="0"/>
            </a:endParaRPr>
          </a:p>
        </p:txBody>
      </p:sp>
      <p:sp>
        <p:nvSpPr>
          <p:cNvPr id="40" name="Rectangle 2">
            <a:extLst>
              <a:ext uri="{FF2B5EF4-FFF2-40B4-BE49-F238E27FC236}">
                <a16:creationId xmlns:a16="http://schemas.microsoft.com/office/drawing/2014/main" id="{7D24A752-D3CD-2745-92C2-A2FE469E3F08}"/>
              </a:ext>
            </a:extLst>
          </p:cNvPr>
          <p:cNvSpPr txBox="1">
            <a:spLocks noChangeArrowheads="1"/>
          </p:cNvSpPr>
          <p:nvPr/>
        </p:nvSpPr>
        <p:spPr>
          <a:xfrm>
            <a:off x="4851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Code Scheduling to Avoid Stalls</a:t>
            </a:r>
            <a:endParaRPr lang="en-AU" altLang="en-US" sz="4000" b="1" dirty="0">
              <a:solidFill>
                <a:srgbClr val="006600"/>
              </a:solidFill>
              <a:latin typeface="Times" charset="0"/>
              <a:ea typeface="Times" charset="0"/>
              <a:cs typeface="Times" charset="0"/>
            </a:endParaRPr>
          </a:p>
        </p:txBody>
      </p:sp>
      <p:grpSp>
        <p:nvGrpSpPr>
          <p:cNvPr id="41" name="Group 40">
            <a:extLst>
              <a:ext uri="{FF2B5EF4-FFF2-40B4-BE49-F238E27FC236}">
                <a16:creationId xmlns:a16="http://schemas.microsoft.com/office/drawing/2014/main" id="{88A49AA7-272B-F848-9673-30B327BC5B11}"/>
              </a:ext>
            </a:extLst>
          </p:cNvPr>
          <p:cNvGrpSpPr/>
          <p:nvPr/>
        </p:nvGrpSpPr>
        <p:grpSpPr>
          <a:xfrm>
            <a:off x="567754" y="2415174"/>
            <a:ext cx="7456675" cy="2613151"/>
            <a:chOff x="567754" y="2770188"/>
            <a:chExt cx="7456675" cy="2613151"/>
          </a:xfrm>
        </p:grpSpPr>
        <p:sp>
          <p:nvSpPr>
            <p:cNvPr id="42" name="Text Box 4">
              <a:extLst>
                <a:ext uri="{FF2B5EF4-FFF2-40B4-BE49-F238E27FC236}">
                  <a16:creationId xmlns:a16="http://schemas.microsoft.com/office/drawing/2014/main" id="{4E1BBBE6-296B-A74C-9D4A-DE087A62A517}"/>
                </a:ext>
              </a:extLst>
            </p:cNvPr>
            <p:cNvSpPr txBox="1">
              <a:spLocks noChangeArrowheads="1"/>
            </p:cNvSpPr>
            <p:nvPr/>
          </p:nvSpPr>
          <p:spPr bwMode="auto">
            <a:xfrm>
              <a:off x="1677988" y="2770188"/>
              <a:ext cx="2553904" cy="2111347"/>
            </a:xfrm>
            <a:prstGeom prst="rect">
              <a:avLst/>
            </a:prstGeom>
            <a:solidFill>
              <a:schemeClr val="accent3">
                <a:lumMod val="40000"/>
                <a:lumOff val="60000"/>
              </a:schemeClr>
            </a:solidFill>
            <a:ln>
              <a:noFill/>
            </a:ln>
          </p:spPr>
          <p:txBody>
            <a:bodyPr wrap="none">
              <a:spAutoFit/>
            </a:bodyPr>
            <a:lstStyle>
              <a:lvl1pPr defTabSz="6286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defTabSz="6286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defTabSz="62865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defTabSz="62865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defTabSz="62865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buSzTx/>
                <a:buFontTx/>
                <a:buNone/>
              </a:pPr>
              <a:r>
                <a:rPr lang="en-US" altLang="en-US" sz="1600" dirty="0">
                  <a:latin typeface="Times" charset="0"/>
                  <a:ea typeface="Times" charset="0"/>
                  <a:cs typeface="Times" charset="0"/>
                </a:rPr>
                <a:t>LDUR		X1, [X0,#0]</a:t>
              </a:r>
            </a:p>
            <a:p>
              <a:pPr>
                <a:buClrTx/>
                <a:buSzTx/>
                <a:buFontTx/>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X2</a:t>
              </a:r>
              <a:r>
                <a:rPr lang="en-US" altLang="en-US" sz="1600" dirty="0">
                  <a:latin typeface="Times" charset="0"/>
                  <a:ea typeface="Times" charset="0"/>
                  <a:cs typeface="Times" charset="0"/>
                </a:rPr>
                <a:t>, [X0,#8]</a:t>
              </a:r>
            </a:p>
            <a:p>
              <a:pPr>
                <a:buClrTx/>
                <a:buSzTx/>
                <a:buFontTx/>
                <a:buNone/>
              </a:pPr>
              <a:r>
                <a:rPr lang="en-US" altLang="en-US" sz="1600" dirty="0">
                  <a:latin typeface="Times" charset="0"/>
                  <a:ea typeface="Times" charset="0"/>
                  <a:cs typeface="Times" charset="0"/>
                </a:rPr>
                <a:t>ADD		X3, X1, </a:t>
              </a:r>
              <a:r>
                <a:rPr lang="en-US" altLang="en-US" sz="1600" dirty="0">
                  <a:solidFill>
                    <a:srgbClr val="FF0000"/>
                  </a:solidFill>
                  <a:latin typeface="Times" charset="0"/>
                  <a:ea typeface="Times" charset="0"/>
                  <a:cs typeface="Times" charset="0"/>
                </a:rPr>
                <a:t>X2</a:t>
              </a:r>
            </a:p>
            <a:p>
              <a:pPr>
                <a:buClrTx/>
                <a:buSzTx/>
                <a:buFontTx/>
                <a:buNone/>
              </a:pPr>
              <a:r>
                <a:rPr lang="en-US" altLang="en-US" sz="1600" dirty="0">
                  <a:latin typeface="Times" charset="0"/>
                  <a:ea typeface="Times" charset="0"/>
                  <a:cs typeface="Times" charset="0"/>
                </a:rPr>
                <a:t>STUR		X3, [X0,#24]</a:t>
              </a:r>
            </a:p>
            <a:p>
              <a:pPr>
                <a:buClrTx/>
                <a:buSzTx/>
                <a:buFont typeface="Wingdings" panose="05000000000000000000" pitchFamily="2" charset="2"/>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X4</a:t>
              </a:r>
              <a:r>
                <a:rPr lang="en-US" altLang="en-US" sz="1600" dirty="0">
                  <a:latin typeface="Times" charset="0"/>
                  <a:ea typeface="Times" charset="0"/>
                  <a:cs typeface="Times" charset="0"/>
                </a:rPr>
                <a:t>, [X0,#16]</a:t>
              </a:r>
            </a:p>
            <a:p>
              <a:pPr>
                <a:buClrTx/>
                <a:buSzTx/>
                <a:buFontTx/>
                <a:buNone/>
              </a:pPr>
              <a:r>
                <a:rPr lang="en-US" altLang="en-US" sz="1600" dirty="0">
                  <a:latin typeface="Times" charset="0"/>
                  <a:ea typeface="Times" charset="0"/>
                  <a:cs typeface="Times" charset="0"/>
                </a:rPr>
                <a:t>ADD		X5, X1, </a:t>
              </a:r>
              <a:r>
                <a:rPr lang="en-US" altLang="en-US" sz="1600" dirty="0">
                  <a:solidFill>
                    <a:srgbClr val="FF0000"/>
                  </a:solidFill>
                  <a:latin typeface="Times" charset="0"/>
                  <a:ea typeface="Times" charset="0"/>
                  <a:cs typeface="Times" charset="0"/>
                </a:rPr>
                <a:t>X4</a:t>
              </a:r>
            </a:p>
            <a:p>
              <a:pPr>
                <a:buClrTx/>
                <a:buSzTx/>
                <a:buFontTx/>
                <a:buNone/>
              </a:pPr>
              <a:r>
                <a:rPr lang="en-US" altLang="en-US" sz="1600" dirty="0">
                  <a:latin typeface="Times" charset="0"/>
                  <a:ea typeface="Times" charset="0"/>
                  <a:cs typeface="Times" charset="0"/>
                </a:rPr>
                <a:t>STUR		X5, [X0,#32]</a:t>
              </a:r>
              <a:endParaRPr lang="en-AU" altLang="en-US" sz="1600" dirty="0">
                <a:latin typeface="Times" charset="0"/>
                <a:ea typeface="Times" charset="0"/>
                <a:cs typeface="Times" charset="0"/>
              </a:endParaRPr>
            </a:p>
          </p:txBody>
        </p:sp>
        <p:sp>
          <p:nvSpPr>
            <p:cNvPr id="43" name="AutoShape 5">
              <a:extLst>
                <a:ext uri="{FF2B5EF4-FFF2-40B4-BE49-F238E27FC236}">
                  <a16:creationId xmlns:a16="http://schemas.microsoft.com/office/drawing/2014/main" id="{9AEF6136-0C10-A140-AFD8-224F0E209C47}"/>
                </a:ext>
              </a:extLst>
            </p:cNvPr>
            <p:cNvSpPr>
              <a:spLocks/>
            </p:cNvSpPr>
            <p:nvPr/>
          </p:nvSpPr>
          <p:spPr bwMode="auto">
            <a:xfrm>
              <a:off x="567754" y="3289180"/>
              <a:ext cx="914400" cy="401637"/>
            </a:xfrm>
            <a:prstGeom prst="borderCallout1">
              <a:avLst>
                <a:gd name="adj1" fmla="val 28458"/>
                <a:gd name="adj2" fmla="val 108333"/>
                <a:gd name="adj3" fmla="val 25296"/>
                <a:gd name="adj4" fmla="val 147917"/>
              </a:avLst>
            </a:prstGeom>
            <a:solidFill>
              <a:schemeClr val="tx2">
                <a:lumMod val="40000"/>
                <a:lumOff val="60000"/>
              </a:schemeClr>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latin typeface="Times" charset="0"/>
                  <a:ea typeface="Times" charset="0"/>
                  <a:cs typeface="Times" charset="0"/>
                </a:rPr>
                <a:t>stall</a:t>
              </a:r>
              <a:endParaRPr lang="en-AU" altLang="en-US" sz="1600">
                <a:latin typeface="Times" charset="0"/>
                <a:ea typeface="Times" charset="0"/>
                <a:cs typeface="Times" charset="0"/>
              </a:endParaRPr>
            </a:p>
          </p:txBody>
        </p:sp>
        <p:sp>
          <p:nvSpPr>
            <p:cNvPr id="44" name="AutoShape 6">
              <a:extLst>
                <a:ext uri="{FF2B5EF4-FFF2-40B4-BE49-F238E27FC236}">
                  <a16:creationId xmlns:a16="http://schemas.microsoft.com/office/drawing/2014/main" id="{64D56642-A42D-5F44-99AE-7E84795AE9F6}"/>
                </a:ext>
              </a:extLst>
            </p:cNvPr>
            <p:cNvSpPr>
              <a:spLocks/>
            </p:cNvSpPr>
            <p:nvPr/>
          </p:nvSpPr>
          <p:spPr bwMode="auto">
            <a:xfrm>
              <a:off x="567754" y="4185794"/>
              <a:ext cx="914400" cy="401637"/>
            </a:xfrm>
            <a:prstGeom prst="borderCallout1">
              <a:avLst>
                <a:gd name="adj1" fmla="val 28458"/>
                <a:gd name="adj2" fmla="val 108333"/>
                <a:gd name="adj3" fmla="val 25296"/>
                <a:gd name="adj4" fmla="val 147917"/>
              </a:avLst>
            </a:prstGeom>
            <a:solidFill>
              <a:schemeClr val="tx2">
                <a:lumMod val="40000"/>
                <a:lumOff val="60000"/>
              </a:schemeClr>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dirty="0">
                  <a:latin typeface="Times" charset="0"/>
                  <a:ea typeface="Times" charset="0"/>
                  <a:cs typeface="Times" charset="0"/>
                </a:rPr>
                <a:t>stall</a:t>
              </a:r>
              <a:endParaRPr lang="en-AU" altLang="en-US" sz="1600" dirty="0">
                <a:latin typeface="Times" charset="0"/>
                <a:ea typeface="Times" charset="0"/>
                <a:cs typeface="Times" charset="0"/>
              </a:endParaRPr>
            </a:p>
          </p:txBody>
        </p:sp>
        <p:sp>
          <p:nvSpPr>
            <p:cNvPr id="45" name="Text Box 7">
              <a:extLst>
                <a:ext uri="{FF2B5EF4-FFF2-40B4-BE49-F238E27FC236}">
                  <a16:creationId xmlns:a16="http://schemas.microsoft.com/office/drawing/2014/main" id="{38300FDC-DC55-FE47-87BD-50117D181A9D}"/>
                </a:ext>
              </a:extLst>
            </p:cNvPr>
            <p:cNvSpPr txBox="1">
              <a:spLocks noChangeArrowheads="1"/>
            </p:cNvSpPr>
            <p:nvPr/>
          </p:nvSpPr>
          <p:spPr bwMode="auto">
            <a:xfrm>
              <a:off x="5470525" y="2770188"/>
              <a:ext cx="2553904" cy="2111347"/>
            </a:xfrm>
            <a:prstGeom prst="rect">
              <a:avLst/>
            </a:prstGeom>
            <a:solidFill>
              <a:schemeClr val="accent3">
                <a:lumMod val="40000"/>
                <a:lumOff val="60000"/>
              </a:schemeClr>
            </a:solidFill>
            <a:ln>
              <a:noFill/>
            </a:ln>
          </p:spPr>
          <p:txBody>
            <a:bodyPr wrap="none">
              <a:spAutoFit/>
            </a:bodyPr>
            <a:lstStyle>
              <a:lvl1pPr defTabSz="6286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defTabSz="6286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defTabSz="62865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defTabSz="62865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defTabSz="62865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defTabSz="6286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buSzTx/>
                <a:buFontTx/>
                <a:buNone/>
              </a:pPr>
              <a:r>
                <a:rPr lang="en-US" altLang="en-US" sz="1600" dirty="0">
                  <a:latin typeface="Times" charset="0"/>
                  <a:ea typeface="Times" charset="0"/>
                  <a:cs typeface="Times" charset="0"/>
                </a:rPr>
                <a:t>LDUR		X1, [X0,#0]</a:t>
              </a:r>
            </a:p>
            <a:p>
              <a:pPr>
                <a:buClrTx/>
                <a:buSzTx/>
                <a:buFontTx/>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X2</a:t>
              </a:r>
              <a:r>
                <a:rPr lang="en-US" altLang="en-US" sz="1600" dirty="0">
                  <a:latin typeface="Times" charset="0"/>
                  <a:ea typeface="Times" charset="0"/>
                  <a:cs typeface="Times" charset="0"/>
                </a:rPr>
                <a:t>, [X0,#8]</a:t>
              </a:r>
            </a:p>
            <a:p>
              <a:pPr>
                <a:buClrTx/>
                <a:buSzTx/>
                <a:buFont typeface="Wingdings" panose="05000000000000000000" pitchFamily="2" charset="2"/>
                <a:buNone/>
              </a:pPr>
              <a:r>
                <a:rPr lang="en-US" altLang="en-US" sz="1600" dirty="0">
                  <a:latin typeface="Times" charset="0"/>
                  <a:ea typeface="Times" charset="0"/>
                  <a:cs typeface="Times" charset="0"/>
                </a:rPr>
                <a:t>LDUR		</a:t>
              </a:r>
              <a:r>
                <a:rPr lang="en-US" altLang="en-US" sz="1600" dirty="0">
                  <a:solidFill>
                    <a:srgbClr val="FF0000"/>
                  </a:solidFill>
                  <a:latin typeface="Times" charset="0"/>
                  <a:ea typeface="Times" charset="0"/>
                  <a:cs typeface="Times" charset="0"/>
                </a:rPr>
                <a:t>X4</a:t>
              </a:r>
              <a:r>
                <a:rPr lang="en-US" altLang="en-US" sz="1600" dirty="0">
                  <a:latin typeface="Times" charset="0"/>
                  <a:ea typeface="Times" charset="0"/>
                  <a:cs typeface="Times" charset="0"/>
                </a:rPr>
                <a:t>, [X0,#16]</a:t>
              </a:r>
            </a:p>
            <a:p>
              <a:pPr>
                <a:buClrTx/>
                <a:buSzTx/>
                <a:buFontTx/>
                <a:buNone/>
              </a:pPr>
              <a:r>
                <a:rPr lang="en-US" altLang="en-US" sz="1600" dirty="0">
                  <a:latin typeface="Times" charset="0"/>
                  <a:ea typeface="Times" charset="0"/>
                  <a:cs typeface="Times" charset="0"/>
                </a:rPr>
                <a:t>ADD		X3, X1, </a:t>
              </a:r>
              <a:r>
                <a:rPr lang="en-US" altLang="en-US" sz="1600" dirty="0">
                  <a:solidFill>
                    <a:srgbClr val="FF0000"/>
                  </a:solidFill>
                  <a:latin typeface="Times" charset="0"/>
                  <a:ea typeface="Times" charset="0"/>
                  <a:cs typeface="Times" charset="0"/>
                </a:rPr>
                <a:t>X2</a:t>
              </a:r>
            </a:p>
            <a:p>
              <a:pPr>
                <a:buClrTx/>
                <a:buSzTx/>
                <a:buFontTx/>
                <a:buNone/>
              </a:pPr>
              <a:r>
                <a:rPr lang="en-US" altLang="en-US" sz="1600" dirty="0">
                  <a:latin typeface="Times" charset="0"/>
                  <a:ea typeface="Times" charset="0"/>
                  <a:cs typeface="Times" charset="0"/>
                </a:rPr>
                <a:t>STUR		X3, [X0,#24]</a:t>
              </a:r>
            </a:p>
            <a:p>
              <a:pPr>
                <a:buClrTx/>
                <a:buSzTx/>
                <a:buFontTx/>
                <a:buNone/>
              </a:pPr>
              <a:r>
                <a:rPr lang="en-US" altLang="en-US" sz="1600" dirty="0">
                  <a:latin typeface="Times" charset="0"/>
                  <a:ea typeface="Times" charset="0"/>
                  <a:cs typeface="Times" charset="0"/>
                </a:rPr>
                <a:t>ADD		X5, X1, </a:t>
              </a:r>
              <a:r>
                <a:rPr lang="en-US" altLang="en-US" sz="1600" dirty="0">
                  <a:solidFill>
                    <a:srgbClr val="FF0000"/>
                  </a:solidFill>
                  <a:latin typeface="Times" charset="0"/>
                  <a:ea typeface="Times" charset="0"/>
                  <a:cs typeface="Times" charset="0"/>
                </a:rPr>
                <a:t>X4</a:t>
              </a:r>
            </a:p>
            <a:p>
              <a:pPr>
                <a:buClrTx/>
                <a:buSzTx/>
                <a:buFontTx/>
                <a:buNone/>
              </a:pPr>
              <a:r>
                <a:rPr lang="en-US" altLang="en-US" sz="1600" dirty="0">
                  <a:latin typeface="Times" charset="0"/>
                  <a:ea typeface="Times" charset="0"/>
                  <a:cs typeface="Times" charset="0"/>
                </a:rPr>
                <a:t>STUR		X5, [X0,#32]</a:t>
              </a:r>
              <a:endParaRPr lang="en-AU" altLang="en-US" sz="1600" dirty="0">
                <a:latin typeface="Times" charset="0"/>
                <a:ea typeface="Times" charset="0"/>
                <a:cs typeface="Times" charset="0"/>
              </a:endParaRPr>
            </a:p>
          </p:txBody>
        </p:sp>
        <p:sp>
          <p:nvSpPr>
            <p:cNvPr id="46" name="Oval 9">
              <a:extLst>
                <a:ext uri="{FF2B5EF4-FFF2-40B4-BE49-F238E27FC236}">
                  <a16:creationId xmlns:a16="http://schemas.microsoft.com/office/drawing/2014/main" id="{4A299DF1-85D5-2343-A266-6FE9DEC3E885}"/>
                </a:ext>
              </a:extLst>
            </p:cNvPr>
            <p:cNvSpPr>
              <a:spLocks noChangeArrowheads="1"/>
            </p:cNvSpPr>
            <p:nvPr/>
          </p:nvSpPr>
          <p:spPr bwMode="auto">
            <a:xfrm>
              <a:off x="2890838" y="3117851"/>
              <a:ext cx="438337" cy="29175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47" name="Oval 10">
              <a:extLst>
                <a:ext uri="{FF2B5EF4-FFF2-40B4-BE49-F238E27FC236}">
                  <a16:creationId xmlns:a16="http://schemas.microsoft.com/office/drawing/2014/main" id="{633123A5-B125-3241-9A07-14D796B78660}"/>
                </a:ext>
              </a:extLst>
            </p:cNvPr>
            <p:cNvSpPr>
              <a:spLocks noChangeArrowheads="1"/>
            </p:cNvSpPr>
            <p:nvPr/>
          </p:nvSpPr>
          <p:spPr bwMode="auto">
            <a:xfrm>
              <a:off x="3660313" y="3402907"/>
              <a:ext cx="438337" cy="29175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48" name="Oval 13">
              <a:extLst>
                <a:ext uri="{FF2B5EF4-FFF2-40B4-BE49-F238E27FC236}">
                  <a16:creationId xmlns:a16="http://schemas.microsoft.com/office/drawing/2014/main" id="{36F67934-9B49-DF42-B137-A9433DF16628}"/>
                </a:ext>
              </a:extLst>
            </p:cNvPr>
            <p:cNvSpPr>
              <a:spLocks noChangeArrowheads="1"/>
            </p:cNvSpPr>
            <p:nvPr/>
          </p:nvSpPr>
          <p:spPr bwMode="auto">
            <a:xfrm>
              <a:off x="6673850" y="3117851"/>
              <a:ext cx="436955" cy="2697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49" name="Oval 14">
              <a:extLst>
                <a:ext uri="{FF2B5EF4-FFF2-40B4-BE49-F238E27FC236}">
                  <a16:creationId xmlns:a16="http://schemas.microsoft.com/office/drawing/2014/main" id="{25C2DC23-1A29-0345-94C0-9241CF7BFD4E}"/>
                </a:ext>
              </a:extLst>
            </p:cNvPr>
            <p:cNvSpPr>
              <a:spLocks noChangeArrowheads="1"/>
            </p:cNvSpPr>
            <p:nvPr/>
          </p:nvSpPr>
          <p:spPr bwMode="auto">
            <a:xfrm>
              <a:off x="7424461" y="3664860"/>
              <a:ext cx="493152" cy="2889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50" name="Oval 15">
              <a:extLst>
                <a:ext uri="{FF2B5EF4-FFF2-40B4-BE49-F238E27FC236}">
                  <a16:creationId xmlns:a16="http://schemas.microsoft.com/office/drawing/2014/main" id="{34ED575C-1E25-0944-9E39-114DDE75B166}"/>
                </a:ext>
              </a:extLst>
            </p:cNvPr>
            <p:cNvSpPr>
              <a:spLocks noChangeArrowheads="1"/>
            </p:cNvSpPr>
            <p:nvPr/>
          </p:nvSpPr>
          <p:spPr bwMode="auto">
            <a:xfrm>
              <a:off x="7424461" y="4201760"/>
              <a:ext cx="476252" cy="38373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51" name="Oval 16">
              <a:extLst>
                <a:ext uri="{FF2B5EF4-FFF2-40B4-BE49-F238E27FC236}">
                  <a16:creationId xmlns:a16="http://schemas.microsoft.com/office/drawing/2014/main" id="{C8C4D189-DE19-1F46-90E9-32CE21BD9A59}"/>
                </a:ext>
              </a:extLst>
            </p:cNvPr>
            <p:cNvSpPr>
              <a:spLocks noChangeArrowheads="1"/>
            </p:cNvSpPr>
            <p:nvPr/>
          </p:nvSpPr>
          <p:spPr bwMode="auto">
            <a:xfrm>
              <a:off x="6673850" y="3424424"/>
              <a:ext cx="469199" cy="257076"/>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52" name="Line 17">
              <a:extLst>
                <a:ext uri="{FF2B5EF4-FFF2-40B4-BE49-F238E27FC236}">
                  <a16:creationId xmlns:a16="http://schemas.microsoft.com/office/drawing/2014/main" id="{C4F6C01E-752C-9D4F-8AB8-A0E389F11887}"/>
                </a:ext>
              </a:extLst>
            </p:cNvPr>
            <p:cNvSpPr>
              <a:spLocks noChangeShapeType="1"/>
            </p:cNvSpPr>
            <p:nvPr/>
          </p:nvSpPr>
          <p:spPr bwMode="auto">
            <a:xfrm>
              <a:off x="3313853" y="3342398"/>
              <a:ext cx="412196" cy="1484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600">
                <a:latin typeface="Times" charset="0"/>
                <a:ea typeface="Times" charset="0"/>
                <a:cs typeface="Times" charset="0"/>
              </a:endParaRPr>
            </a:p>
          </p:txBody>
        </p:sp>
        <p:sp>
          <p:nvSpPr>
            <p:cNvPr id="53" name="Line 19">
              <a:extLst>
                <a:ext uri="{FF2B5EF4-FFF2-40B4-BE49-F238E27FC236}">
                  <a16:creationId xmlns:a16="http://schemas.microsoft.com/office/drawing/2014/main" id="{3FA3A19A-6169-6F4F-A51A-40668D79516E}"/>
                </a:ext>
              </a:extLst>
            </p:cNvPr>
            <p:cNvSpPr>
              <a:spLocks noChangeShapeType="1"/>
            </p:cNvSpPr>
            <p:nvPr/>
          </p:nvSpPr>
          <p:spPr bwMode="auto">
            <a:xfrm>
              <a:off x="7143049" y="3340101"/>
              <a:ext cx="451850" cy="3841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600">
                <a:latin typeface="Times" charset="0"/>
                <a:ea typeface="Times" charset="0"/>
                <a:cs typeface="Times" charset="0"/>
              </a:endParaRPr>
            </a:p>
          </p:txBody>
        </p:sp>
        <p:sp>
          <p:nvSpPr>
            <p:cNvPr id="54" name="Line 20">
              <a:extLst>
                <a:ext uri="{FF2B5EF4-FFF2-40B4-BE49-F238E27FC236}">
                  <a16:creationId xmlns:a16="http://schemas.microsoft.com/office/drawing/2014/main" id="{91C6F49F-86ED-AA4D-BD15-158C1FE542A5}"/>
                </a:ext>
              </a:extLst>
            </p:cNvPr>
            <p:cNvSpPr>
              <a:spLocks noChangeShapeType="1"/>
            </p:cNvSpPr>
            <p:nvPr/>
          </p:nvSpPr>
          <p:spPr bwMode="auto">
            <a:xfrm>
              <a:off x="7054968" y="3661570"/>
              <a:ext cx="464627" cy="60245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600">
                <a:latin typeface="Times" charset="0"/>
                <a:ea typeface="Times" charset="0"/>
                <a:cs typeface="Times" charset="0"/>
              </a:endParaRPr>
            </a:p>
          </p:txBody>
        </p:sp>
        <p:sp>
          <p:nvSpPr>
            <p:cNvPr id="55" name="Text Box 21">
              <a:extLst>
                <a:ext uri="{FF2B5EF4-FFF2-40B4-BE49-F238E27FC236}">
                  <a16:creationId xmlns:a16="http://schemas.microsoft.com/office/drawing/2014/main" id="{4C10BA11-9FDC-A647-BAAD-4A22BF16A534}"/>
                </a:ext>
              </a:extLst>
            </p:cNvPr>
            <p:cNvSpPr txBox="1">
              <a:spLocks noChangeArrowheads="1"/>
            </p:cNvSpPr>
            <p:nvPr/>
          </p:nvSpPr>
          <p:spPr bwMode="auto">
            <a:xfrm>
              <a:off x="6313488" y="5044785"/>
              <a:ext cx="853119" cy="338554"/>
            </a:xfrm>
            <a:prstGeom prst="rect">
              <a:avLst/>
            </a:prstGeom>
            <a:solidFill>
              <a:schemeClr val="tx2">
                <a:lumMod val="40000"/>
                <a:lumOff val="60000"/>
              </a:schemeClr>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Times" charset="0"/>
                  <a:ea typeface="Times" charset="0"/>
                  <a:cs typeface="Times" charset="0"/>
                </a:rPr>
                <a:t>7 cycles</a:t>
              </a:r>
              <a:endParaRPr lang="en-AU" altLang="en-US" sz="1600" dirty="0">
                <a:latin typeface="Times" charset="0"/>
                <a:ea typeface="Times" charset="0"/>
                <a:cs typeface="Times" charset="0"/>
              </a:endParaRPr>
            </a:p>
          </p:txBody>
        </p:sp>
        <p:sp>
          <p:nvSpPr>
            <p:cNvPr id="56" name="Text Box 22">
              <a:extLst>
                <a:ext uri="{FF2B5EF4-FFF2-40B4-BE49-F238E27FC236}">
                  <a16:creationId xmlns:a16="http://schemas.microsoft.com/office/drawing/2014/main" id="{6CA77C15-DF28-0E49-ACF8-8EC9E1DF59CA}"/>
                </a:ext>
              </a:extLst>
            </p:cNvPr>
            <p:cNvSpPr txBox="1">
              <a:spLocks noChangeArrowheads="1"/>
            </p:cNvSpPr>
            <p:nvPr/>
          </p:nvSpPr>
          <p:spPr bwMode="auto">
            <a:xfrm>
              <a:off x="2506663" y="5044785"/>
              <a:ext cx="853119" cy="338554"/>
            </a:xfrm>
            <a:prstGeom prst="rect">
              <a:avLst/>
            </a:prstGeom>
            <a:solidFill>
              <a:schemeClr val="tx2">
                <a:lumMod val="40000"/>
                <a:lumOff val="60000"/>
              </a:schemeClr>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Times" charset="0"/>
                  <a:ea typeface="Times" charset="0"/>
                  <a:cs typeface="Times" charset="0"/>
                </a:rPr>
                <a:t>9 cycles</a:t>
              </a:r>
              <a:endParaRPr lang="en-AU" altLang="en-US" sz="1600" dirty="0">
                <a:latin typeface="Times" charset="0"/>
                <a:ea typeface="Times" charset="0"/>
                <a:cs typeface="Times" charset="0"/>
              </a:endParaRPr>
            </a:p>
          </p:txBody>
        </p:sp>
        <p:sp>
          <p:nvSpPr>
            <p:cNvPr id="57" name="Oval 9">
              <a:extLst>
                <a:ext uri="{FF2B5EF4-FFF2-40B4-BE49-F238E27FC236}">
                  <a16:creationId xmlns:a16="http://schemas.microsoft.com/office/drawing/2014/main" id="{977C7DEB-8ED3-0949-8F24-382F515B62C2}"/>
                </a:ext>
              </a:extLst>
            </p:cNvPr>
            <p:cNvSpPr>
              <a:spLocks noChangeArrowheads="1"/>
            </p:cNvSpPr>
            <p:nvPr/>
          </p:nvSpPr>
          <p:spPr bwMode="auto">
            <a:xfrm>
              <a:off x="2903384" y="3948005"/>
              <a:ext cx="438337" cy="29175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58" name="Oval 10">
              <a:extLst>
                <a:ext uri="{FF2B5EF4-FFF2-40B4-BE49-F238E27FC236}">
                  <a16:creationId xmlns:a16="http://schemas.microsoft.com/office/drawing/2014/main" id="{ABE62A88-07EE-484F-A1AA-9FB21FA5B394}"/>
                </a:ext>
              </a:extLst>
            </p:cNvPr>
            <p:cNvSpPr>
              <a:spLocks noChangeArrowheads="1"/>
            </p:cNvSpPr>
            <p:nvPr/>
          </p:nvSpPr>
          <p:spPr bwMode="auto">
            <a:xfrm>
              <a:off x="3672859" y="4233061"/>
              <a:ext cx="438337" cy="29175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latin typeface="Times" charset="0"/>
                <a:ea typeface="Times" charset="0"/>
                <a:cs typeface="Times" charset="0"/>
              </a:endParaRPr>
            </a:p>
          </p:txBody>
        </p:sp>
        <p:sp>
          <p:nvSpPr>
            <p:cNvPr id="59" name="Line 17">
              <a:extLst>
                <a:ext uri="{FF2B5EF4-FFF2-40B4-BE49-F238E27FC236}">
                  <a16:creationId xmlns:a16="http://schemas.microsoft.com/office/drawing/2014/main" id="{C93178F7-A527-134F-9320-175C684BEAF1}"/>
                </a:ext>
              </a:extLst>
            </p:cNvPr>
            <p:cNvSpPr>
              <a:spLocks noChangeShapeType="1"/>
            </p:cNvSpPr>
            <p:nvPr/>
          </p:nvSpPr>
          <p:spPr bwMode="auto">
            <a:xfrm>
              <a:off x="3326399" y="4172552"/>
              <a:ext cx="412196" cy="1484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600">
                <a:latin typeface="Times" charset="0"/>
                <a:ea typeface="Times" charset="0"/>
                <a:cs typeface="Times" charset="0"/>
              </a:endParaRPr>
            </a:p>
          </p:txBody>
        </p:sp>
        <p:sp>
          <p:nvSpPr>
            <p:cNvPr id="60" name="Line 8">
              <a:extLst>
                <a:ext uri="{FF2B5EF4-FFF2-40B4-BE49-F238E27FC236}">
                  <a16:creationId xmlns:a16="http://schemas.microsoft.com/office/drawing/2014/main" id="{B8A7F209-304A-2E4A-A3F3-77D91886EC52}"/>
                </a:ext>
              </a:extLst>
            </p:cNvPr>
            <p:cNvSpPr>
              <a:spLocks noChangeShapeType="1"/>
            </p:cNvSpPr>
            <p:nvPr/>
          </p:nvSpPr>
          <p:spPr bwMode="auto">
            <a:xfrm flipV="1">
              <a:off x="4231892" y="3861994"/>
              <a:ext cx="1238633" cy="43978"/>
            </a:xfrm>
            <a:prstGeom prst="line">
              <a:avLst/>
            </a:prstGeom>
            <a:noFill/>
            <a:ln w="28575">
              <a:solidFill>
                <a:schemeClr val="tx2">
                  <a:lumMod val="40000"/>
                  <a:lumOff val="6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latin typeface="Times" charset="0"/>
                <a:ea typeface="Times" charset="0"/>
                <a:cs typeface="Times" charset="0"/>
              </a:endParaRPr>
            </a:p>
          </p:txBody>
        </p:sp>
      </p:grpSp>
      <p:sp>
        <p:nvSpPr>
          <p:cNvPr id="3" name="TextBox 2">
            <a:extLst>
              <a:ext uri="{FF2B5EF4-FFF2-40B4-BE49-F238E27FC236}">
                <a16:creationId xmlns:a16="http://schemas.microsoft.com/office/drawing/2014/main" id="{080D3EF8-2D05-0D4B-59D1-63CFC3C1ED99}"/>
              </a:ext>
            </a:extLst>
          </p:cNvPr>
          <p:cNvSpPr txBox="1"/>
          <p:nvPr/>
        </p:nvSpPr>
        <p:spPr>
          <a:xfrm>
            <a:off x="3738595" y="4689771"/>
            <a:ext cx="1731930" cy="523220"/>
          </a:xfrm>
          <a:prstGeom prst="rect">
            <a:avLst/>
          </a:prstGeom>
          <a:noFill/>
        </p:spPr>
        <p:txBody>
          <a:bodyPr wrap="square" rtlCol="0">
            <a:spAutoFit/>
          </a:bodyPr>
          <a:lstStyle/>
          <a:p>
            <a:r>
              <a:rPr lang="en-US" sz="1400" dirty="0">
                <a:solidFill>
                  <a:srgbClr val="C00000"/>
                </a:solidFill>
                <a:latin typeface="Times" pitchFamily="2" charset="0"/>
                <a:cs typeface="Arial"/>
              </a:rPr>
              <a:t>Moved third LDUR before first ADD</a:t>
            </a:r>
          </a:p>
        </p:txBody>
      </p:sp>
    </p:spTree>
    <p:extLst>
      <p:ext uri="{BB962C8B-B14F-4D97-AF65-F5344CB8AC3E}">
        <p14:creationId xmlns:p14="http://schemas.microsoft.com/office/powerpoint/2010/main" val="385396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A622D2-50BD-DBF9-C27D-610A3420D8FB}"/>
              </a:ext>
            </a:extLst>
          </p:cNvPr>
          <p:cNvSpPr>
            <a:spLocks noGrp="1"/>
          </p:cNvSpPr>
          <p:nvPr>
            <p:ph type="body" sz="quarter" idx="13"/>
          </p:nvPr>
        </p:nvSpPr>
        <p:spPr/>
        <p:txBody>
          <a:bodyPr/>
          <a:lstStyle/>
          <a:p>
            <a:r>
              <a:rPr lang="en-US" sz="2400" dirty="0">
                <a:effectLst/>
                <a:latin typeface="MinionPro"/>
              </a:rPr>
              <a:t>When a planned instruction cannot execute in the proper clock cycle because the hardware does not support the combination of instructions that are set to execute. </a:t>
            </a:r>
            <a:endParaRPr lang="en-US" dirty="0"/>
          </a:p>
          <a:p>
            <a:endParaRPr lang="en-US" dirty="0"/>
          </a:p>
        </p:txBody>
      </p:sp>
      <p:sp>
        <p:nvSpPr>
          <p:cNvPr id="3" name="Title 2">
            <a:extLst>
              <a:ext uri="{FF2B5EF4-FFF2-40B4-BE49-F238E27FC236}">
                <a16:creationId xmlns:a16="http://schemas.microsoft.com/office/drawing/2014/main" id="{D7A2795E-6F21-A09E-15AC-3135E2E73FCD}"/>
              </a:ext>
            </a:extLst>
          </p:cNvPr>
          <p:cNvSpPr>
            <a:spLocks noGrp="1"/>
          </p:cNvSpPr>
          <p:nvPr>
            <p:ph type="title"/>
          </p:nvPr>
        </p:nvSpPr>
        <p:spPr/>
        <p:txBody>
          <a:bodyPr/>
          <a:lstStyle/>
          <a:p>
            <a:r>
              <a:rPr lang="en-US" dirty="0"/>
              <a:t>Structure Hazards</a:t>
            </a:r>
          </a:p>
        </p:txBody>
      </p:sp>
    </p:spTree>
    <p:extLst>
      <p:ext uri="{BB962C8B-B14F-4D97-AF65-F5344CB8AC3E}">
        <p14:creationId xmlns:p14="http://schemas.microsoft.com/office/powerpoint/2010/main" val="309302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D13BA0-28F2-E924-2318-373D522B0CF9}"/>
              </a:ext>
            </a:extLst>
          </p:cNvPr>
          <p:cNvSpPr>
            <a:spLocks noGrp="1"/>
          </p:cNvSpPr>
          <p:nvPr>
            <p:ph type="ftr" sz="quarter" idx="11"/>
          </p:nvPr>
        </p:nvSpPr>
        <p:spPr/>
        <p:txBody>
          <a:bodyPr/>
          <a:lstStyle/>
          <a:p>
            <a:r>
              <a:rPr lang="en-US"/>
              <a:t>November 12, 2020</a:t>
            </a:r>
          </a:p>
        </p:txBody>
      </p:sp>
      <p:sp>
        <p:nvSpPr>
          <p:cNvPr id="3" name="Slide Number Placeholder 2">
            <a:extLst>
              <a:ext uri="{FF2B5EF4-FFF2-40B4-BE49-F238E27FC236}">
                <a16:creationId xmlns:a16="http://schemas.microsoft.com/office/drawing/2014/main" id="{FC66D324-EC65-2A5F-FFD6-1D4BF058365D}"/>
              </a:ext>
            </a:extLst>
          </p:cNvPr>
          <p:cNvSpPr>
            <a:spLocks noGrp="1"/>
          </p:cNvSpPr>
          <p:nvPr>
            <p:ph type="sldNum" sz="quarter" idx="12"/>
          </p:nvPr>
        </p:nvSpPr>
        <p:spPr/>
        <p:txBody>
          <a:bodyPr/>
          <a:lstStyle/>
          <a:p>
            <a:fld id="{07E4C76B-B62B-E041-BECA-E1452F308EBC}" type="slidenum">
              <a:rPr lang="en-US" smtClean="0"/>
              <a:pPr/>
              <a:t>20</a:t>
            </a:fld>
            <a:endParaRPr lang="en-US"/>
          </a:p>
        </p:txBody>
      </p:sp>
      <p:sp>
        <p:nvSpPr>
          <p:cNvPr id="4" name="Text Placeholder 3">
            <a:extLst>
              <a:ext uri="{FF2B5EF4-FFF2-40B4-BE49-F238E27FC236}">
                <a16:creationId xmlns:a16="http://schemas.microsoft.com/office/drawing/2014/main" id="{536492AF-B8D6-054E-BF13-0D39AF358A15}"/>
              </a:ext>
            </a:extLst>
          </p:cNvPr>
          <p:cNvSpPr>
            <a:spLocks noGrp="1"/>
          </p:cNvSpPr>
          <p:nvPr>
            <p:ph type="body" sz="quarter" idx="13"/>
          </p:nvPr>
        </p:nvSpPr>
        <p:spPr/>
        <p:txBody>
          <a:bodyPr/>
          <a:lstStyle/>
          <a:p>
            <a:pPr algn="l"/>
            <a:r>
              <a:rPr lang="en-US" b="0" i="0" u="none" strike="noStrike" dirty="0">
                <a:solidFill>
                  <a:srgbClr val="4007A2"/>
                </a:solidFill>
                <a:effectLst/>
                <a:latin typeface="+mn-lt"/>
              </a:rPr>
              <a:t>Occurs when the pipeline makes incorrect branch prediction decisions, resulting in instructions entering the pipeline that must be discarded</a:t>
            </a:r>
            <a:r>
              <a:rPr lang="en-US" b="0" i="0" u="none" strike="noStrike" dirty="0">
                <a:solidFill>
                  <a:srgbClr val="111111"/>
                </a:solidFill>
                <a:effectLst/>
                <a:latin typeface="+mn-lt"/>
              </a:rPr>
              <a:t>.</a:t>
            </a:r>
            <a:endParaRPr lang="en-US" dirty="0">
              <a:latin typeface="+mn-lt"/>
            </a:endParaRPr>
          </a:p>
        </p:txBody>
      </p:sp>
      <p:sp>
        <p:nvSpPr>
          <p:cNvPr id="5" name="Title 4">
            <a:extLst>
              <a:ext uri="{FF2B5EF4-FFF2-40B4-BE49-F238E27FC236}">
                <a16:creationId xmlns:a16="http://schemas.microsoft.com/office/drawing/2014/main" id="{A48B80B3-9CCC-B318-3288-6BE48D04D9B5}"/>
              </a:ext>
            </a:extLst>
          </p:cNvPr>
          <p:cNvSpPr>
            <a:spLocks noGrp="1"/>
          </p:cNvSpPr>
          <p:nvPr>
            <p:ph type="title"/>
          </p:nvPr>
        </p:nvSpPr>
        <p:spPr/>
        <p:txBody>
          <a:bodyPr/>
          <a:lstStyle/>
          <a:p>
            <a:r>
              <a:rPr lang="en-US" dirty="0"/>
              <a:t>Control Hazard</a:t>
            </a:r>
          </a:p>
        </p:txBody>
      </p:sp>
    </p:spTree>
    <p:extLst>
      <p:ext uri="{BB962C8B-B14F-4D97-AF65-F5344CB8AC3E}">
        <p14:creationId xmlns:p14="http://schemas.microsoft.com/office/powerpoint/2010/main" val="26089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09346" y="6341691"/>
            <a:ext cx="2077453" cy="365125"/>
          </a:xfrm>
        </p:spPr>
        <p:txBody>
          <a:bodyPr/>
          <a:lstStyle/>
          <a:p>
            <a:fld id="{07E4C76B-B62B-E041-BECA-E1452F308EBC}" type="slidenum">
              <a:rPr lang="en-US" smtClean="0"/>
              <a:pPr/>
              <a:t>21</a:t>
            </a:fld>
            <a:endParaRPr lang="en-US"/>
          </a:p>
        </p:txBody>
      </p:sp>
      <p:sp>
        <p:nvSpPr>
          <p:cNvPr id="2" name="Footer Placeholder 1">
            <a:extLst>
              <a:ext uri="{FF2B5EF4-FFF2-40B4-BE49-F238E27FC236}">
                <a16:creationId xmlns:a16="http://schemas.microsoft.com/office/drawing/2014/main" id="{3E00AFE0-9B63-F44A-9342-C6837EE1D820}"/>
              </a:ext>
            </a:extLst>
          </p:cNvPr>
          <p:cNvSpPr>
            <a:spLocks noGrp="1"/>
          </p:cNvSpPr>
          <p:nvPr>
            <p:ph type="ftr" sz="quarter" idx="11"/>
          </p:nvPr>
        </p:nvSpPr>
        <p:spPr>
          <a:xfrm>
            <a:off x="3200400" y="6341691"/>
            <a:ext cx="2819400" cy="365125"/>
          </a:xfrm>
        </p:spPr>
        <p:txBody>
          <a:bodyPr/>
          <a:lstStyle/>
          <a:p>
            <a:r>
              <a:rPr lang="en-US"/>
              <a:t>CSCE 2610: April 21, 2020</a:t>
            </a:r>
            <a:endParaRPr lang="en-US" dirty="0"/>
          </a:p>
        </p:txBody>
      </p:sp>
      <p:sp>
        <p:nvSpPr>
          <p:cNvPr id="10" name="Text Placeholder 2">
            <a:extLst>
              <a:ext uri="{FF2B5EF4-FFF2-40B4-BE49-F238E27FC236}">
                <a16:creationId xmlns:a16="http://schemas.microsoft.com/office/drawing/2014/main" id="{3EAFACF2-D686-F647-8747-06E71E9B53BC}"/>
              </a:ext>
            </a:extLst>
          </p:cNvPr>
          <p:cNvSpPr>
            <a:spLocks noGrp="1"/>
          </p:cNvSpPr>
          <p:nvPr>
            <p:ph type="body" sz="quarter" idx="13"/>
          </p:nvPr>
        </p:nvSpPr>
        <p:spPr>
          <a:xfrm>
            <a:off x="472440" y="1112514"/>
            <a:ext cx="8259762" cy="1393051"/>
          </a:xfrm>
        </p:spPr>
        <p:txBody>
          <a:bodyPr>
            <a:noAutofit/>
          </a:bodyPr>
          <a:lstStyle/>
          <a:p>
            <a:pPr>
              <a:lnSpc>
                <a:spcPct val="90000"/>
              </a:lnSpc>
              <a:buFont typeface="Arial" panose="020B0604020202020204" pitchFamily="34" charset="0"/>
              <a:buChar char="•"/>
            </a:pPr>
            <a:r>
              <a:rPr lang="en-US" altLang="en-US" sz="1600" dirty="0">
                <a:solidFill>
                  <a:schemeClr val="tx1"/>
                </a:solidFill>
                <a:latin typeface="Times" charset="0"/>
                <a:ea typeface="Times" charset="0"/>
                <a:cs typeface="Times" charset="0"/>
              </a:rPr>
              <a:t>Branch determines flow of control</a:t>
            </a:r>
          </a:p>
          <a:p>
            <a:pPr lvl="1">
              <a:lnSpc>
                <a:spcPct val="90000"/>
              </a:lnSpc>
            </a:pPr>
            <a:r>
              <a:rPr lang="en-US" altLang="en-US" sz="1600" dirty="0">
                <a:latin typeface="Times" charset="0"/>
                <a:ea typeface="Times" charset="0"/>
                <a:cs typeface="Times" charset="0"/>
              </a:rPr>
              <a:t>Fetching next instruction depends on branch outcome</a:t>
            </a:r>
          </a:p>
          <a:p>
            <a:pPr lvl="1">
              <a:lnSpc>
                <a:spcPct val="90000"/>
              </a:lnSpc>
            </a:pPr>
            <a:r>
              <a:rPr lang="en-US" altLang="en-US" sz="1600" dirty="0">
                <a:latin typeface="Times" charset="0"/>
                <a:ea typeface="Times" charset="0"/>
                <a:cs typeface="Times" charset="0"/>
              </a:rPr>
              <a:t>Pipeline can’t always fetch correct instruction</a:t>
            </a:r>
          </a:p>
          <a:p>
            <a:pPr lvl="2">
              <a:lnSpc>
                <a:spcPct val="90000"/>
              </a:lnSpc>
            </a:pPr>
            <a:r>
              <a:rPr lang="en-US" altLang="en-US" sz="1600" dirty="0">
                <a:solidFill>
                  <a:srgbClr val="C00000"/>
                </a:solidFill>
                <a:latin typeface="Times" charset="0"/>
                <a:ea typeface="Times" charset="0"/>
                <a:cs typeface="Times" charset="0"/>
              </a:rPr>
              <a:t>When do we know that we have a branch instruction?</a:t>
            </a:r>
          </a:p>
          <a:p>
            <a:pPr lvl="2">
              <a:lnSpc>
                <a:spcPct val="90000"/>
              </a:lnSpc>
            </a:pPr>
            <a:r>
              <a:rPr lang="en-US" altLang="en-US" sz="1600" dirty="0">
                <a:solidFill>
                  <a:srgbClr val="C00000"/>
                </a:solidFill>
                <a:latin typeface="Times" charset="0"/>
                <a:ea typeface="Times" charset="0"/>
                <a:cs typeface="Times" charset="0"/>
              </a:rPr>
              <a:t>When is the outcome of branch known?</a:t>
            </a:r>
          </a:p>
        </p:txBody>
      </p:sp>
      <p:sp>
        <p:nvSpPr>
          <p:cNvPr id="11" name="Rectangle 2">
            <a:extLst>
              <a:ext uri="{FF2B5EF4-FFF2-40B4-BE49-F238E27FC236}">
                <a16:creationId xmlns:a16="http://schemas.microsoft.com/office/drawing/2014/main" id="{4F09D216-0A0F-D340-9E09-C8F96400533D}"/>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Control Hazards</a:t>
            </a:r>
            <a:endParaRPr lang="en-AU" altLang="en-US" sz="4000" b="1" dirty="0">
              <a:solidFill>
                <a:srgbClr val="006600"/>
              </a:solidFill>
              <a:latin typeface="Times" charset="0"/>
              <a:ea typeface="Times" charset="0"/>
              <a:cs typeface="Times" charset="0"/>
            </a:endParaRPr>
          </a:p>
        </p:txBody>
      </p:sp>
      <p:pic>
        <p:nvPicPr>
          <p:cNvPr id="12" name="Picture 7" descr="f04-35-P374493">
            <a:extLst>
              <a:ext uri="{FF2B5EF4-FFF2-40B4-BE49-F238E27FC236}">
                <a16:creationId xmlns:a16="http://schemas.microsoft.com/office/drawing/2014/main" id="{F6045018-886B-0644-8915-B2B1D5310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 y="2570691"/>
            <a:ext cx="7933764" cy="365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73EAD83A-9724-B938-2BF6-A9B35B246336}"/>
              </a:ext>
            </a:extLst>
          </p:cNvPr>
          <p:cNvCxnSpPr>
            <a:cxnSpLocks/>
          </p:cNvCxnSpPr>
          <p:nvPr/>
        </p:nvCxnSpPr>
        <p:spPr>
          <a:xfrm>
            <a:off x="4980791" y="2505565"/>
            <a:ext cx="849854" cy="17974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5825AC5-6E15-28DA-1CE6-662E5FF398B9}"/>
              </a:ext>
            </a:extLst>
          </p:cNvPr>
          <p:cNvCxnSpPr>
            <a:cxnSpLocks/>
          </p:cNvCxnSpPr>
          <p:nvPr/>
        </p:nvCxnSpPr>
        <p:spPr>
          <a:xfrm>
            <a:off x="1699708" y="2119256"/>
            <a:ext cx="679525" cy="233172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58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09346" y="5502592"/>
            <a:ext cx="2077453" cy="365125"/>
          </a:xfrm>
        </p:spPr>
        <p:txBody>
          <a:bodyPr/>
          <a:lstStyle/>
          <a:p>
            <a:fld id="{07E4C76B-B62B-E041-BECA-E1452F308EBC}" type="slidenum">
              <a:rPr lang="en-US" smtClean="0"/>
              <a:pPr/>
              <a:t>22</a:t>
            </a:fld>
            <a:endParaRPr lang="en-US"/>
          </a:p>
        </p:txBody>
      </p:sp>
      <p:sp>
        <p:nvSpPr>
          <p:cNvPr id="11" name="Text Placeholder 2">
            <a:extLst>
              <a:ext uri="{FF2B5EF4-FFF2-40B4-BE49-F238E27FC236}">
                <a16:creationId xmlns:a16="http://schemas.microsoft.com/office/drawing/2014/main" id="{910384C8-FAA9-3A48-8378-A5B94966320B}"/>
              </a:ext>
            </a:extLst>
          </p:cNvPr>
          <p:cNvSpPr>
            <a:spLocks noGrp="1"/>
          </p:cNvSpPr>
          <p:nvPr>
            <p:ph type="body" sz="quarter" idx="13"/>
          </p:nvPr>
        </p:nvSpPr>
        <p:spPr>
          <a:xfrm>
            <a:off x="472440" y="1066802"/>
            <a:ext cx="8259762" cy="485774"/>
          </a:xfrm>
        </p:spPr>
        <p:txBody>
          <a:bodyPr>
            <a:noAutofit/>
          </a:bodyPr>
          <a:lstStyle/>
          <a:p>
            <a:pPr marL="0" indent="0">
              <a:lnSpc>
                <a:spcPct val="90000"/>
              </a:lnSpc>
            </a:pPr>
            <a:r>
              <a:rPr lang="en-US" altLang="en-US" sz="1600" dirty="0">
                <a:solidFill>
                  <a:schemeClr val="tx1"/>
                </a:solidFill>
                <a:latin typeface="Times" charset="0"/>
                <a:ea typeface="Times" charset="0"/>
                <a:cs typeface="Times" charset="0"/>
              </a:rPr>
              <a:t>If the condition succeeds?</a:t>
            </a:r>
            <a:endParaRPr lang="en-US" altLang="en-US" sz="1600" dirty="0">
              <a:latin typeface="Times" charset="0"/>
              <a:ea typeface="Times" charset="0"/>
              <a:cs typeface="Times" charset="0"/>
            </a:endParaRPr>
          </a:p>
        </p:txBody>
      </p:sp>
      <p:sp>
        <p:nvSpPr>
          <p:cNvPr id="12" name="Rectangle 2">
            <a:extLst>
              <a:ext uri="{FF2B5EF4-FFF2-40B4-BE49-F238E27FC236}">
                <a16:creationId xmlns:a16="http://schemas.microsoft.com/office/drawing/2014/main" id="{2C95C6A2-0198-6748-B51C-3E574E5AE40D}"/>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Control Hazards</a:t>
            </a:r>
            <a:endParaRPr lang="en-AU" altLang="en-US" sz="4000" b="1" dirty="0">
              <a:solidFill>
                <a:srgbClr val="006600"/>
              </a:solidFill>
              <a:latin typeface="Times" charset="0"/>
              <a:ea typeface="Times" charset="0"/>
              <a:cs typeface="Times" charset="0"/>
            </a:endParaRPr>
          </a:p>
        </p:txBody>
      </p:sp>
      <p:graphicFrame>
        <p:nvGraphicFramePr>
          <p:cNvPr id="17" name="Table 16">
            <a:extLst>
              <a:ext uri="{FF2B5EF4-FFF2-40B4-BE49-F238E27FC236}">
                <a16:creationId xmlns:a16="http://schemas.microsoft.com/office/drawing/2014/main" id="{626B5EB2-47CF-D447-A169-AA361000742B}"/>
              </a:ext>
            </a:extLst>
          </p:cNvPr>
          <p:cNvGraphicFramePr>
            <a:graphicFrameLocks noGrp="1"/>
          </p:cNvGraphicFramePr>
          <p:nvPr/>
        </p:nvGraphicFramePr>
        <p:xfrm>
          <a:off x="673100" y="1590675"/>
          <a:ext cx="7797799" cy="1333500"/>
        </p:xfrm>
        <a:graphic>
          <a:graphicData uri="http://schemas.openxmlformats.org/drawingml/2006/table">
            <a:tbl>
              <a:tblPr>
                <a:tableStyleId>{5C22544A-7EE6-4342-B048-85BDC9FD1C3A}</a:tableStyleId>
              </a:tblPr>
              <a:tblGrid>
                <a:gridCol w="824980">
                  <a:extLst>
                    <a:ext uri="{9D8B030D-6E8A-4147-A177-3AD203B41FA5}">
                      <a16:colId xmlns:a16="http://schemas.microsoft.com/office/drawing/2014/main" val="1847626178"/>
                    </a:ext>
                  </a:extLst>
                </a:gridCol>
                <a:gridCol w="1453988">
                  <a:extLst>
                    <a:ext uri="{9D8B030D-6E8A-4147-A177-3AD203B41FA5}">
                      <a16:colId xmlns:a16="http://schemas.microsoft.com/office/drawing/2014/main" val="3066562775"/>
                    </a:ext>
                  </a:extLst>
                </a:gridCol>
                <a:gridCol w="824980">
                  <a:extLst>
                    <a:ext uri="{9D8B030D-6E8A-4147-A177-3AD203B41FA5}">
                      <a16:colId xmlns:a16="http://schemas.microsoft.com/office/drawing/2014/main" val="3050041614"/>
                    </a:ext>
                  </a:extLst>
                </a:gridCol>
                <a:gridCol w="521539">
                  <a:extLst>
                    <a:ext uri="{9D8B030D-6E8A-4147-A177-3AD203B41FA5}">
                      <a16:colId xmlns:a16="http://schemas.microsoft.com/office/drawing/2014/main" val="1459331089"/>
                    </a:ext>
                  </a:extLst>
                </a:gridCol>
                <a:gridCol w="521539">
                  <a:extLst>
                    <a:ext uri="{9D8B030D-6E8A-4147-A177-3AD203B41FA5}">
                      <a16:colId xmlns:a16="http://schemas.microsoft.com/office/drawing/2014/main" val="2594388147"/>
                    </a:ext>
                  </a:extLst>
                </a:gridCol>
                <a:gridCol w="521539">
                  <a:extLst>
                    <a:ext uri="{9D8B030D-6E8A-4147-A177-3AD203B41FA5}">
                      <a16:colId xmlns:a16="http://schemas.microsoft.com/office/drawing/2014/main" val="3804354430"/>
                    </a:ext>
                  </a:extLst>
                </a:gridCol>
                <a:gridCol w="521539">
                  <a:extLst>
                    <a:ext uri="{9D8B030D-6E8A-4147-A177-3AD203B41FA5}">
                      <a16:colId xmlns:a16="http://schemas.microsoft.com/office/drawing/2014/main" val="308033510"/>
                    </a:ext>
                  </a:extLst>
                </a:gridCol>
                <a:gridCol w="521539">
                  <a:extLst>
                    <a:ext uri="{9D8B030D-6E8A-4147-A177-3AD203B41FA5}">
                      <a16:colId xmlns:a16="http://schemas.microsoft.com/office/drawing/2014/main" val="1581987105"/>
                    </a:ext>
                  </a:extLst>
                </a:gridCol>
                <a:gridCol w="521539">
                  <a:extLst>
                    <a:ext uri="{9D8B030D-6E8A-4147-A177-3AD203B41FA5}">
                      <a16:colId xmlns:a16="http://schemas.microsoft.com/office/drawing/2014/main" val="1697929319"/>
                    </a:ext>
                  </a:extLst>
                </a:gridCol>
                <a:gridCol w="521539">
                  <a:extLst>
                    <a:ext uri="{9D8B030D-6E8A-4147-A177-3AD203B41FA5}">
                      <a16:colId xmlns:a16="http://schemas.microsoft.com/office/drawing/2014/main" val="3053025766"/>
                    </a:ext>
                  </a:extLst>
                </a:gridCol>
                <a:gridCol w="521539">
                  <a:extLst>
                    <a:ext uri="{9D8B030D-6E8A-4147-A177-3AD203B41FA5}">
                      <a16:colId xmlns:a16="http://schemas.microsoft.com/office/drawing/2014/main" val="3510789020"/>
                    </a:ext>
                  </a:extLst>
                </a:gridCol>
                <a:gridCol w="521539">
                  <a:extLst>
                    <a:ext uri="{9D8B030D-6E8A-4147-A177-3AD203B41FA5}">
                      <a16:colId xmlns:a16="http://schemas.microsoft.com/office/drawing/2014/main" val="3104983594"/>
                    </a:ext>
                  </a:extLst>
                </a:gridCol>
              </a:tblGrid>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Cycle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311789"/>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ADD X4, X5, X6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40827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CBZ X1, LOOP</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914683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ORR X7, X8, X9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STALL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STALL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28872"/>
                  </a:ext>
                </a:extLst>
              </a:tr>
              <a:tr h="266700">
                <a:tc>
                  <a:txBody>
                    <a:bodyPr/>
                    <a:lstStyle/>
                    <a:p>
                      <a:pPr algn="l" fontAlgn="b"/>
                      <a:r>
                        <a:rPr lang="en-US" sz="1200" u="none" strike="noStrike">
                          <a:effectLst/>
                        </a:rPr>
                        <a:t>LOOP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SHL X2, X2, #3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WB</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813143"/>
                  </a:ext>
                </a:extLst>
              </a:tr>
            </a:tbl>
          </a:graphicData>
        </a:graphic>
      </p:graphicFrame>
      <p:sp>
        <p:nvSpPr>
          <p:cNvPr id="18" name="TextBox 17">
            <a:extLst>
              <a:ext uri="{FF2B5EF4-FFF2-40B4-BE49-F238E27FC236}">
                <a16:creationId xmlns:a16="http://schemas.microsoft.com/office/drawing/2014/main" id="{F0B746BB-A242-C041-B0F8-B0987968F1D0}"/>
              </a:ext>
            </a:extLst>
          </p:cNvPr>
          <p:cNvSpPr txBox="1"/>
          <p:nvPr/>
        </p:nvSpPr>
        <p:spPr>
          <a:xfrm>
            <a:off x="1714500" y="2962275"/>
            <a:ext cx="3152775" cy="338554"/>
          </a:xfrm>
          <a:prstGeom prst="rect">
            <a:avLst/>
          </a:prstGeom>
          <a:noFill/>
        </p:spPr>
        <p:txBody>
          <a:bodyPr wrap="square" rtlCol="0">
            <a:spAutoFit/>
          </a:bodyPr>
          <a:lstStyle/>
          <a:p>
            <a:r>
              <a:rPr lang="en-US" sz="1600" dirty="0">
                <a:solidFill>
                  <a:srgbClr val="139A29"/>
                </a:solidFill>
                <a:latin typeface="Times" pitchFamily="2" charset="0"/>
                <a:cs typeface="Arial"/>
              </a:rPr>
              <a:t>Loss of 2 cycles</a:t>
            </a:r>
          </a:p>
        </p:txBody>
      </p:sp>
      <p:sp>
        <p:nvSpPr>
          <p:cNvPr id="19" name="Text Placeholder 2">
            <a:extLst>
              <a:ext uri="{FF2B5EF4-FFF2-40B4-BE49-F238E27FC236}">
                <a16:creationId xmlns:a16="http://schemas.microsoft.com/office/drawing/2014/main" id="{F7900EA4-CE74-7848-991D-22B7D4D85117}"/>
              </a:ext>
            </a:extLst>
          </p:cNvPr>
          <p:cNvSpPr txBox="1">
            <a:spLocks/>
          </p:cNvSpPr>
          <p:nvPr/>
        </p:nvSpPr>
        <p:spPr>
          <a:xfrm>
            <a:off x="614082" y="3438001"/>
            <a:ext cx="8259762" cy="22198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None/>
              <a:defRPr sz="2400" kern="1200" baseline="0">
                <a:solidFill>
                  <a:srgbClr val="139A29"/>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pPr>
            <a:r>
              <a:rPr lang="en-US" altLang="en-US" sz="1600" dirty="0">
                <a:solidFill>
                  <a:schemeClr val="tx1"/>
                </a:solidFill>
                <a:latin typeface="Times" charset="0"/>
                <a:ea typeface="Times" charset="0"/>
                <a:cs typeface="Times" charset="0"/>
              </a:rPr>
              <a:t>Branch Prediction</a:t>
            </a:r>
          </a:p>
          <a:p>
            <a:pPr marL="0" indent="0">
              <a:lnSpc>
                <a:spcPct val="90000"/>
              </a:lnSpc>
            </a:pPr>
            <a:endParaRPr lang="en-US" altLang="en-US" sz="1600" dirty="0">
              <a:solidFill>
                <a:schemeClr val="tx1"/>
              </a:solidFill>
              <a:latin typeface="Times" charset="0"/>
              <a:ea typeface="Times" charset="0"/>
              <a:cs typeface="Times" charset="0"/>
            </a:endParaRPr>
          </a:p>
          <a:p>
            <a:pPr marL="0" indent="0">
              <a:lnSpc>
                <a:spcPct val="90000"/>
              </a:lnSpc>
            </a:pPr>
            <a:r>
              <a:rPr lang="en-US" altLang="en-US" sz="1600" dirty="0">
                <a:solidFill>
                  <a:schemeClr val="tx1"/>
                </a:solidFill>
                <a:latin typeface="Times" charset="0"/>
                <a:ea typeface="Times" charset="0"/>
                <a:cs typeface="Times" charset="0"/>
              </a:rPr>
              <a:t>Consider a simple idea: We will predict that branch WILL NOT BE TAKEN</a:t>
            </a:r>
          </a:p>
          <a:p>
            <a:pPr marL="0" indent="0">
              <a:lnSpc>
                <a:spcPct val="90000"/>
              </a:lnSpc>
            </a:pPr>
            <a:r>
              <a:rPr lang="en-US" altLang="en-US" sz="1600" dirty="0">
                <a:solidFill>
                  <a:schemeClr val="tx1"/>
                </a:solidFill>
                <a:latin typeface="Times" charset="0"/>
                <a:ea typeface="Times" charset="0"/>
                <a:cs typeface="Times" charset="0"/>
              </a:rPr>
              <a:t>We will start to execute the next instruction that follows the branch</a:t>
            </a:r>
          </a:p>
          <a:p>
            <a:pPr marL="0" indent="0">
              <a:lnSpc>
                <a:spcPct val="90000"/>
              </a:lnSpc>
            </a:pPr>
            <a:r>
              <a:rPr lang="en-US" altLang="en-US" sz="1600" dirty="0">
                <a:solidFill>
                  <a:schemeClr val="tx1"/>
                </a:solidFill>
                <a:latin typeface="Times" charset="0"/>
                <a:ea typeface="Times" charset="0"/>
                <a:cs typeface="Times" charset="0"/>
              </a:rPr>
              <a:t>So, fetch the next instruction, decode</a:t>
            </a:r>
          </a:p>
          <a:p>
            <a:pPr marL="0" indent="0">
              <a:lnSpc>
                <a:spcPct val="90000"/>
              </a:lnSpc>
            </a:pPr>
            <a:r>
              <a:rPr lang="en-US" altLang="en-US" sz="1600" dirty="0">
                <a:solidFill>
                  <a:schemeClr val="tx1"/>
                </a:solidFill>
                <a:latin typeface="Times" charset="0"/>
                <a:ea typeface="Times" charset="0"/>
                <a:cs typeface="Times" charset="0"/>
              </a:rPr>
              <a:t>	By this time, we would know the decision of the branch</a:t>
            </a:r>
          </a:p>
          <a:p>
            <a:pPr marL="0" indent="0">
              <a:lnSpc>
                <a:spcPct val="90000"/>
              </a:lnSpc>
            </a:pPr>
            <a:r>
              <a:rPr lang="en-US" altLang="en-US" sz="1600" dirty="0">
                <a:solidFill>
                  <a:schemeClr val="tx1"/>
                </a:solidFill>
                <a:latin typeface="Times" charset="0"/>
                <a:ea typeface="Times" charset="0"/>
                <a:cs typeface="Times" charset="0"/>
              </a:rPr>
              <a:t>	If our prediction is wrong, discard the instruction in the pipeline</a:t>
            </a:r>
          </a:p>
          <a:p>
            <a:pPr marL="0" indent="0">
              <a:lnSpc>
                <a:spcPct val="90000"/>
              </a:lnSpc>
            </a:pPr>
            <a:r>
              <a:rPr lang="en-US" altLang="en-US" sz="1600" dirty="0">
                <a:solidFill>
                  <a:schemeClr val="tx1"/>
                </a:solidFill>
                <a:latin typeface="Times" charset="0"/>
                <a:ea typeface="Times" charset="0"/>
                <a:cs typeface="Times" charset="0"/>
              </a:rPr>
              <a:t>	Fetch the correct instruction from the branch destination</a:t>
            </a:r>
          </a:p>
          <a:p>
            <a:pPr marL="0" indent="0">
              <a:lnSpc>
                <a:spcPct val="90000"/>
              </a:lnSpc>
            </a:pPr>
            <a:endParaRPr lang="en-US" altLang="en-US" sz="1600" dirty="0">
              <a:solidFill>
                <a:schemeClr val="tx1"/>
              </a:solidFill>
              <a:latin typeface="Times" charset="0"/>
              <a:ea typeface="Times" charset="0"/>
              <a:cs typeface="Times" charset="0"/>
            </a:endParaRPr>
          </a:p>
        </p:txBody>
      </p:sp>
    </p:spTree>
    <p:extLst>
      <p:ext uri="{BB962C8B-B14F-4D97-AF65-F5344CB8AC3E}">
        <p14:creationId xmlns:p14="http://schemas.microsoft.com/office/powerpoint/2010/main" val="39073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09346" y="5502592"/>
            <a:ext cx="2077453" cy="365125"/>
          </a:xfrm>
        </p:spPr>
        <p:txBody>
          <a:bodyPr/>
          <a:lstStyle/>
          <a:p>
            <a:fld id="{07E4C76B-B62B-E041-BECA-E1452F308EBC}" type="slidenum">
              <a:rPr lang="en-US" smtClean="0"/>
              <a:pPr/>
              <a:t>23</a:t>
            </a:fld>
            <a:endParaRPr lang="en-US"/>
          </a:p>
        </p:txBody>
      </p:sp>
      <p:sp>
        <p:nvSpPr>
          <p:cNvPr id="2" name="Footer Placeholder 1">
            <a:extLst>
              <a:ext uri="{FF2B5EF4-FFF2-40B4-BE49-F238E27FC236}">
                <a16:creationId xmlns:a16="http://schemas.microsoft.com/office/drawing/2014/main" id="{3E00AFE0-9B63-F44A-9342-C6837EE1D820}"/>
              </a:ext>
            </a:extLst>
          </p:cNvPr>
          <p:cNvSpPr>
            <a:spLocks noGrp="1"/>
          </p:cNvSpPr>
          <p:nvPr>
            <p:ph type="ftr" sz="quarter" idx="11"/>
          </p:nvPr>
        </p:nvSpPr>
        <p:spPr>
          <a:xfrm>
            <a:off x="3200400" y="5502592"/>
            <a:ext cx="2819400" cy="365125"/>
          </a:xfrm>
        </p:spPr>
        <p:txBody>
          <a:bodyPr/>
          <a:lstStyle/>
          <a:p>
            <a:r>
              <a:rPr lang="en-US"/>
              <a:t>CSCE 2610: April 21, 2020</a:t>
            </a:r>
            <a:endParaRPr lang="en-US" dirty="0"/>
          </a:p>
        </p:txBody>
      </p:sp>
      <p:sp>
        <p:nvSpPr>
          <p:cNvPr id="11" name="Text Placeholder 2">
            <a:extLst>
              <a:ext uri="{FF2B5EF4-FFF2-40B4-BE49-F238E27FC236}">
                <a16:creationId xmlns:a16="http://schemas.microsoft.com/office/drawing/2014/main" id="{910384C8-FAA9-3A48-8378-A5B94966320B}"/>
              </a:ext>
            </a:extLst>
          </p:cNvPr>
          <p:cNvSpPr>
            <a:spLocks noGrp="1"/>
          </p:cNvSpPr>
          <p:nvPr>
            <p:ph type="body" sz="quarter" idx="13"/>
          </p:nvPr>
        </p:nvSpPr>
        <p:spPr>
          <a:xfrm>
            <a:off x="472440" y="1066802"/>
            <a:ext cx="8259762" cy="485774"/>
          </a:xfrm>
        </p:spPr>
        <p:txBody>
          <a:bodyPr>
            <a:noAutofit/>
          </a:bodyPr>
          <a:lstStyle/>
          <a:p>
            <a:pPr marL="0" indent="0">
              <a:lnSpc>
                <a:spcPct val="90000"/>
              </a:lnSpc>
            </a:pPr>
            <a:r>
              <a:rPr lang="en-US" altLang="en-US" sz="1600" dirty="0">
                <a:solidFill>
                  <a:schemeClr val="tx1"/>
                </a:solidFill>
                <a:latin typeface="Times" charset="0"/>
                <a:ea typeface="Times" charset="0"/>
                <a:cs typeface="Times" charset="0"/>
              </a:rPr>
              <a:t>If the condition fails (no branch taken)?</a:t>
            </a:r>
            <a:endParaRPr lang="en-US" altLang="en-US" sz="1600" dirty="0">
              <a:latin typeface="Times" charset="0"/>
              <a:ea typeface="Times" charset="0"/>
              <a:cs typeface="Times" charset="0"/>
            </a:endParaRPr>
          </a:p>
        </p:txBody>
      </p:sp>
      <p:sp>
        <p:nvSpPr>
          <p:cNvPr id="12" name="Rectangle 2">
            <a:extLst>
              <a:ext uri="{FF2B5EF4-FFF2-40B4-BE49-F238E27FC236}">
                <a16:creationId xmlns:a16="http://schemas.microsoft.com/office/drawing/2014/main" id="{2C95C6A2-0198-6748-B51C-3E574E5AE40D}"/>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Control Hazards</a:t>
            </a:r>
            <a:endParaRPr lang="en-AU" altLang="en-US" sz="4000" b="1" dirty="0">
              <a:solidFill>
                <a:srgbClr val="006600"/>
              </a:solidFill>
              <a:latin typeface="Times" charset="0"/>
              <a:ea typeface="Times" charset="0"/>
              <a:cs typeface="Times" charset="0"/>
            </a:endParaRPr>
          </a:p>
        </p:txBody>
      </p:sp>
      <p:graphicFrame>
        <p:nvGraphicFramePr>
          <p:cNvPr id="17" name="Table 16">
            <a:extLst>
              <a:ext uri="{FF2B5EF4-FFF2-40B4-BE49-F238E27FC236}">
                <a16:creationId xmlns:a16="http://schemas.microsoft.com/office/drawing/2014/main" id="{626B5EB2-47CF-D447-A169-AA361000742B}"/>
              </a:ext>
            </a:extLst>
          </p:cNvPr>
          <p:cNvGraphicFramePr>
            <a:graphicFrameLocks noGrp="1"/>
          </p:cNvGraphicFramePr>
          <p:nvPr/>
        </p:nvGraphicFramePr>
        <p:xfrm>
          <a:off x="673100" y="1590675"/>
          <a:ext cx="7797799" cy="1333500"/>
        </p:xfrm>
        <a:graphic>
          <a:graphicData uri="http://schemas.openxmlformats.org/drawingml/2006/table">
            <a:tbl>
              <a:tblPr>
                <a:tableStyleId>{5C22544A-7EE6-4342-B048-85BDC9FD1C3A}</a:tableStyleId>
              </a:tblPr>
              <a:tblGrid>
                <a:gridCol w="824980">
                  <a:extLst>
                    <a:ext uri="{9D8B030D-6E8A-4147-A177-3AD203B41FA5}">
                      <a16:colId xmlns:a16="http://schemas.microsoft.com/office/drawing/2014/main" val="1847626178"/>
                    </a:ext>
                  </a:extLst>
                </a:gridCol>
                <a:gridCol w="1453988">
                  <a:extLst>
                    <a:ext uri="{9D8B030D-6E8A-4147-A177-3AD203B41FA5}">
                      <a16:colId xmlns:a16="http://schemas.microsoft.com/office/drawing/2014/main" val="3066562775"/>
                    </a:ext>
                  </a:extLst>
                </a:gridCol>
                <a:gridCol w="824980">
                  <a:extLst>
                    <a:ext uri="{9D8B030D-6E8A-4147-A177-3AD203B41FA5}">
                      <a16:colId xmlns:a16="http://schemas.microsoft.com/office/drawing/2014/main" val="3050041614"/>
                    </a:ext>
                  </a:extLst>
                </a:gridCol>
                <a:gridCol w="521539">
                  <a:extLst>
                    <a:ext uri="{9D8B030D-6E8A-4147-A177-3AD203B41FA5}">
                      <a16:colId xmlns:a16="http://schemas.microsoft.com/office/drawing/2014/main" val="1459331089"/>
                    </a:ext>
                  </a:extLst>
                </a:gridCol>
                <a:gridCol w="521539">
                  <a:extLst>
                    <a:ext uri="{9D8B030D-6E8A-4147-A177-3AD203B41FA5}">
                      <a16:colId xmlns:a16="http://schemas.microsoft.com/office/drawing/2014/main" val="2594388147"/>
                    </a:ext>
                  </a:extLst>
                </a:gridCol>
                <a:gridCol w="521539">
                  <a:extLst>
                    <a:ext uri="{9D8B030D-6E8A-4147-A177-3AD203B41FA5}">
                      <a16:colId xmlns:a16="http://schemas.microsoft.com/office/drawing/2014/main" val="3804354430"/>
                    </a:ext>
                  </a:extLst>
                </a:gridCol>
                <a:gridCol w="521539">
                  <a:extLst>
                    <a:ext uri="{9D8B030D-6E8A-4147-A177-3AD203B41FA5}">
                      <a16:colId xmlns:a16="http://schemas.microsoft.com/office/drawing/2014/main" val="308033510"/>
                    </a:ext>
                  </a:extLst>
                </a:gridCol>
                <a:gridCol w="521539">
                  <a:extLst>
                    <a:ext uri="{9D8B030D-6E8A-4147-A177-3AD203B41FA5}">
                      <a16:colId xmlns:a16="http://schemas.microsoft.com/office/drawing/2014/main" val="1581987105"/>
                    </a:ext>
                  </a:extLst>
                </a:gridCol>
                <a:gridCol w="521539">
                  <a:extLst>
                    <a:ext uri="{9D8B030D-6E8A-4147-A177-3AD203B41FA5}">
                      <a16:colId xmlns:a16="http://schemas.microsoft.com/office/drawing/2014/main" val="1697929319"/>
                    </a:ext>
                  </a:extLst>
                </a:gridCol>
                <a:gridCol w="521539">
                  <a:extLst>
                    <a:ext uri="{9D8B030D-6E8A-4147-A177-3AD203B41FA5}">
                      <a16:colId xmlns:a16="http://schemas.microsoft.com/office/drawing/2014/main" val="3053025766"/>
                    </a:ext>
                  </a:extLst>
                </a:gridCol>
                <a:gridCol w="521539">
                  <a:extLst>
                    <a:ext uri="{9D8B030D-6E8A-4147-A177-3AD203B41FA5}">
                      <a16:colId xmlns:a16="http://schemas.microsoft.com/office/drawing/2014/main" val="3510789020"/>
                    </a:ext>
                  </a:extLst>
                </a:gridCol>
                <a:gridCol w="521539">
                  <a:extLst>
                    <a:ext uri="{9D8B030D-6E8A-4147-A177-3AD203B41FA5}">
                      <a16:colId xmlns:a16="http://schemas.microsoft.com/office/drawing/2014/main" val="3104983594"/>
                    </a:ext>
                  </a:extLst>
                </a:gridCol>
              </a:tblGrid>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Cycle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311789"/>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ADD X4, X5, X6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40827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CBZ X1, LOOP</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914683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ORR X7, X8, X9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ID</a:t>
                      </a:r>
                    </a:p>
                  </a:txBody>
                  <a:tcPr marL="9525" marR="9525" marT="9525" marB="0" anchor="b"/>
                </a:tc>
                <a:tc>
                  <a:txBody>
                    <a:bodyPr/>
                    <a:lstStyle/>
                    <a:p>
                      <a:pPr algn="ctr" fontAlgn="b"/>
                      <a:r>
                        <a:rPr lang="en-US" sz="1200" u="none" strike="noStrike" dirty="0">
                          <a:effectLst/>
                        </a:rPr>
                        <a:t>EX</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DM</a:t>
                      </a:r>
                    </a:p>
                  </a:txBody>
                  <a:tcPr marL="9525" marR="9525" marT="9525" marB="0" anchor="b"/>
                </a:tc>
                <a:tc>
                  <a:txBody>
                    <a:bodyPr/>
                    <a:lstStyle/>
                    <a:p>
                      <a:pPr algn="ctr" fontAlgn="b"/>
                      <a:r>
                        <a:rPr lang="en-US" sz="1200" u="none" strike="noStrike" dirty="0">
                          <a:effectLst/>
                        </a:rPr>
                        <a:t>WB</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28872"/>
                  </a:ext>
                </a:extLst>
              </a:tr>
              <a:tr h="2667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(next instruction</a:t>
                      </a: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IF</a:t>
                      </a:r>
                    </a:p>
                  </a:txBody>
                  <a:tcPr marL="9525" marR="9525" marT="9525" marB="0" anchor="b"/>
                </a:tc>
                <a:tc>
                  <a:txBody>
                    <a:bodyPr/>
                    <a:lstStyle/>
                    <a:p>
                      <a:pPr algn="ctr" fontAlgn="b"/>
                      <a:r>
                        <a:rPr lang="en-US" sz="1200" u="none" strike="noStrike" dirty="0">
                          <a:effectLst/>
                        </a:rPr>
                        <a:t>ID</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EX</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DM</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WB</a:t>
                      </a: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813143"/>
                  </a:ext>
                </a:extLst>
              </a:tr>
            </a:tbl>
          </a:graphicData>
        </a:graphic>
      </p:graphicFrame>
      <p:sp>
        <p:nvSpPr>
          <p:cNvPr id="18" name="TextBox 17">
            <a:extLst>
              <a:ext uri="{FF2B5EF4-FFF2-40B4-BE49-F238E27FC236}">
                <a16:creationId xmlns:a16="http://schemas.microsoft.com/office/drawing/2014/main" id="{F0B746BB-A242-C041-B0F8-B0987968F1D0}"/>
              </a:ext>
            </a:extLst>
          </p:cNvPr>
          <p:cNvSpPr txBox="1"/>
          <p:nvPr/>
        </p:nvSpPr>
        <p:spPr>
          <a:xfrm>
            <a:off x="1714500" y="2962275"/>
            <a:ext cx="3152775" cy="338554"/>
          </a:xfrm>
          <a:prstGeom prst="rect">
            <a:avLst/>
          </a:prstGeom>
          <a:noFill/>
        </p:spPr>
        <p:txBody>
          <a:bodyPr wrap="square" rtlCol="0">
            <a:spAutoFit/>
          </a:bodyPr>
          <a:lstStyle/>
          <a:p>
            <a:r>
              <a:rPr lang="en-US" sz="1600" dirty="0">
                <a:solidFill>
                  <a:srgbClr val="139A29"/>
                </a:solidFill>
                <a:latin typeface="Times" pitchFamily="2" charset="0"/>
                <a:cs typeface="Arial"/>
              </a:rPr>
              <a:t>NO Loss</a:t>
            </a:r>
          </a:p>
        </p:txBody>
      </p:sp>
      <p:sp>
        <p:nvSpPr>
          <p:cNvPr id="19" name="Text Placeholder 2">
            <a:extLst>
              <a:ext uri="{FF2B5EF4-FFF2-40B4-BE49-F238E27FC236}">
                <a16:creationId xmlns:a16="http://schemas.microsoft.com/office/drawing/2014/main" id="{F7900EA4-CE74-7848-991D-22B7D4D85117}"/>
              </a:ext>
            </a:extLst>
          </p:cNvPr>
          <p:cNvSpPr txBox="1">
            <a:spLocks/>
          </p:cNvSpPr>
          <p:nvPr/>
        </p:nvSpPr>
        <p:spPr>
          <a:xfrm>
            <a:off x="614082" y="3438001"/>
            <a:ext cx="8259762" cy="42946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None/>
              <a:defRPr sz="2400" kern="1200" baseline="0">
                <a:solidFill>
                  <a:srgbClr val="139A29"/>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pPr>
            <a:r>
              <a:rPr lang="en-US" altLang="en-US" sz="1600" dirty="0">
                <a:solidFill>
                  <a:schemeClr val="tx1"/>
                </a:solidFill>
                <a:latin typeface="Times" charset="0"/>
                <a:ea typeface="Times" charset="0"/>
                <a:cs typeface="Times" charset="0"/>
              </a:rPr>
              <a:t>If the branch condition is true (branch taken)</a:t>
            </a:r>
          </a:p>
          <a:p>
            <a:pPr marL="0" indent="0">
              <a:lnSpc>
                <a:spcPct val="90000"/>
              </a:lnSpc>
            </a:pPr>
            <a:endParaRPr lang="en-US" altLang="en-US" sz="1600" dirty="0">
              <a:solidFill>
                <a:schemeClr val="tx1"/>
              </a:solidFill>
              <a:latin typeface="Times" charset="0"/>
              <a:ea typeface="Times" charset="0"/>
              <a:cs typeface="Times" charset="0"/>
            </a:endParaRPr>
          </a:p>
        </p:txBody>
      </p:sp>
      <p:graphicFrame>
        <p:nvGraphicFramePr>
          <p:cNvPr id="10" name="Table 9">
            <a:extLst>
              <a:ext uri="{FF2B5EF4-FFF2-40B4-BE49-F238E27FC236}">
                <a16:creationId xmlns:a16="http://schemas.microsoft.com/office/drawing/2014/main" id="{F45B5C63-3D6F-AA47-B66C-D926572AEBEA}"/>
              </a:ext>
            </a:extLst>
          </p:cNvPr>
          <p:cNvGraphicFramePr>
            <a:graphicFrameLocks noGrp="1"/>
          </p:cNvGraphicFramePr>
          <p:nvPr>
            <p:extLst>
              <p:ext uri="{D42A27DB-BD31-4B8C-83A1-F6EECF244321}">
                <p14:modId xmlns:p14="http://schemas.microsoft.com/office/powerpoint/2010/main" val="1178781900"/>
              </p:ext>
            </p:extLst>
          </p:nvPr>
        </p:nvGraphicFramePr>
        <p:xfrm>
          <a:off x="510710" y="3856682"/>
          <a:ext cx="7797799" cy="1333500"/>
        </p:xfrm>
        <a:graphic>
          <a:graphicData uri="http://schemas.openxmlformats.org/drawingml/2006/table">
            <a:tbl>
              <a:tblPr>
                <a:tableStyleId>{5C22544A-7EE6-4342-B048-85BDC9FD1C3A}</a:tableStyleId>
              </a:tblPr>
              <a:tblGrid>
                <a:gridCol w="824980">
                  <a:extLst>
                    <a:ext uri="{9D8B030D-6E8A-4147-A177-3AD203B41FA5}">
                      <a16:colId xmlns:a16="http://schemas.microsoft.com/office/drawing/2014/main" val="1847626178"/>
                    </a:ext>
                  </a:extLst>
                </a:gridCol>
                <a:gridCol w="1453988">
                  <a:extLst>
                    <a:ext uri="{9D8B030D-6E8A-4147-A177-3AD203B41FA5}">
                      <a16:colId xmlns:a16="http://schemas.microsoft.com/office/drawing/2014/main" val="3066562775"/>
                    </a:ext>
                  </a:extLst>
                </a:gridCol>
                <a:gridCol w="824980">
                  <a:extLst>
                    <a:ext uri="{9D8B030D-6E8A-4147-A177-3AD203B41FA5}">
                      <a16:colId xmlns:a16="http://schemas.microsoft.com/office/drawing/2014/main" val="3050041614"/>
                    </a:ext>
                  </a:extLst>
                </a:gridCol>
                <a:gridCol w="521539">
                  <a:extLst>
                    <a:ext uri="{9D8B030D-6E8A-4147-A177-3AD203B41FA5}">
                      <a16:colId xmlns:a16="http://schemas.microsoft.com/office/drawing/2014/main" val="1459331089"/>
                    </a:ext>
                  </a:extLst>
                </a:gridCol>
                <a:gridCol w="521539">
                  <a:extLst>
                    <a:ext uri="{9D8B030D-6E8A-4147-A177-3AD203B41FA5}">
                      <a16:colId xmlns:a16="http://schemas.microsoft.com/office/drawing/2014/main" val="2594388147"/>
                    </a:ext>
                  </a:extLst>
                </a:gridCol>
                <a:gridCol w="521539">
                  <a:extLst>
                    <a:ext uri="{9D8B030D-6E8A-4147-A177-3AD203B41FA5}">
                      <a16:colId xmlns:a16="http://schemas.microsoft.com/office/drawing/2014/main" val="3804354430"/>
                    </a:ext>
                  </a:extLst>
                </a:gridCol>
                <a:gridCol w="521539">
                  <a:extLst>
                    <a:ext uri="{9D8B030D-6E8A-4147-A177-3AD203B41FA5}">
                      <a16:colId xmlns:a16="http://schemas.microsoft.com/office/drawing/2014/main" val="308033510"/>
                    </a:ext>
                  </a:extLst>
                </a:gridCol>
                <a:gridCol w="521539">
                  <a:extLst>
                    <a:ext uri="{9D8B030D-6E8A-4147-A177-3AD203B41FA5}">
                      <a16:colId xmlns:a16="http://schemas.microsoft.com/office/drawing/2014/main" val="1581987105"/>
                    </a:ext>
                  </a:extLst>
                </a:gridCol>
                <a:gridCol w="521539">
                  <a:extLst>
                    <a:ext uri="{9D8B030D-6E8A-4147-A177-3AD203B41FA5}">
                      <a16:colId xmlns:a16="http://schemas.microsoft.com/office/drawing/2014/main" val="1697929319"/>
                    </a:ext>
                  </a:extLst>
                </a:gridCol>
                <a:gridCol w="521539">
                  <a:extLst>
                    <a:ext uri="{9D8B030D-6E8A-4147-A177-3AD203B41FA5}">
                      <a16:colId xmlns:a16="http://schemas.microsoft.com/office/drawing/2014/main" val="3053025766"/>
                    </a:ext>
                  </a:extLst>
                </a:gridCol>
                <a:gridCol w="521539">
                  <a:extLst>
                    <a:ext uri="{9D8B030D-6E8A-4147-A177-3AD203B41FA5}">
                      <a16:colId xmlns:a16="http://schemas.microsoft.com/office/drawing/2014/main" val="3510789020"/>
                    </a:ext>
                  </a:extLst>
                </a:gridCol>
                <a:gridCol w="521539">
                  <a:extLst>
                    <a:ext uri="{9D8B030D-6E8A-4147-A177-3AD203B41FA5}">
                      <a16:colId xmlns:a16="http://schemas.microsoft.com/office/drawing/2014/main" val="3104983594"/>
                    </a:ext>
                  </a:extLst>
                </a:gridCol>
              </a:tblGrid>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Cycle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311789"/>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ADD X4, X5, X6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40827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CBZ X1, LOOP</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solidFill>
                            <a:schemeClr val="bg1"/>
                          </a:solidFill>
                          <a:effectLst/>
                        </a:rPr>
                        <a:t>EX</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ctr" fontAlgn="b"/>
                      <a:r>
                        <a:rPr lang="en-US" sz="1200" u="none" strike="noStrike" dirty="0">
                          <a:effectLst/>
                        </a:rPr>
                        <a:t>DM</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WB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9146832"/>
                  </a:ext>
                </a:extLst>
              </a:tr>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ORR X7, X8, X9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IF</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200" b="0" i="0" u="none" strike="noStrike" dirty="0">
                          <a:solidFill>
                            <a:srgbClr val="000000"/>
                          </a:solidFill>
                          <a:effectLst/>
                          <a:latin typeface="Calibri" panose="020F0502020204030204" pitchFamily="34" charset="0"/>
                        </a:rPr>
                        <a:t>ID</a:t>
                      </a:r>
                    </a:p>
                  </a:txBody>
                  <a:tcPr marL="9525" marR="9525" marT="9525" marB="0" anchor="b">
                    <a:solidFill>
                      <a:srgbClr val="FFC000"/>
                    </a:solidFill>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28872"/>
                  </a:ext>
                </a:extLst>
              </a:tr>
              <a:tr h="266700">
                <a:tc>
                  <a:txBody>
                    <a:bodyPr/>
                    <a:lstStyle/>
                    <a:p>
                      <a:pPr algn="l" fontAlgn="b"/>
                      <a:r>
                        <a:rPr lang="en-US" sz="1200" u="none" strike="noStrike">
                          <a:effectLst/>
                        </a:rPr>
                        <a:t>LOOP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SHL X2, X2, #3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solidFill>
                            <a:schemeClr val="bg1"/>
                          </a:solidFill>
                          <a:effectLst/>
                        </a:rPr>
                        <a:t>IF</a:t>
                      </a:r>
                      <a:endParaRPr lang="en-US" sz="1200" b="0" i="0" u="none" strike="noStrike" dirty="0">
                        <a:solidFill>
                          <a:schemeClr val="bg1"/>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ctr" fontAlgn="b"/>
                      <a:r>
                        <a:rPr lang="en-US" sz="1200" u="none" strike="noStrike">
                          <a:effectLst/>
                        </a:rPr>
                        <a:t>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WB</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813143"/>
                  </a:ext>
                </a:extLst>
              </a:tr>
            </a:tbl>
          </a:graphicData>
        </a:graphic>
      </p:graphicFrame>
      <p:sp>
        <p:nvSpPr>
          <p:cNvPr id="13" name="TextBox 12">
            <a:extLst>
              <a:ext uri="{FF2B5EF4-FFF2-40B4-BE49-F238E27FC236}">
                <a16:creationId xmlns:a16="http://schemas.microsoft.com/office/drawing/2014/main" id="{2F019ADB-2B49-A248-96D4-69F16A0A6A84}"/>
              </a:ext>
            </a:extLst>
          </p:cNvPr>
          <p:cNvSpPr txBox="1"/>
          <p:nvPr/>
        </p:nvSpPr>
        <p:spPr>
          <a:xfrm>
            <a:off x="1387217" y="5198304"/>
            <a:ext cx="3152775" cy="338554"/>
          </a:xfrm>
          <a:prstGeom prst="rect">
            <a:avLst/>
          </a:prstGeom>
          <a:noFill/>
        </p:spPr>
        <p:txBody>
          <a:bodyPr wrap="square" rtlCol="0">
            <a:spAutoFit/>
          </a:bodyPr>
          <a:lstStyle/>
          <a:p>
            <a:r>
              <a:rPr lang="en-US" sz="1600" dirty="0">
                <a:solidFill>
                  <a:srgbClr val="139A29"/>
                </a:solidFill>
                <a:latin typeface="Times" pitchFamily="2" charset="0"/>
                <a:cs typeface="Arial"/>
              </a:rPr>
              <a:t>Loss of 2 cycles</a:t>
            </a:r>
          </a:p>
        </p:txBody>
      </p:sp>
    </p:spTree>
    <p:extLst>
      <p:ext uri="{BB962C8B-B14F-4D97-AF65-F5344CB8AC3E}">
        <p14:creationId xmlns:p14="http://schemas.microsoft.com/office/powerpoint/2010/main" val="34247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09346" y="5502592"/>
            <a:ext cx="2077453" cy="365125"/>
          </a:xfrm>
        </p:spPr>
        <p:txBody>
          <a:bodyPr/>
          <a:lstStyle/>
          <a:p>
            <a:fld id="{07E4C76B-B62B-E041-BECA-E1452F308EBC}" type="slidenum">
              <a:rPr lang="en-US" smtClean="0"/>
              <a:pPr/>
              <a:t>24</a:t>
            </a:fld>
            <a:endParaRPr lang="en-US"/>
          </a:p>
        </p:txBody>
      </p:sp>
      <p:sp>
        <p:nvSpPr>
          <p:cNvPr id="2" name="Footer Placeholder 1">
            <a:extLst>
              <a:ext uri="{FF2B5EF4-FFF2-40B4-BE49-F238E27FC236}">
                <a16:creationId xmlns:a16="http://schemas.microsoft.com/office/drawing/2014/main" id="{3E00AFE0-9B63-F44A-9342-C6837EE1D820}"/>
              </a:ext>
            </a:extLst>
          </p:cNvPr>
          <p:cNvSpPr>
            <a:spLocks noGrp="1"/>
          </p:cNvSpPr>
          <p:nvPr>
            <p:ph type="ftr" sz="quarter" idx="11"/>
          </p:nvPr>
        </p:nvSpPr>
        <p:spPr>
          <a:xfrm>
            <a:off x="3200400" y="5502592"/>
            <a:ext cx="2819400" cy="365125"/>
          </a:xfrm>
        </p:spPr>
        <p:txBody>
          <a:bodyPr/>
          <a:lstStyle/>
          <a:p>
            <a:r>
              <a:rPr lang="en-US"/>
              <a:t>CSCE 2610: April 21, 2020</a:t>
            </a:r>
            <a:endParaRPr lang="en-US" dirty="0"/>
          </a:p>
        </p:txBody>
      </p:sp>
      <p:sp>
        <p:nvSpPr>
          <p:cNvPr id="10" name="Rectangle 2">
            <a:extLst>
              <a:ext uri="{FF2B5EF4-FFF2-40B4-BE49-F238E27FC236}">
                <a16:creationId xmlns:a16="http://schemas.microsoft.com/office/drawing/2014/main" id="{F6BD0AF6-56A0-E841-B596-67C6F75A0F65}"/>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Control Hazards</a:t>
            </a:r>
            <a:endParaRPr lang="en-AU" altLang="en-US" sz="4000" b="1" dirty="0">
              <a:solidFill>
                <a:srgbClr val="006600"/>
              </a:solidFill>
              <a:latin typeface="Times" charset="0"/>
              <a:ea typeface="Times" charset="0"/>
              <a:cs typeface="Times" charset="0"/>
            </a:endParaRPr>
          </a:p>
        </p:txBody>
      </p:sp>
      <p:sp>
        <p:nvSpPr>
          <p:cNvPr id="11" name="Text Box 2">
            <a:extLst>
              <a:ext uri="{FF2B5EF4-FFF2-40B4-BE49-F238E27FC236}">
                <a16:creationId xmlns:a16="http://schemas.microsoft.com/office/drawing/2014/main" id="{3D7E14F7-DDA1-974F-95F2-7602C84E75CA}"/>
              </a:ext>
            </a:extLst>
          </p:cNvPr>
          <p:cNvSpPr txBox="1">
            <a:spLocks noChangeArrowheads="1"/>
          </p:cNvSpPr>
          <p:nvPr/>
        </p:nvSpPr>
        <p:spPr bwMode="auto">
          <a:xfrm>
            <a:off x="838200" y="1257300"/>
            <a:ext cx="8077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solidFill>
                  <a:srgbClr val="000000"/>
                </a:solidFill>
              </a:rPr>
              <a:t>Computing CPI impact due to  branches </a:t>
            </a:r>
          </a:p>
          <a:p>
            <a:pPr>
              <a:spcBef>
                <a:spcPct val="0"/>
              </a:spcBef>
              <a:buFontTx/>
              <a:buNone/>
            </a:pPr>
            <a:endParaRPr lang="en-US" altLang="en-US" sz="1600" dirty="0">
              <a:solidFill>
                <a:srgbClr val="0000FF"/>
              </a:solidFill>
            </a:endParaRPr>
          </a:p>
          <a:p>
            <a:pPr>
              <a:spcBef>
                <a:spcPct val="0"/>
              </a:spcBef>
              <a:buFontTx/>
              <a:buNone/>
            </a:pPr>
            <a:r>
              <a:rPr lang="en-US" altLang="en-US" sz="1600" dirty="0">
                <a:solidFill>
                  <a:srgbClr val="000000"/>
                </a:solidFill>
              </a:rPr>
              <a:t>Suppose branch frequencies are given as follows</a:t>
            </a:r>
          </a:p>
          <a:p>
            <a:pPr>
              <a:spcBef>
                <a:spcPct val="0"/>
              </a:spcBef>
              <a:buFontTx/>
              <a:buNone/>
            </a:pPr>
            <a:r>
              <a:rPr lang="en-US" altLang="en-US" sz="1600" dirty="0">
                <a:solidFill>
                  <a:srgbClr val="000000"/>
                </a:solidFill>
              </a:rPr>
              <a:t>	15% of the code is Conditional Branches</a:t>
            </a:r>
          </a:p>
          <a:p>
            <a:pPr>
              <a:spcBef>
                <a:spcPct val="0"/>
              </a:spcBef>
              <a:buFontTx/>
              <a:buNone/>
            </a:pPr>
            <a:r>
              <a:rPr lang="en-US" altLang="en-US" sz="1600" dirty="0">
                <a:solidFill>
                  <a:srgbClr val="000000"/>
                </a:solidFill>
              </a:rPr>
              <a:t>	60% of the time the branch is take</a:t>
            </a:r>
          </a:p>
          <a:p>
            <a:pPr>
              <a:spcBef>
                <a:spcPct val="0"/>
              </a:spcBef>
              <a:buFontTx/>
              <a:buNone/>
            </a:pPr>
            <a:r>
              <a:rPr lang="en-US" altLang="en-US" sz="1600" dirty="0">
                <a:solidFill>
                  <a:srgbClr val="000000"/>
                </a:solidFill>
              </a:rPr>
              <a:t>	1% of the code is Unconditional Branches</a:t>
            </a:r>
          </a:p>
          <a:p>
            <a:pPr>
              <a:spcBef>
                <a:spcPct val="0"/>
              </a:spcBef>
              <a:buFontTx/>
              <a:buNone/>
            </a:pPr>
            <a:r>
              <a:rPr lang="en-US" altLang="en-US" sz="1600" dirty="0">
                <a:solidFill>
                  <a:srgbClr val="000000"/>
                </a:solidFill>
              </a:rPr>
              <a:t>	taken 100% of the time (of course b/c they are unconditional)</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We have a 5 stage pipeline as we saw.</a:t>
            </a:r>
          </a:p>
          <a:p>
            <a:pPr>
              <a:spcBef>
                <a:spcPct val="0"/>
              </a:spcBef>
              <a:buFontTx/>
              <a:buNone/>
            </a:pPr>
            <a:endParaRPr lang="en-US" altLang="en-US" sz="1600" dirty="0">
              <a:solidFill>
                <a:srgbClr val="000000"/>
              </a:solidFill>
            </a:endParaRPr>
          </a:p>
          <a:p>
            <a:pPr>
              <a:spcBef>
                <a:spcPct val="0"/>
              </a:spcBef>
              <a:buFontTx/>
              <a:buNone/>
            </a:pPr>
            <a:r>
              <a:rPr lang="en-US" altLang="en-US" sz="1600" i="1" dirty="0">
                <a:solidFill>
                  <a:srgbClr val="000000"/>
                </a:solidFill>
              </a:rPr>
              <a:t>If branch is not taken, we lose ZERO cycles</a:t>
            </a:r>
            <a:r>
              <a:rPr lang="en-US" altLang="en-US" sz="1600" dirty="0">
                <a:solidFill>
                  <a:srgbClr val="000000"/>
                </a:solidFill>
              </a:rPr>
              <a:t>. </a:t>
            </a:r>
          </a:p>
          <a:p>
            <a:pPr>
              <a:spcBef>
                <a:spcPct val="0"/>
              </a:spcBef>
              <a:buFontTx/>
              <a:buNone/>
            </a:pPr>
            <a:r>
              <a:rPr lang="en-US" altLang="en-US" sz="1600" dirty="0">
                <a:solidFill>
                  <a:srgbClr val="000000"/>
                </a:solidFill>
              </a:rPr>
              <a:t>If branch is taken, we lose 2 cycles</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15% * 60% *2 + 1%*2 = 0.18+0.02 = 0.2 cycles lost.</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So, if the CPI without branches is 1, now we have a CPI of 1.2</a:t>
            </a:r>
          </a:p>
        </p:txBody>
      </p:sp>
    </p:spTree>
    <p:extLst>
      <p:ext uri="{BB962C8B-B14F-4D97-AF65-F5344CB8AC3E}">
        <p14:creationId xmlns:p14="http://schemas.microsoft.com/office/powerpoint/2010/main" val="108830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609346" y="6244871"/>
            <a:ext cx="2077453" cy="365125"/>
          </a:xfrm>
        </p:spPr>
        <p:txBody>
          <a:bodyPr/>
          <a:lstStyle/>
          <a:p>
            <a:fld id="{07E4C76B-B62B-E041-BECA-E1452F308EBC}" type="slidenum">
              <a:rPr lang="en-US" smtClean="0"/>
              <a:pPr/>
              <a:t>25</a:t>
            </a:fld>
            <a:endParaRPr lang="en-US"/>
          </a:p>
        </p:txBody>
      </p:sp>
      <p:sp>
        <p:nvSpPr>
          <p:cNvPr id="2" name="Footer Placeholder 1">
            <a:extLst>
              <a:ext uri="{FF2B5EF4-FFF2-40B4-BE49-F238E27FC236}">
                <a16:creationId xmlns:a16="http://schemas.microsoft.com/office/drawing/2014/main" id="{3E00AFE0-9B63-F44A-9342-C6837EE1D820}"/>
              </a:ext>
            </a:extLst>
          </p:cNvPr>
          <p:cNvSpPr>
            <a:spLocks noGrp="1"/>
          </p:cNvSpPr>
          <p:nvPr>
            <p:ph type="ftr" sz="quarter" idx="11"/>
          </p:nvPr>
        </p:nvSpPr>
        <p:spPr>
          <a:xfrm>
            <a:off x="3200400" y="6244871"/>
            <a:ext cx="2819400" cy="365125"/>
          </a:xfrm>
        </p:spPr>
        <p:txBody>
          <a:bodyPr/>
          <a:lstStyle/>
          <a:p>
            <a:r>
              <a:rPr lang="en-US"/>
              <a:t>CSCE 2610: April 21, 2020</a:t>
            </a:r>
            <a:endParaRPr lang="en-US" dirty="0"/>
          </a:p>
        </p:txBody>
      </p:sp>
      <p:sp>
        <p:nvSpPr>
          <p:cNvPr id="6" name="Rectangle 2">
            <a:extLst>
              <a:ext uri="{FF2B5EF4-FFF2-40B4-BE49-F238E27FC236}">
                <a16:creationId xmlns:a16="http://schemas.microsoft.com/office/drawing/2014/main" id="{D6083347-A89C-B34C-A899-E7E6ADAFA2CE}"/>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Control Hazards</a:t>
            </a:r>
            <a:endParaRPr lang="en-AU" altLang="en-US" sz="4000" b="1" dirty="0">
              <a:solidFill>
                <a:srgbClr val="006600"/>
              </a:solidFill>
              <a:latin typeface="Times" charset="0"/>
              <a:ea typeface="Times" charset="0"/>
              <a:cs typeface="Times" charset="0"/>
            </a:endParaRPr>
          </a:p>
        </p:txBody>
      </p:sp>
      <p:sp>
        <p:nvSpPr>
          <p:cNvPr id="7" name="TextBox 6">
            <a:extLst>
              <a:ext uri="{FF2B5EF4-FFF2-40B4-BE49-F238E27FC236}">
                <a16:creationId xmlns:a16="http://schemas.microsoft.com/office/drawing/2014/main" id="{E426B2EB-AE48-8E4C-AAAF-8843AA07E170}"/>
              </a:ext>
            </a:extLst>
          </p:cNvPr>
          <p:cNvSpPr txBox="1">
            <a:spLocks noChangeArrowheads="1"/>
          </p:cNvSpPr>
          <p:nvPr/>
        </p:nvSpPr>
        <p:spPr bwMode="auto">
          <a:xfrm>
            <a:off x="1143000" y="1263990"/>
            <a:ext cx="679614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solidFill>
                  <a:srgbClr val="000000"/>
                </a:solidFill>
              </a:rPr>
              <a:t>We can also predict that the branch is always taken</a:t>
            </a:r>
          </a:p>
          <a:p>
            <a:pPr>
              <a:spcBef>
                <a:spcPct val="0"/>
              </a:spcBef>
              <a:buFontTx/>
              <a:buNone/>
            </a:pPr>
            <a:r>
              <a:rPr lang="en-US" altLang="en-US" sz="1600" dirty="0">
                <a:solidFill>
                  <a:srgbClr val="000000"/>
                </a:solidFill>
              </a:rPr>
              <a:t>	Fetch instruction from branch target (How do we get the address?)</a:t>
            </a:r>
          </a:p>
          <a:p>
            <a:pPr>
              <a:spcBef>
                <a:spcPct val="0"/>
              </a:spcBef>
              <a:buFontTx/>
              <a:buNone/>
            </a:pPr>
            <a:r>
              <a:rPr lang="en-US" altLang="en-US" sz="1600" dirty="0">
                <a:solidFill>
                  <a:srgbClr val="000000"/>
                </a:solidFill>
              </a:rPr>
              <a:t>	Decode</a:t>
            </a:r>
          </a:p>
          <a:p>
            <a:pPr>
              <a:spcBef>
                <a:spcPct val="0"/>
              </a:spcBef>
              <a:buFontTx/>
              <a:buNone/>
            </a:pPr>
            <a:r>
              <a:rPr lang="en-US" altLang="en-US" sz="1600" dirty="0">
                <a:solidFill>
                  <a:srgbClr val="000000"/>
                </a:solidFill>
              </a:rPr>
              <a:t>	If branch is not taken, discard and start fetching correct instruction</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These are called static branch prediction techniques</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Ideally, we should associate a prediction with the branch itself</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000000"/>
                </a:solidFill>
              </a:rPr>
              <a:t>Backward branches (loops) are more likely to be taken </a:t>
            </a:r>
          </a:p>
          <a:p>
            <a:pPr>
              <a:spcBef>
                <a:spcPct val="0"/>
              </a:spcBef>
              <a:buFontTx/>
              <a:buNone/>
            </a:pPr>
            <a:endParaRPr lang="en-US" altLang="en-US" sz="1600" dirty="0">
              <a:solidFill>
                <a:srgbClr val="000000"/>
              </a:solidFill>
            </a:endParaRPr>
          </a:p>
          <a:p>
            <a:pPr>
              <a:spcBef>
                <a:spcPct val="0"/>
              </a:spcBef>
              <a:buFontTx/>
              <a:buNone/>
            </a:pPr>
            <a:r>
              <a:rPr lang="en-US" altLang="en-US" sz="1600" dirty="0">
                <a:solidFill>
                  <a:srgbClr val="C00000"/>
                </a:solidFill>
              </a:rPr>
              <a:t>There are numerous very interesting “dynamic” prediction techniques will be explored in CSCE 4610</a:t>
            </a:r>
          </a:p>
        </p:txBody>
      </p:sp>
    </p:spTree>
    <p:extLst>
      <p:ext uri="{BB962C8B-B14F-4D97-AF65-F5344CB8AC3E}">
        <p14:creationId xmlns:p14="http://schemas.microsoft.com/office/powerpoint/2010/main" val="187632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04-58-97801280173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85800" y="928688"/>
            <a:ext cx="7772400" cy="4999037"/>
          </a:xfrm>
          <a:prstGeom prst="rect">
            <a:avLst/>
          </a:prstGeom>
          <a:noFill/>
          <a:ln>
            <a:noFill/>
          </a:ln>
        </p:spPr>
      </p:pic>
      <p:sp>
        <p:nvSpPr>
          <p:cNvPr id="3" name="Footer Placeholder 2"/>
          <p:cNvSpPr>
            <a:spLocks noGrp="1"/>
          </p:cNvSpPr>
          <p:nvPr>
            <p:ph type="ftr" sz="quarter" idx="11"/>
          </p:nvPr>
        </p:nvSpPr>
        <p:spPr/>
        <p:txBody>
          <a:bodyPr/>
          <a:lstStyle/>
          <a:p>
            <a:r>
              <a:rPr lang="en-US"/>
              <a:t>© 2016 Elsevier, Inc. All rights reserved.</a:t>
            </a:r>
          </a:p>
        </p:txBody>
      </p:sp>
      <p:sp>
        <p:nvSpPr>
          <p:cNvPr id="4" name="Slide Number Placeholder 3"/>
          <p:cNvSpPr>
            <a:spLocks noGrp="1"/>
          </p:cNvSpPr>
          <p:nvPr>
            <p:ph type="sldNum" sz="quarter" idx="12"/>
          </p:nvPr>
        </p:nvSpPr>
        <p:spPr/>
        <p:txBody>
          <a:bodyPr/>
          <a:lstStyle/>
          <a:p>
            <a:fld id="{A21A4757-D8BF-4CED-A0CD-F52E210D54D0}" type="slidenum">
              <a:rPr lang="en-US" smtClean="0"/>
              <a:t>26</a:t>
            </a:fld>
            <a:endParaRPr lang="en-US"/>
          </a:p>
        </p:txBody>
      </p:sp>
    </p:spTree>
    <p:extLst>
      <p:ext uri="{BB962C8B-B14F-4D97-AF65-F5344CB8AC3E}">
        <p14:creationId xmlns:p14="http://schemas.microsoft.com/office/powerpoint/2010/main" val="2501570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04-60-97801280173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85800" y="706438"/>
            <a:ext cx="7772400" cy="5445125"/>
          </a:xfrm>
          <a:prstGeom prst="rect">
            <a:avLst/>
          </a:prstGeom>
          <a:noFill/>
          <a:ln>
            <a:noFill/>
          </a:ln>
        </p:spPr>
      </p:pic>
      <p:sp>
        <p:nvSpPr>
          <p:cNvPr id="3" name="Footer Placeholder 2"/>
          <p:cNvSpPr>
            <a:spLocks noGrp="1"/>
          </p:cNvSpPr>
          <p:nvPr>
            <p:ph type="ftr" sz="quarter" idx="11"/>
          </p:nvPr>
        </p:nvSpPr>
        <p:spPr/>
        <p:txBody>
          <a:bodyPr/>
          <a:lstStyle/>
          <a:p>
            <a:r>
              <a:rPr lang="en-US"/>
              <a:t>© 2016 Elsevier, Inc. All rights reserved.</a:t>
            </a:r>
          </a:p>
        </p:txBody>
      </p:sp>
      <p:sp>
        <p:nvSpPr>
          <p:cNvPr id="4" name="Slide Number Placeholder 3"/>
          <p:cNvSpPr>
            <a:spLocks noGrp="1"/>
          </p:cNvSpPr>
          <p:nvPr>
            <p:ph type="sldNum" sz="quarter" idx="12"/>
          </p:nvPr>
        </p:nvSpPr>
        <p:spPr/>
        <p:txBody>
          <a:bodyPr/>
          <a:lstStyle/>
          <a:p>
            <a:fld id="{A21A4757-D8BF-4CED-A0CD-F52E210D54D0}" type="slidenum">
              <a:rPr lang="en-US" smtClean="0"/>
              <a:t>27</a:t>
            </a:fld>
            <a:endParaRPr lang="en-US"/>
          </a:p>
        </p:txBody>
      </p:sp>
    </p:spTree>
    <p:extLst>
      <p:ext uri="{BB962C8B-B14F-4D97-AF65-F5344CB8AC3E}">
        <p14:creationId xmlns:p14="http://schemas.microsoft.com/office/powerpoint/2010/main" val="2394452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12, 2020</a:t>
            </a:r>
          </a:p>
        </p:txBody>
      </p:sp>
      <p:sp>
        <p:nvSpPr>
          <p:cNvPr id="5" name="Slide Number Placeholder 4"/>
          <p:cNvSpPr>
            <a:spLocks noGrp="1"/>
          </p:cNvSpPr>
          <p:nvPr>
            <p:ph type="sldNum" sz="quarter" idx="12"/>
          </p:nvPr>
        </p:nvSpPr>
        <p:spPr/>
        <p:txBody>
          <a:bodyPr/>
          <a:lstStyle/>
          <a:p>
            <a:fld id="{07E4C76B-B62B-E041-BECA-E1452F308EBC}" type="slidenum">
              <a:rPr lang="en-US" smtClean="0"/>
              <a:pPr/>
              <a:t>28</a:t>
            </a:fld>
            <a:endParaRPr lang="en-US"/>
          </a:p>
        </p:txBody>
      </p:sp>
      <p:sp>
        <p:nvSpPr>
          <p:cNvPr id="9" name="Rectangle 2">
            <a:extLst>
              <a:ext uri="{FF2B5EF4-FFF2-40B4-BE49-F238E27FC236}">
                <a16:creationId xmlns:a16="http://schemas.microsoft.com/office/drawing/2014/main" id="{8494416A-EF14-3349-9E2B-88D844F422C7}"/>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Code Reordering Example</a:t>
            </a:r>
            <a:endParaRPr lang="en-AU" altLang="en-US" sz="4000" b="1" dirty="0">
              <a:solidFill>
                <a:srgbClr val="006600"/>
              </a:solidFill>
              <a:latin typeface="Times" charset="0"/>
              <a:ea typeface="Times" charset="0"/>
              <a:cs typeface="Times" charset="0"/>
            </a:endParaRPr>
          </a:p>
        </p:txBody>
      </p:sp>
      <p:sp>
        <p:nvSpPr>
          <p:cNvPr id="7" name="TextBox 6">
            <a:extLst>
              <a:ext uri="{FF2B5EF4-FFF2-40B4-BE49-F238E27FC236}">
                <a16:creationId xmlns:a16="http://schemas.microsoft.com/office/drawing/2014/main" id="{CE2AD4E4-1616-504B-9AC5-C3E18768A9A7}"/>
              </a:ext>
            </a:extLst>
          </p:cNvPr>
          <p:cNvSpPr txBox="1"/>
          <p:nvPr/>
        </p:nvSpPr>
        <p:spPr>
          <a:xfrm>
            <a:off x="731521" y="1356188"/>
            <a:ext cx="3985446" cy="2677656"/>
          </a:xfrm>
          <a:prstGeom prst="rect">
            <a:avLst/>
          </a:prstGeom>
          <a:noFill/>
        </p:spPr>
        <p:txBody>
          <a:bodyPr wrap="square" rtlCol="0">
            <a:spAutoFit/>
          </a:bodyPr>
          <a:lstStyle/>
          <a:p>
            <a:r>
              <a:rPr lang="en-US" sz="1400" dirty="0">
                <a:latin typeface="Times" charset="0"/>
                <a:ea typeface="Times" charset="0"/>
                <a:cs typeface="Times" charset="0"/>
              </a:rPr>
              <a:t>Consider this code</a:t>
            </a:r>
          </a:p>
          <a:p>
            <a:r>
              <a:rPr lang="en-US" sz="1400" dirty="0">
                <a:latin typeface="Times" charset="0"/>
                <a:ea typeface="Times" charset="0"/>
                <a:cs typeface="Times" charset="0"/>
              </a:rPr>
              <a:t>Loop:		LDUR		</a:t>
            </a:r>
            <a:r>
              <a:rPr lang="en-US" sz="1400" dirty="0">
                <a:solidFill>
                  <a:srgbClr val="C00000"/>
                </a:solidFill>
                <a:latin typeface="Times" charset="0"/>
                <a:ea typeface="Times" charset="0"/>
                <a:cs typeface="Times" charset="0"/>
              </a:rPr>
              <a:t>X3</a:t>
            </a:r>
            <a:r>
              <a:rPr lang="en-US" sz="1400" dirty="0">
                <a:latin typeface="Times" charset="0"/>
                <a:ea typeface="Times" charset="0"/>
                <a:cs typeface="Times" charset="0"/>
              </a:rPr>
              <a:t>, [X5, #0]</a:t>
            </a:r>
          </a:p>
          <a:p>
            <a:r>
              <a:rPr lang="en-US" sz="1400" dirty="0">
                <a:latin typeface="Times" charset="0"/>
                <a:ea typeface="Times" charset="0"/>
                <a:cs typeface="Times" charset="0"/>
              </a:rPr>
              <a:t>		ADD			X7, X7, </a:t>
            </a:r>
            <a:r>
              <a:rPr lang="en-US" sz="1400" dirty="0">
                <a:solidFill>
                  <a:srgbClr val="C00000"/>
                </a:solidFill>
                <a:latin typeface="Times" charset="0"/>
                <a:ea typeface="Times" charset="0"/>
                <a:cs typeface="Times" charset="0"/>
              </a:rPr>
              <a:t>X3</a:t>
            </a:r>
          </a:p>
          <a:p>
            <a:r>
              <a:rPr lang="en-US" sz="1400" dirty="0">
                <a:latin typeface="Times" charset="0"/>
                <a:ea typeface="Times" charset="0"/>
                <a:cs typeface="Times" charset="0"/>
              </a:rPr>
              <a:t>		LDUR		</a:t>
            </a:r>
            <a:r>
              <a:rPr lang="en-US" sz="1400" dirty="0">
                <a:solidFill>
                  <a:srgbClr val="C00000"/>
                </a:solidFill>
                <a:latin typeface="Times" charset="0"/>
                <a:ea typeface="Times" charset="0"/>
                <a:cs typeface="Times" charset="0"/>
              </a:rPr>
              <a:t>X4</a:t>
            </a:r>
            <a:r>
              <a:rPr lang="en-US" sz="1400" dirty="0">
                <a:latin typeface="Times" charset="0"/>
                <a:ea typeface="Times" charset="0"/>
                <a:cs typeface="Times" charset="0"/>
              </a:rPr>
              <a:t>, [X6 ,#0] </a:t>
            </a:r>
          </a:p>
          <a:p>
            <a:r>
              <a:rPr lang="en-US" sz="1400" dirty="0">
                <a:latin typeface="Times" charset="0"/>
                <a:ea typeface="Times" charset="0"/>
                <a:cs typeface="Times" charset="0"/>
              </a:rPr>
              <a:t>		MUL			</a:t>
            </a:r>
            <a:r>
              <a:rPr lang="en-US" sz="1400" dirty="0">
                <a:solidFill>
                  <a:srgbClr val="007A37"/>
                </a:solidFill>
                <a:latin typeface="Times" charset="0"/>
                <a:ea typeface="Times" charset="0"/>
                <a:cs typeface="Times" charset="0"/>
              </a:rPr>
              <a:t>X8</a:t>
            </a:r>
            <a:r>
              <a:rPr lang="en-US" sz="1400" dirty="0">
                <a:latin typeface="Times" charset="0"/>
                <a:ea typeface="Times" charset="0"/>
                <a:cs typeface="Times" charset="0"/>
              </a:rPr>
              <a:t>, X8, </a:t>
            </a:r>
            <a:r>
              <a:rPr lang="en-US" sz="1400" dirty="0">
                <a:solidFill>
                  <a:srgbClr val="C00000"/>
                </a:solidFill>
                <a:latin typeface="Times" charset="0"/>
                <a:ea typeface="Times" charset="0"/>
                <a:cs typeface="Times" charset="0"/>
              </a:rPr>
              <a:t>X4</a:t>
            </a:r>
          </a:p>
          <a:p>
            <a:r>
              <a:rPr lang="en-US" sz="1400" dirty="0">
                <a:latin typeface="Times" charset="0"/>
                <a:ea typeface="Times" charset="0"/>
                <a:cs typeface="Times" charset="0"/>
              </a:rPr>
              <a:t>		ADD			</a:t>
            </a:r>
            <a:r>
              <a:rPr lang="en-US" sz="1400" dirty="0">
                <a:solidFill>
                  <a:srgbClr val="0041C4"/>
                </a:solidFill>
                <a:latin typeface="Times" charset="0"/>
                <a:ea typeface="Times" charset="0"/>
                <a:cs typeface="Times" charset="0"/>
              </a:rPr>
              <a:t>X10</a:t>
            </a:r>
            <a:r>
              <a:rPr lang="en-US" sz="1400" dirty="0">
                <a:latin typeface="Times" charset="0"/>
                <a:ea typeface="Times" charset="0"/>
                <a:cs typeface="Times" charset="0"/>
              </a:rPr>
              <a:t>, X7, </a:t>
            </a:r>
            <a:r>
              <a:rPr lang="en-US" sz="1400" dirty="0">
                <a:solidFill>
                  <a:srgbClr val="007A37"/>
                </a:solidFill>
                <a:latin typeface="Times" charset="0"/>
                <a:ea typeface="Times" charset="0"/>
                <a:cs typeface="Times" charset="0"/>
              </a:rPr>
              <a:t>X8</a:t>
            </a:r>
          </a:p>
          <a:p>
            <a:r>
              <a:rPr lang="en-US" sz="1400" dirty="0">
                <a:latin typeface="Times" charset="0"/>
                <a:ea typeface="Times" charset="0"/>
                <a:cs typeface="Times" charset="0"/>
              </a:rPr>
              <a:t>		STUR			</a:t>
            </a:r>
            <a:r>
              <a:rPr lang="en-US" sz="1400" dirty="0">
                <a:solidFill>
                  <a:srgbClr val="0041C4"/>
                </a:solidFill>
                <a:latin typeface="Times" charset="0"/>
                <a:ea typeface="Times" charset="0"/>
                <a:cs typeface="Times" charset="0"/>
              </a:rPr>
              <a:t>X10</a:t>
            </a:r>
            <a:r>
              <a:rPr lang="en-US" sz="1400" dirty="0">
                <a:latin typeface="Times" charset="0"/>
                <a:ea typeface="Times" charset="0"/>
                <a:cs typeface="Times" charset="0"/>
              </a:rPr>
              <a:t>, [X5, #0]</a:t>
            </a:r>
          </a:p>
          <a:p>
            <a:r>
              <a:rPr lang="en-US" sz="1400" dirty="0">
                <a:latin typeface="Times" charset="0"/>
                <a:ea typeface="Times" charset="0"/>
                <a:cs typeface="Times" charset="0"/>
              </a:rPr>
              <a:t>		ADD			X5, X5, #8</a:t>
            </a:r>
          </a:p>
          <a:p>
            <a:r>
              <a:rPr lang="en-US" sz="1400" dirty="0">
                <a:latin typeface="Times" charset="0"/>
                <a:ea typeface="Times" charset="0"/>
                <a:cs typeface="Times" charset="0"/>
              </a:rPr>
              <a:t>		ADD			X6, X6, #8</a:t>
            </a:r>
          </a:p>
          <a:p>
            <a:r>
              <a:rPr lang="en-US" sz="1400" dirty="0">
                <a:latin typeface="Times" charset="0"/>
                <a:ea typeface="Times" charset="0"/>
                <a:cs typeface="Times" charset="0"/>
              </a:rPr>
              <a:t>		SUB			X15, X20, X5</a:t>
            </a:r>
          </a:p>
          <a:p>
            <a:r>
              <a:rPr lang="en-US" sz="1400" dirty="0">
                <a:latin typeface="Times" charset="0"/>
                <a:ea typeface="Times" charset="0"/>
                <a:cs typeface="Times" charset="0"/>
              </a:rPr>
              <a:t>		</a:t>
            </a:r>
            <a:r>
              <a:rPr lang="en-US" sz="1400" b="1" dirty="0">
                <a:solidFill>
                  <a:schemeClr val="tx2">
                    <a:lumMod val="75000"/>
                  </a:schemeClr>
                </a:solidFill>
                <a:latin typeface="Times" charset="0"/>
                <a:ea typeface="Times" charset="0"/>
                <a:cs typeface="Times" charset="0"/>
              </a:rPr>
              <a:t>CBNZ</a:t>
            </a:r>
            <a:r>
              <a:rPr lang="en-US" sz="1400" dirty="0">
                <a:latin typeface="Times" charset="0"/>
                <a:ea typeface="Times" charset="0"/>
                <a:cs typeface="Times" charset="0"/>
              </a:rPr>
              <a:t>		</a:t>
            </a:r>
            <a:r>
              <a:rPr lang="en-US" sz="1400" b="1" dirty="0">
                <a:latin typeface="Times" charset="0"/>
                <a:ea typeface="Times" charset="0"/>
                <a:cs typeface="Times" charset="0"/>
              </a:rPr>
              <a:t>X15, Loop</a:t>
            </a:r>
          </a:p>
          <a:p>
            <a:endParaRPr lang="en-US" sz="1400" dirty="0">
              <a:latin typeface="Times" charset="0"/>
              <a:ea typeface="Times" charset="0"/>
              <a:cs typeface="Times" charset="0"/>
            </a:endParaRPr>
          </a:p>
        </p:txBody>
      </p:sp>
      <p:sp>
        <p:nvSpPr>
          <p:cNvPr id="8" name="TextBox 7">
            <a:extLst>
              <a:ext uri="{FF2B5EF4-FFF2-40B4-BE49-F238E27FC236}">
                <a16:creationId xmlns:a16="http://schemas.microsoft.com/office/drawing/2014/main" id="{161901F3-01F3-9B4F-A521-53E06BD00AF7}"/>
              </a:ext>
            </a:extLst>
          </p:cNvPr>
          <p:cNvSpPr txBox="1"/>
          <p:nvPr/>
        </p:nvSpPr>
        <p:spPr>
          <a:xfrm>
            <a:off x="4873083" y="1387806"/>
            <a:ext cx="3423424" cy="1169551"/>
          </a:xfrm>
          <a:prstGeom prst="rect">
            <a:avLst/>
          </a:prstGeom>
          <a:noFill/>
        </p:spPr>
        <p:txBody>
          <a:bodyPr wrap="square" rtlCol="0">
            <a:spAutoFit/>
          </a:bodyPr>
          <a:lstStyle/>
          <a:p>
            <a:r>
              <a:rPr lang="en-US" sz="1400" dirty="0">
                <a:solidFill>
                  <a:srgbClr val="139A29"/>
                </a:solidFill>
                <a:latin typeface="Times" pitchFamily="2" charset="0"/>
                <a:cs typeface="Arial"/>
              </a:rPr>
              <a:t>We can forward data from R type to next dependent instruction.</a:t>
            </a:r>
          </a:p>
          <a:p>
            <a:r>
              <a:rPr lang="en-US" sz="1400" dirty="0">
                <a:solidFill>
                  <a:srgbClr val="139A29"/>
                </a:solidFill>
                <a:latin typeface="Times" pitchFamily="2" charset="0"/>
                <a:cs typeface="Arial"/>
              </a:rPr>
              <a:t>But if the data read by LDUR is needed by next instruction, we need to stall.</a:t>
            </a:r>
          </a:p>
          <a:p>
            <a:r>
              <a:rPr lang="en-US" sz="1400" dirty="0">
                <a:solidFill>
                  <a:srgbClr val="139A29"/>
                </a:solidFill>
                <a:latin typeface="Times" pitchFamily="2" charset="0"/>
                <a:cs typeface="Arial"/>
              </a:rPr>
              <a:t>How many stalls are needed for this code?</a:t>
            </a:r>
          </a:p>
        </p:txBody>
      </p:sp>
      <p:sp>
        <p:nvSpPr>
          <p:cNvPr id="11" name="TextBox 10">
            <a:extLst>
              <a:ext uri="{FF2B5EF4-FFF2-40B4-BE49-F238E27FC236}">
                <a16:creationId xmlns:a16="http://schemas.microsoft.com/office/drawing/2014/main" id="{212F0EA7-E658-C444-88AC-179B55E4FF58}"/>
              </a:ext>
            </a:extLst>
          </p:cNvPr>
          <p:cNvSpPr txBox="1"/>
          <p:nvPr/>
        </p:nvSpPr>
        <p:spPr>
          <a:xfrm>
            <a:off x="4778051" y="2874198"/>
            <a:ext cx="3423424" cy="1600438"/>
          </a:xfrm>
          <a:prstGeom prst="rect">
            <a:avLst/>
          </a:prstGeom>
          <a:noFill/>
        </p:spPr>
        <p:txBody>
          <a:bodyPr wrap="square" rtlCol="0">
            <a:spAutoFit/>
          </a:bodyPr>
          <a:lstStyle/>
          <a:p>
            <a:r>
              <a:rPr lang="en-US" sz="1400" dirty="0">
                <a:latin typeface="Times" pitchFamily="2" charset="0"/>
                <a:cs typeface="Arial"/>
              </a:rPr>
              <a:t>sum=0;</a:t>
            </a:r>
          </a:p>
          <a:p>
            <a:r>
              <a:rPr lang="en-US" sz="1400" dirty="0">
                <a:latin typeface="Times" pitchFamily="2" charset="0"/>
                <a:cs typeface="Arial"/>
              </a:rPr>
              <a:t>product = 1;</a:t>
            </a:r>
          </a:p>
          <a:p>
            <a:endParaRPr lang="en-US" sz="1400" dirty="0">
              <a:latin typeface="Times" pitchFamily="2" charset="0"/>
              <a:cs typeface="Arial"/>
            </a:endParaRPr>
          </a:p>
          <a:p>
            <a:r>
              <a:rPr lang="en-US" sz="1400" dirty="0">
                <a:latin typeface="Times" pitchFamily="2" charset="0"/>
                <a:cs typeface="Arial"/>
              </a:rPr>
              <a:t>for(</a:t>
            </a:r>
            <a:r>
              <a:rPr lang="en-US" sz="1400" dirty="0" err="1">
                <a:latin typeface="Times" pitchFamily="2" charset="0"/>
                <a:cs typeface="Arial"/>
              </a:rPr>
              <a:t>i</a:t>
            </a:r>
            <a:r>
              <a:rPr lang="en-US" sz="1400" dirty="0">
                <a:latin typeface="Times" pitchFamily="2" charset="0"/>
                <a:cs typeface="Arial"/>
              </a:rPr>
              <a:t>=0; </a:t>
            </a:r>
            <a:r>
              <a:rPr lang="en-US" sz="1400" dirty="0" err="1">
                <a:latin typeface="Times" pitchFamily="2" charset="0"/>
                <a:cs typeface="Arial"/>
              </a:rPr>
              <a:t>i</a:t>
            </a:r>
            <a:r>
              <a:rPr lang="en-US" sz="1400" dirty="0">
                <a:latin typeface="Times" pitchFamily="2" charset="0"/>
                <a:cs typeface="Arial"/>
              </a:rPr>
              <a:t>&lt;n; </a:t>
            </a:r>
            <a:r>
              <a:rPr lang="en-US" sz="1400" dirty="0" err="1">
                <a:latin typeface="Times" pitchFamily="2" charset="0"/>
                <a:cs typeface="Arial"/>
              </a:rPr>
              <a:t>i</a:t>
            </a:r>
            <a:r>
              <a:rPr lang="en-US" sz="1400" dirty="0">
                <a:latin typeface="Times" pitchFamily="2" charset="0"/>
                <a:cs typeface="Arial"/>
              </a:rPr>
              <a:t>++) {</a:t>
            </a:r>
          </a:p>
          <a:p>
            <a:r>
              <a:rPr lang="en-US" sz="1400" dirty="0">
                <a:latin typeface="Times" pitchFamily="2" charset="0"/>
                <a:cs typeface="Arial"/>
              </a:rPr>
              <a:t>	sum= sum +a[</a:t>
            </a:r>
            <a:r>
              <a:rPr lang="en-US" sz="1400" dirty="0" err="1">
                <a:latin typeface="Times" pitchFamily="2" charset="0"/>
                <a:cs typeface="Arial"/>
              </a:rPr>
              <a:t>i</a:t>
            </a:r>
            <a:r>
              <a:rPr lang="en-US" sz="1400" dirty="0">
                <a:latin typeface="Times" pitchFamily="2" charset="0"/>
                <a:cs typeface="Arial"/>
              </a:rPr>
              <a:t>];</a:t>
            </a:r>
          </a:p>
          <a:p>
            <a:r>
              <a:rPr lang="en-US" sz="1400" dirty="0">
                <a:latin typeface="Times" pitchFamily="2" charset="0"/>
                <a:cs typeface="Arial"/>
              </a:rPr>
              <a:t>	product = product*b[</a:t>
            </a:r>
            <a:r>
              <a:rPr lang="en-US" sz="1400" dirty="0" err="1">
                <a:latin typeface="Times" pitchFamily="2" charset="0"/>
                <a:cs typeface="Arial"/>
              </a:rPr>
              <a:t>i</a:t>
            </a:r>
            <a:r>
              <a:rPr lang="en-US" sz="1400" dirty="0">
                <a:latin typeface="Times" pitchFamily="2" charset="0"/>
                <a:cs typeface="Arial"/>
              </a:rPr>
              <a:t>];</a:t>
            </a:r>
          </a:p>
          <a:p>
            <a:r>
              <a:rPr lang="en-US" sz="1400" dirty="0">
                <a:latin typeface="Times" pitchFamily="2" charset="0"/>
                <a:cs typeface="Arial"/>
              </a:rPr>
              <a:t>}</a:t>
            </a:r>
          </a:p>
        </p:txBody>
      </p:sp>
    </p:spTree>
    <p:extLst>
      <p:ext uri="{BB962C8B-B14F-4D97-AF65-F5344CB8AC3E}">
        <p14:creationId xmlns:p14="http://schemas.microsoft.com/office/powerpoint/2010/main" val="25903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12, 2020</a:t>
            </a:r>
          </a:p>
        </p:txBody>
      </p:sp>
      <p:sp>
        <p:nvSpPr>
          <p:cNvPr id="5" name="Slide Number Placeholder 4"/>
          <p:cNvSpPr>
            <a:spLocks noGrp="1"/>
          </p:cNvSpPr>
          <p:nvPr>
            <p:ph type="sldNum" sz="quarter" idx="12"/>
          </p:nvPr>
        </p:nvSpPr>
        <p:spPr/>
        <p:txBody>
          <a:bodyPr/>
          <a:lstStyle/>
          <a:p>
            <a:fld id="{07E4C76B-B62B-E041-BECA-E1452F308EBC}" type="slidenum">
              <a:rPr lang="en-US" smtClean="0"/>
              <a:pPr/>
              <a:t>29</a:t>
            </a:fld>
            <a:endParaRPr lang="en-US"/>
          </a:p>
        </p:txBody>
      </p:sp>
      <p:sp>
        <p:nvSpPr>
          <p:cNvPr id="9" name="Rectangle 2">
            <a:extLst>
              <a:ext uri="{FF2B5EF4-FFF2-40B4-BE49-F238E27FC236}">
                <a16:creationId xmlns:a16="http://schemas.microsoft.com/office/drawing/2014/main" id="{8494416A-EF14-3349-9E2B-88D844F422C7}"/>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Code Reordering Example</a:t>
            </a:r>
            <a:endParaRPr lang="en-AU" altLang="en-US" sz="4000" b="1" dirty="0">
              <a:solidFill>
                <a:srgbClr val="006600"/>
              </a:solidFill>
              <a:latin typeface="Times" charset="0"/>
              <a:ea typeface="Times" charset="0"/>
              <a:cs typeface="Times" charset="0"/>
            </a:endParaRPr>
          </a:p>
        </p:txBody>
      </p:sp>
      <p:sp>
        <p:nvSpPr>
          <p:cNvPr id="10" name="TextBox 9">
            <a:extLst>
              <a:ext uri="{FF2B5EF4-FFF2-40B4-BE49-F238E27FC236}">
                <a16:creationId xmlns:a16="http://schemas.microsoft.com/office/drawing/2014/main" id="{C7730599-D326-AE43-B2A7-2AC86449B4FD}"/>
              </a:ext>
            </a:extLst>
          </p:cNvPr>
          <p:cNvSpPr txBox="1"/>
          <p:nvPr/>
        </p:nvSpPr>
        <p:spPr>
          <a:xfrm>
            <a:off x="669073" y="1182031"/>
            <a:ext cx="4047894" cy="4401205"/>
          </a:xfrm>
          <a:prstGeom prst="rect">
            <a:avLst/>
          </a:prstGeom>
          <a:noFill/>
        </p:spPr>
        <p:txBody>
          <a:bodyPr wrap="square" rtlCol="0">
            <a:spAutoFit/>
          </a:bodyPr>
          <a:lstStyle/>
          <a:p>
            <a:r>
              <a:rPr lang="en-US" sz="1400" dirty="0">
                <a:latin typeface="Times" charset="0"/>
                <a:ea typeface="Times" charset="0"/>
                <a:cs typeface="Times" charset="0"/>
              </a:rPr>
              <a:t>Loop:		LDUR		</a:t>
            </a:r>
            <a:r>
              <a:rPr lang="en-US" sz="1400" b="1" dirty="0">
                <a:solidFill>
                  <a:srgbClr val="C00000"/>
                </a:solidFill>
                <a:latin typeface="Times" charset="0"/>
                <a:ea typeface="Times" charset="0"/>
                <a:cs typeface="Times" charset="0"/>
              </a:rPr>
              <a:t>X3</a:t>
            </a:r>
            <a:r>
              <a:rPr lang="en-US" sz="1400" dirty="0">
                <a:latin typeface="Times" charset="0"/>
                <a:ea typeface="Times" charset="0"/>
                <a:cs typeface="Times" charset="0"/>
              </a:rPr>
              <a:t>, [X5, #0]</a:t>
            </a:r>
          </a:p>
          <a:p>
            <a:r>
              <a:rPr lang="en-US" sz="1400" dirty="0">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p>
          <a:p>
            <a:r>
              <a:rPr lang="en-US" sz="1400" dirty="0">
                <a:latin typeface="Times" charset="0"/>
                <a:ea typeface="Times" charset="0"/>
                <a:cs typeface="Times" charset="0"/>
              </a:rPr>
              <a:t>		ADD			X7, X7, </a:t>
            </a:r>
            <a:r>
              <a:rPr lang="en-US" sz="1400" b="1" dirty="0">
                <a:solidFill>
                  <a:srgbClr val="C00000"/>
                </a:solidFill>
                <a:latin typeface="Times" charset="0"/>
                <a:ea typeface="Times" charset="0"/>
                <a:cs typeface="Times" charset="0"/>
              </a:rPr>
              <a:t>X3</a:t>
            </a:r>
          </a:p>
          <a:p>
            <a:r>
              <a:rPr lang="en-US" sz="1400" dirty="0">
                <a:latin typeface="Times" charset="0"/>
                <a:ea typeface="Times" charset="0"/>
                <a:cs typeface="Times" charset="0"/>
              </a:rPr>
              <a:t>		LDUR		</a:t>
            </a:r>
            <a:r>
              <a:rPr lang="en-US" sz="1400" b="1" dirty="0">
                <a:solidFill>
                  <a:srgbClr val="C00000"/>
                </a:solidFill>
                <a:latin typeface="Times" charset="0"/>
                <a:ea typeface="Times" charset="0"/>
                <a:cs typeface="Times" charset="0"/>
              </a:rPr>
              <a:t>X4</a:t>
            </a:r>
            <a:r>
              <a:rPr lang="en-US" sz="1400" dirty="0">
                <a:latin typeface="Times" charset="0"/>
                <a:ea typeface="Times" charset="0"/>
                <a:cs typeface="Times" charset="0"/>
              </a:rPr>
              <a:t>, [X6 ,#0] </a:t>
            </a:r>
          </a:p>
          <a:p>
            <a:r>
              <a:rPr lang="en-US" sz="1400" dirty="0">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endParaRPr lang="en-US" sz="1400" dirty="0">
              <a:solidFill>
                <a:schemeClr val="accent6">
                  <a:lumMod val="75000"/>
                </a:schemeClr>
              </a:solidFill>
              <a:latin typeface="Times" charset="0"/>
              <a:ea typeface="Times" charset="0"/>
              <a:cs typeface="Times" charset="0"/>
            </a:endParaRPr>
          </a:p>
          <a:p>
            <a:r>
              <a:rPr lang="en-US" sz="1400" dirty="0">
                <a:latin typeface="Times" charset="0"/>
                <a:ea typeface="Times" charset="0"/>
                <a:cs typeface="Times" charset="0"/>
              </a:rPr>
              <a:t>		MUL			</a:t>
            </a:r>
            <a:r>
              <a:rPr lang="en-US" sz="1400" b="1" dirty="0">
                <a:solidFill>
                  <a:srgbClr val="007A37"/>
                </a:solidFill>
                <a:latin typeface="Times" charset="0"/>
                <a:ea typeface="Times" charset="0"/>
                <a:cs typeface="Times" charset="0"/>
              </a:rPr>
              <a:t>X8</a:t>
            </a:r>
            <a:r>
              <a:rPr lang="en-US" sz="1400" dirty="0">
                <a:latin typeface="Times" charset="0"/>
                <a:ea typeface="Times" charset="0"/>
                <a:cs typeface="Times" charset="0"/>
              </a:rPr>
              <a:t>, X8, </a:t>
            </a:r>
            <a:r>
              <a:rPr lang="en-US" sz="1400" b="1" dirty="0">
                <a:solidFill>
                  <a:srgbClr val="C00000"/>
                </a:solidFill>
                <a:latin typeface="Times" charset="0"/>
                <a:ea typeface="Times" charset="0"/>
                <a:cs typeface="Times" charset="0"/>
              </a:rPr>
              <a:t>X4</a:t>
            </a:r>
          </a:p>
          <a:p>
            <a:r>
              <a:rPr lang="en-US" sz="1400" dirty="0">
                <a:latin typeface="Times" charset="0"/>
                <a:ea typeface="Times" charset="0"/>
                <a:cs typeface="Times" charset="0"/>
              </a:rPr>
              <a:t>		ADD			</a:t>
            </a:r>
            <a:r>
              <a:rPr lang="en-US" sz="1400" b="1" dirty="0">
                <a:solidFill>
                  <a:srgbClr val="0041C4"/>
                </a:solidFill>
                <a:latin typeface="Times" charset="0"/>
                <a:ea typeface="Times" charset="0"/>
                <a:cs typeface="Times" charset="0"/>
              </a:rPr>
              <a:t>X10</a:t>
            </a:r>
            <a:r>
              <a:rPr lang="en-US" sz="1400" dirty="0">
                <a:latin typeface="Times" charset="0"/>
                <a:ea typeface="Times" charset="0"/>
                <a:cs typeface="Times" charset="0"/>
              </a:rPr>
              <a:t>, X7, </a:t>
            </a:r>
            <a:r>
              <a:rPr lang="en-US" sz="1400" b="1" dirty="0">
                <a:solidFill>
                  <a:srgbClr val="007A37"/>
                </a:solidFill>
                <a:latin typeface="Times" charset="0"/>
                <a:ea typeface="Times" charset="0"/>
                <a:cs typeface="Times" charset="0"/>
              </a:rPr>
              <a:t>X8</a:t>
            </a:r>
          </a:p>
          <a:p>
            <a:r>
              <a:rPr lang="en-US" sz="1400" dirty="0">
                <a:latin typeface="Times" charset="0"/>
                <a:ea typeface="Times" charset="0"/>
                <a:cs typeface="Times" charset="0"/>
              </a:rPr>
              <a:t>		STUR			</a:t>
            </a:r>
            <a:r>
              <a:rPr lang="en-US" sz="1400" b="1" dirty="0">
                <a:solidFill>
                  <a:srgbClr val="0041C4"/>
                </a:solidFill>
                <a:latin typeface="Times" charset="0"/>
                <a:ea typeface="Times" charset="0"/>
                <a:cs typeface="Times" charset="0"/>
              </a:rPr>
              <a:t>X10</a:t>
            </a:r>
            <a:r>
              <a:rPr lang="en-US" sz="1400" dirty="0">
                <a:latin typeface="Times" charset="0"/>
                <a:ea typeface="Times" charset="0"/>
                <a:cs typeface="Times" charset="0"/>
              </a:rPr>
              <a:t>, [X5, #0]</a:t>
            </a:r>
          </a:p>
          <a:p>
            <a:r>
              <a:rPr lang="en-US" sz="1400" dirty="0">
                <a:latin typeface="Times" charset="0"/>
                <a:ea typeface="Times" charset="0"/>
                <a:cs typeface="Times" charset="0"/>
              </a:rPr>
              <a:t>		ADD			X5, X5, #8</a:t>
            </a:r>
          </a:p>
          <a:p>
            <a:r>
              <a:rPr lang="en-US" sz="1400" dirty="0">
                <a:latin typeface="Times" charset="0"/>
                <a:ea typeface="Times" charset="0"/>
                <a:cs typeface="Times" charset="0"/>
              </a:rPr>
              <a:t>		ADD			X6, X6, #8</a:t>
            </a:r>
          </a:p>
          <a:p>
            <a:r>
              <a:rPr lang="en-US" sz="1400" dirty="0">
                <a:latin typeface="Times" charset="0"/>
                <a:ea typeface="Times" charset="0"/>
                <a:cs typeface="Times" charset="0"/>
              </a:rPr>
              <a:t>		SUB			X15, X20, X5</a:t>
            </a:r>
          </a:p>
          <a:p>
            <a:r>
              <a:rPr lang="en-US" sz="1400" dirty="0">
                <a:latin typeface="Times" charset="0"/>
                <a:ea typeface="Times" charset="0"/>
                <a:cs typeface="Times" charset="0"/>
              </a:rPr>
              <a:t>		CBNZ		X15, Loop</a:t>
            </a:r>
          </a:p>
          <a:p>
            <a:r>
              <a:rPr lang="en-US" sz="1400" b="1" dirty="0">
                <a:solidFill>
                  <a:schemeClr val="accent3">
                    <a:lumMod val="75000"/>
                  </a:schemeClr>
                </a:solidFill>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p>
          <a:p>
            <a:r>
              <a:rPr lang="en-US" sz="1400" b="1" dirty="0">
                <a:solidFill>
                  <a:schemeClr val="accent3">
                    <a:lumMod val="75000"/>
                  </a:schemeClr>
                </a:solidFill>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p>
          <a:p>
            <a:endParaRPr lang="en-US" sz="1400" dirty="0">
              <a:latin typeface="Times" charset="0"/>
              <a:ea typeface="Times" charset="0"/>
              <a:cs typeface="Times" charset="0"/>
            </a:endParaRPr>
          </a:p>
          <a:p>
            <a:r>
              <a:rPr lang="en-US" sz="1400" dirty="0">
                <a:latin typeface="Times" charset="0"/>
                <a:ea typeface="Times" charset="0"/>
                <a:cs typeface="Times" charset="0"/>
              </a:rPr>
              <a:t>Note since Branch is taken (most of the time), 2 stalls</a:t>
            </a:r>
          </a:p>
          <a:p>
            <a:endParaRPr lang="en-US" sz="1400" dirty="0">
              <a:latin typeface="Times" charset="0"/>
              <a:ea typeface="Times" charset="0"/>
              <a:cs typeface="Times" charset="0"/>
            </a:endParaRPr>
          </a:p>
          <a:p>
            <a:r>
              <a:rPr lang="en-US" sz="1400" dirty="0">
                <a:latin typeface="Times" charset="0"/>
                <a:ea typeface="Times" charset="0"/>
                <a:cs typeface="Times" charset="0"/>
              </a:rPr>
              <a:t>We need 14 cycles to complete one loop iteration</a:t>
            </a:r>
          </a:p>
          <a:p>
            <a:r>
              <a:rPr lang="en-US" sz="1400" dirty="0">
                <a:latin typeface="Times" charset="0"/>
                <a:ea typeface="Times" charset="0"/>
                <a:cs typeface="Times" charset="0"/>
              </a:rPr>
              <a:t>Can we reorder?</a:t>
            </a:r>
          </a:p>
          <a:p>
            <a:endParaRPr lang="en-US" sz="1400" dirty="0">
              <a:latin typeface="Times" charset="0"/>
              <a:ea typeface="Times" charset="0"/>
              <a:cs typeface="Times" charset="0"/>
            </a:endParaRPr>
          </a:p>
        </p:txBody>
      </p:sp>
      <p:sp>
        <p:nvSpPr>
          <p:cNvPr id="12" name="TextBox 11">
            <a:extLst>
              <a:ext uri="{FF2B5EF4-FFF2-40B4-BE49-F238E27FC236}">
                <a16:creationId xmlns:a16="http://schemas.microsoft.com/office/drawing/2014/main" id="{8D204B03-CBBA-4748-B9AD-514F04E781D4}"/>
              </a:ext>
            </a:extLst>
          </p:cNvPr>
          <p:cNvSpPr txBox="1"/>
          <p:nvPr/>
        </p:nvSpPr>
        <p:spPr>
          <a:xfrm>
            <a:off x="4657481" y="1055654"/>
            <a:ext cx="4047894" cy="3323987"/>
          </a:xfrm>
          <a:prstGeom prst="rect">
            <a:avLst/>
          </a:prstGeom>
          <a:noFill/>
        </p:spPr>
        <p:txBody>
          <a:bodyPr wrap="square" rtlCol="0">
            <a:spAutoFit/>
          </a:bodyPr>
          <a:lstStyle/>
          <a:p>
            <a:r>
              <a:rPr lang="en-US" sz="1400" dirty="0">
                <a:latin typeface="Times" charset="0"/>
                <a:ea typeface="Times" charset="0"/>
                <a:cs typeface="Times" charset="0"/>
              </a:rPr>
              <a:t>Loop:		LDUR		</a:t>
            </a:r>
            <a:r>
              <a:rPr lang="en-US" sz="1400" b="1" dirty="0">
                <a:solidFill>
                  <a:srgbClr val="C00000"/>
                </a:solidFill>
                <a:latin typeface="Times" charset="0"/>
                <a:ea typeface="Times" charset="0"/>
                <a:cs typeface="Times" charset="0"/>
              </a:rPr>
              <a:t>X3</a:t>
            </a:r>
            <a:r>
              <a:rPr lang="en-US" sz="1400" dirty="0">
                <a:latin typeface="Times" charset="0"/>
                <a:ea typeface="Times" charset="0"/>
                <a:cs typeface="Times" charset="0"/>
              </a:rPr>
              <a:t>, [X5, #0]</a:t>
            </a:r>
          </a:p>
          <a:p>
            <a:r>
              <a:rPr lang="en-US" sz="1400" dirty="0">
                <a:latin typeface="Times" charset="0"/>
                <a:ea typeface="Times" charset="0"/>
                <a:cs typeface="Times" charset="0"/>
              </a:rPr>
              <a:t>		LDUR		</a:t>
            </a:r>
            <a:r>
              <a:rPr lang="en-US" sz="1400" b="1" dirty="0">
                <a:solidFill>
                  <a:srgbClr val="C00000"/>
                </a:solidFill>
                <a:latin typeface="Times" charset="0"/>
                <a:ea typeface="Times" charset="0"/>
                <a:cs typeface="Times" charset="0"/>
              </a:rPr>
              <a:t>X4</a:t>
            </a:r>
            <a:r>
              <a:rPr lang="en-US" sz="1400" dirty="0">
                <a:latin typeface="Times" charset="0"/>
                <a:ea typeface="Times" charset="0"/>
                <a:cs typeface="Times" charset="0"/>
              </a:rPr>
              <a:t>, [X6 ,#0] </a:t>
            </a:r>
          </a:p>
          <a:p>
            <a:r>
              <a:rPr lang="en-US" sz="1400" dirty="0">
                <a:latin typeface="Times" charset="0"/>
                <a:ea typeface="Times" charset="0"/>
                <a:cs typeface="Times" charset="0"/>
              </a:rPr>
              <a:t>		ADD			X7, X7, </a:t>
            </a:r>
            <a:r>
              <a:rPr lang="en-US" sz="1400" b="1" dirty="0">
                <a:solidFill>
                  <a:srgbClr val="C00000"/>
                </a:solidFill>
                <a:latin typeface="Times" charset="0"/>
                <a:ea typeface="Times" charset="0"/>
                <a:cs typeface="Times" charset="0"/>
              </a:rPr>
              <a:t>X3</a:t>
            </a:r>
          </a:p>
          <a:p>
            <a:r>
              <a:rPr lang="en-US" sz="1400" dirty="0">
                <a:latin typeface="Times" charset="0"/>
                <a:ea typeface="Times" charset="0"/>
                <a:cs typeface="Times" charset="0"/>
              </a:rPr>
              <a:t>		MUL			</a:t>
            </a:r>
            <a:r>
              <a:rPr lang="en-US" sz="1400" b="1" dirty="0">
                <a:solidFill>
                  <a:srgbClr val="007A37"/>
                </a:solidFill>
                <a:latin typeface="Times" charset="0"/>
                <a:ea typeface="Times" charset="0"/>
                <a:cs typeface="Times" charset="0"/>
              </a:rPr>
              <a:t>X8</a:t>
            </a:r>
            <a:r>
              <a:rPr lang="en-US" sz="1400" dirty="0">
                <a:latin typeface="Times" charset="0"/>
                <a:ea typeface="Times" charset="0"/>
                <a:cs typeface="Times" charset="0"/>
              </a:rPr>
              <a:t>, X8, </a:t>
            </a:r>
            <a:r>
              <a:rPr lang="en-US" sz="1400" b="1" dirty="0">
                <a:solidFill>
                  <a:srgbClr val="C00000"/>
                </a:solidFill>
                <a:latin typeface="Times" charset="0"/>
                <a:ea typeface="Times" charset="0"/>
                <a:cs typeface="Times" charset="0"/>
              </a:rPr>
              <a:t>X4</a:t>
            </a:r>
          </a:p>
          <a:p>
            <a:r>
              <a:rPr lang="en-US" sz="1400" dirty="0">
                <a:latin typeface="Times" charset="0"/>
                <a:ea typeface="Times" charset="0"/>
                <a:cs typeface="Times" charset="0"/>
              </a:rPr>
              <a:t>		ADD			</a:t>
            </a:r>
            <a:r>
              <a:rPr lang="en-US" sz="1400" b="1" dirty="0">
                <a:solidFill>
                  <a:srgbClr val="0041C4"/>
                </a:solidFill>
                <a:latin typeface="Times" charset="0"/>
                <a:ea typeface="Times" charset="0"/>
                <a:cs typeface="Times" charset="0"/>
              </a:rPr>
              <a:t>X10</a:t>
            </a:r>
            <a:r>
              <a:rPr lang="en-US" sz="1400" dirty="0">
                <a:latin typeface="Times" charset="0"/>
                <a:ea typeface="Times" charset="0"/>
                <a:cs typeface="Times" charset="0"/>
              </a:rPr>
              <a:t>, X7, </a:t>
            </a:r>
            <a:r>
              <a:rPr lang="en-US" sz="1400" b="1" dirty="0">
                <a:solidFill>
                  <a:srgbClr val="007A37"/>
                </a:solidFill>
                <a:latin typeface="Times" charset="0"/>
                <a:ea typeface="Times" charset="0"/>
                <a:cs typeface="Times" charset="0"/>
              </a:rPr>
              <a:t>X8</a:t>
            </a:r>
          </a:p>
          <a:p>
            <a:r>
              <a:rPr lang="en-US" sz="1400" dirty="0">
                <a:latin typeface="Times" charset="0"/>
                <a:ea typeface="Times" charset="0"/>
                <a:cs typeface="Times" charset="0"/>
              </a:rPr>
              <a:t>		STUR			</a:t>
            </a:r>
            <a:r>
              <a:rPr lang="en-US" sz="1400" b="1" dirty="0">
                <a:solidFill>
                  <a:srgbClr val="0041C4"/>
                </a:solidFill>
                <a:latin typeface="Times" charset="0"/>
                <a:ea typeface="Times" charset="0"/>
                <a:cs typeface="Times" charset="0"/>
              </a:rPr>
              <a:t>X10</a:t>
            </a:r>
            <a:r>
              <a:rPr lang="en-US" sz="1400" dirty="0">
                <a:latin typeface="Times" charset="0"/>
                <a:ea typeface="Times" charset="0"/>
                <a:cs typeface="Times" charset="0"/>
              </a:rPr>
              <a:t>, [X5, #0]</a:t>
            </a:r>
          </a:p>
          <a:p>
            <a:r>
              <a:rPr lang="en-US" sz="1400" dirty="0">
                <a:latin typeface="Times" charset="0"/>
                <a:ea typeface="Times" charset="0"/>
                <a:cs typeface="Times" charset="0"/>
              </a:rPr>
              <a:t>		ADD			X5, X5, #8</a:t>
            </a:r>
          </a:p>
          <a:p>
            <a:r>
              <a:rPr lang="en-US" sz="1400" dirty="0">
                <a:latin typeface="Times" charset="0"/>
                <a:ea typeface="Times" charset="0"/>
                <a:cs typeface="Times" charset="0"/>
              </a:rPr>
              <a:t>		ADD			X6, X6, #8</a:t>
            </a:r>
          </a:p>
          <a:p>
            <a:r>
              <a:rPr lang="en-US" sz="1400" dirty="0">
                <a:latin typeface="Times" charset="0"/>
                <a:ea typeface="Times" charset="0"/>
                <a:cs typeface="Times" charset="0"/>
              </a:rPr>
              <a:t>		SUB			X15, X20, X5</a:t>
            </a:r>
          </a:p>
          <a:p>
            <a:r>
              <a:rPr lang="en-US" sz="1400" dirty="0">
                <a:latin typeface="Times" charset="0"/>
                <a:ea typeface="Times" charset="0"/>
                <a:cs typeface="Times" charset="0"/>
              </a:rPr>
              <a:t>		CBNZ		X15, Loop</a:t>
            </a:r>
          </a:p>
          <a:p>
            <a:r>
              <a:rPr lang="en-US" sz="1400" dirty="0">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p>
          <a:p>
            <a:r>
              <a:rPr lang="en-US" sz="1400" b="1" dirty="0">
                <a:solidFill>
                  <a:schemeClr val="accent3">
                    <a:lumMod val="75000"/>
                  </a:schemeClr>
                </a:solidFill>
                <a:latin typeface="Times" charset="0"/>
                <a:ea typeface="Times" charset="0"/>
                <a:cs typeface="Times" charset="0"/>
              </a:rPr>
              <a:t>		</a:t>
            </a:r>
            <a:r>
              <a:rPr lang="en-US" sz="1400" b="1" dirty="0">
                <a:solidFill>
                  <a:schemeClr val="accent6">
                    <a:lumMod val="75000"/>
                  </a:schemeClr>
                </a:solidFill>
                <a:latin typeface="Times" charset="0"/>
                <a:ea typeface="Times" charset="0"/>
                <a:cs typeface="Times" charset="0"/>
              </a:rPr>
              <a:t>Stall</a:t>
            </a:r>
          </a:p>
          <a:p>
            <a:endParaRPr lang="en-US" sz="1400" dirty="0">
              <a:latin typeface="Times" charset="0"/>
              <a:ea typeface="Times" charset="0"/>
              <a:cs typeface="Times" charset="0"/>
            </a:endParaRPr>
          </a:p>
          <a:p>
            <a:r>
              <a:rPr lang="en-US" sz="1400" dirty="0">
                <a:latin typeface="Times" charset="0"/>
                <a:ea typeface="Times" charset="0"/>
                <a:cs typeface="Times" charset="0"/>
              </a:rPr>
              <a:t>Now we need 12 cycle per iteration</a:t>
            </a:r>
          </a:p>
          <a:p>
            <a:endParaRPr lang="en-US" sz="1400" dirty="0">
              <a:latin typeface="Times" charset="0"/>
              <a:ea typeface="Times" charset="0"/>
              <a:cs typeface="Times" charset="0"/>
            </a:endParaRPr>
          </a:p>
        </p:txBody>
      </p:sp>
    </p:spTree>
    <p:extLst>
      <p:ext uri="{BB962C8B-B14F-4D97-AF65-F5344CB8AC3E}">
        <p14:creationId xmlns:p14="http://schemas.microsoft.com/office/powerpoint/2010/main" val="2299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3</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9" name="Rectangle 2">
            <a:extLst>
              <a:ext uri="{FF2B5EF4-FFF2-40B4-BE49-F238E27FC236}">
                <a16:creationId xmlns:a16="http://schemas.microsoft.com/office/drawing/2014/main" id="{4636177D-2A0C-204C-96E5-049FB9AED7EC}"/>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Arial" panose="020B0604020202020204" pitchFamily="34" charset="0"/>
                <a:cs typeface="Arial" panose="020B0604020202020204" pitchFamily="34" charset="0"/>
              </a:rPr>
              <a:t>Structure Hazards</a:t>
            </a:r>
            <a:endParaRPr lang="en-AU" altLang="en-US" sz="4000" b="1" dirty="0">
              <a:solidFill>
                <a:srgbClr val="006600"/>
              </a:solidFill>
              <a:latin typeface="Arial" panose="020B0604020202020204" pitchFamily="34" charset="0"/>
              <a:cs typeface="Arial" panose="020B0604020202020204" pitchFamily="34" charset="0"/>
            </a:endParaRPr>
          </a:p>
        </p:txBody>
      </p:sp>
      <p:grpSp>
        <p:nvGrpSpPr>
          <p:cNvPr id="13" name="Group 9">
            <a:extLst>
              <a:ext uri="{FF2B5EF4-FFF2-40B4-BE49-F238E27FC236}">
                <a16:creationId xmlns:a16="http://schemas.microsoft.com/office/drawing/2014/main" id="{F4EDA1C9-0E22-A04E-9DE8-60AB8A061BBC}"/>
              </a:ext>
            </a:extLst>
          </p:cNvPr>
          <p:cNvGrpSpPr>
            <a:grpSpLocks/>
          </p:cNvGrpSpPr>
          <p:nvPr/>
        </p:nvGrpSpPr>
        <p:grpSpPr bwMode="auto">
          <a:xfrm>
            <a:off x="404853" y="1995241"/>
            <a:ext cx="7918904" cy="1511300"/>
            <a:chOff x="216" y="1804"/>
            <a:chExt cx="5304" cy="980"/>
          </a:xfrm>
        </p:grpSpPr>
        <p:sp>
          <p:nvSpPr>
            <p:cNvPr id="14" name="Rectangle 10">
              <a:extLst>
                <a:ext uri="{FF2B5EF4-FFF2-40B4-BE49-F238E27FC236}">
                  <a16:creationId xmlns:a16="http://schemas.microsoft.com/office/drawing/2014/main" id="{F098726A-C5BC-5345-8128-363EC3F223A7}"/>
                </a:ext>
              </a:extLst>
            </p:cNvPr>
            <p:cNvSpPr>
              <a:spLocks noChangeArrowheads="1"/>
            </p:cNvSpPr>
            <p:nvPr/>
          </p:nvSpPr>
          <p:spPr bwMode="auto">
            <a:xfrm>
              <a:off x="1296"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t>IF</a:t>
              </a:r>
            </a:p>
          </p:txBody>
        </p:sp>
        <p:sp>
          <p:nvSpPr>
            <p:cNvPr id="15" name="Rectangle 11">
              <a:extLst>
                <a:ext uri="{FF2B5EF4-FFF2-40B4-BE49-F238E27FC236}">
                  <a16:creationId xmlns:a16="http://schemas.microsoft.com/office/drawing/2014/main" id="{998E8EE3-7745-5E4D-8B88-3B13497F055A}"/>
                </a:ext>
              </a:extLst>
            </p:cNvPr>
            <p:cNvSpPr>
              <a:spLocks noChangeArrowheads="1"/>
            </p:cNvSpPr>
            <p:nvPr/>
          </p:nvSpPr>
          <p:spPr bwMode="auto">
            <a:xfrm>
              <a:off x="1824"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16" name="Rectangle 12">
              <a:extLst>
                <a:ext uri="{FF2B5EF4-FFF2-40B4-BE49-F238E27FC236}">
                  <a16:creationId xmlns:a16="http://schemas.microsoft.com/office/drawing/2014/main" id="{D1681D8B-D060-0643-9F00-CE38C36AF3B5}"/>
                </a:ext>
              </a:extLst>
            </p:cNvPr>
            <p:cNvSpPr>
              <a:spLocks noChangeArrowheads="1"/>
            </p:cNvSpPr>
            <p:nvPr/>
          </p:nvSpPr>
          <p:spPr bwMode="auto">
            <a:xfrm>
              <a:off x="2352"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17" name="Rectangle 13">
              <a:extLst>
                <a:ext uri="{FF2B5EF4-FFF2-40B4-BE49-F238E27FC236}">
                  <a16:creationId xmlns:a16="http://schemas.microsoft.com/office/drawing/2014/main" id="{FF7A0309-6FAC-F948-A244-B3EDB30898B6}"/>
                </a:ext>
              </a:extLst>
            </p:cNvPr>
            <p:cNvSpPr>
              <a:spLocks noChangeArrowheads="1"/>
            </p:cNvSpPr>
            <p:nvPr/>
          </p:nvSpPr>
          <p:spPr bwMode="auto">
            <a:xfrm>
              <a:off x="2880" y="1824"/>
              <a:ext cx="528"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Mem</a:t>
              </a:r>
            </a:p>
          </p:txBody>
        </p:sp>
        <p:sp>
          <p:nvSpPr>
            <p:cNvPr id="18" name="Rectangle 14">
              <a:extLst>
                <a:ext uri="{FF2B5EF4-FFF2-40B4-BE49-F238E27FC236}">
                  <a16:creationId xmlns:a16="http://schemas.microsoft.com/office/drawing/2014/main" id="{171EB995-F4DE-7A48-9F02-86E3288B8E4F}"/>
                </a:ext>
              </a:extLst>
            </p:cNvPr>
            <p:cNvSpPr>
              <a:spLocks noChangeArrowheads="1"/>
            </p:cNvSpPr>
            <p:nvPr/>
          </p:nvSpPr>
          <p:spPr bwMode="auto">
            <a:xfrm>
              <a:off x="3408" y="182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19" name="Rectangle 15">
              <a:extLst>
                <a:ext uri="{FF2B5EF4-FFF2-40B4-BE49-F238E27FC236}">
                  <a16:creationId xmlns:a16="http://schemas.microsoft.com/office/drawing/2014/main" id="{4C5189D3-F689-BC43-A534-868789FE4F99}"/>
                </a:ext>
              </a:extLst>
            </p:cNvPr>
            <p:cNvSpPr>
              <a:spLocks noChangeArrowheads="1"/>
            </p:cNvSpPr>
            <p:nvPr/>
          </p:nvSpPr>
          <p:spPr bwMode="auto">
            <a:xfrm>
              <a:off x="1824"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20" name="Rectangle 16">
              <a:extLst>
                <a:ext uri="{FF2B5EF4-FFF2-40B4-BE49-F238E27FC236}">
                  <a16:creationId xmlns:a16="http://schemas.microsoft.com/office/drawing/2014/main" id="{EFAE0C66-32DF-9F43-BD65-4D4004F289DF}"/>
                </a:ext>
              </a:extLst>
            </p:cNvPr>
            <p:cNvSpPr>
              <a:spLocks noChangeArrowheads="1"/>
            </p:cNvSpPr>
            <p:nvPr/>
          </p:nvSpPr>
          <p:spPr bwMode="auto">
            <a:xfrm>
              <a:off x="2352"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21" name="Rectangle 17">
              <a:extLst>
                <a:ext uri="{FF2B5EF4-FFF2-40B4-BE49-F238E27FC236}">
                  <a16:creationId xmlns:a16="http://schemas.microsoft.com/office/drawing/2014/main" id="{4EC7377B-9F44-644F-BF4D-81C0E4EB2196}"/>
                </a:ext>
              </a:extLst>
            </p:cNvPr>
            <p:cNvSpPr>
              <a:spLocks noChangeArrowheads="1"/>
            </p:cNvSpPr>
            <p:nvPr/>
          </p:nvSpPr>
          <p:spPr bwMode="auto">
            <a:xfrm>
              <a:off x="2880"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22" name="Rectangle 18">
              <a:extLst>
                <a:ext uri="{FF2B5EF4-FFF2-40B4-BE49-F238E27FC236}">
                  <a16:creationId xmlns:a16="http://schemas.microsoft.com/office/drawing/2014/main" id="{10A787BD-DA69-B84F-BF22-0CE99D4CA2E4}"/>
                </a:ext>
              </a:extLst>
            </p:cNvPr>
            <p:cNvSpPr>
              <a:spLocks noChangeArrowheads="1"/>
            </p:cNvSpPr>
            <p:nvPr/>
          </p:nvSpPr>
          <p:spPr bwMode="auto">
            <a:xfrm>
              <a:off x="3408"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23" name="Rectangle 19">
              <a:extLst>
                <a:ext uri="{FF2B5EF4-FFF2-40B4-BE49-F238E27FC236}">
                  <a16:creationId xmlns:a16="http://schemas.microsoft.com/office/drawing/2014/main" id="{9A86FAF8-9A9B-EC45-93CE-74F2E9BA1170}"/>
                </a:ext>
              </a:extLst>
            </p:cNvPr>
            <p:cNvSpPr>
              <a:spLocks noChangeArrowheads="1"/>
            </p:cNvSpPr>
            <p:nvPr/>
          </p:nvSpPr>
          <p:spPr bwMode="auto">
            <a:xfrm>
              <a:off x="3936" y="206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24" name="Rectangle 20">
              <a:extLst>
                <a:ext uri="{FF2B5EF4-FFF2-40B4-BE49-F238E27FC236}">
                  <a16:creationId xmlns:a16="http://schemas.microsoft.com/office/drawing/2014/main" id="{823B0D7A-218B-9B4E-8879-E0AF7C212963}"/>
                </a:ext>
              </a:extLst>
            </p:cNvPr>
            <p:cNvSpPr>
              <a:spLocks noChangeArrowheads="1"/>
            </p:cNvSpPr>
            <p:nvPr/>
          </p:nvSpPr>
          <p:spPr bwMode="auto">
            <a:xfrm>
              <a:off x="2352" y="230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25" name="Rectangle 21">
              <a:extLst>
                <a:ext uri="{FF2B5EF4-FFF2-40B4-BE49-F238E27FC236}">
                  <a16:creationId xmlns:a16="http://schemas.microsoft.com/office/drawing/2014/main" id="{0F722945-CCBA-0042-B623-F76ADCB62D97}"/>
                </a:ext>
              </a:extLst>
            </p:cNvPr>
            <p:cNvSpPr>
              <a:spLocks noChangeArrowheads="1"/>
            </p:cNvSpPr>
            <p:nvPr/>
          </p:nvSpPr>
          <p:spPr bwMode="auto">
            <a:xfrm>
              <a:off x="2880" y="230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26" name="Rectangle 22">
              <a:extLst>
                <a:ext uri="{FF2B5EF4-FFF2-40B4-BE49-F238E27FC236}">
                  <a16:creationId xmlns:a16="http://schemas.microsoft.com/office/drawing/2014/main" id="{4479FA86-0C1B-394C-AF7D-03F0C67E7FFF}"/>
                </a:ext>
              </a:extLst>
            </p:cNvPr>
            <p:cNvSpPr>
              <a:spLocks noChangeArrowheads="1"/>
            </p:cNvSpPr>
            <p:nvPr/>
          </p:nvSpPr>
          <p:spPr bwMode="auto">
            <a:xfrm>
              <a:off x="3408" y="230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27" name="Rectangle 23">
              <a:extLst>
                <a:ext uri="{FF2B5EF4-FFF2-40B4-BE49-F238E27FC236}">
                  <a16:creationId xmlns:a16="http://schemas.microsoft.com/office/drawing/2014/main" id="{605D4092-B2BA-F341-AF9B-AAD6FEB7654B}"/>
                </a:ext>
              </a:extLst>
            </p:cNvPr>
            <p:cNvSpPr>
              <a:spLocks noChangeArrowheads="1"/>
            </p:cNvSpPr>
            <p:nvPr/>
          </p:nvSpPr>
          <p:spPr bwMode="auto">
            <a:xfrm>
              <a:off x="3936" y="230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28" name="Rectangle 24">
              <a:extLst>
                <a:ext uri="{FF2B5EF4-FFF2-40B4-BE49-F238E27FC236}">
                  <a16:creationId xmlns:a16="http://schemas.microsoft.com/office/drawing/2014/main" id="{18D5F94D-06E1-4344-9A12-52142374AC15}"/>
                </a:ext>
              </a:extLst>
            </p:cNvPr>
            <p:cNvSpPr>
              <a:spLocks noChangeArrowheads="1"/>
            </p:cNvSpPr>
            <p:nvPr/>
          </p:nvSpPr>
          <p:spPr bwMode="auto">
            <a:xfrm>
              <a:off x="4464" y="230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29" name="Rectangle 25">
              <a:extLst>
                <a:ext uri="{FF2B5EF4-FFF2-40B4-BE49-F238E27FC236}">
                  <a16:creationId xmlns:a16="http://schemas.microsoft.com/office/drawing/2014/main" id="{6AA92D3C-AFF4-7A43-8018-430C5771609A}"/>
                </a:ext>
              </a:extLst>
            </p:cNvPr>
            <p:cNvSpPr>
              <a:spLocks noChangeArrowheads="1"/>
            </p:cNvSpPr>
            <p:nvPr/>
          </p:nvSpPr>
          <p:spPr bwMode="auto">
            <a:xfrm>
              <a:off x="2880" y="2544"/>
              <a:ext cx="528"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IF</a:t>
              </a:r>
            </a:p>
          </p:txBody>
        </p:sp>
        <p:sp>
          <p:nvSpPr>
            <p:cNvPr id="30" name="Rectangle 26">
              <a:extLst>
                <a:ext uri="{FF2B5EF4-FFF2-40B4-BE49-F238E27FC236}">
                  <a16:creationId xmlns:a16="http://schemas.microsoft.com/office/drawing/2014/main" id="{F842DC7A-51F8-6448-8D81-EAE80C9229DA}"/>
                </a:ext>
              </a:extLst>
            </p:cNvPr>
            <p:cNvSpPr>
              <a:spLocks noChangeArrowheads="1"/>
            </p:cNvSpPr>
            <p:nvPr/>
          </p:nvSpPr>
          <p:spPr bwMode="auto">
            <a:xfrm>
              <a:off x="3408" y="254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31" name="Rectangle 27">
              <a:extLst>
                <a:ext uri="{FF2B5EF4-FFF2-40B4-BE49-F238E27FC236}">
                  <a16:creationId xmlns:a16="http://schemas.microsoft.com/office/drawing/2014/main" id="{CAA6F332-32A2-BC44-8D9E-1E0B67F397AD}"/>
                </a:ext>
              </a:extLst>
            </p:cNvPr>
            <p:cNvSpPr>
              <a:spLocks noChangeArrowheads="1"/>
            </p:cNvSpPr>
            <p:nvPr/>
          </p:nvSpPr>
          <p:spPr bwMode="auto">
            <a:xfrm>
              <a:off x="3936" y="254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32" name="Rectangle 28">
              <a:extLst>
                <a:ext uri="{FF2B5EF4-FFF2-40B4-BE49-F238E27FC236}">
                  <a16:creationId xmlns:a16="http://schemas.microsoft.com/office/drawing/2014/main" id="{F315388C-9B1F-664A-B169-543335105036}"/>
                </a:ext>
              </a:extLst>
            </p:cNvPr>
            <p:cNvSpPr>
              <a:spLocks noChangeArrowheads="1"/>
            </p:cNvSpPr>
            <p:nvPr/>
          </p:nvSpPr>
          <p:spPr bwMode="auto">
            <a:xfrm>
              <a:off x="4464" y="254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33" name="Rectangle 29">
              <a:extLst>
                <a:ext uri="{FF2B5EF4-FFF2-40B4-BE49-F238E27FC236}">
                  <a16:creationId xmlns:a16="http://schemas.microsoft.com/office/drawing/2014/main" id="{C378564B-18BE-5049-8A95-22923CFF7966}"/>
                </a:ext>
              </a:extLst>
            </p:cNvPr>
            <p:cNvSpPr>
              <a:spLocks noChangeArrowheads="1"/>
            </p:cNvSpPr>
            <p:nvPr/>
          </p:nvSpPr>
          <p:spPr bwMode="auto">
            <a:xfrm>
              <a:off x="4992" y="2544"/>
              <a:ext cx="528"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34" name="Text Box 30">
              <a:extLst>
                <a:ext uri="{FF2B5EF4-FFF2-40B4-BE49-F238E27FC236}">
                  <a16:creationId xmlns:a16="http://schemas.microsoft.com/office/drawing/2014/main" id="{AD816F08-49FB-944C-A656-C450A84176F7}"/>
                </a:ext>
              </a:extLst>
            </p:cNvPr>
            <p:cNvSpPr txBox="1">
              <a:spLocks noChangeArrowheads="1"/>
            </p:cNvSpPr>
            <p:nvPr/>
          </p:nvSpPr>
          <p:spPr bwMode="auto">
            <a:xfrm>
              <a:off x="216" y="1804"/>
              <a:ext cx="10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b="1" dirty="0">
                  <a:solidFill>
                    <a:srgbClr val="FF102F"/>
                  </a:solidFill>
                </a:rPr>
                <a:t>LDUR X1, [X0,#0]</a:t>
              </a:r>
              <a:endParaRPr lang="en-US" altLang="en-US" sz="1400" dirty="0"/>
            </a:p>
          </p:txBody>
        </p:sp>
        <p:sp>
          <p:nvSpPr>
            <p:cNvPr id="35" name="Text Box 31">
              <a:extLst>
                <a:ext uri="{FF2B5EF4-FFF2-40B4-BE49-F238E27FC236}">
                  <a16:creationId xmlns:a16="http://schemas.microsoft.com/office/drawing/2014/main" id="{43303909-CD6A-5A4F-8300-14914BEA5991}"/>
                </a:ext>
              </a:extLst>
            </p:cNvPr>
            <p:cNvSpPr txBox="1">
              <a:spLocks noChangeArrowheads="1"/>
            </p:cNvSpPr>
            <p:nvPr/>
          </p:nvSpPr>
          <p:spPr bwMode="auto">
            <a:xfrm>
              <a:off x="240" y="2044"/>
              <a:ext cx="9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ADD X3, X2, X4</a:t>
              </a:r>
            </a:p>
          </p:txBody>
        </p:sp>
        <p:sp>
          <p:nvSpPr>
            <p:cNvPr id="36" name="Text Box 32">
              <a:extLst>
                <a:ext uri="{FF2B5EF4-FFF2-40B4-BE49-F238E27FC236}">
                  <a16:creationId xmlns:a16="http://schemas.microsoft.com/office/drawing/2014/main" id="{8FEF5BA8-7FDF-4840-9932-D08DB766EDEA}"/>
                </a:ext>
              </a:extLst>
            </p:cNvPr>
            <p:cNvSpPr txBox="1">
              <a:spLocks noChangeArrowheads="1"/>
            </p:cNvSpPr>
            <p:nvPr/>
          </p:nvSpPr>
          <p:spPr bwMode="auto">
            <a:xfrm>
              <a:off x="240" y="2284"/>
              <a:ext cx="104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SUB X10, X10, #8</a:t>
              </a:r>
            </a:p>
          </p:txBody>
        </p:sp>
        <p:sp>
          <p:nvSpPr>
            <p:cNvPr id="37" name="Text Box 33">
              <a:extLst>
                <a:ext uri="{FF2B5EF4-FFF2-40B4-BE49-F238E27FC236}">
                  <a16:creationId xmlns:a16="http://schemas.microsoft.com/office/drawing/2014/main" id="{70B55635-55C6-E544-8393-A352445C5F05}"/>
                </a:ext>
              </a:extLst>
            </p:cNvPr>
            <p:cNvSpPr txBox="1">
              <a:spLocks noChangeArrowheads="1"/>
            </p:cNvSpPr>
            <p:nvPr/>
          </p:nvSpPr>
          <p:spPr bwMode="auto">
            <a:xfrm>
              <a:off x="240" y="2572"/>
              <a:ext cx="8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b="1" dirty="0">
                  <a:solidFill>
                    <a:srgbClr val="FF102F"/>
                  </a:solidFill>
                </a:rPr>
                <a:t>CBZ X10, loop</a:t>
              </a:r>
              <a:endParaRPr lang="en-US" altLang="en-US" sz="1400" dirty="0"/>
            </a:p>
          </p:txBody>
        </p:sp>
      </p:grpSp>
      <p:grpSp>
        <p:nvGrpSpPr>
          <p:cNvPr id="38" name="Group 34">
            <a:extLst>
              <a:ext uri="{FF2B5EF4-FFF2-40B4-BE49-F238E27FC236}">
                <a16:creationId xmlns:a16="http://schemas.microsoft.com/office/drawing/2014/main" id="{BBF072EE-3A27-F744-84ED-710B5105949F}"/>
              </a:ext>
            </a:extLst>
          </p:cNvPr>
          <p:cNvGrpSpPr>
            <a:grpSpLocks/>
          </p:cNvGrpSpPr>
          <p:nvPr/>
        </p:nvGrpSpPr>
        <p:grpSpPr bwMode="auto">
          <a:xfrm>
            <a:off x="404853" y="3868491"/>
            <a:ext cx="8026400" cy="1511300"/>
            <a:chOff x="240" y="2764"/>
            <a:chExt cx="5376" cy="980"/>
          </a:xfrm>
        </p:grpSpPr>
        <p:sp>
          <p:nvSpPr>
            <p:cNvPr id="39" name="Rectangle 35">
              <a:extLst>
                <a:ext uri="{FF2B5EF4-FFF2-40B4-BE49-F238E27FC236}">
                  <a16:creationId xmlns:a16="http://schemas.microsoft.com/office/drawing/2014/main" id="{5C6F0158-A8E6-424C-825C-C00E363EC71C}"/>
                </a:ext>
              </a:extLst>
            </p:cNvPr>
            <p:cNvSpPr>
              <a:spLocks noChangeArrowheads="1"/>
            </p:cNvSpPr>
            <p:nvPr/>
          </p:nvSpPr>
          <p:spPr bwMode="auto">
            <a:xfrm>
              <a:off x="1336" y="278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40" name="Rectangle 36">
              <a:extLst>
                <a:ext uri="{FF2B5EF4-FFF2-40B4-BE49-F238E27FC236}">
                  <a16:creationId xmlns:a16="http://schemas.microsoft.com/office/drawing/2014/main" id="{DC8DFC05-2AC8-994E-96F1-9345E5343B49}"/>
                </a:ext>
              </a:extLst>
            </p:cNvPr>
            <p:cNvSpPr>
              <a:spLocks noChangeArrowheads="1"/>
            </p:cNvSpPr>
            <p:nvPr/>
          </p:nvSpPr>
          <p:spPr bwMode="auto">
            <a:xfrm>
              <a:off x="1811" y="278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41" name="Rectangle 37">
              <a:extLst>
                <a:ext uri="{FF2B5EF4-FFF2-40B4-BE49-F238E27FC236}">
                  <a16:creationId xmlns:a16="http://schemas.microsoft.com/office/drawing/2014/main" id="{22C4A8DF-F7F3-754F-9E67-111A7B8FF9EE}"/>
                </a:ext>
              </a:extLst>
            </p:cNvPr>
            <p:cNvSpPr>
              <a:spLocks noChangeArrowheads="1"/>
            </p:cNvSpPr>
            <p:nvPr/>
          </p:nvSpPr>
          <p:spPr bwMode="auto">
            <a:xfrm>
              <a:off x="2286" y="278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42" name="Rectangle 38">
              <a:extLst>
                <a:ext uri="{FF2B5EF4-FFF2-40B4-BE49-F238E27FC236}">
                  <a16:creationId xmlns:a16="http://schemas.microsoft.com/office/drawing/2014/main" id="{D12EAD80-57AF-6540-ADCC-C387E4C5DCD5}"/>
                </a:ext>
              </a:extLst>
            </p:cNvPr>
            <p:cNvSpPr>
              <a:spLocks noChangeArrowheads="1"/>
            </p:cNvSpPr>
            <p:nvPr/>
          </p:nvSpPr>
          <p:spPr bwMode="auto">
            <a:xfrm>
              <a:off x="2761" y="2784"/>
              <a:ext cx="475"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Mem</a:t>
              </a:r>
            </a:p>
          </p:txBody>
        </p:sp>
        <p:sp>
          <p:nvSpPr>
            <p:cNvPr id="43" name="Rectangle 39">
              <a:extLst>
                <a:ext uri="{FF2B5EF4-FFF2-40B4-BE49-F238E27FC236}">
                  <a16:creationId xmlns:a16="http://schemas.microsoft.com/office/drawing/2014/main" id="{61AFE9FA-FF55-6C44-9192-FDF7037203CA}"/>
                </a:ext>
              </a:extLst>
            </p:cNvPr>
            <p:cNvSpPr>
              <a:spLocks noChangeArrowheads="1"/>
            </p:cNvSpPr>
            <p:nvPr/>
          </p:nvSpPr>
          <p:spPr bwMode="auto">
            <a:xfrm>
              <a:off x="3236" y="278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44" name="Rectangle 40">
              <a:extLst>
                <a:ext uri="{FF2B5EF4-FFF2-40B4-BE49-F238E27FC236}">
                  <a16:creationId xmlns:a16="http://schemas.microsoft.com/office/drawing/2014/main" id="{4DA8C358-4E3D-A447-BE02-CA3174A1047B}"/>
                </a:ext>
              </a:extLst>
            </p:cNvPr>
            <p:cNvSpPr>
              <a:spLocks noChangeArrowheads="1"/>
            </p:cNvSpPr>
            <p:nvPr/>
          </p:nvSpPr>
          <p:spPr bwMode="auto">
            <a:xfrm>
              <a:off x="1811" y="302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45" name="Rectangle 41">
              <a:extLst>
                <a:ext uri="{FF2B5EF4-FFF2-40B4-BE49-F238E27FC236}">
                  <a16:creationId xmlns:a16="http://schemas.microsoft.com/office/drawing/2014/main" id="{BC4199E4-8F91-734A-8D02-6E10F1F6BD3D}"/>
                </a:ext>
              </a:extLst>
            </p:cNvPr>
            <p:cNvSpPr>
              <a:spLocks noChangeArrowheads="1"/>
            </p:cNvSpPr>
            <p:nvPr/>
          </p:nvSpPr>
          <p:spPr bwMode="auto">
            <a:xfrm>
              <a:off x="2286" y="302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46" name="Rectangle 42">
              <a:extLst>
                <a:ext uri="{FF2B5EF4-FFF2-40B4-BE49-F238E27FC236}">
                  <a16:creationId xmlns:a16="http://schemas.microsoft.com/office/drawing/2014/main" id="{0656905D-7B9E-9743-BAA0-DD1B4BE60D91}"/>
                </a:ext>
              </a:extLst>
            </p:cNvPr>
            <p:cNvSpPr>
              <a:spLocks noChangeArrowheads="1"/>
            </p:cNvSpPr>
            <p:nvPr/>
          </p:nvSpPr>
          <p:spPr bwMode="auto">
            <a:xfrm>
              <a:off x="2761" y="302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47" name="Rectangle 43">
              <a:extLst>
                <a:ext uri="{FF2B5EF4-FFF2-40B4-BE49-F238E27FC236}">
                  <a16:creationId xmlns:a16="http://schemas.microsoft.com/office/drawing/2014/main" id="{20CCE33E-54B5-FD46-97E0-B3DEA59E6652}"/>
                </a:ext>
              </a:extLst>
            </p:cNvPr>
            <p:cNvSpPr>
              <a:spLocks noChangeArrowheads="1"/>
            </p:cNvSpPr>
            <p:nvPr/>
          </p:nvSpPr>
          <p:spPr bwMode="auto">
            <a:xfrm>
              <a:off x="3236" y="302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48" name="Rectangle 44">
              <a:extLst>
                <a:ext uri="{FF2B5EF4-FFF2-40B4-BE49-F238E27FC236}">
                  <a16:creationId xmlns:a16="http://schemas.microsoft.com/office/drawing/2014/main" id="{43C74A5D-227B-C842-90EE-741BAF36F860}"/>
                </a:ext>
              </a:extLst>
            </p:cNvPr>
            <p:cNvSpPr>
              <a:spLocks noChangeArrowheads="1"/>
            </p:cNvSpPr>
            <p:nvPr/>
          </p:nvSpPr>
          <p:spPr bwMode="auto">
            <a:xfrm>
              <a:off x="3711" y="302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49" name="Rectangle 45">
              <a:extLst>
                <a:ext uri="{FF2B5EF4-FFF2-40B4-BE49-F238E27FC236}">
                  <a16:creationId xmlns:a16="http://schemas.microsoft.com/office/drawing/2014/main" id="{D90F0282-579D-BC40-A129-101DC71C3868}"/>
                </a:ext>
              </a:extLst>
            </p:cNvPr>
            <p:cNvSpPr>
              <a:spLocks noChangeArrowheads="1"/>
            </p:cNvSpPr>
            <p:nvPr/>
          </p:nvSpPr>
          <p:spPr bwMode="auto">
            <a:xfrm>
              <a:off x="2286" y="326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IF</a:t>
              </a:r>
            </a:p>
          </p:txBody>
        </p:sp>
        <p:sp>
          <p:nvSpPr>
            <p:cNvPr id="50" name="Rectangle 46">
              <a:extLst>
                <a:ext uri="{FF2B5EF4-FFF2-40B4-BE49-F238E27FC236}">
                  <a16:creationId xmlns:a16="http://schemas.microsoft.com/office/drawing/2014/main" id="{C2D004A4-E898-524B-90A9-DE385B45C960}"/>
                </a:ext>
              </a:extLst>
            </p:cNvPr>
            <p:cNvSpPr>
              <a:spLocks noChangeArrowheads="1"/>
            </p:cNvSpPr>
            <p:nvPr/>
          </p:nvSpPr>
          <p:spPr bwMode="auto">
            <a:xfrm>
              <a:off x="2761" y="326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51" name="Rectangle 47">
              <a:extLst>
                <a:ext uri="{FF2B5EF4-FFF2-40B4-BE49-F238E27FC236}">
                  <a16:creationId xmlns:a16="http://schemas.microsoft.com/office/drawing/2014/main" id="{F9D49034-91F4-FF47-A1AE-A59B53C3899D}"/>
                </a:ext>
              </a:extLst>
            </p:cNvPr>
            <p:cNvSpPr>
              <a:spLocks noChangeArrowheads="1"/>
            </p:cNvSpPr>
            <p:nvPr/>
          </p:nvSpPr>
          <p:spPr bwMode="auto">
            <a:xfrm>
              <a:off x="3236" y="326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52" name="Rectangle 48">
              <a:extLst>
                <a:ext uri="{FF2B5EF4-FFF2-40B4-BE49-F238E27FC236}">
                  <a16:creationId xmlns:a16="http://schemas.microsoft.com/office/drawing/2014/main" id="{0A2D2078-45A5-734C-8F93-1BA21136F482}"/>
                </a:ext>
              </a:extLst>
            </p:cNvPr>
            <p:cNvSpPr>
              <a:spLocks noChangeArrowheads="1"/>
            </p:cNvSpPr>
            <p:nvPr/>
          </p:nvSpPr>
          <p:spPr bwMode="auto">
            <a:xfrm>
              <a:off x="3711" y="326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53" name="Rectangle 49">
              <a:extLst>
                <a:ext uri="{FF2B5EF4-FFF2-40B4-BE49-F238E27FC236}">
                  <a16:creationId xmlns:a16="http://schemas.microsoft.com/office/drawing/2014/main" id="{F229D31E-0C86-5943-9E7A-CB7DF33CD288}"/>
                </a:ext>
              </a:extLst>
            </p:cNvPr>
            <p:cNvSpPr>
              <a:spLocks noChangeArrowheads="1"/>
            </p:cNvSpPr>
            <p:nvPr/>
          </p:nvSpPr>
          <p:spPr bwMode="auto">
            <a:xfrm>
              <a:off x="4186" y="326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54" name="Rectangle 50">
              <a:extLst>
                <a:ext uri="{FF2B5EF4-FFF2-40B4-BE49-F238E27FC236}">
                  <a16:creationId xmlns:a16="http://schemas.microsoft.com/office/drawing/2014/main" id="{91D4D226-E851-444E-AB34-C6000DB55AE4}"/>
                </a:ext>
              </a:extLst>
            </p:cNvPr>
            <p:cNvSpPr>
              <a:spLocks noChangeArrowheads="1"/>
            </p:cNvSpPr>
            <p:nvPr/>
          </p:nvSpPr>
          <p:spPr bwMode="auto">
            <a:xfrm>
              <a:off x="3262" y="3504"/>
              <a:ext cx="476" cy="24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solidFill>
                    <a:schemeClr val="bg1"/>
                  </a:solidFill>
                </a:rPr>
                <a:t>IF</a:t>
              </a:r>
            </a:p>
          </p:txBody>
        </p:sp>
        <p:sp>
          <p:nvSpPr>
            <p:cNvPr id="55" name="Rectangle 51">
              <a:extLst>
                <a:ext uri="{FF2B5EF4-FFF2-40B4-BE49-F238E27FC236}">
                  <a16:creationId xmlns:a16="http://schemas.microsoft.com/office/drawing/2014/main" id="{79740A4F-2014-A747-AC7B-670E66BF7B59}"/>
                </a:ext>
              </a:extLst>
            </p:cNvPr>
            <p:cNvSpPr>
              <a:spLocks noChangeArrowheads="1"/>
            </p:cNvSpPr>
            <p:nvPr/>
          </p:nvSpPr>
          <p:spPr bwMode="auto">
            <a:xfrm>
              <a:off x="3738" y="350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Decode</a:t>
              </a:r>
            </a:p>
          </p:txBody>
        </p:sp>
        <p:sp>
          <p:nvSpPr>
            <p:cNvPr id="56" name="Rectangle 52">
              <a:extLst>
                <a:ext uri="{FF2B5EF4-FFF2-40B4-BE49-F238E27FC236}">
                  <a16:creationId xmlns:a16="http://schemas.microsoft.com/office/drawing/2014/main" id="{68DD26E8-C4A3-D040-AEF8-30AA3AAE1027}"/>
                </a:ext>
              </a:extLst>
            </p:cNvPr>
            <p:cNvSpPr>
              <a:spLocks noChangeArrowheads="1"/>
            </p:cNvSpPr>
            <p:nvPr/>
          </p:nvSpPr>
          <p:spPr bwMode="auto">
            <a:xfrm>
              <a:off x="4213" y="350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Exec</a:t>
              </a:r>
            </a:p>
          </p:txBody>
        </p:sp>
        <p:sp>
          <p:nvSpPr>
            <p:cNvPr id="57" name="Rectangle 53">
              <a:extLst>
                <a:ext uri="{FF2B5EF4-FFF2-40B4-BE49-F238E27FC236}">
                  <a16:creationId xmlns:a16="http://schemas.microsoft.com/office/drawing/2014/main" id="{56CDC998-4401-A742-9298-86B79BD16B52}"/>
                </a:ext>
              </a:extLst>
            </p:cNvPr>
            <p:cNvSpPr>
              <a:spLocks noChangeArrowheads="1"/>
            </p:cNvSpPr>
            <p:nvPr/>
          </p:nvSpPr>
          <p:spPr bwMode="auto">
            <a:xfrm>
              <a:off x="4688" y="350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Mem</a:t>
              </a:r>
            </a:p>
          </p:txBody>
        </p:sp>
        <p:sp>
          <p:nvSpPr>
            <p:cNvPr id="58" name="Rectangle 54">
              <a:extLst>
                <a:ext uri="{FF2B5EF4-FFF2-40B4-BE49-F238E27FC236}">
                  <a16:creationId xmlns:a16="http://schemas.microsoft.com/office/drawing/2014/main" id="{67A0D351-5312-F943-B10D-0774027DBF59}"/>
                </a:ext>
              </a:extLst>
            </p:cNvPr>
            <p:cNvSpPr>
              <a:spLocks noChangeArrowheads="1"/>
            </p:cNvSpPr>
            <p:nvPr/>
          </p:nvSpPr>
          <p:spPr bwMode="auto">
            <a:xfrm>
              <a:off x="5141" y="3504"/>
              <a:ext cx="475" cy="240"/>
            </a:xfrm>
            <a:prstGeom prst="rect">
              <a:avLst/>
            </a:prstGeom>
            <a:solidFill>
              <a:schemeClr val="accent5">
                <a:lumMod val="40000"/>
                <a:lumOff val="6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WB</a:t>
              </a:r>
            </a:p>
          </p:txBody>
        </p:sp>
        <p:sp>
          <p:nvSpPr>
            <p:cNvPr id="59" name="Text Box 55">
              <a:extLst>
                <a:ext uri="{FF2B5EF4-FFF2-40B4-BE49-F238E27FC236}">
                  <a16:creationId xmlns:a16="http://schemas.microsoft.com/office/drawing/2014/main" id="{50A2BB98-7D74-1C4F-B394-A2542D25C9A9}"/>
                </a:ext>
              </a:extLst>
            </p:cNvPr>
            <p:cNvSpPr txBox="1">
              <a:spLocks noChangeArrowheads="1"/>
            </p:cNvSpPr>
            <p:nvPr/>
          </p:nvSpPr>
          <p:spPr bwMode="auto">
            <a:xfrm>
              <a:off x="240" y="2764"/>
              <a:ext cx="107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None/>
              </a:pPr>
              <a:r>
                <a:rPr lang="en-US" altLang="en-US" sz="1400" b="1" dirty="0">
                  <a:solidFill>
                    <a:srgbClr val="FF102F"/>
                  </a:solidFill>
                </a:rPr>
                <a:t>LDUR X1, [X0,#0]</a:t>
              </a:r>
              <a:endParaRPr lang="en-US" altLang="en-US" sz="1400" dirty="0"/>
            </a:p>
          </p:txBody>
        </p:sp>
        <p:sp>
          <p:nvSpPr>
            <p:cNvPr id="60" name="Text Box 56">
              <a:extLst>
                <a:ext uri="{FF2B5EF4-FFF2-40B4-BE49-F238E27FC236}">
                  <a16:creationId xmlns:a16="http://schemas.microsoft.com/office/drawing/2014/main" id="{D9E0A92E-882F-C442-A975-F5598189522A}"/>
                </a:ext>
              </a:extLst>
            </p:cNvPr>
            <p:cNvSpPr txBox="1">
              <a:spLocks noChangeArrowheads="1"/>
            </p:cNvSpPr>
            <p:nvPr/>
          </p:nvSpPr>
          <p:spPr bwMode="auto">
            <a:xfrm>
              <a:off x="264" y="3004"/>
              <a:ext cx="9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ADD X3, X2, X4</a:t>
              </a:r>
            </a:p>
          </p:txBody>
        </p:sp>
        <p:sp>
          <p:nvSpPr>
            <p:cNvPr id="61" name="Text Box 57">
              <a:extLst>
                <a:ext uri="{FF2B5EF4-FFF2-40B4-BE49-F238E27FC236}">
                  <a16:creationId xmlns:a16="http://schemas.microsoft.com/office/drawing/2014/main" id="{3FC99EE8-78AE-2A49-A532-F27735C86D99}"/>
                </a:ext>
              </a:extLst>
            </p:cNvPr>
            <p:cNvSpPr txBox="1">
              <a:spLocks noChangeArrowheads="1"/>
            </p:cNvSpPr>
            <p:nvPr/>
          </p:nvSpPr>
          <p:spPr bwMode="auto">
            <a:xfrm>
              <a:off x="264" y="3244"/>
              <a:ext cx="104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t>SUB X10, X10, #8</a:t>
              </a:r>
            </a:p>
          </p:txBody>
        </p:sp>
        <p:sp>
          <p:nvSpPr>
            <p:cNvPr id="62" name="Text Box 58">
              <a:extLst>
                <a:ext uri="{FF2B5EF4-FFF2-40B4-BE49-F238E27FC236}">
                  <a16:creationId xmlns:a16="http://schemas.microsoft.com/office/drawing/2014/main" id="{60B4A5C6-42C0-6640-9AEE-8105D6C50350}"/>
                </a:ext>
              </a:extLst>
            </p:cNvPr>
            <p:cNvSpPr txBox="1">
              <a:spLocks noChangeArrowheads="1"/>
            </p:cNvSpPr>
            <p:nvPr/>
          </p:nvSpPr>
          <p:spPr bwMode="auto">
            <a:xfrm>
              <a:off x="264" y="3532"/>
              <a:ext cx="8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b="1" dirty="0">
                  <a:solidFill>
                    <a:srgbClr val="FF102F"/>
                  </a:solidFill>
                </a:rPr>
                <a:t>CBZ X10, loop</a:t>
              </a:r>
              <a:endParaRPr lang="en-US" altLang="en-US" sz="1400" dirty="0"/>
            </a:p>
          </p:txBody>
        </p:sp>
        <p:sp>
          <p:nvSpPr>
            <p:cNvPr id="63" name="Rectangle 59">
              <a:extLst>
                <a:ext uri="{FF2B5EF4-FFF2-40B4-BE49-F238E27FC236}">
                  <a16:creationId xmlns:a16="http://schemas.microsoft.com/office/drawing/2014/main" id="{C4A904B9-D9A7-E24B-90A6-DB80883252C0}"/>
                </a:ext>
              </a:extLst>
            </p:cNvPr>
            <p:cNvSpPr>
              <a:spLocks noChangeArrowheads="1"/>
            </p:cNvSpPr>
            <p:nvPr/>
          </p:nvSpPr>
          <p:spPr bwMode="auto">
            <a:xfrm>
              <a:off x="2784" y="3504"/>
              <a:ext cx="4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a:t>Stall</a:t>
              </a:r>
            </a:p>
          </p:txBody>
        </p:sp>
      </p:grpSp>
      <p:sp>
        <p:nvSpPr>
          <p:cNvPr id="64" name="TextBox 63">
            <a:extLst>
              <a:ext uri="{FF2B5EF4-FFF2-40B4-BE49-F238E27FC236}">
                <a16:creationId xmlns:a16="http://schemas.microsoft.com/office/drawing/2014/main" id="{440D4553-0F82-E943-82DA-8F5332B1614B}"/>
              </a:ext>
            </a:extLst>
          </p:cNvPr>
          <p:cNvSpPr txBox="1"/>
          <p:nvPr/>
        </p:nvSpPr>
        <p:spPr>
          <a:xfrm>
            <a:off x="472440" y="1047388"/>
            <a:ext cx="8385313" cy="584775"/>
          </a:xfrm>
          <a:prstGeom prst="rect">
            <a:avLst/>
          </a:prstGeom>
          <a:noFill/>
        </p:spPr>
        <p:txBody>
          <a:bodyPr wrap="square" rtlCol="0">
            <a:spAutoFit/>
          </a:bodyPr>
          <a:lstStyle/>
          <a:p>
            <a:r>
              <a:rPr lang="en-US" sz="1600" dirty="0">
                <a:latin typeface="Times" charset="0"/>
                <a:ea typeface="Times" charset="0"/>
                <a:cs typeface="Times" charset="0"/>
              </a:rPr>
              <a:t>Consider we have a single memory (or cache) for both Instructions and Data</a:t>
            </a:r>
          </a:p>
          <a:p>
            <a:r>
              <a:rPr lang="en-US" sz="1600" dirty="0">
                <a:latin typeface="Times" charset="0"/>
                <a:ea typeface="Times" charset="0"/>
                <a:cs typeface="Times" charset="0"/>
              </a:rPr>
              <a:t>	Need to access the same memory to fetch instructions as well as for LDUR/STUR</a:t>
            </a:r>
          </a:p>
        </p:txBody>
      </p:sp>
    </p:spTree>
    <p:extLst>
      <p:ext uri="{BB962C8B-B14F-4D97-AF65-F5344CB8AC3E}">
        <p14:creationId xmlns:p14="http://schemas.microsoft.com/office/powerpoint/2010/main" val="186777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4</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65" name="Text Placeholder 2">
            <a:extLst>
              <a:ext uri="{FF2B5EF4-FFF2-40B4-BE49-F238E27FC236}">
                <a16:creationId xmlns:a16="http://schemas.microsoft.com/office/drawing/2014/main" id="{4D7F0AE3-A2E8-E245-9AB9-925AA7E8266D}"/>
              </a:ext>
            </a:extLst>
          </p:cNvPr>
          <p:cNvSpPr>
            <a:spLocks noGrp="1"/>
          </p:cNvSpPr>
          <p:nvPr>
            <p:ph type="body" sz="quarter" idx="13"/>
          </p:nvPr>
        </p:nvSpPr>
        <p:spPr>
          <a:xfrm>
            <a:off x="472440" y="1295401"/>
            <a:ext cx="8259762" cy="2950596"/>
          </a:xfrm>
        </p:spPr>
        <p:txBody>
          <a:bodyPr>
            <a:noAutofit/>
          </a:bodyPr>
          <a:lstStyle/>
          <a:p>
            <a:pPr>
              <a:buFont typeface="Arial" panose="020B0604020202020204" pitchFamily="34" charset="0"/>
              <a:buChar char="•"/>
            </a:pPr>
            <a:r>
              <a:rPr lang="en-US" altLang="en-US" sz="1600" dirty="0">
                <a:solidFill>
                  <a:schemeClr val="tx1"/>
                </a:solidFill>
                <a:latin typeface="Times" charset="0"/>
                <a:ea typeface="Times" charset="0"/>
                <a:cs typeface="Times" charset="0"/>
              </a:rPr>
              <a:t>Conflict for use of a resource</a:t>
            </a:r>
          </a:p>
          <a:p>
            <a:pPr>
              <a:buFont typeface="Arial" panose="020B0604020202020204" pitchFamily="34" charset="0"/>
              <a:buChar char="•"/>
            </a:pPr>
            <a:r>
              <a:rPr lang="en-US" altLang="en-US" sz="1600" dirty="0">
                <a:solidFill>
                  <a:schemeClr val="tx1"/>
                </a:solidFill>
                <a:latin typeface="Times" charset="0"/>
                <a:ea typeface="Times" charset="0"/>
                <a:cs typeface="Times" charset="0"/>
              </a:rPr>
              <a:t>This problem can be eliminated using separate Instruction and Data memories (or caches)</a:t>
            </a:r>
            <a:endParaRPr lang="en-US" altLang="en-US" sz="1600" dirty="0">
              <a:latin typeface="Times" charset="0"/>
              <a:ea typeface="Times" charset="0"/>
              <a:cs typeface="Times" charset="0"/>
            </a:endParaRPr>
          </a:p>
          <a:p>
            <a:pPr lvl="1"/>
            <a:endParaRPr lang="en-US" altLang="en-US" sz="1600" dirty="0">
              <a:latin typeface="Times" charset="0"/>
              <a:ea typeface="Times" charset="0"/>
              <a:cs typeface="Times" charset="0"/>
            </a:endParaRPr>
          </a:p>
          <a:p>
            <a:r>
              <a:rPr lang="en-US" altLang="en-US" sz="1600" dirty="0">
                <a:solidFill>
                  <a:schemeClr val="tx1"/>
                </a:solidFill>
                <a:latin typeface="Times" charset="0"/>
                <a:ea typeface="Times" charset="0"/>
                <a:cs typeface="Times" charset="0"/>
              </a:rPr>
              <a:t>In general, we can eliminate Structural hazards by using more resources</a:t>
            </a:r>
          </a:p>
          <a:p>
            <a:r>
              <a:rPr lang="en-US" altLang="en-US" sz="1600" dirty="0">
                <a:solidFill>
                  <a:schemeClr val="tx1"/>
                </a:solidFill>
                <a:latin typeface="Times" charset="0"/>
                <a:ea typeface="Times" charset="0"/>
                <a:cs typeface="Times" charset="0"/>
              </a:rPr>
              <a:t>This may be very expensive in some cases</a:t>
            </a:r>
          </a:p>
          <a:p>
            <a:endParaRPr lang="en-US" altLang="en-US" sz="1600" dirty="0">
              <a:solidFill>
                <a:schemeClr val="tx1"/>
              </a:solidFill>
              <a:latin typeface="Times" charset="0"/>
              <a:ea typeface="Times" charset="0"/>
              <a:cs typeface="Times" charset="0"/>
            </a:endParaRPr>
          </a:p>
          <a:p>
            <a:r>
              <a:rPr lang="en-US" altLang="en-US" sz="1600" dirty="0">
                <a:solidFill>
                  <a:schemeClr val="tx1"/>
                </a:solidFill>
                <a:latin typeface="Times" charset="0"/>
                <a:ea typeface="Times" charset="0"/>
                <a:cs typeface="Times" charset="0"/>
              </a:rPr>
              <a:t>In more complex systems, we may have only one floating point divide unit</a:t>
            </a:r>
          </a:p>
          <a:p>
            <a:r>
              <a:rPr lang="en-US" altLang="en-US" sz="1600" dirty="0">
                <a:solidFill>
                  <a:schemeClr val="tx1"/>
                </a:solidFill>
                <a:latin typeface="Times" charset="0"/>
                <a:ea typeface="Times" charset="0"/>
                <a:cs typeface="Times" charset="0"/>
              </a:rPr>
              <a:t>			which takes longer than other instructions</a:t>
            </a:r>
          </a:p>
          <a:p>
            <a:r>
              <a:rPr lang="en-US" altLang="en-US" sz="1600" dirty="0">
                <a:solidFill>
                  <a:schemeClr val="tx1"/>
                </a:solidFill>
                <a:latin typeface="Times" charset="0"/>
                <a:ea typeface="Times" charset="0"/>
                <a:cs typeface="Times" charset="0"/>
              </a:rPr>
              <a:t>If we have two divide instructions in a row, we may have to stall the second divide </a:t>
            </a:r>
          </a:p>
          <a:p>
            <a:r>
              <a:rPr lang="en-US" altLang="en-US" sz="1600" dirty="0">
                <a:latin typeface="Times" charset="0"/>
                <a:ea typeface="Times" charset="0"/>
                <a:cs typeface="Times" charset="0"/>
              </a:rPr>
              <a:t>		</a:t>
            </a:r>
          </a:p>
          <a:p>
            <a:r>
              <a:rPr lang="en-US" altLang="en-US" sz="1600" dirty="0">
                <a:latin typeface="Times" charset="0"/>
                <a:ea typeface="Times" charset="0"/>
                <a:cs typeface="Times" charset="0"/>
              </a:rPr>
              <a:t>		</a:t>
            </a:r>
            <a:endParaRPr lang="en-AU" altLang="en-US" sz="1600" dirty="0">
              <a:latin typeface="Times" charset="0"/>
              <a:ea typeface="Times" charset="0"/>
              <a:cs typeface="Times" charset="0"/>
            </a:endParaRPr>
          </a:p>
        </p:txBody>
      </p:sp>
      <p:sp>
        <p:nvSpPr>
          <p:cNvPr id="66" name="Rectangle 2">
            <a:extLst>
              <a:ext uri="{FF2B5EF4-FFF2-40B4-BE49-F238E27FC236}">
                <a16:creationId xmlns:a16="http://schemas.microsoft.com/office/drawing/2014/main" id="{01AEE927-3DEA-EF43-A9FA-28D3596E32EC}"/>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Structure Hazards</a:t>
            </a:r>
            <a:endParaRPr lang="en-AU" altLang="en-US" sz="4000" b="1" dirty="0">
              <a:solidFill>
                <a:srgbClr val="006600"/>
              </a:solidFill>
              <a:latin typeface="Times" charset="0"/>
              <a:ea typeface="Times" charset="0"/>
              <a:cs typeface="Times" charset="0"/>
            </a:endParaRPr>
          </a:p>
        </p:txBody>
      </p:sp>
    </p:spTree>
    <p:extLst>
      <p:ext uri="{BB962C8B-B14F-4D97-AF65-F5344CB8AC3E}">
        <p14:creationId xmlns:p14="http://schemas.microsoft.com/office/powerpoint/2010/main" val="94146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1B6A-A364-468F-6632-AC3FF7244DD3}"/>
              </a:ext>
            </a:extLst>
          </p:cNvPr>
          <p:cNvSpPr>
            <a:spLocks noGrp="1"/>
          </p:cNvSpPr>
          <p:nvPr>
            <p:ph type="body" sz="quarter" idx="13"/>
          </p:nvPr>
        </p:nvSpPr>
        <p:spPr/>
        <p:txBody>
          <a:bodyPr/>
          <a:lstStyle/>
          <a:p>
            <a:r>
              <a:rPr lang="en-US" sz="2400" dirty="0">
                <a:effectLst/>
                <a:latin typeface="MinionPro"/>
              </a:rPr>
              <a:t>When a planned instruction cannot execute in the proper clock cycle because data that are needed to execute the instruction are not yet available. </a:t>
            </a:r>
            <a:endParaRPr lang="en-US" dirty="0"/>
          </a:p>
          <a:p>
            <a:endParaRPr lang="en-US" dirty="0"/>
          </a:p>
        </p:txBody>
      </p:sp>
      <p:sp>
        <p:nvSpPr>
          <p:cNvPr id="3" name="Title 2">
            <a:extLst>
              <a:ext uri="{FF2B5EF4-FFF2-40B4-BE49-F238E27FC236}">
                <a16:creationId xmlns:a16="http://schemas.microsoft.com/office/drawing/2014/main" id="{04F051B5-2972-A2F8-F3F7-BDC0E011058E}"/>
              </a:ext>
            </a:extLst>
          </p:cNvPr>
          <p:cNvSpPr>
            <a:spLocks noGrp="1"/>
          </p:cNvSpPr>
          <p:nvPr>
            <p:ph type="title"/>
          </p:nvPr>
        </p:nvSpPr>
        <p:spPr/>
        <p:txBody>
          <a:bodyPr/>
          <a:lstStyle/>
          <a:p>
            <a:r>
              <a:rPr lang="en-US" dirty="0"/>
              <a:t>Data Hazard</a:t>
            </a:r>
          </a:p>
        </p:txBody>
      </p:sp>
    </p:spTree>
    <p:extLst>
      <p:ext uri="{BB962C8B-B14F-4D97-AF65-F5344CB8AC3E}">
        <p14:creationId xmlns:p14="http://schemas.microsoft.com/office/powerpoint/2010/main" val="145666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6</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5, 2020</a:t>
            </a:r>
          </a:p>
        </p:txBody>
      </p:sp>
      <p:sp>
        <p:nvSpPr>
          <p:cNvPr id="8" name="Rectangle 2">
            <a:extLst>
              <a:ext uri="{FF2B5EF4-FFF2-40B4-BE49-F238E27FC236}">
                <a16:creationId xmlns:a16="http://schemas.microsoft.com/office/drawing/2014/main" id="{1D715141-D073-E94C-8451-03F92F85199C}"/>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Data Hazards</a:t>
            </a:r>
            <a:endParaRPr lang="en-AU" altLang="en-US" sz="4000" b="1" dirty="0">
              <a:solidFill>
                <a:srgbClr val="006600"/>
              </a:solidFill>
              <a:latin typeface="Times" charset="0"/>
              <a:ea typeface="Times" charset="0"/>
              <a:cs typeface="Times" charset="0"/>
            </a:endParaRPr>
          </a:p>
        </p:txBody>
      </p:sp>
      <p:sp>
        <p:nvSpPr>
          <p:cNvPr id="9" name="Rectangle 3">
            <a:extLst>
              <a:ext uri="{FF2B5EF4-FFF2-40B4-BE49-F238E27FC236}">
                <a16:creationId xmlns:a16="http://schemas.microsoft.com/office/drawing/2014/main" id="{1EEC980F-B596-DE4E-989E-C67E808AD749}"/>
              </a:ext>
            </a:extLst>
          </p:cNvPr>
          <p:cNvSpPr txBox="1">
            <a:spLocks noChangeArrowheads="1"/>
          </p:cNvSpPr>
          <p:nvPr/>
        </p:nvSpPr>
        <p:spPr>
          <a:xfrm>
            <a:off x="684213" y="1008295"/>
            <a:ext cx="8270875" cy="115696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42950" indent="-285750">
              <a:tabLst>
                <a:tab pos="1536700" algn="l"/>
                <a:tab pos="2165350" algn="l"/>
                <a:tab pos="2741613" algn="l"/>
                <a:tab pos="3254375" algn="l"/>
              </a:tabLst>
            </a:pPr>
            <a:r>
              <a:rPr lang="en-US" altLang="en-US" sz="1800" dirty="0">
                <a:latin typeface="Times" charset="0"/>
                <a:ea typeface="Times" charset="0"/>
                <a:cs typeface="Times" charset="0"/>
              </a:rPr>
              <a:t>An instruction depends on the Result from a previous instruction</a:t>
            </a:r>
          </a:p>
          <a:p>
            <a:pPr lvl="1">
              <a:tabLst>
                <a:tab pos="1536700" algn="l"/>
                <a:tab pos="2165350" algn="l"/>
                <a:tab pos="2741613" algn="l"/>
                <a:tab pos="3254375" algn="l"/>
              </a:tabLst>
            </a:pPr>
            <a:r>
              <a:rPr lang="en-US" altLang="en-US" sz="1800" dirty="0">
                <a:latin typeface="Times" charset="0"/>
                <a:ea typeface="Times" charset="0"/>
                <a:cs typeface="Times" charset="0"/>
              </a:rPr>
              <a:t>ADD	</a:t>
            </a:r>
            <a:r>
              <a:rPr lang="en-US" altLang="en-US" sz="1800" dirty="0">
                <a:solidFill>
                  <a:srgbClr val="FF0000"/>
                </a:solidFill>
                <a:latin typeface="Times" charset="0"/>
                <a:ea typeface="Times" charset="0"/>
                <a:cs typeface="Times" charset="0"/>
              </a:rPr>
              <a:t>X1</a:t>
            </a:r>
            <a:r>
              <a:rPr lang="en-US" altLang="en-US" sz="1800" dirty="0">
                <a:latin typeface="Times" charset="0"/>
                <a:ea typeface="Times" charset="0"/>
                <a:cs typeface="Times" charset="0"/>
              </a:rPr>
              <a:t>, 	X2, 	X3	// X1 is written in WB stage</a:t>
            </a:r>
            <a:br>
              <a:rPr lang="en-US" altLang="en-US" sz="1800" dirty="0">
                <a:latin typeface="Times" charset="0"/>
                <a:ea typeface="Times" charset="0"/>
                <a:cs typeface="Times" charset="0"/>
              </a:rPr>
            </a:br>
            <a:r>
              <a:rPr lang="en-US" altLang="en-US" sz="1800" dirty="0">
                <a:latin typeface="Times" charset="0"/>
                <a:ea typeface="Times" charset="0"/>
                <a:cs typeface="Times" charset="0"/>
              </a:rPr>
              <a:t>SUB	X4, 	</a:t>
            </a:r>
            <a:r>
              <a:rPr lang="en-US" altLang="en-US" sz="1800" dirty="0">
                <a:solidFill>
                  <a:srgbClr val="FF0000"/>
                </a:solidFill>
                <a:latin typeface="Times" charset="0"/>
                <a:ea typeface="Times" charset="0"/>
                <a:cs typeface="Times" charset="0"/>
              </a:rPr>
              <a:t>X1</a:t>
            </a:r>
            <a:r>
              <a:rPr lang="en-US" altLang="en-US" sz="1800" dirty="0">
                <a:latin typeface="Times" charset="0"/>
                <a:ea typeface="Times" charset="0"/>
                <a:cs typeface="Times" charset="0"/>
              </a:rPr>
              <a:t>, 	X5	// X1 is read in ID stage</a:t>
            </a:r>
          </a:p>
        </p:txBody>
      </p:sp>
      <p:sp>
        <p:nvSpPr>
          <p:cNvPr id="35" name="TextBox 34">
            <a:extLst>
              <a:ext uri="{FF2B5EF4-FFF2-40B4-BE49-F238E27FC236}">
                <a16:creationId xmlns:a16="http://schemas.microsoft.com/office/drawing/2014/main" id="{4DC04ACF-4CAF-6A4B-9FC4-55D4F8593738}"/>
              </a:ext>
            </a:extLst>
          </p:cNvPr>
          <p:cNvSpPr txBox="1"/>
          <p:nvPr/>
        </p:nvSpPr>
        <p:spPr>
          <a:xfrm flipH="1">
            <a:off x="529722" y="5172078"/>
            <a:ext cx="8157078" cy="646331"/>
          </a:xfrm>
          <a:prstGeom prst="rect">
            <a:avLst/>
          </a:prstGeom>
          <a:noFill/>
        </p:spPr>
        <p:txBody>
          <a:bodyPr wrap="square" rtlCol="0">
            <a:spAutoFit/>
          </a:bodyPr>
          <a:lstStyle/>
          <a:p>
            <a:r>
              <a:rPr lang="en-US" dirty="0">
                <a:latin typeface="Times" charset="0"/>
                <a:ea typeface="Times" charset="0"/>
                <a:cs typeface="Times" charset="0"/>
              </a:rPr>
              <a:t>We delayed SUB 2 cycles so that ADD writes X1 and then SUB reads new value</a:t>
            </a:r>
          </a:p>
          <a:p>
            <a:r>
              <a:rPr lang="en-US" dirty="0">
                <a:latin typeface="Times" charset="0"/>
                <a:ea typeface="Times" charset="0"/>
                <a:cs typeface="Times" charset="0"/>
              </a:rPr>
              <a:t>We also need to delay the MUL so that X4 has the new value</a:t>
            </a:r>
          </a:p>
        </p:txBody>
      </p:sp>
      <p:grpSp>
        <p:nvGrpSpPr>
          <p:cNvPr id="6" name="Group 5">
            <a:extLst>
              <a:ext uri="{FF2B5EF4-FFF2-40B4-BE49-F238E27FC236}">
                <a16:creationId xmlns:a16="http://schemas.microsoft.com/office/drawing/2014/main" id="{D006FB5B-2E93-2846-9293-D4DB3D42C770}"/>
              </a:ext>
            </a:extLst>
          </p:cNvPr>
          <p:cNvGrpSpPr/>
          <p:nvPr/>
        </p:nvGrpSpPr>
        <p:grpSpPr>
          <a:xfrm>
            <a:off x="598303" y="3766920"/>
            <a:ext cx="7839075" cy="1219200"/>
            <a:chOff x="598303" y="3682840"/>
            <a:chExt cx="8453544" cy="1219200"/>
          </a:xfrm>
        </p:grpSpPr>
        <p:sp>
          <p:nvSpPr>
            <p:cNvPr id="36" name="Text Box 5">
              <a:extLst>
                <a:ext uri="{FF2B5EF4-FFF2-40B4-BE49-F238E27FC236}">
                  <a16:creationId xmlns:a16="http://schemas.microsoft.com/office/drawing/2014/main" id="{F922D97B-EC03-1548-B860-70B921DC0397}"/>
                </a:ext>
              </a:extLst>
            </p:cNvPr>
            <p:cNvSpPr txBox="1">
              <a:spLocks noChangeArrowheads="1"/>
            </p:cNvSpPr>
            <p:nvPr/>
          </p:nvSpPr>
          <p:spPr bwMode="auto">
            <a:xfrm>
              <a:off x="598303" y="3682840"/>
              <a:ext cx="1540577" cy="338554"/>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ADD </a:t>
              </a:r>
              <a:r>
                <a:rPr lang="en-US" sz="1600" dirty="0">
                  <a:solidFill>
                    <a:schemeClr val="tx2">
                      <a:lumMod val="60000"/>
                      <a:lumOff val="40000"/>
                    </a:schemeClr>
                  </a:solidFill>
                  <a:latin typeface="+mn-lt"/>
                </a:rPr>
                <a:t>X1</a:t>
              </a:r>
              <a:r>
                <a:rPr lang="en-US" sz="1600" dirty="0">
                  <a:latin typeface="+mn-lt"/>
                </a:rPr>
                <a:t>, X2, X3</a:t>
              </a:r>
              <a:endParaRPr lang="en-US" sz="1800" dirty="0">
                <a:latin typeface="+mn-lt"/>
              </a:endParaRPr>
            </a:p>
          </p:txBody>
        </p:sp>
        <p:sp>
          <p:nvSpPr>
            <p:cNvPr id="37" name="Text Box 6">
              <a:extLst>
                <a:ext uri="{FF2B5EF4-FFF2-40B4-BE49-F238E27FC236}">
                  <a16:creationId xmlns:a16="http://schemas.microsoft.com/office/drawing/2014/main" id="{88ABD7F2-6DC0-5041-A297-D8F70203C49D}"/>
                </a:ext>
              </a:extLst>
            </p:cNvPr>
            <p:cNvSpPr txBox="1">
              <a:spLocks noChangeArrowheads="1"/>
            </p:cNvSpPr>
            <p:nvPr/>
          </p:nvSpPr>
          <p:spPr bwMode="auto">
            <a:xfrm>
              <a:off x="636403" y="4152740"/>
              <a:ext cx="1504276" cy="338554"/>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SUB </a:t>
              </a:r>
              <a:r>
                <a:rPr lang="en-US" sz="1600" dirty="0">
                  <a:solidFill>
                    <a:srgbClr val="FF0000"/>
                  </a:solidFill>
                  <a:latin typeface="+mn-lt"/>
                </a:rPr>
                <a:t>X4</a:t>
              </a:r>
              <a:r>
                <a:rPr lang="en-US" sz="1600" dirty="0">
                  <a:latin typeface="+mn-lt"/>
                </a:rPr>
                <a:t>, </a:t>
              </a:r>
              <a:r>
                <a:rPr lang="en-US" sz="1600" b="1" dirty="0">
                  <a:solidFill>
                    <a:srgbClr val="00B0F0"/>
                  </a:solidFill>
                  <a:latin typeface="+mn-lt"/>
                </a:rPr>
                <a:t>X1</a:t>
              </a:r>
              <a:r>
                <a:rPr lang="en-US" sz="1600" dirty="0">
                  <a:latin typeface="+mn-lt"/>
                </a:rPr>
                <a:t>, X5</a:t>
              </a:r>
              <a:endParaRPr lang="en-US" sz="1800" dirty="0">
                <a:latin typeface="+mn-lt"/>
              </a:endParaRPr>
            </a:p>
          </p:txBody>
        </p:sp>
        <p:sp>
          <p:nvSpPr>
            <p:cNvPr id="38" name="Text Box 7">
              <a:extLst>
                <a:ext uri="{FF2B5EF4-FFF2-40B4-BE49-F238E27FC236}">
                  <a16:creationId xmlns:a16="http://schemas.microsoft.com/office/drawing/2014/main" id="{2C09099E-CE81-4146-AD65-3F5AA1606E5B}"/>
                </a:ext>
              </a:extLst>
            </p:cNvPr>
            <p:cNvSpPr txBox="1">
              <a:spLocks noChangeArrowheads="1"/>
            </p:cNvSpPr>
            <p:nvPr/>
          </p:nvSpPr>
          <p:spPr bwMode="auto">
            <a:xfrm>
              <a:off x="636403" y="4544853"/>
              <a:ext cx="1563051" cy="338554"/>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MUL X7, </a:t>
              </a:r>
              <a:r>
                <a:rPr lang="en-US" sz="1600" dirty="0">
                  <a:solidFill>
                    <a:srgbClr val="FF0000"/>
                  </a:solidFill>
                  <a:latin typeface="+mn-lt"/>
                </a:rPr>
                <a:t>X4</a:t>
              </a:r>
              <a:r>
                <a:rPr lang="en-US" sz="1600" dirty="0">
                  <a:latin typeface="+mn-lt"/>
                </a:rPr>
                <a:t>, X9</a:t>
              </a:r>
              <a:endParaRPr lang="en-US" sz="1800" dirty="0">
                <a:latin typeface="+mn-lt"/>
              </a:endParaRPr>
            </a:p>
          </p:txBody>
        </p:sp>
        <p:sp>
          <p:nvSpPr>
            <p:cNvPr id="39" name="Rectangle 38">
              <a:extLst>
                <a:ext uri="{FF2B5EF4-FFF2-40B4-BE49-F238E27FC236}">
                  <a16:creationId xmlns:a16="http://schemas.microsoft.com/office/drawing/2014/main" id="{D746DAF5-BB30-484A-A723-4BBFF134CDB6}"/>
                </a:ext>
              </a:extLst>
            </p:cNvPr>
            <p:cNvSpPr>
              <a:spLocks noChangeArrowheads="1"/>
            </p:cNvSpPr>
            <p:nvPr/>
          </p:nvSpPr>
          <p:spPr bwMode="auto">
            <a:xfrm>
              <a:off x="2338203" y="371459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40" name="Rectangle 39">
              <a:extLst>
                <a:ext uri="{FF2B5EF4-FFF2-40B4-BE49-F238E27FC236}">
                  <a16:creationId xmlns:a16="http://schemas.microsoft.com/office/drawing/2014/main" id="{183C170D-FAFE-4443-82AD-5DA5B98B782C}"/>
                </a:ext>
              </a:extLst>
            </p:cNvPr>
            <p:cNvSpPr>
              <a:spLocks noChangeArrowheads="1"/>
            </p:cNvSpPr>
            <p:nvPr/>
          </p:nvSpPr>
          <p:spPr bwMode="auto">
            <a:xfrm>
              <a:off x="2941390" y="371459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Decode</a:t>
              </a:r>
            </a:p>
          </p:txBody>
        </p:sp>
        <p:sp>
          <p:nvSpPr>
            <p:cNvPr id="41" name="Rectangle 40">
              <a:extLst>
                <a:ext uri="{FF2B5EF4-FFF2-40B4-BE49-F238E27FC236}">
                  <a16:creationId xmlns:a16="http://schemas.microsoft.com/office/drawing/2014/main" id="{70234D9C-C6EE-ED44-BE90-9069E2658969}"/>
                </a:ext>
              </a:extLst>
            </p:cNvPr>
            <p:cNvSpPr>
              <a:spLocks noChangeArrowheads="1"/>
            </p:cNvSpPr>
            <p:nvPr/>
          </p:nvSpPr>
          <p:spPr bwMode="auto">
            <a:xfrm>
              <a:off x="3544577" y="371459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Exec</a:t>
              </a:r>
            </a:p>
          </p:txBody>
        </p:sp>
        <p:sp>
          <p:nvSpPr>
            <p:cNvPr id="42" name="Rectangle 41">
              <a:extLst>
                <a:ext uri="{FF2B5EF4-FFF2-40B4-BE49-F238E27FC236}">
                  <a16:creationId xmlns:a16="http://schemas.microsoft.com/office/drawing/2014/main" id="{621DB40D-8E80-4F47-9F81-E8A249628C7A}"/>
                </a:ext>
              </a:extLst>
            </p:cNvPr>
            <p:cNvSpPr>
              <a:spLocks noChangeArrowheads="1"/>
            </p:cNvSpPr>
            <p:nvPr/>
          </p:nvSpPr>
          <p:spPr bwMode="auto">
            <a:xfrm>
              <a:off x="4147765" y="371459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err="1">
                  <a:latin typeface="+mn-lt"/>
                  <a:ea typeface="ＭＳ Ｐゴシック" charset="0"/>
                  <a:cs typeface="ＭＳ Ｐゴシック" charset="0"/>
                </a:rPr>
                <a:t>Mem</a:t>
              </a:r>
              <a:endParaRPr lang="en-US" sz="1200" dirty="0">
                <a:latin typeface="+mn-lt"/>
                <a:ea typeface="ＭＳ Ｐゴシック" charset="0"/>
                <a:cs typeface="ＭＳ Ｐゴシック" charset="0"/>
              </a:endParaRPr>
            </a:p>
          </p:txBody>
        </p:sp>
        <p:sp>
          <p:nvSpPr>
            <p:cNvPr id="43" name="Rectangle 42">
              <a:extLst>
                <a:ext uri="{FF2B5EF4-FFF2-40B4-BE49-F238E27FC236}">
                  <a16:creationId xmlns:a16="http://schemas.microsoft.com/office/drawing/2014/main" id="{B17D14B0-8DEA-7E4C-BD74-5156B8D62D4E}"/>
                </a:ext>
              </a:extLst>
            </p:cNvPr>
            <p:cNvSpPr>
              <a:spLocks noChangeArrowheads="1"/>
            </p:cNvSpPr>
            <p:nvPr/>
          </p:nvSpPr>
          <p:spPr bwMode="auto">
            <a:xfrm>
              <a:off x="4750952" y="371459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WB</a:t>
              </a:r>
            </a:p>
          </p:txBody>
        </p:sp>
        <p:sp>
          <p:nvSpPr>
            <p:cNvPr id="44" name="Rectangle 43">
              <a:extLst>
                <a:ext uri="{FF2B5EF4-FFF2-40B4-BE49-F238E27FC236}">
                  <a16:creationId xmlns:a16="http://schemas.microsoft.com/office/drawing/2014/main" id="{A854CE4B-5FAD-0C47-B709-3F093DEFE24F}"/>
                </a:ext>
              </a:extLst>
            </p:cNvPr>
            <p:cNvSpPr>
              <a:spLocks noChangeArrowheads="1"/>
            </p:cNvSpPr>
            <p:nvPr/>
          </p:nvSpPr>
          <p:spPr bwMode="auto">
            <a:xfrm>
              <a:off x="2964248" y="4140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45" name="Rectangle 16">
              <a:extLst>
                <a:ext uri="{FF2B5EF4-FFF2-40B4-BE49-F238E27FC236}">
                  <a16:creationId xmlns:a16="http://schemas.microsoft.com/office/drawing/2014/main" id="{BA71E002-3663-E447-8468-27E113B796DF}"/>
                </a:ext>
              </a:extLst>
            </p:cNvPr>
            <p:cNvSpPr>
              <a:spLocks noChangeArrowheads="1"/>
            </p:cNvSpPr>
            <p:nvPr/>
          </p:nvSpPr>
          <p:spPr bwMode="auto">
            <a:xfrm>
              <a:off x="5400147" y="4140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Exec</a:t>
              </a:r>
            </a:p>
          </p:txBody>
        </p:sp>
        <p:sp>
          <p:nvSpPr>
            <p:cNvPr id="46" name="Rectangle 17">
              <a:extLst>
                <a:ext uri="{FF2B5EF4-FFF2-40B4-BE49-F238E27FC236}">
                  <a16:creationId xmlns:a16="http://schemas.microsoft.com/office/drawing/2014/main" id="{AE35FAC9-A7A1-9143-A90A-68FB89C86361}"/>
                </a:ext>
              </a:extLst>
            </p:cNvPr>
            <p:cNvSpPr>
              <a:spLocks noChangeArrowheads="1"/>
            </p:cNvSpPr>
            <p:nvPr/>
          </p:nvSpPr>
          <p:spPr bwMode="auto">
            <a:xfrm>
              <a:off x="6016033" y="4140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Mem</a:t>
              </a:r>
            </a:p>
          </p:txBody>
        </p:sp>
        <p:sp>
          <p:nvSpPr>
            <p:cNvPr id="47" name="Rectangle 18">
              <a:extLst>
                <a:ext uri="{FF2B5EF4-FFF2-40B4-BE49-F238E27FC236}">
                  <a16:creationId xmlns:a16="http://schemas.microsoft.com/office/drawing/2014/main" id="{42C1D0D9-8B15-D94D-A505-0AE5049D40A2}"/>
                </a:ext>
              </a:extLst>
            </p:cNvPr>
            <p:cNvSpPr>
              <a:spLocks noChangeArrowheads="1"/>
            </p:cNvSpPr>
            <p:nvPr/>
          </p:nvSpPr>
          <p:spPr bwMode="auto">
            <a:xfrm>
              <a:off x="6625569" y="4140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WB</a:t>
              </a:r>
            </a:p>
          </p:txBody>
        </p:sp>
        <p:sp>
          <p:nvSpPr>
            <p:cNvPr id="48" name="Rectangle 19">
              <a:extLst>
                <a:ext uri="{FF2B5EF4-FFF2-40B4-BE49-F238E27FC236}">
                  <a16:creationId xmlns:a16="http://schemas.microsoft.com/office/drawing/2014/main" id="{4118C209-C6A9-B941-84D4-B2EDF7052608}"/>
                </a:ext>
              </a:extLst>
            </p:cNvPr>
            <p:cNvSpPr>
              <a:spLocks noChangeArrowheads="1"/>
            </p:cNvSpPr>
            <p:nvPr/>
          </p:nvSpPr>
          <p:spPr bwMode="auto">
            <a:xfrm>
              <a:off x="4765430" y="4521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49" name="Rectangle 20">
              <a:extLst>
                <a:ext uri="{FF2B5EF4-FFF2-40B4-BE49-F238E27FC236}">
                  <a16:creationId xmlns:a16="http://schemas.microsoft.com/office/drawing/2014/main" id="{CDDD1DFB-F036-7449-8ADD-A6073006436F}"/>
                </a:ext>
              </a:extLst>
            </p:cNvPr>
            <p:cNvSpPr>
              <a:spLocks noChangeArrowheads="1"/>
            </p:cNvSpPr>
            <p:nvPr/>
          </p:nvSpPr>
          <p:spPr bwMode="auto">
            <a:xfrm>
              <a:off x="5374966" y="4521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Decode</a:t>
              </a:r>
            </a:p>
          </p:txBody>
        </p:sp>
        <p:sp>
          <p:nvSpPr>
            <p:cNvPr id="50" name="Rectangle 21">
              <a:extLst>
                <a:ext uri="{FF2B5EF4-FFF2-40B4-BE49-F238E27FC236}">
                  <a16:creationId xmlns:a16="http://schemas.microsoft.com/office/drawing/2014/main" id="{9E1B2741-0683-4D4D-A22F-2D5652265B5C}"/>
                </a:ext>
              </a:extLst>
            </p:cNvPr>
            <p:cNvSpPr>
              <a:spLocks noChangeArrowheads="1"/>
            </p:cNvSpPr>
            <p:nvPr/>
          </p:nvSpPr>
          <p:spPr bwMode="auto">
            <a:xfrm>
              <a:off x="7229586" y="4521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Exec</a:t>
              </a:r>
            </a:p>
          </p:txBody>
        </p:sp>
        <p:sp>
          <p:nvSpPr>
            <p:cNvPr id="51" name="Rectangle 22">
              <a:extLst>
                <a:ext uri="{FF2B5EF4-FFF2-40B4-BE49-F238E27FC236}">
                  <a16:creationId xmlns:a16="http://schemas.microsoft.com/office/drawing/2014/main" id="{A2E43FAF-3A8A-A34F-90FC-90FF418FBCE2}"/>
                </a:ext>
              </a:extLst>
            </p:cNvPr>
            <p:cNvSpPr>
              <a:spLocks noChangeArrowheads="1"/>
            </p:cNvSpPr>
            <p:nvPr/>
          </p:nvSpPr>
          <p:spPr bwMode="auto">
            <a:xfrm>
              <a:off x="7839123" y="4521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Mem</a:t>
              </a:r>
            </a:p>
          </p:txBody>
        </p:sp>
        <p:sp>
          <p:nvSpPr>
            <p:cNvPr id="52" name="Rectangle 23">
              <a:extLst>
                <a:ext uri="{FF2B5EF4-FFF2-40B4-BE49-F238E27FC236}">
                  <a16:creationId xmlns:a16="http://schemas.microsoft.com/office/drawing/2014/main" id="{B632A5D8-7662-E240-ADF2-DE9E6E82244B}"/>
                </a:ext>
              </a:extLst>
            </p:cNvPr>
            <p:cNvSpPr>
              <a:spLocks noChangeArrowheads="1"/>
            </p:cNvSpPr>
            <p:nvPr/>
          </p:nvSpPr>
          <p:spPr bwMode="auto">
            <a:xfrm>
              <a:off x="8448660" y="4521040"/>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WB</a:t>
              </a:r>
            </a:p>
          </p:txBody>
        </p:sp>
        <p:sp>
          <p:nvSpPr>
            <p:cNvPr id="53" name="Rectangle 24">
              <a:extLst>
                <a:ext uri="{FF2B5EF4-FFF2-40B4-BE49-F238E27FC236}">
                  <a16:creationId xmlns:a16="http://schemas.microsoft.com/office/drawing/2014/main" id="{5CDAD94D-334A-EC43-AD4A-1692831C1B03}"/>
                </a:ext>
              </a:extLst>
            </p:cNvPr>
            <p:cNvSpPr>
              <a:spLocks noChangeArrowheads="1"/>
            </p:cNvSpPr>
            <p:nvPr/>
          </p:nvSpPr>
          <p:spPr bwMode="auto">
            <a:xfrm>
              <a:off x="4786508" y="4140040"/>
              <a:ext cx="604457"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a:latin typeface="+mn-lt"/>
                  <a:ea typeface="ＭＳ Ｐゴシック" charset="0"/>
                  <a:cs typeface="ＭＳ Ｐゴシック" charset="0"/>
                </a:rPr>
                <a:t>Stall</a:t>
              </a:r>
            </a:p>
          </p:txBody>
        </p:sp>
        <p:sp>
          <p:nvSpPr>
            <p:cNvPr id="54" name="Rectangle 25">
              <a:extLst>
                <a:ext uri="{FF2B5EF4-FFF2-40B4-BE49-F238E27FC236}">
                  <a16:creationId xmlns:a16="http://schemas.microsoft.com/office/drawing/2014/main" id="{50317D35-4D9F-1145-B071-B1A0E6E8AF7E}"/>
                </a:ext>
              </a:extLst>
            </p:cNvPr>
            <p:cNvSpPr>
              <a:spLocks noChangeArrowheads="1"/>
            </p:cNvSpPr>
            <p:nvPr/>
          </p:nvSpPr>
          <p:spPr bwMode="auto">
            <a:xfrm>
              <a:off x="3573784" y="4140040"/>
              <a:ext cx="603187"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a:latin typeface="+mn-lt"/>
                  <a:ea typeface="ＭＳ Ｐゴシック" charset="0"/>
                  <a:cs typeface="ＭＳ Ｐゴシック" charset="0"/>
                </a:rPr>
                <a:t>stall</a:t>
              </a:r>
            </a:p>
          </p:txBody>
        </p:sp>
        <p:sp>
          <p:nvSpPr>
            <p:cNvPr id="55" name="Rectangle 26">
              <a:extLst>
                <a:ext uri="{FF2B5EF4-FFF2-40B4-BE49-F238E27FC236}">
                  <a16:creationId xmlns:a16="http://schemas.microsoft.com/office/drawing/2014/main" id="{0D10C6E4-74E2-854D-95CC-5A627EB71899}"/>
                </a:ext>
              </a:extLst>
            </p:cNvPr>
            <p:cNvSpPr>
              <a:spLocks noChangeArrowheads="1"/>
            </p:cNvSpPr>
            <p:nvPr/>
          </p:nvSpPr>
          <p:spPr bwMode="auto">
            <a:xfrm>
              <a:off x="4176972" y="4140040"/>
              <a:ext cx="603187"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dirty="0">
                  <a:latin typeface="+mn-lt"/>
                  <a:ea typeface="ＭＳ Ｐゴシック" charset="0"/>
                  <a:cs typeface="ＭＳ Ｐゴシック" charset="0"/>
                </a:rPr>
                <a:t>Stall</a:t>
              </a:r>
            </a:p>
          </p:txBody>
        </p:sp>
        <p:sp>
          <p:nvSpPr>
            <p:cNvPr id="56" name="Rectangle 15">
              <a:extLst>
                <a:ext uri="{FF2B5EF4-FFF2-40B4-BE49-F238E27FC236}">
                  <a16:creationId xmlns:a16="http://schemas.microsoft.com/office/drawing/2014/main" id="{CA5C3AE4-92D7-5442-8D9E-1D36E32976DE}"/>
                </a:ext>
              </a:extLst>
            </p:cNvPr>
            <p:cNvSpPr>
              <a:spLocks noChangeArrowheads="1"/>
            </p:cNvSpPr>
            <p:nvPr/>
          </p:nvSpPr>
          <p:spPr bwMode="auto">
            <a:xfrm>
              <a:off x="3558990" y="4140040"/>
              <a:ext cx="603250"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Decode</a:t>
              </a:r>
            </a:p>
          </p:txBody>
        </p:sp>
      </p:grpSp>
      <p:grpSp>
        <p:nvGrpSpPr>
          <p:cNvPr id="4" name="Group 3">
            <a:extLst>
              <a:ext uri="{FF2B5EF4-FFF2-40B4-BE49-F238E27FC236}">
                <a16:creationId xmlns:a16="http://schemas.microsoft.com/office/drawing/2014/main" id="{D3C6E006-F3F9-1443-B67D-10A8FC81FAC2}"/>
              </a:ext>
            </a:extLst>
          </p:cNvPr>
          <p:cNvGrpSpPr/>
          <p:nvPr/>
        </p:nvGrpSpPr>
        <p:grpSpPr>
          <a:xfrm>
            <a:off x="445903" y="2269204"/>
            <a:ext cx="7991475" cy="1219200"/>
            <a:chOff x="445903" y="2384814"/>
            <a:chExt cx="7991475" cy="1219200"/>
          </a:xfrm>
        </p:grpSpPr>
        <p:sp>
          <p:nvSpPr>
            <p:cNvPr id="14" name="Text Box 5">
              <a:extLst>
                <a:ext uri="{FF2B5EF4-FFF2-40B4-BE49-F238E27FC236}">
                  <a16:creationId xmlns:a16="http://schemas.microsoft.com/office/drawing/2014/main" id="{C6F8D12D-C983-0E4C-8622-13C4DB01B4CB}"/>
                </a:ext>
              </a:extLst>
            </p:cNvPr>
            <p:cNvSpPr txBox="1">
              <a:spLocks noChangeArrowheads="1"/>
            </p:cNvSpPr>
            <p:nvPr/>
          </p:nvSpPr>
          <p:spPr bwMode="auto">
            <a:xfrm>
              <a:off x="445903" y="2384814"/>
              <a:ext cx="1428750" cy="338138"/>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ADD </a:t>
              </a:r>
              <a:r>
                <a:rPr lang="en-US" sz="1600" dirty="0">
                  <a:solidFill>
                    <a:schemeClr val="tx2">
                      <a:lumMod val="60000"/>
                      <a:lumOff val="40000"/>
                    </a:schemeClr>
                  </a:solidFill>
                  <a:latin typeface="+mn-lt"/>
                </a:rPr>
                <a:t>X1</a:t>
              </a:r>
              <a:r>
                <a:rPr lang="en-US" sz="1600" dirty="0">
                  <a:latin typeface="+mn-lt"/>
                </a:rPr>
                <a:t>, X2, X3</a:t>
              </a:r>
              <a:endParaRPr lang="en-US" sz="1800" dirty="0">
                <a:latin typeface="+mn-lt"/>
              </a:endParaRPr>
            </a:p>
          </p:txBody>
        </p:sp>
        <p:sp>
          <p:nvSpPr>
            <p:cNvPr id="15" name="Text Box 6">
              <a:extLst>
                <a:ext uri="{FF2B5EF4-FFF2-40B4-BE49-F238E27FC236}">
                  <a16:creationId xmlns:a16="http://schemas.microsoft.com/office/drawing/2014/main" id="{9F65D787-55FF-F143-AA74-0B73102C18DF}"/>
                </a:ext>
              </a:extLst>
            </p:cNvPr>
            <p:cNvSpPr txBox="1">
              <a:spLocks noChangeArrowheads="1"/>
            </p:cNvSpPr>
            <p:nvPr/>
          </p:nvSpPr>
          <p:spPr bwMode="auto">
            <a:xfrm>
              <a:off x="484003" y="2854714"/>
              <a:ext cx="1395413" cy="338138"/>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SUB </a:t>
              </a:r>
              <a:r>
                <a:rPr lang="en-US" sz="1600" dirty="0">
                  <a:solidFill>
                    <a:srgbClr val="FF0000"/>
                  </a:solidFill>
                  <a:latin typeface="+mn-lt"/>
                </a:rPr>
                <a:t>X4</a:t>
              </a:r>
              <a:r>
                <a:rPr lang="en-US" sz="1600" dirty="0">
                  <a:latin typeface="+mn-lt"/>
                </a:rPr>
                <a:t>, </a:t>
              </a:r>
              <a:r>
                <a:rPr lang="en-US" sz="1600" dirty="0">
                  <a:solidFill>
                    <a:schemeClr val="tx2">
                      <a:lumMod val="60000"/>
                      <a:lumOff val="40000"/>
                    </a:schemeClr>
                  </a:solidFill>
                  <a:latin typeface="+mn-lt"/>
                </a:rPr>
                <a:t>X1</a:t>
              </a:r>
              <a:r>
                <a:rPr lang="en-US" sz="1600" dirty="0">
                  <a:latin typeface="+mn-lt"/>
                </a:rPr>
                <a:t>, X5</a:t>
              </a:r>
              <a:endParaRPr lang="en-US" sz="1800" dirty="0">
                <a:latin typeface="+mn-lt"/>
              </a:endParaRPr>
            </a:p>
          </p:txBody>
        </p:sp>
        <p:sp>
          <p:nvSpPr>
            <p:cNvPr id="16" name="Text Box 7">
              <a:extLst>
                <a:ext uri="{FF2B5EF4-FFF2-40B4-BE49-F238E27FC236}">
                  <a16:creationId xmlns:a16="http://schemas.microsoft.com/office/drawing/2014/main" id="{53FA5084-FAEB-804E-94B3-9DC348DDD872}"/>
                </a:ext>
              </a:extLst>
            </p:cNvPr>
            <p:cNvSpPr txBox="1">
              <a:spLocks noChangeArrowheads="1"/>
            </p:cNvSpPr>
            <p:nvPr/>
          </p:nvSpPr>
          <p:spPr bwMode="auto">
            <a:xfrm>
              <a:off x="484003" y="3246827"/>
              <a:ext cx="1449436" cy="338554"/>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a:latin typeface="+mn-lt"/>
                </a:rPr>
                <a:t>MUL X7, </a:t>
              </a:r>
              <a:r>
                <a:rPr lang="en-US" sz="1600" dirty="0">
                  <a:solidFill>
                    <a:srgbClr val="FF0000"/>
                  </a:solidFill>
                  <a:latin typeface="+mn-lt"/>
                </a:rPr>
                <a:t>X4</a:t>
              </a:r>
              <a:r>
                <a:rPr lang="en-US" sz="1600" dirty="0">
                  <a:latin typeface="+mn-lt"/>
                </a:rPr>
                <a:t>, X9</a:t>
              </a:r>
              <a:endParaRPr lang="en-US" sz="1800" dirty="0">
                <a:latin typeface="+mn-lt"/>
              </a:endParaRPr>
            </a:p>
          </p:txBody>
        </p:sp>
        <p:sp>
          <p:nvSpPr>
            <p:cNvPr id="18" name="Rectangle 17">
              <a:extLst>
                <a:ext uri="{FF2B5EF4-FFF2-40B4-BE49-F238E27FC236}">
                  <a16:creationId xmlns:a16="http://schemas.microsoft.com/office/drawing/2014/main" id="{33777FBB-638C-474A-A188-B07431398FAB}"/>
                </a:ext>
              </a:extLst>
            </p:cNvPr>
            <p:cNvSpPr>
              <a:spLocks noChangeArrowheads="1"/>
            </p:cNvSpPr>
            <p:nvPr/>
          </p:nvSpPr>
          <p:spPr bwMode="auto">
            <a:xfrm>
              <a:off x="2185803" y="241656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19" name="Rectangle 18">
              <a:extLst>
                <a:ext uri="{FF2B5EF4-FFF2-40B4-BE49-F238E27FC236}">
                  <a16:creationId xmlns:a16="http://schemas.microsoft.com/office/drawing/2014/main" id="{BCE51E80-6849-7045-A013-EC909B32EAEE}"/>
                </a:ext>
              </a:extLst>
            </p:cNvPr>
            <p:cNvSpPr>
              <a:spLocks noChangeArrowheads="1"/>
            </p:cNvSpPr>
            <p:nvPr/>
          </p:nvSpPr>
          <p:spPr bwMode="auto">
            <a:xfrm>
              <a:off x="2788990" y="241656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Decode</a:t>
              </a:r>
            </a:p>
          </p:txBody>
        </p:sp>
        <p:sp>
          <p:nvSpPr>
            <p:cNvPr id="20" name="Rectangle 19">
              <a:extLst>
                <a:ext uri="{FF2B5EF4-FFF2-40B4-BE49-F238E27FC236}">
                  <a16:creationId xmlns:a16="http://schemas.microsoft.com/office/drawing/2014/main" id="{9BAA3A9A-A50F-8342-96C5-D72E4D967F68}"/>
                </a:ext>
              </a:extLst>
            </p:cNvPr>
            <p:cNvSpPr>
              <a:spLocks noChangeArrowheads="1"/>
            </p:cNvSpPr>
            <p:nvPr/>
          </p:nvSpPr>
          <p:spPr bwMode="auto">
            <a:xfrm>
              <a:off x="3392177" y="241656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Exec</a:t>
              </a:r>
            </a:p>
          </p:txBody>
        </p:sp>
        <p:sp>
          <p:nvSpPr>
            <p:cNvPr id="21" name="Rectangle 20">
              <a:extLst>
                <a:ext uri="{FF2B5EF4-FFF2-40B4-BE49-F238E27FC236}">
                  <a16:creationId xmlns:a16="http://schemas.microsoft.com/office/drawing/2014/main" id="{77568D4A-227C-EF43-9809-27E369EF8767}"/>
                </a:ext>
              </a:extLst>
            </p:cNvPr>
            <p:cNvSpPr>
              <a:spLocks noChangeArrowheads="1"/>
            </p:cNvSpPr>
            <p:nvPr/>
          </p:nvSpPr>
          <p:spPr bwMode="auto">
            <a:xfrm>
              <a:off x="3995365" y="241656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dirty="0" err="1">
                  <a:latin typeface="+mn-lt"/>
                  <a:ea typeface="ＭＳ Ｐゴシック" charset="0"/>
                  <a:cs typeface="ＭＳ Ｐゴシック" charset="0"/>
                </a:rPr>
                <a:t>Mem</a:t>
              </a:r>
              <a:endParaRPr lang="en-US" sz="1200" dirty="0">
                <a:latin typeface="+mn-lt"/>
                <a:ea typeface="ＭＳ Ｐゴシック" charset="0"/>
                <a:cs typeface="ＭＳ Ｐゴシック" charset="0"/>
              </a:endParaRPr>
            </a:p>
          </p:txBody>
        </p:sp>
        <p:sp>
          <p:nvSpPr>
            <p:cNvPr id="22" name="Rectangle 21">
              <a:extLst>
                <a:ext uri="{FF2B5EF4-FFF2-40B4-BE49-F238E27FC236}">
                  <a16:creationId xmlns:a16="http://schemas.microsoft.com/office/drawing/2014/main" id="{EE6655C2-B654-2341-A617-8A814DA86DCC}"/>
                </a:ext>
              </a:extLst>
            </p:cNvPr>
            <p:cNvSpPr>
              <a:spLocks noChangeArrowheads="1"/>
            </p:cNvSpPr>
            <p:nvPr/>
          </p:nvSpPr>
          <p:spPr bwMode="auto">
            <a:xfrm>
              <a:off x="4598552" y="2416564"/>
              <a:ext cx="603187"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WB</a:t>
              </a:r>
            </a:p>
          </p:txBody>
        </p:sp>
        <p:sp>
          <p:nvSpPr>
            <p:cNvPr id="23" name="Rectangle 22">
              <a:extLst>
                <a:ext uri="{FF2B5EF4-FFF2-40B4-BE49-F238E27FC236}">
                  <a16:creationId xmlns:a16="http://schemas.microsoft.com/office/drawing/2014/main" id="{27DB7E39-E4F7-CD45-A20F-93D37E4C25DF}"/>
                </a:ext>
              </a:extLst>
            </p:cNvPr>
            <p:cNvSpPr>
              <a:spLocks noChangeArrowheads="1"/>
            </p:cNvSpPr>
            <p:nvPr/>
          </p:nvSpPr>
          <p:spPr bwMode="auto">
            <a:xfrm>
              <a:off x="2811848" y="2842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24" name="Rectangle 16">
              <a:extLst>
                <a:ext uri="{FF2B5EF4-FFF2-40B4-BE49-F238E27FC236}">
                  <a16:creationId xmlns:a16="http://schemas.microsoft.com/office/drawing/2014/main" id="{A915F888-92D2-0644-9443-C204A9CA846F}"/>
                </a:ext>
              </a:extLst>
            </p:cNvPr>
            <p:cNvSpPr>
              <a:spLocks noChangeArrowheads="1"/>
            </p:cNvSpPr>
            <p:nvPr/>
          </p:nvSpPr>
          <p:spPr bwMode="auto">
            <a:xfrm>
              <a:off x="4028552" y="2842014"/>
              <a:ext cx="603187"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Exec</a:t>
              </a:r>
            </a:p>
          </p:txBody>
        </p:sp>
        <p:sp>
          <p:nvSpPr>
            <p:cNvPr id="25" name="Rectangle 17">
              <a:extLst>
                <a:ext uri="{FF2B5EF4-FFF2-40B4-BE49-F238E27FC236}">
                  <a16:creationId xmlns:a16="http://schemas.microsoft.com/office/drawing/2014/main" id="{B420BDF2-75C7-2948-AC62-646BC8DB21D5}"/>
                </a:ext>
              </a:extLst>
            </p:cNvPr>
            <p:cNvSpPr>
              <a:spLocks noChangeArrowheads="1"/>
            </p:cNvSpPr>
            <p:nvPr/>
          </p:nvSpPr>
          <p:spPr bwMode="auto">
            <a:xfrm>
              <a:off x="4644438" y="2842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Mem</a:t>
              </a:r>
            </a:p>
          </p:txBody>
        </p:sp>
        <p:sp>
          <p:nvSpPr>
            <p:cNvPr id="26" name="Rectangle 18">
              <a:extLst>
                <a:ext uri="{FF2B5EF4-FFF2-40B4-BE49-F238E27FC236}">
                  <a16:creationId xmlns:a16="http://schemas.microsoft.com/office/drawing/2014/main" id="{7ACC81B4-59BC-5744-AA99-D7F2D46FFEEB}"/>
                </a:ext>
              </a:extLst>
            </p:cNvPr>
            <p:cNvSpPr>
              <a:spLocks noChangeArrowheads="1"/>
            </p:cNvSpPr>
            <p:nvPr/>
          </p:nvSpPr>
          <p:spPr bwMode="auto">
            <a:xfrm>
              <a:off x="5253974" y="2842014"/>
              <a:ext cx="603187"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WB</a:t>
              </a:r>
            </a:p>
          </p:txBody>
        </p:sp>
        <p:sp>
          <p:nvSpPr>
            <p:cNvPr id="27" name="Rectangle 19">
              <a:extLst>
                <a:ext uri="{FF2B5EF4-FFF2-40B4-BE49-F238E27FC236}">
                  <a16:creationId xmlns:a16="http://schemas.microsoft.com/office/drawing/2014/main" id="{B2E2319C-CD8A-384C-AEB6-77DE01F4349F}"/>
                </a:ext>
              </a:extLst>
            </p:cNvPr>
            <p:cNvSpPr>
              <a:spLocks noChangeArrowheads="1"/>
            </p:cNvSpPr>
            <p:nvPr/>
          </p:nvSpPr>
          <p:spPr bwMode="auto">
            <a:xfrm>
              <a:off x="3404344" y="3223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IF</a:t>
              </a:r>
            </a:p>
          </p:txBody>
        </p:sp>
        <p:sp>
          <p:nvSpPr>
            <p:cNvPr id="28" name="Rectangle 20">
              <a:extLst>
                <a:ext uri="{FF2B5EF4-FFF2-40B4-BE49-F238E27FC236}">
                  <a16:creationId xmlns:a16="http://schemas.microsoft.com/office/drawing/2014/main" id="{D7DA580C-00D2-424A-A537-C2702909085B}"/>
                </a:ext>
              </a:extLst>
            </p:cNvPr>
            <p:cNvSpPr>
              <a:spLocks noChangeArrowheads="1"/>
            </p:cNvSpPr>
            <p:nvPr/>
          </p:nvSpPr>
          <p:spPr bwMode="auto">
            <a:xfrm>
              <a:off x="4013880" y="3223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Decode</a:t>
              </a:r>
            </a:p>
          </p:txBody>
        </p:sp>
        <p:sp>
          <p:nvSpPr>
            <p:cNvPr id="29" name="Rectangle 21">
              <a:extLst>
                <a:ext uri="{FF2B5EF4-FFF2-40B4-BE49-F238E27FC236}">
                  <a16:creationId xmlns:a16="http://schemas.microsoft.com/office/drawing/2014/main" id="{984DC7CE-B5F2-4348-9F3A-6E141FEADAAF}"/>
                </a:ext>
              </a:extLst>
            </p:cNvPr>
            <p:cNvSpPr>
              <a:spLocks noChangeArrowheads="1"/>
            </p:cNvSpPr>
            <p:nvPr/>
          </p:nvSpPr>
          <p:spPr bwMode="auto">
            <a:xfrm>
              <a:off x="4623417" y="3223014"/>
              <a:ext cx="603187"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defRPr/>
              </a:pPr>
              <a:r>
                <a:rPr lang="en-US" sz="1200" dirty="0">
                  <a:latin typeface="+mn-lt"/>
                  <a:ea typeface="ＭＳ Ｐゴシック" charset="0"/>
                  <a:cs typeface="ＭＳ Ｐゴシック" charset="0"/>
                </a:rPr>
                <a:t>Exec</a:t>
              </a:r>
            </a:p>
          </p:txBody>
        </p:sp>
        <p:sp>
          <p:nvSpPr>
            <p:cNvPr id="30" name="Rectangle 22">
              <a:extLst>
                <a:ext uri="{FF2B5EF4-FFF2-40B4-BE49-F238E27FC236}">
                  <a16:creationId xmlns:a16="http://schemas.microsoft.com/office/drawing/2014/main" id="{859D2AA7-CCFB-5A4D-8EA4-2794E63B2630}"/>
                </a:ext>
              </a:extLst>
            </p:cNvPr>
            <p:cNvSpPr>
              <a:spLocks noChangeArrowheads="1"/>
            </p:cNvSpPr>
            <p:nvPr/>
          </p:nvSpPr>
          <p:spPr bwMode="auto">
            <a:xfrm>
              <a:off x="5232953" y="3223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Mem</a:t>
              </a:r>
            </a:p>
          </p:txBody>
        </p:sp>
        <p:sp>
          <p:nvSpPr>
            <p:cNvPr id="31" name="Rectangle 23">
              <a:extLst>
                <a:ext uri="{FF2B5EF4-FFF2-40B4-BE49-F238E27FC236}">
                  <a16:creationId xmlns:a16="http://schemas.microsoft.com/office/drawing/2014/main" id="{56742619-9A32-F74B-A0E3-6BFECFB27439}"/>
                </a:ext>
              </a:extLst>
            </p:cNvPr>
            <p:cNvSpPr>
              <a:spLocks noChangeArrowheads="1"/>
            </p:cNvSpPr>
            <p:nvPr/>
          </p:nvSpPr>
          <p:spPr bwMode="auto">
            <a:xfrm>
              <a:off x="5842490" y="3223014"/>
              <a:ext cx="603187"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WB</a:t>
              </a:r>
            </a:p>
          </p:txBody>
        </p:sp>
        <p:sp>
          <p:nvSpPr>
            <p:cNvPr id="33" name="Rectangle 25">
              <a:extLst>
                <a:ext uri="{FF2B5EF4-FFF2-40B4-BE49-F238E27FC236}">
                  <a16:creationId xmlns:a16="http://schemas.microsoft.com/office/drawing/2014/main" id="{36822307-08F4-CB45-95D2-C38E0E9022E0}"/>
                </a:ext>
              </a:extLst>
            </p:cNvPr>
            <p:cNvSpPr>
              <a:spLocks noChangeArrowheads="1"/>
            </p:cNvSpPr>
            <p:nvPr/>
          </p:nvSpPr>
          <p:spPr bwMode="auto">
            <a:xfrm>
              <a:off x="3421384" y="2842014"/>
              <a:ext cx="603187"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a:latin typeface="+mn-lt"/>
                  <a:ea typeface="ＭＳ Ｐゴシック" charset="0"/>
                  <a:cs typeface="ＭＳ Ｐゴシック" charset="0"/>
                </a:rPr>
                <a:t>stall</a:t>
              </a:r>
            </a:p>
          </p:txBody>
        </p:sp>
        <p:sp>
          <p:nvSpPr>
            <p:cNvPr id="12" name="Rectangle 15">
              <a:extLst>
                <a:ext uri="{FF2B5EF4-FFF2-40B4-BE49-F238E27FC236}">
                  <a16:creationId xmlns:a16="http://schemas.microsoft.com/office/drawing/2014/main" id="{16FC0622-1A43-DE4C-BA71-66AE59EB05A2}"/>
                </a:ext>
              </a:extLst>
            </p:cNvPr>
            <p:cNvSpPr>
              <a:spLocks noChangeArrowheads="1"/>
            </p:cNvSpPr>
            <p:nvPr/>
          </p:nvSpPr>
          <p:spPr bwMode="auto">
            <a:xfrm>
              <a:off x="3406590" y="2842014"/>
              <a:ext cx="603250" cy="381000"/>
            </a:xfrm>
            <a:prstGeom prst="rect">
              <a:avLst/>
            </a:prstGeom>
            <a:solidFill>
              <a:schemeClr val="accent1"/>
            </a:solidFill>
            <a:ln w="9525">
              <a:solidFill>
                <a:schemeClr val="tx1"/>
              </a:solidFill>
              <a:miter lim="800000"/>
              <a:headEnd/>
              <a:tailEnd/>
            </a:ln>
          </p:spPr>
          <p:txBody>
            <a:bodyPr wrap="none" anchor="ctr"/>
            <a:lstStyle/>
            <a:p>
              <a:pPr algn="ctr">
                <a:defRPr/>
              </a:pPr>
              <a:r>
                <a:rPr lang="en-US" sz="1200">
                  <a:latin typeface="+mn-lt"/>
                  <a:ea typeface="ＭＳ Ｐゴシック" charset="0"/>
                  <a:cs typeface="ＭＳ Ｐゴシック" charset="0"/>
                </a:rPr>
                <a:t>Decode</a:t>
              </a:r>
            </a:p>
          </p:txBody>
        </p:sp>
        <p:sp>
          <p:nvSpPr>
            <p:cNvPr id="3" name="TextBox 2">
              <a:extLst>
                <a:ext uri="{FF2B5EF4-FFF2-40B4-BE49-F238E27FC236}">
                  <a16:creationId xmlns:a16="http://schemas.microsoft.com/office/drawing/2014/main" id="{0E09B478-CE10-5E4E-AC51-F731A5776B21}"/>
                </a:ext>
              </a:extLst>
            </p:cNvPr>
            <p:cNvSpPr txBox="1"/>
            <p:nvPr/>
          </p:nvSpPr>
          <p:spPr>
            <a:xfrm>
              <a:off x="6306207" y="2797564"/>
              <a:ext cx="2131171" cy="307777"/>
            </a:xfrm>
            <a:prstGeom prst="rect">
              <a:avLst/>
            </a:prstGeom>
            <a:noFill/>
          </p:spPr>
          <p:txBody>
            <a:bodyPr wrap="square" rtlCol="0">
              <a:spAutoFit/>
            </a:bodyPr>
            <a:lstStyle/>
            <a:p>
              <a:r>
                <a:rPr lang="en-US" sz="1400" dirty="0">
                  <a:solidFill>
                    <a:srgbClr val="C00000"/>
                  </a:solidFill>
                  <a:latin typeface="Times" pitchFamily="2" charset="0"/>
                  <a:cs typeface="Arial"/>
                </a:rPr>
                <a:t>Will read old value of X1</a:t>
              </a:r>
            </a:p>
          </p:txBody>
        </p:sp>
      </p:grpSp>
      <p:sp>
        <p:nvSpPr>
          <p:cNvPr id="7" name="Rectangle 26">
            <a:extLst>
              <a:ext uri="{FF2B5EF4-FFF2-40B4-BE49-F238E27FC236}">
                <a16:creationId xmlns:a16="http://schemas.microsoft.com/office/drawing/2014/main" id="{EE67A633-7A1B-0137-7860-DC1F7A315A99}"/>
              </a:ext>
            </a:extLst>
          </p:cNvPr>
          <p:cNvSpPr>
            <a:spLocks noChangeArrowheads="1"/>
          </p:cNvSpPr>
          <p:nvPr/>
        </p:nvSpPr>
        <p:spPr bwMode="auto">
          <a:xfrm>
            <a:off x="5627165" y="4577598"/>
            <a:ext cx="559343"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dirty="0">
                <a:latin typeface="+mn-lt"/>
                <a:ea typeface="ＭＳ Ｐゴシック" charset="0"/>
                <a:cs typeface="ＭＳ Ｐゴシック" charset="0"/>
              </a:rPr>
              <a:t>Stall</a:t>
            </a:r>
          </a:p>
        </p:txBody>
      </p:sp>
      <p:sp>
        <p:nvSpPr>
          <p:cNvPr id="10" name="Rectangle 26">
            <a:extLst>
              <a:ext uri="{FF2B5EF4-FFF2-40B4-BE49-F238E27FC236}">
                <a16:creationId xmlns:a16="http://schemas.microsoft.com/office/drawing/2014/main" id="{AB4AEA23-5ADB-1B78-87AA-804E3BB3EF87}"/>
              </a:ext>
            </a:extLst>
          </p:cNvPr>
          <p:cNvSpPr>
            <a:spLocks noChangeArrowheads="1"/>
          </p:cNvSpPr>
          <p:nvPr/>
        </p:nvSpPr>
        <p:spPr bwMode="auto">
          <a:xfrm>
            <a:off x="6221634" y="4588993"/>
            <a:ext cx="559343" cy="381000"/>
          </a:xfrm>
          <a:prstGeom prst="rect">
            <a:avLst/>
          </a:prstGeom>
          <a:noFill/>
          <a:ln w="9525">
            <a:solidFill>
              <a:schemeClr val="tx1"/>
            </a:solidFill>
            <a:miter lim="800000"/>
            <a:headEnd/>
            <a:tailEnd/>
          </a:ln>
          <a:extLst>
            <a:ext uri="{909E8E84-426E-40dd-AFC4-6F175D3DCCD1}"/>
          </a:extLst>
        </p:spPr>
        <p:txBody>
          <a:bodyPr wrap="none" anchor="ctr"/>
          <a:lstStyle/>
          <a:p>
            <a:pPr algn="ctr">
              <a:defRPr/>
            </a:pPr>
            <a:r>
              <a:rPr lang="en-US" sz="1200" dirty="0">
                <a:latin typeface="+mn-lt"/>
                <a:ea typeface="ＭＳ Ｐゴシック" charset="0"/>
                <a:cs typeface="ＭＳ Ｐゴシック" charset="0"/>
              </a:rPr>
              <a:t>Stall</a:t>
            </a:r>
          </a:p>
        </p:txBody>
      </p:sp>
      <p:sp>
        <p:nvSpPr>
          <p:cNvPr id="13" name="TextBox 12">
            <a:extLst>
              <a:ext uri="{FF2B5EF4-FFF2-40B4-BE49-F238E27FC236}">
                <a16:creationId xmlns:a16="http://schemas.microsoft.com/office/drawing/2014/main" id="{841D8230-1AB4-1B6C-4CE1-35428232A884}"/>
              </a:ext>
            </a:extLst>
          </p:cNvPr>
          <p:cNvSpPr txBox="1"/>
          <p:nvPr/>
        </p:nvSpPr>
        <p:spPr>
          <a:xfrm>
            <a:off x="6601031" y="3180627"/>
            <a:ext cx="2131171" cy="307777"/>
          </a:xfrm>
          <a:prstGeom prst="rect">
            <a:avLst/>
          </a:prstGeom>
          <a:noFill/>
        </p:spPr>
        <p:txBody>
          <a:bodyPr wrap="square" rtlCol="0">
            <a:spAutoFit/>
          </a:bodyPr>
          <a:lstStyle/>
          <a:p>
            <a:r>
              <a:rPr lang="en-US" sz="1400" dirty="0">
                <a:solidFill>
                  <a:srgbClr val="C00000"/>
                </a:solidFill>
                <a:latin typeface="Times" pitchFamily="2" charset="0"/>
                <a:cs typeface="Arial"/>
              </a:rPr>
              <a:t>Will read old value of X4</a:t>
            </a:r>
          </a:p>
        </p:txBody>
      </p:sp>
    </p:spTree>
    <p:extLst>
      <p:ext uri="{BB962C8B-B14F-4D97-AF65-F5344CB8AC3E}">
        <p14:creationId xmlns:p14="http://schemas.microsoft.com/office/powerpoint/2010/main" val="17623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7</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5, 2020</a:t>
            </a:r>
          </a:p>
        </p:txBody>
      </p:sp>
      <p:sp>
        <p:nvSpPr>
          <p:cNvPr id="36" name="Rectangle 2">
            <a:extLst>
              <a:ext uri="{FF2B5EF4-FFF2-40B4-BE49-F238E27FC236}">
                <a16:creationId xmlns:a16="http://schemas.microsoft.com/office/drawing/2014/main" id="{0B039FCC-E6E2-0840-8F34-0BB9AE7CF676}"/>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Data Hazards</a:t>
            </a:r>
            <a:endParaRPr lang="en-AU" altLang="en-US" sz="4000" b="1" dirty="0">
              <a:solidFill>
                <a:srgbClr val="006600"/>
              </a:solidFill>
              <a:latin typeface="Times" charset="0"/>
              <a:ea typeface="Times" charset="0"/>
              <a:cs typeface="Times" charset="0"/>
            </a:endParaRPr>
          </a:p>
        </p:txBody>
      </p:sp>
      <p:sp>
        <p:nvSpPr>
          <p:cNvPr id="37" name="Rectangle 3">
            <a:extLst>
              <a:ext uri="{FF2B5EF4-FFF2-40B4-BE49-F238E27FC236}">
                <a16:creationId xmlns:a16="http://schemas.microsoft.com/office/drawing/2014/main" id="{12B4AB41-C13A-0647-BF7B-0309B4FBD373}"/>
              </a:ext>
            </a:extLst>
          </p:cNvPr>
          <p:cNvSpPr txBox="1">
            <a:spLocks noChangeArrowheads="1"/>
          </p:cNvSpPr>
          <p:nvPr/>
        </p:nvSpPr>
        <p:spPr>
          <a:xfrm>
            <a:off x="684213" y="1134415"/>
            <a:ext cx="8270875" cy="18053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Consider the problem 4.18. Initially X1 = 11 and X2 = 22</a:t>
            </a:r>
          </a:p>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What would you expect the values in X3 and X4?</a:t>
            </a:r>
          </a:p>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	ADDI	X1,	X2,	#5	// X1 = 22+5	= 27</a:t>
            </a:r>
          </a:p>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	ADD	X3,	X1,	X2	// X3 = 27+22 	= </a:t>
            </a:r>
            <a:r>
              <a:rPr lang="en-US" altLang="en-US" sz="1600" dirty="0">
                <a:solidFill>
                  <a:srgbClr val="C00000"/>
                </a:solidFill>
                <a:latin typeface="Times" charset="0"/>
                <a:ea typeface="Times" charset="0"/>
                <a:cs typeface="Times" charset="0"/>
              </a:rPr>
              <a:t>49</a:t>
            </a:r>
          </a:p>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	ADDI	X4,	X1,	#15	// X4 = 27+15 	= </a:t>
            </a:r>
            <a:r>
              <a:rPr lang="en-US" altLang="en-US" sz="1600" dirty="0">
                <a:solidFill>
                  <a:srgbClr val="C00000"/>
                </a:solidFill>
                <a:latin typeface="Times" charset="0"/>
                <a:ea typeface="Times" charset="0"/>
                <a:cs typeface="Times" charset="0"/>
              </a:rPr>
              <a:t>42</a:t>
            </a:r>
          </a:p>
          <a:p>
            <a:pPr marL="0" indent="0">
              <a:buNone/>
              <a:tabLst>
                <a:tab pos="393700" algn="l"/>
                <a:tab pos="1247775" algn="l"/>
                <a:tab pos="1706563" algn="l"/>
                <a:tab pos="2165350" algn="l"/>
                <a:tab pos="2965450" algn="l"/>
                <a:tab pos="5080000" algn="l"/>
              </a:tabLst>
            </a:pPr>
            <a:r>
              <a:rPr lang="en-US" altLang="en-US" sz="1600" dirty="0">
                <a:latin typeface="Times" charset="0"/>
                <a:ea typeface="Times" charset="0"/>
                <a:cs typeface="Times" charset="0"/>
              </a:rPr>
              <a:t>If hardware does not implement hazard detection and stalls</a:t>
            </a:r>
          </a:p>
        </p:txBody>
      </p:sp>
      <p:graphicFrame>
        <p:nvGraphicFramePr>
          <p:cNvPr id="38" name="Table 37">
            <a:extLst>
              <a:ext uri="{FF2B5EF4-FFF2-40B4-BE49-F238E27FC236}">
                <a16:creationId xmlns:a16="http://schemas.microsoft.com/office/drawing/2014/main" id="{99361435-F3BF-8242-935D-62AE4114ECAF}"/>
              </a:ext>
            </a:extLst>
          </p:cNvPr>
          <p:cNvGraphicFramePr>
            <a:graphicFrameLocks noGrp="1"/>
          </p:cNvGraphicFramePr>
          <p:nvPr>
            <p:extLst>
              <p:ext uri="{D42A27DB-BD31-4B8C-83A1-F6EECF244321}">
                <p14:modId xmlns:p14="http://schemas.microsoft.com/office/powerpoint/2010/main" val="3607792563"/>
              </p:ext>
            </p:extLst>
          </p:nvPr>
        </p:nvGraphicFramePr>
        <p:xfrm>
          <a:off x="899882" y="3125402"/>
          <a:ext cx="5816599" cy="1098550"/>
        </p:xfrm>
        <a:graphic>
          <a:graphicData uri="http://schemas.openxmlformats.org/drawingml/2006/table">
            <a:tbl>
              <a:tblPr>
                <a:tableStyleId>{5C22544A-7EE6-4342-B048-85BDC9FD1C3A}</a:tableStyleId>
              </a:tblPr>
              <a:tblGrid>
                <a:gridCol w="2267326">
                  <a:extLst>
                    <a:ext uri="{9D8B030D-6E8A-4147-A177-3AD203B41FA5}">
                      <a16:colId xmlns:a16="http://schemas.microsoft.com/office/drawing/2014/main" val="20000"/>
                    </a:ext>
                  </a:extLst>
                </a:gridCol>
                <a:gridCol w="507039">
                  <a:extLst>
                    <a:ext uri="{9D8B030D-6E8A-4147-A177-3AD203B41FA5}">
                      <a16:colId xmlns:a16="http://schemas.microsoft.com/office/drawing/2014/main" val="20001"/>
                    </a:ext>
                  </a:extLst>
                </a:gridCol>
                <a:gridCol w="507039">
                  <a:extLst>
                    <a:ext uri="{9D8B030D-6E8A-4147-A177-3AD203B41FA5}">
                      <a16:colId xmlns:a16="http://schemas.microsoft.com/office/drawing/2014/main" val="20002"/>
                    </a:ext>
                  </a:extLst>
                </a:gridCol>
                <a:gridCol w="507039">
                  <a:extLst>
                    <a:ext uri="{9D8B030D-6E8A-4147-A177-3AD203B41FA5}">
                      <a16:colId xmlns:a16="http://schemas.microsoft.com/office/drawing/2014/main" val="20003"/>
                    </a:ext>
                  </a:extLst>
                </a:gridCol>
                <a:gridCol w="507039">
                  <a:extLst>
                    <a:ext uri="{9D8B030D-6E8A-4147-A177-3AD203B41FA5}">
                      <a16:colId xmlns:a16="http://schemas.microsoft.com/office/drawing/2014/main" val="20004"/>
                    </a:ext>
                  </a:extLst>
                </a:gridCol>
                <a:gridCol w="507039">
                  <a:extLst>
                    <a:ext uri="{9D8B030D-6E8A-4147-A177-3AD203B41FA5}">
                      <a16:colId xmlns:a16="http://schemas.microsoft.com/office/drawing/2014/main" val="20005"/>
                    </a:ext>
                  </a:extLst>
                </a:gridCol>
                <a:gridCol w="507039">
                  <a:extLst>
                    <a:ext uri="{9D8B030D-6E8A-4147-A177-3AD203B41FA5}">
                      <a16:colId xmlns:a16="http://schemas.microsoft.com/office/drawing/2014/main" val="20006"/>
                    </a:ext>
                  </a:extLst>
                </a:gridCol>
                <a:gridCol w="507039">
                  <a:extLst>
                    <a:ext uri="{9D8B030D-6E8A-4147-A177-3AD203B41FA5}">
                      <a16:colId xmlns:a16="http://schemas.microsoft.com/office/drawing/2014/main" val="20007"/>
                    </a:ext>
                  </a:extLst>
                </a:gridCol>
              </a:tblGrid>
              <a:tr h="203200">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is-IS" sz="1400" u="none" strike="noStrike">
                          <a:effectLst/>
                        </a:rPr>
                        <a:t>2</a:t>
                      </a:r>
                      <a:endParaRPr lang="is-I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3</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4</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5</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6</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7</a:t>
                      </a:r>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203200">
                <a:tc>
                  <a:txBody>
                    <a:bodyPr/>
                    <a:lstStyle/>
                    <a:p>
                      <a:pPr algn="ctr" fontAlgn="b"/>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03200">
                <a:tc>
                  <a:txBody>
                    <a:bodyPr/>
                    <a:lstStyle/>
                    <a:p>
                      <a:pPr algn="ctr" fontAlgn="b"/>
                      <a:r>
                        <a:rPr lang="en-US" sz="1400" u="none" strike="noStrike" dirty="0">
                          <a:effectLst/>
                        </a:rPr>
                        <a:t>ADDI X1, X2, #5</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ID</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EX</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MEM</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WB</a:t>
                      </a:r>
                      <a:endParaRPr lang="en-US" sz="1400" b="0" i="0" u="none" strike="noStrike" dirty="0">
                        <a:solidFill>
                          <a:srgbClr val="000000"/>
                        </a:solidFill>
                        <a:effectLst/>
                        <a:latin typeface="Calibri" charset="0"/>
                      </a:endParaRPr>
                    </a:p>
                  </a:txBody>
                  <a:tcPr marL="6350" marR="6350" marT="6350" marB="0" anchor="b">
                    <a:solidFill>
                      <a:schemeClr val="accent2">
                        <a:lumMod val="40000"/>
                        <a:lumOff val="60000"/>
                      </a:schemeClr>
                    </a:solidFill>
                  </a:tcPr>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203200">
                <a:tc>
                  <a:txBody>
                    <a:bodyPr/>
                    <a:lstStyle/>
                    <a:p>
                      <a:pPr algn="ctr" fontAlgn="b"/>
                      <a:r>
                        <a:rPr lang="en-US" sz="1400" u="none" strike="noStrike" dirty="0">
                          <a:effectLst/>
                        </a:rPr>
                        <a:t>ADD X3, X1, X2</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ID</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EX</a:t>
                      </a:r>
                      <a:endParaRPr lang="en-US" sz="1400" b="0" i="0" u="none" strike="noStrike" dirty="0">
                        <a:solidFill>
                          <a:srgbClr val="000000"/>
                        </a:solidFill>
                        <a:effectLst/>
                        <a:latin typeface="Calibri" charset="0"/>
                      </a:endParaRPr>
                    </a:p>
                  </a:txBody>
                  <a:tcPr marL="6350" marR="6350" marT="6350" marB="0" anchor="b">
                    <a:solidFill>
                      <a:schemeClr val="accent2">
                        <a:lumMod val="40000"/>
                        <a:lumOff val="60000"/>
                      </a:schemeClr>
                    </a:solidFill>
                  </a:tcPr>
                </a:tc>
                <a:tc>
                  <a:txBody>
                    <a:bodyPr/>
                    <a:lstStyle/>
                    <a:p>
                      <a:pPr algn="ctr" fontAlgn="b"/>
                      <a:r>
                        <a:rPr lang="en-US" sz="1400" u="none" strike="noStrike">
                          <a:effectLst/>
                        </a:rPr>
                        <a:t>MEM</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WB</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203200">
                <a:tc>
                  <a:txBody>
                    <a:bodyPr/>
                    <a:lstStyle/>
                    <a:p>
                      <a:pPr algn="ctr" fontAlgn="b"/>
                      <a:r>
                        <a:rPr lang="en-US" sz="1400" u="none" strike="noStrike" dirty="0">
                          <a:effectLst/>
                        </a:rPr>
                        <a:t>ADDI X4, X1, #5</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a:effectLst/>
                        </a:rPr>
                        <a:t>IF</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ID</a:t>
                      </a:r>
                      <a:endParaRPr lang="en-US" sz="1400" b="0" i="0" u="none" strike="noStrike" dirty="0">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EX</a:t>
                      </a:r>
                      <a:endParaRPr lang="en-US" sz="1400" b="0" i="0" u="none" strike="noStrike" dirty="0">
                        <a:solidFill>
                          <a:srgbClr val="000000"/>
                        </a:solidFill>
                        <a:effectLst/>
                        <a:latin typeface="Calibri" charset="0"/>
                      </a:endParaRPr>
                    </a:p>
                  </a:txBody>
                  <a:tcPr marL="6350" marR="6350" marT="6350" marB="0" anchor="b">
                    <a:solidFill>
                      <a:schemeClr val="accent2">
                        <a:lumMod val="40000"/>
                        <a:lumOff val="60000"/>
                      </a:schemeClr>
                    </a:solidFill>
                  </a:tcPr>
                </a:tc>
                <a:tc>
                  <a:txBody>
                    <a:bodyPr/>
                    <a:lstStyle/>
                    <a:p>
                      <a:pPr algn="ctr" fontAlgn="b"/>
                      <a:r>
                        <a:rPr lang="en-US" sz="1400" u="none" strike="noStrike">
                          <a:effectLst/>
                        </a:rPr>
                        <a:t>MEM</a:t>
                      </a:r>
                      <a:endParaRPr lang="en-US" sz="1400" b="0" i="0" u="none" strike="noStrike">
                        <a:solidFill>
                          <a:srgbClr val="000000"/>
                        </a:solidFill>
                        <a:effectLst/>
                        <a:latin typeface="Calibri" charset="0"/>
                      </a:endParaRPr>
                    </a:p>
                  </a:txBody>
                  <a:tcPr marL="6350" marR="6350" marT="6350" marB="0" anchor="b"/>
                </a:tc>
                <a:tc>
                  <a:txBody>
                    <a:bodyPr/>
                    <a:lstStyle/>
                    <a:p>
                      <a:pPr algn="ctr" fontAlgn="b"/>
                      <a:r>
                        <a:rPr lang="en-US" sz="1400" u="none" strike="noStrike" dirty="0">
                          <a:effectLst/>
                        </a:rPr>
                        <a:t>WB</a:t>
                      </a:r>
                      <a:endParaRPr lang="en-US" sz="14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bl>
          </a:graphicData>
        </a:graphic>
      </p:graphicFrame>
      <p:sp>
        <p:nvSpPr>
          <p:cNvPr id="39" name="TextBox 38">
            <a:extLst>
              <a:ext uri="{FF2B5EF4-FFF2-40B4-BE49-F238E27FC236}">
                <a16:creationId xmlns:a16="http://schemas.microsoft.com/office/drawing/2014/main" id="{43B11D83-A943-1345-8F9D-6421E628025E}"/>
              </a:ext>
            </a:extLst>
          </p:cNvPr>
          <p:cNvSpPr txBox="1"/>
          <p:nvPr/>
        </p:nvSpPr>
        <p:spPr>
          <a:xfrm>
            <a:off x="673456" y="4414703"/>
            <a:ext cx="7018262" cy="830997"/>
          </a:xfrm>
          <a:prstGeom prst="rect">
            <a:avLst/>
          </a:prstGeom>
          <a:noFill/>
        </p:spPr>
        <p:txBody>
          <a:bodyPr wrap="square" rtlCol="0">
            <a:spAutoFit/>
          </a:bodyPr>
          <a:lstStyle/>
          <a:p>
            <a:pPr>
              <a:tabLst>
                <a:tab pos="393700" algn="l"/>
                <a:tab pos="1247775" algn="l"/>
                <a:tab pos="1706563" algn="l"/>
                <a:tab pos="2112963" algn="l"/>
                <a:tab pos="2913063" algn="l"/>
                <a:tab pos="5132388" algn="l"/>
              </a:tabLst>
            </a:pPr>
            <a:r>
              <a:rPr lang="en-US" altLang="en-US" sz="1600" dirty="0">
                <a:latin typeface="Times" charset="0"/>
                <a:ea typeface="Times" charset="0"/>
                <a:cs typeface="Times" charset="0"/>
              </a:rPr>
              <a:t>	ADDI 	X1, 	X2, 	#5	// X1 = 22+5	= 27</a:t>
            </a:r>
          </a:p>
          <a:p>
            <a:pPr>
              <a:tabLst>
                <a:tab pos="393700" algn="l"/>
                <a:tab pos="1247775" algn="l"/>
                <a:tab pos="1706563" algn="l"/>
                <a:tab pos="2112963" algn="l"/>
                <a:tab pos="2913063" algn="l"/>
                <a:tab pos="5132388" algn="l"/>
              </a:tabLst>
            </a:pPr>
            <a:r>
              <a:rPr lang="en-US" altLang="en-US" sz="1600" dirty="0">
                <a:latin typeface="Times" charset="0"/>
                <a:ea typeface="Times" charset="0"/>
                <a:cs typeface="Times" charset="0"/>
              </a:rPr>
              <a:t>	ADD	X3, 	X1, 	X2	// X3 = </a:t>
            </a:r>
            <a:r>
              <a:rPr lang="en-US" altLang="en-US" sz="1600" dirty="0">
                <a:solidFill>
                  <a:srgbClr val="C00000"/>
                </a:solidFill>
                <a:latin typeface="Times" charset="0"/>
                <a:ea typeface="Times" charset="0"/>
                <a:cs typeface="Times" charset="0"/>
              </a:rPr>
              <a:t>11</a:t>
            </a:r>
            <a:r>
              <a:rPr lang="en-US" altLang="en-US" sz="1600" dirty="0">
                <a:latin typeface="Times" charset="0"/>
                <a:ea typeface="Times" charset="0"/>
                <a:cs typeface="Times" charset="0"/>
              </a:rPr>
              <a:t>(X1) + 22(X2)	= </a:t>
            </a:r>
            <a:r>
              <a:rPr lang="en-US" altLang="en-US" sz="1600" dirty="0">
                <a:solidFill>
                  <a:srgbClr val="C00000"/>
                </a:solidFill>
                <a:latin typeface="Times" charset="0"/>
                <a:ea typeface="Times" charset="0"/>
                <a:cs typeface="Times" charset="0"/>
              </a:rPr>
              <a:t>33</a:t>
            </a:r>
          </a:p>
          <a:p>
            <a:pPr>
              <a:tabLst>
                <a:tab pos="393700" algn="l"/>
                <a:tab pos="1247775" algn="l"/>
                <a:tab pos="1706563" algn="l"/>
                <a:tab pos="2112963" algn="l"/>
                <a:tab pos="2913063" algn="l"/>
                <a:tab pos="5132388" algn="l"/>
              </a:tabLst>
            </a:pPr>
            <a:r>
              <a:rPr lang="en-US" altLang="en-US" sz="1600" dirty="0">
                <a:latin typeface="Times" charset="0"/>
                <a:ea typeface="Times" charset="0"/>
                <a:cs typeface="Times" charset="0"/>
              </a:rPr>
              <a:t>	ADDI	X4, 	X1, 	#15	// X4 = </a:t>
            </a:r>
            <a:r>
              <a:rPr lang="en-US" altLang="en-US" sz="1600" dirty="0">
                <a:solidFill>
                  <a:srgbClr val="C00000"/>
                </a:solidFill>
                <a:latin typeface="Times" charset="0"/>
                <a:ea typeface="Times" charset="0"/>
                <a:cs typeface="Times" charset="0"/>
              </a:rPr>
              <a:t>11</a:t>
            </a:r>
            <a:r>
              <a:rPr lang="en-US" altLang="en-US" sz="1600" dirty="0">
                <a:latin typeface="Times" charset="0"/>
                <a:ea typeface="Times" charset="0"/>
                <a:cs typeface="Times" charset="0"/>
              </a:rPr>
              <a:t>(X1) + 15 	= </a:t>
            </a:r>
            <a:r>
              <a:rPr lang="en-US" altLang="en-US" sz="1600" dirty="0">
                <a:solidFill>
                  <a:srgbClr val="C00000"/>
                </a:solidFill>
                <a:latin typeface="Times" charset="0"/>
                <a:ea typeface="Times" charset="0"/>
                <a:cs typeface="Times" charset="0"/>
              </a:rPr>
              <a:t>26</a:t>
            </a:r>
          </a:p>
        </p:txBody>
      </p:sp>
    </p:spTree>
    <p:extLst>
      <p:ext uri="{BB962C8B-B14F-4D97-AF65-F5344CB8AC3E}">
        <p14:creationId xmlns:p14="http://schemas.microsoft.com/office/powerpoint/2010/main" val="418122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8</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10, 2020</a:t>
            </a:r>
          </a:p>
        </p:txBody>
      </p:sp>
      <p:sp>
        <p:nvSpPr>
          <p:cNvPr id="8" name="Rectangle 2">
            <a:extLst>
              <a:ext uri="{FF2B5EF4-FFF2-40B4-BE49-F238E27FC236}">
                <a16:creationId xmlns:a16="http://schemas.microsoft.com/office/drawing/2014/main" id="{1F1861A1-63D8-1F41-B69A-1C194458E476}"/>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Data Hazards</a:t>
            </a:r>
            <a:endParaRPr lang="en-AU" altLang="en-US" sz="4000" b="1" dirty="0">
              <a:solidFill>
                <a:srgbClr val="006600"/>
              </a:solidFill>
              <a:latin typeface="Times" charset="0"/>
              <a:ea typeface="Times" charset="0"/>
              <a:cs typeface="Times" charset="0"/>
            </a:endParaRPr>
          </a:p>
        </p:txBody>
      </p:sp>
      <p:sp>
        <p:nvSpPr>
          <p:cNvPr id="9" name="Rectangle 3">
            <a:extLst>
              <a:ext uri="{FF2B5EF4-FFF2-40B4-BE49-F238E27FC236}">
                <a16:creationId xmlns:a16="http://schemas.microsoft.com/office/drawing/2014/main" id="{856685DC-7621-2543-83F9-6BC5EFE0C079}"/>
              </a:ext>
            </a:extLst>
          </p:cNvPr>
          <p:cNvSpPr txBox="1">
            <a:spLocks noChangeArrowheads="1"/>
          </p:cNvSpPr>
          <p:nvPr/>
        </p:nvSpPr>
        <p:spPr>
          <a:xfrm>
            <a:off x="547582" y="1134416"/>
            <a:ext cx="8270875" cy="4577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800" dirty="0">
                <a:latin typeface="Times" charset="0"/>
                <a:ea typeface="Times" charset="0"/>
                <a:cs typeface="Times" charset="0"/>
              </a:rPr>
              <a:t>If hardware does not stall dependent instruction, we need to insert NOOP instructions</a:t>
            </a:r>
          </a:p>
        </p:txBody>
      </p:sp>
      <p:sp>
        <p:nvSpPr>
          <p:cNvPr id="10" name="TextBox 9">
            <a:extLst>
              <a:ext uri="{FF2B5EF4-FFF2-40B4-BE49-F238E27FC236}">
                <a16:creationId xmlns:a16="http://schemas.microsoft.com/office/drawing/2014/main" id="{D3C71A72-2959-2243-AA37-6C91745AF6DD}"/>
              </a:ext>
            </a:extLst>
          </p:cNvPr>
          <p:cNvSpPr txBox="1"/>
          <p:nvPr/>
        </p:nvSpPr>
        <p:spPr>
          <a:xfrm>
            <a:off x="673456" y="3840497"/>
            <a:ext cx="7857358" cy="1077218"/>
          </a:xfrm>
          <a:prstGeom prst="rect">
            <a:avLst/>
          </a:prstGeom>
          <a:noFill/>
        </p:spPr>
        <p:txBody>
          <a:bodyPr wrap="square" rtlCol="0">
            <a:spAutoFit/>
          </a:bodyPr>
          <a:lstStyle/>
          <a:p>
            <a:pPr>
              <a:spcAft>
                <a:spcPts val="600"/>
              </a:spcAft>
            </a:pPr>
            <a:r>
              <a:rPr lang="en-US" altLang="en-US" dirty="0">
                <a:latin typeface="Times" charset="0"/>
                <a:ea typeface="Times" charset="0"/>
                <a:cs typeface="Times" charset="0"/>
              </a:rPr>
              <a:t>Now X1 is updated in cycle 5 and the new value can be read in the same cycle</a:t>
            </a:r>
          </a:p>
          <a:p>
            <a:pPr>
              <a:spcAft>
                <a:spcPts val="600"/>
              </a:spcAft>
            </a:pPr>
            <a:r>
              <a:rPr lang="en-US" altLang="en-US" dirty="0">
                <a:latin typeface="Times" charset="0"/>
                <a:ea typeface="Times" charset="0"/>
                <a:cs typeface="Times" charset="0"/>
              </a:rPr>
              <a:t>So, ADD X3, X1, X2 can read correct value of X1 in its ID </a:t>
            </a:r>
          </a:p>
          <a:p>
            <a:pPr>
              <a:spcAft>
                <a:spcPts val="600"/>
              </a:spcAft>
            </a:pPr>
            <a:r>
              <a:rPr lang="en-US" altLang="en-US" dirty="0">
                <a:latin typeface="Times" charset="0"/>
                <a:ea typeface="Times" charset="0"/>
                <a:cs typeface="Times" charset="0"/>
              </a:rPr>
              <a:t>ADD X4, X1, #5 also reads correct value of X1	</a:t>
            </a:r>
          </a:p>
        </p:txBody>
      </p:sp>
      <p:graphicFrame>
        <p:nvGraphicFramePr>
          <p:cNvPr id="11" name="Table 10">
            <a:extLst>
              <a:ext uri="{FF2B5EF4-FFF2-40B4-BE49-F238E27FC236}">
                <a16:creationId xmlns:a16="http://schemas.microsoft.com/office/drawing/2014/main" id="{E9E68DF3-F720-EE40-81D6-35FFB18D0C39}"/>
              </a:ext>
            </a:extLst>
          </p:cNvPr>
          <p:cNvGraphicFramePr>
            <a:graphicFrameLocks noGrp="1"/>
          </p:cNvGraphicFramePr>
          <p:nvPr>
            <p:extLst>
              <p:ext uri="{D42A27DB-BD31-4B8C-83A1-F6EECF244321}">
                <p14:modId xmlns:p14="http://schemas.microsoft.com/office/powerpoint/2010/main" val="3551911459"/>
              </p:ext>
            </p:extLst>
          </p:nvPr>
        </p:nvGraphicFramePr>
        <p:xfrm>
          <a:off x="893624" y="1749580"/>
          <a:ext cx="6883403" cy="1422400"/>
        </p:xfrm>
        <a:graphic>
          <a:graphicData uri="http://schemas.openxmlformats.org/drawingml/2006/table">
            <a:tbl>
              <a:tblPr>
                <a:tableStyleId>{5C22544A-7EE6-4342-B048-85BDC9FD1C3A}</a:tableStyleId>
              </a:tblPr>
              <a:tblGrid>
                <a:gridCol w="2265786">
                  <a:extLst>
                    <a:ext uri="{9D8B030D-6E8A-4147-A177-3AD203B41FA5}">
                      <a16:colId xmlns:a16="http://schemas.microsoft.com/office/drawing/2014/main" val="20000"/>
                    </a:ext>
                  </a:extLst>
                </a:gridCol>
                <a:gridCol w="506695">
                  <a:extLst>
                    <a:ext uri="{9D8B030D-6E8A-4147-A177-3AD203B41FA5}">
                      <a16:colId xmlns:a16="http://schemas.microsoft.com/office/drawing/2014/main" val="20001"/>
                    </a:ext>
                  </a:extLst>
                </a:gridCol>
                <a:gridCol w="506695">
                  <a:extLst>
                    <a:ext uri="{9D8B030D-6E8A-4147-A177-3AD203B41FA5}">
                      <a16:colId xmlns:a16="http://schemas.microsoft.com/office/drawing/2014/main" val="20002"/>
                    </a:ext>
                  </a:extLst>
                </a:gridCol>
                <a:gridCol w="506695">
                  <a:extLst>
                    <a:ext uri="{9D8B030D-6E8A-4147-A177-3AD203B41FA5}">
                      <a16:colId xmlns:a16="http://schemas.microsoft.com/office/drawing/2014/main" val="20003"/>
                    </a:ext>
                  </a:extLst>
                </a:gridCol>
                <a:gridCol w="506695">
                  <a:extLst>
                    <a:ext uri="{9D8B030D-6E8A-4147-A177-3AD203B41FA5}">
                      <a16:colId xmlns:a16="http://schemas.microsoft.com/office/drawing/2014/main" val="20004"/>
                    </a:ext>
                  </a:extLst>
                </a:gridCol>
                <a:gridCol w="506695">
                  <a:extLst>
                    <a:ext uri="{9D8B030D-6E8A-4147-A177-3AD203B41FA5}">
                      <a16:colId xmlns:a16="http://schemas.microsoft.com/office/drawing/2014/main" val="20005"/>
                    </a:ext>
                  </a:extLst>
                </a:gridCol>
                <a:gridCol w="506695">
                  <a:extLst>
                    <a:ext uri="{9D8B030D-6E8A-4147-A177-3AD203B41FA5}">
                      <a16:colId xmlns:a16="http://schemas.microsoft.com/office/drawing/2014/main" val="20006"/>
                    </a:ext>
                  </a:extLst>
                </a:gridCol>
                <a:gridCol w="506695">
                  <a:extLst>
                    <a:ext uri="{9D8B030D-6E8A-4147-A177-3AD203B41FA5}">
                      <a16:colId xmlns:a16="http://schemas.microsoft.com/office/drawing/2014/main" val="20007"/>
                    </a:ext>
                  </a:extLst>
                </a:gridCol>
                <a:gridCol w="535376">
                  <a:extLst>
                    <a:ext uri="{9D8B030D-6E8A-4147-A177-3AD203B41FA5}">
                      <a16:colId xmlns:a16="http://schemas.microsoft.com/office/drawing/2014/main" val="20008"/>
                    </a:ext>
                  </a:extLst>
                </a:gridCol>
                <a:gridCol w="535376">
                  <a:extLst>
                    <a:ext uri="{9D8B030D-6E8A-4147-A177-3AD203B41FA5}">
                      <a16:colId xmlns:a16="http://schemas.microsoft.com/office/drawing/2014/main" val="20009"/>
                    </a:ext>
                  </a:extLst>
                </a:gridCol>
              </a:tblGrid>
              <a:tr h="203200">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3</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4</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6</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7</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8</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9</a:t>
                      </a:r>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203200">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03200">
                <a:tc>
                  <a:txBody>
                    <a:bodyPr/>
                    <a:lstStyle/>
                    <a:p>
                      <a:pPr algn="ctr" fontAlgn="b"/>
                      <a:r>
                        <a:rPr lang="en-US" sz="1200" u="none" strike="noStrike" dirty="0">
                          <a:effectLst/>
                        </a:rPr>
                        <a:t>ADDI X1, X2, #5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IF</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EX</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MEM</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solidFill>
                            <a:srgbClr val="C00000"/>
                          </a:solidFill>
                          <a:effectLst/>
                        </a:rPr>
                        <a:t>WB</a:t>
                      </a:r>
                      <a:endParaRPr lang="en-US" sz="1200" b="0" i="0" u="none" strike="noStrike" dirty="0">
                        <a:solidFill>
                          <a:srgbClr val="C00000"/>
                        </a:solidFill>
                        <a:effectLst/>
                        <a:latin typeface="Calibri" charset="0"/>
                      </a:endParaRPr>
                    </a:p>
                  </a:txBody>
                  <a:tcPr marL="6350" marR="6350" marT="6350" marB="0" anchor="b">
                    <a:solidFill>
                      <a:schemeClr val="accent1">
                        <a:lumMod val="60000"/>
                        <a:lumOff val="40000"/>
                      </a:schemeClr>
                    </a:solidFill>
                  </a:tcPr>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203200">
                <a:tc>
                  <a:txBody>
                    <a:bodyPr/>
                    <a:lstStyle/>
                    <a:p>
                      <a:pPr algn="ctr" fontAlgn="b"/>
                      <a:r>
                        <a:rPr lang="en-US" sz="1200" u="none" strike="noStrike" dirty="0">
                          <a:effectLst/>
                        </a:rPr>
                        <a:t>NOOP</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IF</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EX</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MEM</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WB</a:t>
                      </a:r>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203200">
                <a:tc>
                  <a:txBody>
                    <a:bodyPr/>
                    <a:lstStyle/>
                    <a:p>
                      <a:pPr algn="ctr" fontAlgn="b"/>
                      <a:r>
                        <a:rPr lang="en-US" sz="1200" u="none" strike="noStrike" dirty="0">
                          <a:effectLst/>
                        </a:rPr>
                        <a:t>NOOP</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IF</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EX</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MEM</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WB</a:t>
                      </a:r>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r h="203200">
                <a:tc>
                  <a:txBody>
                    <a:bodyPr/>
                    <a:lstStyle/>
                    <a:p>
                      <a:pPr algn="ctr" fontAlgn="b"/>
                      <a:r>
                        <a:rPr lang="en-US" sz="1200" u="none" strike="noStrike" dirty="0">
                          <a:effectLst/>
                        </a:rPr>
                        <a:t>ADD X3, X1, X2</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IF</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solidFill>
                            <a:srgbClr val="C00000"/>
                          </a:solidFill>
                          <a:effectLst/>
                        </a:rPr>
                        <a:t>ID</a:t>
                      </a:r>
                      <a:endParaRPr lang="en-US" sz="1200" b="0" i="0" u="none" strike="noStrike" dirty="0">
                        <a:solidFill>
                          <a:srgbClr val="C00000"/>
                        </a:solidFill>
                        <a:effectLst/>
                        <a:latin typeface="Calibri" charset="0"/>
                      </a:endParaRPr>
                    </a:p>
                  </a:txBody>
                  <a:tcPr marL="6350" marR="6350" marT="6350" marB="0" anchor="b">
                    <a:solidFill>
                      <a:schemeClr val="accent1">
                        <a:lumMod val="60000"/>
                        <a:lumOff val="40000"/>
                      </a:schemeClr>
                    </a:solidFill>
                  </a:tcPr>
                </a:tc>
                <a:tc>
                  <a:txBody>
                    <a:bodyPr/>
                    <a:lstStyle/>
                    <a:p>
                      <a:pPr algn="ctr" fontAlgn="b"/>
                      <a:r>
                        <a:rPr lang="en-US" sz="1200" u="none" strike="noStrike">
                          <a:effectLst/>
                        </a:rPr>
                        <a:t>EX</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MEM</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WB</a:t>
                      </a:r>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extLst>
                  <a:ext uri="{0D108BD9-81ED-4DB2-BD59-A6C34878D82A}">
                    <a16:rowId xmlns:a16="http://schemas.microsoft.com/office/drawing/2014/main" val="10005"/>
                  </a:ext>
                </a:extLst>
              </a:tr>
              <a:tr h="203200">
                <a:tc>
                  <a:txBody>
                    <a:bodyPr/>
                    <a:lstStyle/>
                    <a:p>
                      <a:pPr algn="ctr" fontAlgn="b"/>
                      <a:r>
                        <a:rPr lang="en-US" sz="1200" u="none" strike="noStrike" dirty="0">
                          <a:effectLst/>
                        </a:rPr>
                        <a:t>ADDI X4, X1, #5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IF</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ID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EX</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MEM</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WB</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7707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5F98A5-DD81-B076-B4BA-A5DE34595762}"/>
              </a:ext>
            </a:extLst>
          </p:cNvPr>
          <p:cNvSpPr>
            <a:spLocks noGrp="1"/>
          </p:cNvSpPr>
          <p:nvPr>
            <p:ph type="body" sz="quarter" idx="13"/>
          </p:nvPr>
        </p:nvSpPr>
        <p:spPr/>
        <p:txBody>
          <a:bodyPr/>
          <a:lstStyle/>
          <a:p>
            <a:r>
              <a:rPr lang="en-US" sz="2400" dirty="0">
                <a:effectLst/>
                <a:latin typeface="MinionPro"/>
              </a:rPr>
              <a:t>A method of resolving a data hazard by retrieving the missing data element from internal buffers rather than waiting for it to arrive from programmer- visible registers or memory. </a:t>
            </a:r>
            <a:endParaRPr lang="en-US" dirty="0"/>
          </a:p>
          <a:p>
            <a:endParaRPr lang="en-US" dirty="0"/>
          </a:p>
        </p:txBody>
      </p:sp>
      <p:sp>
        <p:nvSpPr>
          <p:cNvPr id="3" name="Title 2">
            <a:extLst>
              <a:ext uri="{FF2B5EF4-FFF2-40B4-BE49-F238E27FC236}">
                <a16:creationId xmlns:a16="http://schemas.microsoft.com/office/drawing/2014/main" id="{E3425966-85BD-230C-489B-6DF17C47B780}"/>
              </a:ext>
            </a:extLst>
          </p:cNvPr>
          <p:cNvSpPr>
            <a:spLocks noGrp="1"/>
          </p:cNvSpPr>
          <p:nvPr>
            <p:ph type="title"/>
          </p:nvPr>
        </p:nvSpPr>
        <p:spPr/>
        <p:txBody>
          <a:bodyPr/>
          <a:lstStyle/>
          <a:p>
            <a:r>
              <a:rPr lang="en-US" dirty="0"/>
              <a:t>Forwarding or Bypassing</a:t>
            </a:r>
          </a:p>
        </p:txBody>
      </p:sp>
    </p:spTree>
    <p:extLst>
      <p:ext uri="{BB962C8B-B14F-4D97-AF65-F5344CB8AC3E}">
        <p14:creationId xmlns:p14="http://schemas.microsoft.com/office/powerpoint/2010/main" val="55717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smtClean="0">
            <a:solidFill>
              <a:srgbClr val="139A29"/>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9047</TotalTime>
  <Words>3182</Words>
  <Application>Microsoft Macintosh PowerPoint</Application>
  <PresentationFormat>Letter Paper (8.5x11 in)</PresentationFormat>
  <Paragraphs>853</Paragraphs>
  <Slides>29</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Arial</vt:lpstr>
      <vt:lpstr>Calibri</vt:lpstr>
      <vt:lpstr>ITCFranklinGothicStd</vt:lpstr>
      <vt:lpstr>MinionPro</vt:lpstr>
      <vt:lpstr>Times</vt:lpstr>
      <vt:lpstr>Wingdings</vt:lpstr>
      <vt:lpstr>Office Theme</vt:lpstr>
      <vt:lpstr>PowerPoint Presentation</vt:lpstr>
      <vt:lpstr>Structure Hazards</vt:lpstr>
      <vt:lpstr>PowerPoint Presentation</vt:lpstr>
      <vt:lpstr>PowerPoint Presentation</vt:lpstr>
      <vt:lpstr>Data Hazard</vt:lpstr>
      <vt:lpstr>PowerPoint Presentation</vt:lpstr>
      <vt:lpstr>PowerPoint Presentation</vt:lpstr>
      <vt:lpstr>PowerPoint Presentation</vt:lpstr>
      <vt:lpstr>Forwarding or Bypassing</vt:lpstr>
      <vt:lpstr>PowerPoint Presentation</vt:lpstr>
      <vt:lpstr>PowerPoint Presentation</vt:lpstr>
      <vt:lpstr>PowerPoint Presentation</vt:lpstr>
      <vt:lpstr>Load Use Data Hazard</vt:lpstr>
      <vt:lpstr>PowerPoint Presentation</vt:lpstr>
      <vt:lpstr>PowerPoint Presentation</vt:lpstr>
      <vt:lpstr>PowerPoint Presentation</vt:lpstr>
      <vt:lpstr>PowerPoint Presentation</vt:lpstr>
      <vt:lpstr>PowerPoint Presentation</vt:lpstr>
      <vt:lpstr>PowerPoint Presentation</vt:lpstr>
      <vt:lpstr>Control Hazard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Young, Kit</dc:creator>
  <cp:lastModifiedBy>Gary James</cp:lastModifiedBy>
  <cp:revision>418</cp:revision>
  <cp:lastPrinted>2020-10-03T17:45:33Z</cp:lastPrinted>
  <dcterms:created xsi:type="dcterms:W3CDTF">2010-11-22T21:44:58Z</dcterms:created>
  <dcterms:modified xsi:type="dcterms:W3CDTF">2024-05-14T18:00:18Z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