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notesMasterIdLst>
    <p:notesMasterId r:id="rId37"/>
  </p:notesMasterIdLst>
  <p:sldIdLst>
    <p:sldId id="647" r:id="rId2"/>
    <p:sldId id="566" r:id="rId3"/>
    <p:sldId id="648" r:id="rId4"/>
    <p:sldId id="649" r:id="rId5"/>
    <p:sldId id="651" r:id="rId6"/>
    <p:sldId id="653" r:id="rId7"/>
    <p:sldId id="652" r:id="rId8"/>
    <p:sldId id="569" r:id="rId9"/>
    <p:sldId id="654" r:id="rId10"/>
    <p:sldId id="655" r:id="rId11"/>
    <p:sldId id="658" r:id="rId12"/>
    <p:sldId id="656" r:id="rId13"/>
    <p:sldId id="657" r:id="rId14"/>
    <p:sldId id="676" r:id="rId15"/>
    <p:sldId id="631" r:id="rId16"/>
    <p:sldId id="633" r:id="rId17"/>
    <p:sldId id="632" r:id="rId18"/>
    <p:sldId id="634" r:id="rId19"/>
    <p:sldId id="677" r:id="rId20"/>
    <p:sldId id="627" r:id="rId21"/>
    <p:sldId id="641" r:id="rId22"/>
    <p:sldId id="628" r:id="rId23"/>
    <p:sldId id="629" r:id="rId24"/>
    <p:sldId id="630" r:id="rId25"/>
    <p:sldId id="635" r:id="rId26"/>
    <p:sldId id="638" r:id="rId27"/>
    <p:sldId id="639" r:id="rId28"/>
    <p:sldId id="659" r:id="rId29"/>
    <p:sldId id="660" r:id="rId30"/>
    <p:sldId id="678" r:id="rId31"/>
    <p:sldId id="615" r:id="rId32"/>
    <p:sldId id="616" r:id="rId33"/>
    <p:sldId id="617" r:id="rId34"/>
    <p:sldId id="604" r:id="rId35"/>
    <p:sldId id="60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loating Point Conversion" id="{ECE15EA6-04E0-E249-96CE-536FA847FBDA}">
          <p14:sldIdLst>
            <p14:sldId id="647"/>
          </p14:sldIdLst>
        </p14:section>
        <p14:section name="Chapter 3.5 FP Conversion" id="{2B1CF5C1-D557-1244-8774-73A1DEFDC6DC}">
          <p14:sldIdLst>
            <p14:sldId id="566"/>
            <p14:sldId id="648"/>
            <p14:sldId id="649"/>
            <p14:sldId id="651"/>
            <p14:sldId id="653"/>
            <p14:sldId id="652"/>
            <p14:sldId id="569"/>
            <p14:sldId id="654"/>
            <p14:sldId id="655"/>
            <p14:sldId id="658"/>
            <p14:sldId id="656"/>
            <p14:sldId id="657"/>
          </p14:sldIdLst>
        </p14:section>
        <p14:section name="Integer Only" id="{8BFC4781-72E3-9B41-A13A-6D0932654202}">
          <p14:sldIdLst>
            <p14:sldId id="676"/>
            <p14:sldId id="631"/>
            <p14:sldId id="633"/>
            <p14:sldId id="632"/>
            <p14:sldId id="634"/>
          </p14:sldIdLst>
        </p14:section>
        <p14:section name="Fraction Only" id="{20294284-2B96-7E4C-96F3-CD8A7194DF12}">
          <p14:sldIdLst>
            <p14:sldId id="677"/>
            <p14:sldId id="627"/>
            <p14:sldId id="641"/>
            <p14:sldId id="628"/>
            <p14:sldId id="629"/>
            <p14:sldId id="630"/>
          </p14:sldIdLst>
        </p14:section>
        <p14:section name="Int and Fraction Together" id="{F07DC178-85E3-3C4A-AC5E-C0274BD299FD}">
          <p14:sldIdLst>
            <p14:sldId id="635"/>
            <p14:sldId id="638"/>
            <p14:sldId id="639"/>
            <p14:sldId id="659"/>
            <p14:sldId id="660"/>
          </p14:sldIdLst>
        </p14:section>
        <p14:section name="FP Example with Code" id="{5AE737CE-C852-594D-AF0C-EFD6D8BF4AFD}">
          <p14:sldIdLst>
            <p14:sldId id="678"/>
            <p14:sldId id="615"/>
            <p14:sldId id="616"/>
            <p14:sldId id="617"/>
            <p14:sldId id="604"/>
            <p14:sldId id="6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37"/>
    <p:restoredTop sz="96197"/>
  </p:normalViewPr>
  <p:slideViewPr>
    <p:cSldViewPr snapToGrid="0">
      <p:cViewPr varScale="1">
        <p:scale>
          <a:sx n="115" d="100"/>
          <a:sy n="115" d="100"/>
        </p:scale>
        <p:origin x="2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F7D19-EECF-B44B-B61A-78454E52B28B}" type="datetimeFigureOut">
              <a:rPr lang="en-US" smtClean="0"/>
              <a:t>6/18/24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C1253-4BE6-0A41-9200-358001FB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08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10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34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98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56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66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3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A18EC95-F1CB-2147-A444-B46C82C0AA38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1C5535C-2498-FD4A-BAAE-A675FC88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3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EC95-F1CB-2147-A444-B46C82C0AA38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35C-2498-FD4A-BAAE-A675FC88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1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A18EC95-F1CB-2147-A444-B46C82C0AA38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1C5535C-2498-FD4A-BAAE-A675FC88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0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A18EC95-F1CB-2147-A444-B46C82C0AA38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1C5535C-2498-FD4A-BAAE-A675FC887C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7397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A18EC95-F1CB-2147-A444-B46C82C0AA38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1C5535C-2498-FD4A-BAAE-A675FC88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39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EC95-F1CB-2147-A444-B46C82C0AA38}" type="datetimeFigureOut">
              <a:rPr lang="en-US" smtClean="0"/>
              <a:t>6/18/24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35C-2498-FD4A-BAAE-A675FC88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8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EC95-F1CB-2147-A444-B46C82C0AA38}" type="datetimeFigureOut">
              <a:rPr lang="en-US" smtClean="0"/>
              <a:t>6/18/24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35C-2498-FD4A-BAAE-A675FC88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3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EC95-F1CB-2147-A444-B46C82C0AA38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35C-2498-FD4A-BAAE-A675FC88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22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A18EC95-F1CB-2147-A444-B46C82C0AA38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1C5535C-2498-FD4A-BAAE-A675FC88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724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9920" y="6267862"/>
            <a:ext cx="2844800" cy="365125"/>
          </a:xfrm>
        </p:spPr>
        <p:txBody>
          <a:bodyPr/>
          <a:lstStyle/>
          <a:p>
            <a:fld id="{2975AF23-922C-0348-8EA4-EC546A65D2C0}" type="datetime1">
              <a:rPr lang="en-US" smtClean="0"/>
              <a:t>6/18/24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272077"/>
            <a:ext cx="2331720" cy="365125"/>
          </a:xfrm>
        </p:spPr>
        <p:txBody>
          <a:bodyPr/>
          <a:lstStyle/>
          <a:p>
            <a:fld id="{07E4C76B-B62B-E041-BECA-E1452F308E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DA8B2105-11C8-C706-0CBE-999B226D65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920" y="1648049"/>
            <a:ext cx="10952480" cy="4352703"/>
          </a:xfrm>
        </p:spPr>
        <p:txBody>
          <a:bodyPr/>
          <a:lstStyle>
            <a:lvl1pPr>
              <a:buNone/>
              <a:defRPr sz="24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C7FD39E-DEC9-0851-DA4C-16C64585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5248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9888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5502595"/>
            <a:ext cx="2844800" cy="365125"/>
          </a:xfrm>
        </p:spPr>
        <p:txBody>
          <a:bodyPr/>
          <a:lstStyle/>
          <a:p>
            <a:fld id="{D0AF6576-3026-1B44-BF01-0AB8780410AE}" type="datetime1">
              <a:rPr lang="en-US" smtClean="0"/>
              <a:t>6/18/24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5502595"/>
            <a:ext cx="3860800" cy="365125"/>
          </a:xfrm>
        </p:spPr>
        <p:txBody>
          <a:bodyPr/>
          <a:lstStyle/>
          <a:p>
            <a:r>
              <a:rPr lang="en-US"/>
              <a:t>October 13,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5502595"/>
            <a:ext cx="2844800" cy="365125"/>
          </a:xfrm>
        </p:spPr>
        <p:txBody>
          <a:bodyPr/>
          <a:lstStyle/>
          <a:p>
            <a:fld id="{07E4C76B-B62B-E041-BECA-E1452F308E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9920" y="1295400"/>
            <a:ext cx="9814984" cy="3657600"/>
          </a:xfrm>
        </p:spPr>
        <p:txBody>
          <a:bodyPr/>
          <a:lstStyle>
            <a:lvl1pPr>
              <a:buNone/>
              <a:defRPr sz="2400" baseline="0">
                <a:solidFill>
                  <a:srgbClr val="139A29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837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EC95-F1CB-2147-A444-B46C82C0AA38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35C-2498-FD4A-BAAE-A675FC88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511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5502599"/>
            <a:ext cx="2844800" cy="365125"/>
          </a:xfrm>
        </p:spPr>
        <p:txBody>
          <a:bodyPr/>
          <a:lstStyle/>
          <a:p>
            <a:fld id="{ADB0FE22-5A89-C344-86BA-30B433F741F0}" type="datetime1">
              <a:rPr lang="en-US" smtClean="0"/>
              <a:t>6/18/24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5502599"/>
            <a:ext cx="3860800" cy="365125"/>
          </a:xfrm>
        </p:spPr>
        <p:txBody>
          <a:bodyPr/>
          <a:lstStyle/>
          <a:p>
            <a:r>
              <a:rPr lang="en-US"/>
              <a:t>October 22,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5502599"/>
            <a:ext cx="2844800" cy="365125"/>
          </a:xfrm>
        </p:spPr>
        <p:txBody>
          <a:bodyPr/>
          <a:lstStyle/>
          <a:p>
            <a:fld id="{07E4C76B-B62B-E041-BECA-E1452F308E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9920" y="1295400"/>
            <a:ext cx="9814984" cy="3657600"/>
          </a:xfrm>
        </p:spPr>
        <p:txBody>
          <a:bodyPr/>
          <a:lstStyle>
            <a:lvl1pPr>
              <a:buNone/>
              <a:defRPr sz="2400" baseline="0">
                <a:solidFill>
                  <a:srgbClr val="139A29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23606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5502597"/>
            <a:ext cx="2844800" cy="365125"/>
          </a:xfrm>
        </p:spPr>
        <p:txBody>
          <a:bodyPr/>
          <a:lstStyle/>
          <a:p>
            <a:fld id="{050AAD00-1AF1-4940-8F81-939DEEC3649B}" type="datetime1">
              <a:rPr lang="en-US" smtClean="0"/>
              <a:t>6/18/24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5502597"/>
            <a:ext cx="3860800" cy="365125"/>
          </a:xfrm>
        </p:spPr>
        <p:txBody>
          <a:bodyPr/>
          <a:lstStyle/>
          <a:p>
            <a:r>
              <a:rPr lang="en-US"/>
              <a:t>October 20,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5502597"/>
            <a:ext cx="2844800" cy="365125"/>
          </a:xfrm>
        </p:spPr>
        <p:txBody>
          <a:bodyPr/>
          <a:lstStyle/>
          <a:p>
            <a:fld id="{07E4C76B-B62B-E041-BECA-E1452F308E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9920" y="1295400"/>
            <a:ext cx="9814984" cy="3657600"/>
          </a:xfrm>
        </p:spPr>
        <p:txBody>
          <a:bodyPr/>
          <a:lstStyle>
            <a:lvl1pPr>
              <a:buNone/>
              <a:defRPr sz="2400" baseline="0">
                <a:solidFill>
                  <a:srgbClr val="139A29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15804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5502597"/>
            <a:ext cx="2844800" cy="365125"/>
          </a:xfrm>
        </p:spPr>
        <p:txBody>
          <a:bodyPr/>
          <a:lstStyle/>
          <a:p>
            <a:fld id="{050AAD00-1AF1-4940-8F81-939DEEC3649B}" type="datetime1">
              <a:rPr lang="en-US" smtClean="0"/>
              <a:t>6/18/24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5502597"/>
            <a:ext cx="3860800" cy="365125"/>
          </a:xfrm>
        </p:spPr>
        <p:txBody>
          <a:bodyPr/>
          <a:lstStyle/>
          <a:p>
            <a:r>
              <a:rPr lang="en-US"/>
              <a:t>October 20,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5502597"/>
            <a:ext cx="2844800" cy="365125"/>
          </a:xfrm>
        </p:spPr>
        <p:txBody>
          <a:bodyPr/>
          <a:lstStyle/>
          <a:p>
            <a:fld id="{07E4C76B-B62B-E041-BECA-E1452F308E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9920" y="1295400"/>
            <a:ext cx="9814984" cy="3657600"/>
          </a:xfrm>
        </p:spPr>
        <p:txBody>
          <a:bodyPr/>
          <a:lstStyle>
            <a:lvl1pPr>
              <a:buNone/>
              <a:defRPr sz="2400" baseline="0">
                <a:solidFill>
                  <a:srgbClr val="139A29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20001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5502597"/>
            <a:ext cx="2844800" cy="365125"/>
          </a:xfrm>
        </p:spPr>
        <p:txBody>
          <a:bodyPr/>
          <a:lstStyle/>
          <a:p>
            <a:fld id="{050AAD00-1AF1-4940-8F81-939DEEC3649B}" type="datetime1">
              <a:rPr lang="en-US" smtClean="0"/>
              <a:t>6/18/24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5502597"/>
            <a:ext cx="3860800" cy="365125"/>
          </a:xfrm>
        </p:spPr>
        <p:txBody>
          <a:bodyPr/>
          <a:lstStyle/>
          <a:p>
            <a:r>
              <a:rPr lang="en-US"/>
              <a:t>October 20,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5502597"/>
            <a:ext cx="2844800" cy="365125"/>
          </a:xfrm>
        </p:spPr>
        <p:txBody>
          <a:bodyPr/>
          <a:lstStyle/>
          <a:p>
            <a:fld id="{07E4C76B-B62B-E041-BECA-E1452F308E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9920" y="1295400"/>
            <a:ext cx="9814984" cy="3657600"/>
          </a:xfrm>
        </p:spPr>
        <p:txBody>
          <a:bodyPr/>
          <a:lstStyle>
            <a:lvl1pPr>
              <a:buNone/>
              <a:defRPr sz="2400" baseline="0">
                <a:solidFill>
                  <a:srgbClr val="139A29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738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A18EC95-F1CB-2147-A444-B46C82C0AA38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1C5535C-2498-FD4A-BAAE-A675FC88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EC95-F1CB-2147-A444-B46C82C0AA38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35C-2498-FD4A-BAAE-A675FC88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1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EC95-F1CB-2147-A444-B46C82C0AA38}" type="datetimeFigureOut">
              <a:rPr lang="en-US" smtClean="0"/>
              <a:t>6/18/24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35C-2498-FD4A-BAAE-A675FC88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3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EC95-F1CB-2147-A444-B46C82C0AA38}" type="datetimeFigureOut">
              <a:rPr lang="en-US" smtClean="0"/>
              <a:t>6/18/24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35C-2498-FD4A-BAAE-A675FC88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EC95-F1CB-2147-A444-B46C82C0AA38}" type="datetimeFigureOut">
              <a:rPr lang="en-US" smtClean="0"/>
              <a:t>6/18/24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35C-2498-FD4A-BAAE-A675FC88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8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EC95-F1CB-2147-A444-B46C82C0AA38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35C-2498-FD4A-BAAE-A675FC88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2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EC95-F1CB-2147-A444-B46C82C0AA38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35C-2498-FD4A-BAAE-A675FC88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4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8EC95-F1CB-2147-A444-B46C82C0AA38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5535C-2498-FD4A-BAAE-A675FC88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39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00" r:id="rId20"/>
    <p:sldLayoutId id="2147483701" r:id="rId21"/>
    <p:sldLayoutId id="2147483703" r:id="rId22"/>
    <p:sldLayoutId id="2147483704" r:id="rId23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DF83D5-CE4F-D30A-70F3-46AA452A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/>
              <a:t>Floating Point Conversion</a:t>
            </a:r>
          </a:p>
        </p:txBody>
      </p:sp>
    </p:spTree>
    <p:extLst>
      <p:ext uri="{BB962C8B-B14F-4D97-AF65-F5344CB8AC3E}">
        <p14:creationId xmlns:p14="http://schemas.microsoft.com/office/powerpoint/2010/main" val="2400104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48FE25-033E-369E-FA76-7976E1BC5C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</a:pPr>
            <a:r>
              <a:rPr lang="en-US" altLang="en-US" dirty="0">
                <a:ea typeface="Times" charset="0"/>
              </a:rPr>
              <a:t>Another example: represent 10.7 as a floating point</a:t>
            </a:r>
          </a:p>
          <a:p>
            <a:pPr marL="0" indent="0">
              <a:spcBef>
                <a:spcPts val="300"/>
              </a:spcBef>
            </a:pPr>
            <a:r>
              <a:rPr lang="en-US" altLang="en-US" dirty="0">
                <a:ea typeface="Times" charset="0"/>
              </a:rPr>
              <a:t>Converting 10 = </a:t>
            </a:r>
            <a:r>
              <a:rPr lang="en-US" alt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Times" charset="0"/>
              </a:rPr>
              <a:t>1010</a:t>
            </a:r>
          </a:p>
          <a:p>
            <a:pPr marL="0" indent="0">
              <a:spcBef>
                <a:spcPts val="300"/>
              </a:spcBef>
            </a:pPr>
            <a:r>
              <a:rPr lang="en-US" altLang="en-US" dirty="0">
                <a:ea typeface="Times" charset="0"/>
              </a:rPr>
              <a:t>Converting fraction 0.7 = </a:t>
            </a:r>
            <a:r>
              <a:rPr lang="en-US" altLang="x-none" dirty="0"/>
              <a:t>0.</a:t>
            </a:r>
            <a:r>
              <a:rPr lang="en-US" altLang="x-none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1011 0011 0011 0011 0011..</a:t>
            </a:r>
          </a:p>
          <a:p>
            <a:pPr marL="0" indent="0">
              <a:spcBef>
                <a:spcPts val="300"/>
              </a:spcBef>
            </a:pPr>
            <a:r>
              <a:rPr lang="en-US" altLang="en-US" dirty="0">
                <a:ea typeface="Times" charset="0"/>
              </a:rPr>
              <a:t>So, 10.7 = 0 </a:t>
            </a:r>
            <a:r>
              <a:rPr lang="en-US" alt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Times" charset="0"/>
              </a:rPr>
              <a:t>1010</a:t>
            </a:r>
            <a:r>
              <a:rPr lang="en-US" altLang="x-none" dirty="0"/>
              <a:t>.</a:t>
            </a:r>
            <a:r>
              <a:rPr lang="en-US" altLang="x-none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1011 0011 0011 0011 0011</a:t>
            </a:r>
            <a:r>
              <a:rPr lang="en-US" altLang="x-none" dirty="0"/>
              <a:t>..</a:t>
            </a:r>
          </a:p>
          <a:p>
            <a:pPr marL="0" indent="0">
              <a:spcBef>
                <a:spcPts val="300"/>
              </a:spcBef>
            </a:pPr>
            <a:endParaRPr lang="en-US" altLang="x-none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6075" lvl="2">
              <a:spcBef>
                <a:spcPts val="300"/>
              </a:spcBef>
            </a:pPr>
            <a:r>
              <a:rPr lang="en-US" altLang="x-none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 </a:t>
            </a:r>
            <a:r>
              <a:rPr lang="en-US" altLang="x-none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1.010</a:t>
            </a:r>
            <a:r>
              <a:rPr lang="en-US" altLang="x-none" sz="1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10110011001100110011</a:t>
            </a:r>
            <a:r>
              <a:rPr lang="mr-IN" altLang="x-none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…</a:t>
            </a:r>
            <a:r>
              <a:rPr lang="en-US" altLang="x-none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.*2</a:t>
            </a:r>
            <a:r>
              <a:rPr lang="en-US" altLang="x-none" sz="1600" b="1" baseline="30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 </a:t>
            </a:r>
            <a:r>
              <a:rPr lang="en-US" altLang="x-none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(Normalized)</a:t>
            </a:r>
          </a:p>
          <a:p>
            <a:pPr lvl="2">
              <a:spcBef>
                <a:spcPts val="300"/>
              </a:spcBef>
            </a:pPr>
            <a:endParaRPr lang="en-US" altLang="x-none" sz="16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</a:pPr>
            <a:r>
              <a:rPr lang="en-US" altLang="x-none" sz="1600" dirty="0">
                <a:solidFill>
                  <a:srgbClr val="FF0000"/>
                </a:solidFill>
              </a:rPr>
              <a:t>Single Precision Biased exponent = 3+127 = 130 = 1000 0010</a:t>
            </a:r>
          </a:p>
          <a:p>
            <a:pPr>
              <a:spcBef>
                <a:spcPts val="300"/>
              </a:spcBef>
            </a:pPr>
            <a:endParaRPr lang="en-US" altLang="x-none" sz="1600" dirty="0">
              <a:solidFill>
                <a:srgbClr val="FF0000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x-none" sz="1600" dirty="0"/>
              <a:t>So, the number in single precision is </a:t>
            </a:r>
          </a:p>
          <a:p>
            <a:pPr>
              <a:spcBef>
                <a:spcPts val="300"/>
              </a:spcBef>
            </a:pPr>
            <a:r>
              <a:rPr lang="en-US" altLang="x-none" sz="1600" b="1" dirty="0"/>
              <a:t>0</a:t>
            </a:r>
            <a:r>
              <a:rPr lang="en-US" altLang="x-none" sz="1600" dirty="0">
                <a:solidFill>
                  <a:srgbClr val="FF0000"/>
                </a:solidFill>
              </a:rPr>
              <a:t>100 0001 0</a:t>
            </a:r>
            <a:r>
              <a:rPr lang="en-US" altLang="x-none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010 </a:t>
            </a:r>
            <a:r>
              <a:rPr lang="en-US" altLang="x-none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1011 0011 0011 0011 0 011</a:t>
            </a:r>
            <a:r>
              <a:rPr lang="en-US" altLang="x-none" sz="1600" dirty="0"/>
              <a:t> = </a:t>
            </a:r>
            <a:r>
              <a:rPr lang="en-US" altLang="x-none" sz="1600" dirty="0">
                <a:solidFill>
                  <a:srgbClr val="00B0F0"/>
                </a:solidFill>
              </a:rPr>
              <a:t>0x 412B 3333</a:t>
            </a:r>
            <a:r>
              <a:rPr lang="en-US" altLang="x-none" sz="1600" baseline="-25000" dirty="0">
                <a:solidFill>
                  <a:srgbClr val="00B0F0"/>
                </a:solidFill>
              </a:rPr>
              <a:t>hex</a:t>
            </a:r>
            <a:endParaRPr lang="en-US" altLang="x-none" sz="1600" dirty="0">
              <a:solidFill>
                <a:srgbClr val="00B0F0"/>
              </a:solidFill>
            </a:endParaRPr>
          </a:p>
          <a:p>
            <a:pPr>
              <a:spcBef>
                <a:spcPts val="300"/>
              </a:spcBef>
            </a:pPr>
            <a:endParaRPr lang="en-US" altLang="x-none" sz="1600" dirty="0">
              <a:solidFill>
                <a:srgbClr val="00B0F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705C50-F099-D431-AE96-DACEA666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Format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2DC833-E2DF-39C4-E88F-ACD294832009}"/>
              </a:ext>
            </a:extLst>
          </p:cNvPr>
          <p:cNvSpPr txBox="1"/>
          <p:nvPr/>
        </p:nvSpPr>
        <p:spPr>
          <a:xfrm>
            <a:off x="8469705" y="1572146"/>
            <a:ext cx="31126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17538" algn="l"/>
                <a:tab pos="1081088" algn="l"/>
                <a:tab pos="2339975" algn="l"/>
              </a:tabLs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0.7*2 =	1.4 	next fraction bit =	1</a:t>
            </a:r>
          </a:p>
          <a:p>
            <a:pPr>
              <a:tabLst>
                <a:tab pos="617538" algn="l"/>
                <a:tab pos="1081088" algn="l"/>
                <a:tab pos="2339975" algn="l"/>
              </a:tabLs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0.4*2 =	0.8	next fraction bit = 	0</a:t>
            </a:r>
          </a:p>
          <a:p>
            <a:pPr>
              <a:tabLst>
                <a:tab pos="617538" algn="l"/>
                <a:tab pos="1081088" algn="l"/>
                <a:tab pos="2339975" algn="l"/>
              </a:tabLs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0.8*2 =	1.6	next fraction bit = 	1</a:t>
            </a:r>
          </a:p>
          <a:p>
            <a:pPr>
              <a:tabLst>
                <a:tab pos="617538" algn="l"/>
                <a:tab pos="1081088" algn="l"/>
                <a:tab pos="2339975" algn="l"/>
              </a:tabLs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0.6*2 =	1.2	next fraction bit = 	1</a:t>
            </a:r>
          </a:p>
          <a:p>
            <a:pPr>
              <a:tabLst>
                <a:tab pos="617538" algn="l"/>
                <a:tab pos="1081088" algn="l"/>
                <a:tab pos="2339975" algn="l"/>
              </a:tabLs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0.2*2 =	0.4	next fraction bit = 	0</a:t>
            </a:r>
          </a:p>
          <a:p>
            <a:pPr>
              <a:tabLst>
                <a:tab pos="617538" algn="l"/>
                <a:tab pos="1081088" algn="l"/>
                <a:tab pos="2339975" algn="l"/>
              </a:tabLs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0.4*2 =	0.8	next fraction bit = 	0</a:t>
            </a:r>
          </a:p>
          <a:p>
            <a:pPr>
              <a:tabLst>
                <a:tab pos="617538" algn="l"/>
                <a:tab pos="1081088" algn="l"/>
                <a:tab pos="2339975" algn="l"/>
              </a:tabLs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0.8*2 =	1.6	next fraction bit = 	1</a:t>
            </a:r>
          </a:p>
          <a:p>
            <a:pPr>
              <a:tabLst>
                <a:tab pos="617538" algn="l"/>
                <a:tab pos="1081088" algn="l"/>
                <a:tab pos="2339975" algn="l"/>
              </a:tabLs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0.6*2 =	1.2	next fraction bit =	1</a:t>
            </a:r>
          </a:p>
          <a:p>
            <a:pPr>
              <a:tabLst>
                <a:tab pos="617538" algn="l"/>
                <a:tab pos="1081088" algn="l"/>
                <a:tab pos="2339975" algn="l"/>
              </a:tabLs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-----</a:t>
            </a:r>
          </a:p>
          <a:p>
            <a:pPr>
              <a:tabLst>
                <a:tab pos="617538" algn="l"/>
                <a:tab pos="1081088" algn="l"/>
                <a:tab pos="2339975" algn="l"/>
              </a:tabLs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0.7 = 0.01100110011….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D2B320C-C49B-57E1-FAE9-BEDD82E6C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926004"/>
              </p:ext>
            </p:extLst>
          </p:nvPr>
        </p:nvGraphicFramePr>
        <p:xfrm>
          <a:off x="8333114" y="3869810"/>
          <a:ext cx="3708400" cy="2832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1520">
                  <a:extLst>
                    <a:ext uri="{9D8B030D-6E8A-4147-A177-3AD203B41FA5}">
                      <a16:colId xmlns:a16="http://schemas.microsoft.com/office/drawing/2014/main" val="2724926986"/>
                    </a:ext>
                  </a:extLst>
                </a:gridCol>
                <a:gridCol w="713764">
                  <a:extLst>
                    <a:ext uri="{9D8B030D-6E8A-4147-A177-3AD203B41FA5}">
                      <a16:colId xmlns:a16="http://schemas.microsoft.com/office/drawing/2014/main" val="1275226407"/>
                    </a:ext>
                  </a:extLst>
                </a:gridCol>
                <a:gridCol w="1383116">
                  <a:extLst>
                    <a:ext uri="{9D8B030D-6E8A-4147-A177-3AD203B41FA5}">
                      <a16:colId xmlns:a16="http://schemas.microsoft.com/office/drawing/2014/main" val="2420874123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Original #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Sub from #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0467779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0.7000000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554788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0.2000000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0.500000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873869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0.2000000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0.250000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838164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0.0750000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0.125000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003223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0.0125000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0.062500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638075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0.0125000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0.031250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3168508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0.0125000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0.015625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1428488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0.0046875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0.007813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748654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0.0007812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0.003906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9798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09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188E49-FCB6-01A8-A93F-67BA1E36FA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346075" lvl="2">
              <a:spcBef>
                <a:spcPts val="300"/>
              </a:spcBef>
            </a:pPr>
            <a:r>
              <a:rPr lang="en-US" altLang="x-none" sz="1600" dirty="0">
                <a:latin typeface="Arial" panose="020B0604020202020204" pitchFamily="34" charset="0"/>
                <a:cs typeface="Arial" panose="020B0604020202020204" pitchFamily="34" charset="0"/>
              </a:rPr>
              <a:t>Or  </a:t>
            </a:r>
            <a:r>
              <a:rPr lang="en-US" altLang="x-none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1.01010110011001100110011</a:t>
            </a:r>
            <a:r>
              <a:rPr lang="mr-IN" altLang="x-none" sz="1600" b="1" dirty="0">
                <a:solidFill>
                  <a:srgbClr val="00B0F0"/>
                </a:solidFill>
                <a:latin typeface="Arial" panose="020B0604020202020204" pitchFamily="34" charset="0"/>
              </a:rPr>
              <a:t>…</a:t>
            </a:r>
            <a:r>
              <a:rPr lang="en-US" altLang="x-none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.*2</a:t>
            </a:r>
            <a:r>
              <a:rPr lang="en-US" altLang="x-none" sz="1600" b="1" baseline="30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 </a:t>
            </a:r>
            <a:r>
              <a:rPr lang="en-US" altLang="x-none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(Normalized)</a:t>
            </a:r>
          </a:p>
          <a:p>
            <a:pPr lvl="2">
              <a:spcBef>
                <a:spcPts val="300"/>
              </a:spcBef>
            </a:pPr>
            <a:endParaRPr lang="en-US" altLang="x-none" sz="16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</a:pPr>
            <a:r>
              <a:rPr lang="en-US" altLang="x-none" sz="1600" dirty="0">
                <a:solidFill>
                  <a:srgbClr val="FF0000"/>
                </a:solidFill>
              </a:rPr>
              <a:t>Single Precision Biased exponent = 3+127 = 130 = 1000 0010</a:t>
            </a:r>
          </a:p>
          <a:p>
            <a:pPr>
              <a:spcBef>
                <a:spcPts val="300"/>
              </a:spcBef>
            </a:pPr>
            <a:endParaRPr lang="en-US" altLang="x-none" sz="1600" dirty="0">
              <a:solidFill>
                <a:srgbClr val="FF0000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x-none" sz="1600" dirty="0"/>
              <a:t>So, the number in single precision is </a:t>
            </a:r>
          </a:p>
          <a:p>
            <a:pPr>
              <a:spcBef>
                <a:spcPts val="300"/>
              </a:spcBef>
            </a:pPr>
            <a:r>
              <a:rPr lang="en-US" altLang="x-none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r>
              <a:rPr lang="en-US" altLang="x-none" sz="1600" dirty="0">
                <a:solidFill>
                  <a:srgbClr val="FF0000"/>
                </a:solidFill>
              </a:rPr>
              <a:t>100 0001 0</a:t>
            </a:r>
            <a:r>
              <a:rPr lang="en-US" altLang="x-none" sz="1600" dirty="0"/>
              <a:t>010 1011 0011 0011 0011 0 011 =0x </a:t>
            </a:r>
            <a:r>
              <a:rPr lang="en-US" altLang="x-none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812B 3333</a:t>
            </a:r>
            <a:r>
              <a:rPr lang="en-US" altLang="x-none" sz="16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hex</a:t>
            </a:r>
            <a:endParaRPr lang="en-US" altLang="x-none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spcBef>
                <a:spcPts val="300"/>
              </a:spcBef>
            </a:pPr>
            <a:endParaRPr lang="en-US" altLang="en-US" sz="1600" dirty="0">
              <a:ea typeface="Times" charset="0"/>
            </a:endParaRPr>
          </a:p>
          <a:p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key point to remember: Hardware does not know if a 32 bit binary is </a:t>
            </a:r>
          </a:p>
          <a:p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a). An instruction</a:t>
            </a:r>
          </a:p>
          <a:p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b). A signed or unsigned integer</a:t>
            </a:r>
          </a:p>
          <a:p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c). A floating point number</a:t>
            </a:r>
          </a:p>
          <a:p>
            <a:endParaRPr 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It is up to the programmer to use correct operations to let hardware interpret the 32-bit binary</a:t>
            </a:r>
          </a:p>
          <a:p>
            <a:pPr>
              <a:spcBef>
                <a:spcPts val="300"/>
              </a:spcBef>
            </a:pPr>
            <a:endParaRPr lang="en-US" altLang="en-US" sz="1600" dirty="0">
              <a:solidFill>
                <a:schemeClr val="accent6">
                  <a:lumMod val="60000"/>
                  <a:lumOff val="40000"/>
                </a:schemeClr>
              </a:solidFill>
              <a:ea typeface="Times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8EBE0E-6C7C-E48F-DB29-BCC5700A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</a:t>
            </a:r>
          </a:p>
        </p:txBody>
      </p:sp>
    </p:spTree>
    <p:extLst>
      <p:ext uri="{BB962C8B-B14F-4D97-AF65-F5344CB8AC3E}">
        <p14:creationId xmlns:p14="http://schemas.microsoft.com/office/powerpoint/2010/main" val="1238224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560A86-8191-C08E-F9AD-476F1E4F68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920" y="1648049"/>
            <a:ext cx="10952480" cy="4708146"/>
          </a:xfrm>
        </p:spPr>
        <p:txBody>
          <a:bodyPr>
            <a:noAutofit/>
          </a:bodyPr>
          <a:lstStyle/>
          <a:p>
            <a:pPr marL="0" indent="0"/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ea typeface="Times" charset="0"/>
              </a:rPr>
              <a:t>Exponents 00000000 and 11111111 reserved</a:t>
            </a:r>
          </a:p>
          <a:p>
            <a:pPr marL="0" indent="0"/>
            <a:r>
              <a:rPr lang="en-US" altLang="en-US" dirty="0">
                <a:solidFill>
                  <a:schemeClr val="tx1"/>
                </a:solidFill>
                <a:ea typeface="Times" charset="0"/>
              </a:rPr>
              <a:t>Smallest value</a:t>
            </a:r>
          </a:p>
          <a:p>
            <a:pPr marL="457200" lvl="1" indent="0">
              <a:buNone/>
            </a:pPr>
            <a:r>
              <a:rPr lang="en-US" altLang="en-US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Exponent: 00000001</a:t>
            </a:r>
            <a:br>
              <a:rPr lang="en-US" altLang="en-US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  <a:sym typeface="Symbol" panose="05050102010706020507" pitchFamily="18" charset="2"/>
              </a:rPr>
              <a:t> actual exponent = 1 – 127 = –126</a:t>
            </a:r>
          </a:p>
          <a:p>
            <a:pPr marL="457200" lvl="1" indent="0">
              <a:buNone/>
            </a:pPr>
            <a:r>
              <a:rPr lang="en-US" altLang="en-US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  <a:sym typeface="Symbol" panose="05050102010706020507" pitchFamily="18" charset="2"/>
              </a:rPr>
              <a:t>Fraction: 000…00</a:t>
            </a:r>
            <a:r>
              <a:rPr lang="en-US" altLang="en-US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  <a:sym typeface="Symbol" panose="05050102010706020507" pitchFamily="18" charset="2"/>
              </a:rPr>
              <a:t> significand = 1.0</a:t>
            </a:r>
          </a:p>
          <a:p>
            <a:pPr marL="457200" lvl="1" indent="0">
              <a:buNone/>
            </a:pPr>
            <a:r>
              <a:rPr lang="en-US" altLang="en-US" b="1" dirty="0">
                <a:solidFill>
                  <a:srgbClr val="00B0F0"/>
                </a:solidFill>
                <a:latin typeface="Arial" panose="020B0604020202020204" pitchFamily="34" charset="0"/>
                <a:ea typeface="Times" charset="0"/>
                <a:cs typeface="Arial" panose="020B0604020202020204" pitchFamily="34" charset="0"/>
                <a:sym typeface="Symbol" panose="05050102010706020507" pitchFamily="18" charset="2"/>
              </a:rPr>
              <a:t>±1.0 × 2</a:t>
            </a:r>
            <a:r>
              <a:rPr lang="en-US" altLang="en-US" b="1" baseline="30000" dirty="0">
                <a:solidFill>
                  <a:srgbClr val="00B0F0"/>
                </a:solidFill>
                <a:latin typeface="Arial" panose="020B0604020202020204" pitchFamily="34" charset="0"/>
                <a:ea typeface="Times" charset="0"/>
                <a:cs typeface="Arial" panose="020B0604020202020204" pitchFamily="34" charset="0"/>
                <a:sym typeface="Symbol" panose="05050102010706020507" pitchFamily="18" charset="2"/>
              </a:rPr>
              <a:t>–126</a:t>
            </a:r>
            <a:r>
              <a:rPr lang="en-US" altLang="en-US" b="1" dirty="0">
                <a:solidFill>
                  <a:srgbClr val="00B0F0"/>
                </a:solidFill>
                <a:latin typeface="Arial" panose="020B0604020202020204" pitchFamily="34" charset="0"/>
                <a:ea typeface="Times" charset="0"/>
                <a:cs typeface="Arial" panose="020B0604020202020204" pitchFamily="34" charset="0"/>
                <a:sym typeface="Symbol" panose="05050102010706020507" pitchFamily="18" charset="2"/>
              </a:rPr>
              <a:t> ≈ ±1.2 × 10</a:t>
            </a:r>
            <a:r>
              <a:rPr lang="en-US" altLang="en-US" b="1" baseline="30000" dirty="0">
                <a:solidFill>
                  <a:srgbClr val="00B0F0"/>
                </a:solidFill>
                <a:latin typeface="Arial" panose="020B0604020202020204" pitchFamily="34" charset="0"/>
                <a:ea typeface="Times" charset="0"/>
                <a:cs typeface="Arial" panose="020B0604020202020204" pitchFamily="34" charset="0"/>
                <a:sym typeface="Symbol" panose="05050102010706020507" pitchFamily="18" charset="2"/>
              </a:rPr>
              <a:t>–38</a:t>
            </a:r>
          </a:p>
          <a:p>
            <a:pPr lvl="1"/>
            <a:endParaRPr lang="en-US" altLang="en-US" b="1" baseline="30000" dirty="0">
              <a:solidFill>
                <a:srgbClr val="002060"/>
              </a:solidFill>
              <a:latin typeface="Arial" panose="020B0604020202020204" pitchFamily="34" charset="0"/>
              <a:ea typeface="Times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n-US" altLang="en-US" dirty="0">
                <a:ea typeface="Times" charset="0"/>
                <a:sym typeface="Symbol" panose="05050102010706020507" pitchFamily="18" charset="2"/>
              </a:rPr>
              <a:t>Largest value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  <a:sym typeface="Symbol" panose="05050102010706020507" pitchFamily="18" charset="2"/>
              </a:rPr>
              <a:t>exponent: 11111110</a:t>
            </a:r>
            <a:br>
              <a:rPr lang="en-US" altLang="en-US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en-US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  <a:sym typeface="Symbol" panose="05050102010706020507" pitchFamily="18" charset="2"/>
              </a:rPr>
              <a:t> actual exponent = 254 – 127 = +127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  <a:sym typeface="Symbol" panose="05050102010706020507" pitchFamily="18" charset="2"/>
              </a:rPr>
              <a:t>Fraction: 111…11</a:t>
            </a:r>
            <a:r>
              <a:rPr lang="en-US" altLang="en-US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en-US" i="1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  <a:sym typeface="Symbol" panose="05050102010706020507" pitchFamily="18" charset="2"/>
              </a:rPr>
              <a:t>significand ≈ 2.0</a:t>
            </a:r>
          </a:p>
          <a:p>
            <a:pPr lvl="1"/>
            <a:r>
              <a:rPr lang="en-US" altLang="en-US" b="1" dirty="0">
                <a:solidFill>
                  <a:srgbClr val="00B0F0"/>
                </a:solidFill>
                <a:latin typeface="Arial" panose="020B0604020202020204" pitchFamily="34" charset="0"/>
                <a:ea typeface="Times" charset="0"/>
                <a:cs typeface="Arial" panose="020B0604020202020204" pitchFamily="34" charset="0"/>
                <a:sym typeface="Symbol" panose="05050102010706020507" pitchFamily="18" charset="2"/>
              </a:rPr>
              <a:t>±2.0 × 2</a:t>
            </a:r>
            <a:r>
              <a:rPr lang="en-US" altLang="en-US" b="1" baseline="30000" dirty="0">
                <a:solidFill>
                  <a:srgbClr val="00B0F0"/>
                </a:solidFill>
                <a:latin typeface="Arial" panose="020B0604020202020204" pitchFamily="34" charset="0"/>
                <a:ea typeface="Times" charset="0"/>
                <a:cs typeface="Arial" panose="020B0604020202020204" pitchFamily="34" charset="0"/>
                <a:sym typeface="Symbol" panose="05050102010706020507" pitchFamily="18" charset="2"/>
              </a:rPr>
              <a:t>+127</a:t>
            </a:r>
            <a:r>
              <a:rPr lang="en-US" altLang="en-US" b="1" dirty="0">
                <a:solidFill>
                  <a:srgbClr val="00B0F0"/>
                </a:solidFill>
                <a:latin typeface="Arial" panose="020B0604020202020204" pitchFamily="34" charset="0"/>
                <a:ea typeface="Times" charset="0"/>
                <a:cs typeface="Arial" panose="020B0604020202020204" pitchFamily="34" charset="0"/>
                <a:sym typeface="Symbol" panose="05050102010706020507" pitchFamily="18" charset="2"/>
              </a:rPr>
              <a:t> ≈ ±3.4 × 10</a:t>
            </a:r>
            <a:r>
              <a:rPr lang="en-US" altLang="en-US" b="1" baseline="30000" dirty="0">
                <a:solidFill>
                  <a:srgbClr val="00B0F0"/>
                </a:solidFill>
                <a:latin typeface="Arial" panose="020B0604020202020204" pitchFamily="34" charset="0"/>
                <a:ea typeface="Times" charset="0"/>
                <a:cs typeface="Arial" panose="020B0604020202020204" pitchFamily="34" charset="0"/>
                <a:sym typeface="Symbol" panose="05050102010706020507" pitchFamily="18" charset="2"/>
              </a:rPr>
              <a:t>+38</a:t>
            </a:r>
            <a:endParaRPr 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BCBBCC-336F-2DE7-330C-BA9EDD42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OF SINGLE PRECISION FP</a:t>
            </a:r>
          </a:p>
        </p:txBody>
      </p:sp>
    </p:spTree>
    <p:extLst>
      <p:ext uri="{BB962C8B-B14F-4D97-AF65-F5344CB8AC3E}">
        <p14:creationId xmlns:p14="http://schemas.microsoft.com/office/powerpoint/2010/main" val="2896599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E803F4-79BF-9911-E69E-70A908C7B6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x-none" dirty="0">
                <a:ea typeface="Times" charset="0"/>
              </a:rPr>
              <a:t>Some additional IEEE 754 Standard specifications</a:t>
            </a:r>
          </a:p>
          <a:p>
            <a:endParaRPr lang="en-US" altLang="x-none" dirty="0">
              <a:ea typeface="Times" charset="0"/>
            </a:endParaRPr>
          </a:p>
          <a:p>
            <a:r>
              <a:rPr lang="en-US" altLang="x-none" dirty="0">
                <a:ea typeface="Times" charset="0"/>
              </a:rPr>
              <a:t>Rounding: four modes</a:t>
            </a:r>
          </a:p>
          <a:p>
            <a:r>
              <a:rPr lang="en-US" altLang="x-none" dirty="0">
                <a:solidFill>
                  <a:srgbClr val="00B0F0"/>
                </a:solidFill>
                <a:ea typeface="Times" charset="0"/>
              </a:rPr>
              <a:t>	</a:t>
            </a:r>
            <a:r>
              <a:rPr lang="en-US" altLang="x-none" b="1" i="1" dirty="0">
                <a:solidFill>
                  <a:srgbClr val="00B0F0"/>
                </a:solidFill>
                <a:ea typeface="Times" charset="0"/>
              </a:rPr>
              <a:t>round to next even number (default)</a:t>
            </a:r>
          </a:p>
          <a:p>
            <a:r>
              <a:rPr lang="en-US" altLang="x-none" dirty="0">
                <a:ea typeface="Times" charset="0"/>
              </a:rPr>
              <a:t>	round towards zero (nearest smaller number if positive)</a:t>
            </a:r>
          </a:p>
          <a:p>
            <a:r>
              <a:rPr lang="en-US" altLang="x-none" dirty="0">
                <a:ea typeface="Times" charset="0"/>
              </a:rPr>
              <a:t>	round towards + </a:t>
            </a:r>
            <a:r>
              <a:rPr lang="en-US" altLang="x-none" dirty="0">
                <a:ea typeface="Times" charset="0"/>
                <a:sym typeface="Symbol" charset="2"/>
              </a:rPr>
              <a:t></a:t>
            </a:r>
          </a:p>
          <a:p>
            <a:r>
              <a:rPr lang="en-US" altLang="x-none" dirty="0">
                <a:ea typeface="Times" charset="0"/>
              </a:rPr>
              <a:t>	round towards - </a:t>
            </a:r>
            <a:r>
              <a:rPr lang="en-US" altLang="x-none" dirty="0">
                <a:ea typeface="Times" charset="0"/>
                <a:sym typeface="Symbol" charset="2"/>
              </a:rPr>
              <a:t></a:t>
            </a:r>
          </a:p>
          <a:p>
            <a:endParaRPr lang="en-US" altLang="x-none" dirty="0">
              <a:ea typeface="Times" charset="0"/>
            </a:endParaRPr>
          </a:p>
          <a:p>
            <a:r>
              <a:rPr lang="en-US" altLang="x-none" dirty="0">
                <a:ea typeface="Times" charset="0"/>
              </a:rPr>
              <a:t>Special codes to represent (single precision)</a:t>
            </a:r>
          </a:p>
          <a:p>
            <a:r>
              <a:rPr lang="en-US" altLang="x-none" dirty="0">
                <a:ea typeface="Times" charset="0"/>
              </a:rPr>
              <a:t>	</a:t>
            </a:r>
            <a:r>
              <a:rPr lang="en-US" altLang="x-none" dirty="0" err="1">
                <a:ea typeface="Times" charset="0"/>
              </a:rPr>
              <a:t>NaN</a:t>
            </a:r>
            <a:r>
              <a:rPr lang="en-US" altLang="x-none" dirty="0">
                <a:ea typeface="Times" charset="0"/>
              </a:rPr>
              <a:t>	(exponent = 255 or 11111111 ; fraction = nonzero)</a:t>
            </a:r>
          </a:p>
          <a:p>
            <a:r>
              <a:rPr lang="en-US" altLang="x-none" dirty="0">
                <a:ea typeface="Times" charset="0"/>
              </a:rPr>
              <a:t>	 +</a:t>
            </a:r>
            <a:r>
              <a:rPr lang="en-US" altLang="x-none" dirty="0">
                <a:ea typeface="Times" charset="0"/>
                <a:sym typeface="Symbol" charset="2"/>
              </a:rPr>
              <a:t></a:t>
            </a:r>
            <a:r>
              <a:rPr lang="en-US" altLang="x-none" dirty="0">
                <a:ea typeface="Times" charset="0"/>
              </a:rPr>
              <a:t> , - </a:t>
            </a:r>
            <a:r>
              <a:rPr lang="en-US" altLang="x-none" dirty="0">
                <a:ea typeface="Times" charset="0"/>
                <a:sym typeface="Symbol" charset="2"/>
              </a:rPr>
              <a:t></a:t>
            </a:r>
            <a:r>
              <a:rPr lang="en-US" altLang="x-none" dirty="0">
                <a:ea typeface="Times" charset="0"/>
              </a:rPr>
              <a:t>(exponent = 255; fraction = 0)</a:t>
            </a:r>
          </a:p>
          <a:p>
            <a:endParaRPr lang="en-US" altLang="x-none" dirty="0">
              <a:ea typeface="Times" charset="0"/>
            </a:endParaRPr>
          </a:p>
          <a:p>
            <a:r>
              <a:rPr lang="en-US" altLang="x-none" dirty="0">
                <a:ea typeface="Times" charset="0"/>
              </a:rPr>
              <a:t>	</a:t>
            </a:r>
            <a:r>
              <a:rPr lang="en-US" altLang="x-none" dirty="0" err="1">
                <a:ea typeface="Times" charset="0"/>
              </a:rPr>
              <a:t>denormlized</a:t>
            </a:r>
            <a:r>
              <a:rPr lang="en-US" altLang="x-none" dirty="0">
                <a:ea typeface="Times" charset="0"/>
              </a:rPr>
              <a:t> number (too small to represent)</a:t>
            </a:r>
          </a:p>
          <a:p>
            <a:r>
              <a:rPr lang="en-US" altLang="x-none" dirty="0">
                <a:ea typeface="Times" charset="0"/>
              </a:rPr>
              <a:t>		(exponent = 0 or 00000000; fraction = nonzero)</a:t>
            </a:r>
          </a:p>
          <a:p>
            <a:endParaRPr lang="en-US" altLang="x-none" dirty="0">
              <a:ea typeface="Times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7E1BD3-BF81-3C00-1E41-BD8887D4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Rounding</a:t>
            </a:r>
          </a:p>
        </p:txBody>
      </p:sp>
    </p:spTree>
    <p:extLst>
      <p:ext uri="{BB962C8B-B14F-4D97-AF65-F5344CB8AC3E}">
        <p14:creationId xmlns:p14="http://schemas.microsoft.com/office/powerpoint/2010/main" val="1978353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B9F07B-CC32-7AE0-E99D-F062DCA2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855EE-9071-ECE6-AA6B-EBE3C9EF3D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Let’s start with the number </a:t>
            </a:r>
          </a:p>
          <a:p>
            <a:pPr marL="800100" lvl="1" indent="-342900"/>
            <a:r>
              <a:rPr lang="en-US" dirty="0"/>
              <a:t>157.0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637C65-7E84-F0D5-5037-C615A672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Floating-Point number without a floating Point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A7EA4-D1FF-5F8C-9A5D-6B5A5B830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813" y="2786604"/>
            <a:ext cx="7772400" cy="24448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D1DC6E-172C-7E37-DD94-1CB86E1B3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627181"/>
            <a:ext cx="20320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81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4A0A65-4BBE-8322-4340-2F382AAA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EE695-1913-0ABB-C96F-D63FCDBDF3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9455" y="1548453"/>
            <a:ext cx="8465820" cy="435270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the binary representation of </a:t>
            </a:r>
          </a:p>
          <a:p>
            <a:pPr marL="800100" lvl="1" indent="-342900"/>
            <a:r>
              <a:rPr lang="en-US" dirty="0"/>
              <a:t>157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Divide by 2 and save the remainder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bits are generated from least to most significant bits</a:t>
            </a:r>
          </a:p>
          <a:p>
            <a:pPr marL="800100" lvl="1" indent="-342900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 +</a:t>
            </a:r>
            <a:r>
              <a:rPr lang="en-US" dirty="0"/>
              <a:t> </a:t>
            </a:r>
            <a:r>
              <a:rPr lang="en-US" strike="sngStrike" dirty="0"/>
              <a:t>2</a:t>
            </a:r>
            <a:r>
              <a:rPr lang="en-US" dirty="0"/>
              <a:t> +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4 + 8 + 16</a:t>
            </a:r>
            <a:r>
              <a:rPr lang="en-US" strike="sngStrik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trike="sngStrike" dirty="0"/>
              <a:t>+ 32 + 64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+ 128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binary value of the integer portion</a:t>
            </a:r>
          </a:p>
          <a:p>
            <a:pPr marL="800100" lvl="1" indent="-342900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1     0    1    1      1     0      0       1</a:t>
            </a:r>
          </a:p>
          <a:p>
            <a:pPr marL="1257300" lvl="2" indent="-342900"/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Now showing them in most to least</a:t>
            </a:r>
          </a:p>
          <a:p>
            <a:pPr marL="800100" lvl="1" indent="-342900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10011101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D9F2DB-132A-2A63-9F44-16654422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an Integer portion?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5BB4A9-BF8E-91F5-4F25-F51E5EA4AE09}"/>
              </a:ext>
            </a:extLst>
          </p:cNvPr>
          <p:cNvGrpSpPr/>
          <p:nvPr/>
        </p:nvGrpSpPr>
        <p:grpSpPr>
          <a:xfrm>
            <a:off x="7392158" y="3330151"/>
            <a:ext cx="4086234" cy="3177307"/>
            <a:chOff x="2367877" y="3406055"/>
            <a:chExt cx="2683596" cy="317730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8AB9D3A-143D-B5CE-2489-40110A1E1B23}"/>
                </a:ext>
              </a:extLst>
            </p:cNvPr>
            <p:cNvGrpSpPr/>
            <p:nvPr/>
          </p:nvGrpSpPr>
          <p:grpSpPr>
            <a:xfrm>
              <a:off x="2367877" y="3406055"/>
              <a:ext cx="2683596" cy="3177307"/>
              <a:chOff x="2367877" y="3406055"/>
              <a:chExt cx="2683596" cy="3177307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EC6608AD-EAC4-3402-CF5F-ED658794D1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85691"/>
              <a:stretch/>
            </p:blipFill>
            <p:spPr>
              <a:xfrm>
                <a:off x="2367877" y="3406055"/>
                <a:ext cx="1299979" cy="3177307"/>
              </a:xfrm>
              <a:prstGeom prst="rect">
                <a:avLst/>
              </a:prstGeom>
            </p:spPr>
          </p:pic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99990275-E0F2-41A7-0C1B-45B3C2A5A797}"/>
                  </a:ext>
                </a:extLst>
              </p:cNvPr>
              <p:cNvSpPr/>
              <p:nvPr/>
            </p:nvSpPr>
            <p:spPr>
              <a:xfrm>
                <a:off x="3302683" y="3583797"/>
                <a:ext cx="272855" cy="2981730"/>
              </a:xfrm>
              <a:prstGeom prst="round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F7F965AF-7635-2869-CC6F-EEC13801B5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3768" r="39657" b="36194"/>
              <a:stretch/>
            </p:blipFill>
            <p:spPr>
              <a:xfrm>
                <a:off x="3667856" y="3406055"/>
                <a:ext cx="1383617" cy="2027309"/>
              </a:xfrm>
              <a:prstGeom prst="rect">
                <a:avLst/>
              </a:prstGeom>
            </p:spPr>
          </p:pic>
        </p:grp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456449A-D61E-D542-8984-8CD6B5AB2CD4}"/>
                </a:ext>
              </a:extLst>
            </p:cNvPr>
            <p:cNvSpPr/>
            <p:nvPr/>
          </p:nvSpPr>
          <p:spPr>
            <a:xfrm>
              <a:off x="3678413" y="4272122"/>
              <a:ext cx="1350787" cy="276431"/>
            </a:xfrm>
            <a:prstGeom prst="roundRect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0583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4A0A65-4BBE-8322-4340-2F382AAA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EE695-1913-0ABB-C96F-D63FCDBDF3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96440" y="1553304"/>
            <a:ext cx="8465820" cy="444745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Determine the Exponent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Shift off the MSB (far left 1 bit)</a:t>
            </a:r>
          </a:p>
          <a:p>
            <a:pPr marL="800100" lvl="1" indent="-342900"/>
            <a:r>
              <a:rPr lang="en-US" dirty="0"/>
              <a:t>00000000000010011101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800100" lvl="1" indent="-342900"/>
            <a:r>
              <a:rPr lang="en-US" dirty="0"/>
              <a:t>Becomes</a:t>
            </a:r>
          </a:p>
          <a:p>
            <a:pPr marL="800100" lvl="1" indent="-342900"/>
            <a:r>
              <a:rPr lang="en-US" strike="sngStrike" dirty="0"/>
              <a:t>000000000000</a:t>
            </a:r>
            <a:r>
              <a:rPr lang="en-US" b="1" strike="sngStrike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0011101</a:t>
            </a:r>
          </a:p>
          <a:p>
            <a:pPr marL="800100" lvl="1" indent="-342900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		   0011101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800100" lvl="1" indent="-342900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D9F2DB-132A-2A63-9F44-16654422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 Fractional portion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B746ED-C869-D4C2-B1BE-8BA921071A45}"/>
              </a:ext>
            </a:extLst>
          </p:cNvPr>
          <p:cNvGrpSpPr/>
          <p:nvPr/>
        </p:nvGrpSpPr>
        <p:grpSpPr>
          <a:xfrm>
            <a:off x="6649729" y="2704933"/>
            <a:ext cx="3615251" cy="3177307"/>
            <a:chOff x="2430046" y="2959103"/>
            <a:chExt cx="3615251" cy="317730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C6608AD-EAC4-3402-CF5F-ED658794D1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487" r="14903"/>
            <a:stretch/>
          </p:blipFill>
          <p:spPr>
            <a:xfrm>
              <a:off x="2430047" y="2959103"/>
              <a:ext cx="3473548" cy="3177307"/>
            </a:xfrm>
            <a:prstGeom prst="rect">
              <a:avLst/>
            </a:prstGeom>
          </p:spPr>
        </p:pic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456449A-D61E-D542-8984-8CD6B5AB2CD4}"/>
                </a:ext>
              </a:extLst>
            </p:cNvPr>
            <p:cNvSpPr/>
            <p:nvPr/>
          </p:nvSpPr>
          <p:spPr>
            <a:xfrm>
              <a:off x="2430048" y="3777022"/>
              <a:ext cx="1415122" cy="290885"/>
            </a:xfrm>
            <a:prstGeom prst="roundRect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5700685-63D0-9796-C718-9B548215BB69}"/>
                </a:ext>
              </a:extLst>
            </p:cNvPr>
            <p:cNvSpPr/>
            <p:nvPr/>
          </p:nvSpPr>
          <p:spPr>
            <a:xfrm>
              <a:off x="2430046" y="4358369"/>
              <a:ext cx="1405514" cy="290885"/>
            </a:xfrm>
            <a:prstGeom prst="roundRect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3EBB3BF-4AF5-1D60-9CDC-ABAD7E26E93E}"/>
                </a:ext>
              </a:extLst>
            </p:cNvPr>
            <p:cNvSpPr/>
            <p:nvPr/>
          </p:nvSpPr>
          <p:spPr>
            <a:xfrm>
              <a:off x="5213367" y="4361910"/>
              <a:ext cx="831930" cy="525896"/>
            </a:xfrm>
            <a:prstGeom prst="roundRect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6723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4A0A65-4BBE-8322-4340-2F382AAA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EE695-1913-0ABB-C96F-D63FCDBDF3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96440" y="1703076"/>
            <a:ext cx="8465820" cy="198566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count the remaining bits	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0011101</a:t>
            </a:r>
          </a:p>
          <a:p>
            <a:pPr marL="800100" lvl="1" indent="-342900"/>
            <a:r>
              <a:rPr lang="en-US" dirty="0"/>
              <a:t>Add that to 127		134 = 127 +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7</a:t>
            </a:r>
          </a:p>
          <a:p>
            <a:pPr marL="800100" lvl="1" indent="-342900"/>
            <a:r>
              <a:rPr lang="en-US" dirty="0"/>
              <a:t>This is the exponent 2</a:t>
            </a:r>
            <a:r>
              <a:rPr lang="en-US" b="1" baseline="30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D9F2DB-132A-2A63-9F44-16654422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the Exponent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9990275-E0F2-41A7-0C1B-45B3C2A5A797}"/>
              </a:ext>
            </a:extLst>
          </p:cNvPr>
          <p:cNvSpPr/>
          <p:nvPr/>
        </p:nvSpPr>
        <p:spPr>
          <a:xfrm>
            <a:off x="2952750" y="3154680"/>
            <a:ext cx="388620" cy="2981730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B7E38F-051C-3CC0-5DB9-CDDE2FD19F34}"/>
              </a:ext>
            </a:extLst>
          </p:cNvPr>
          <p:cNvGrpSpPr/>
          <p:nvPr/>
        </p:nvGrpSpPr>
        <p:grpSpPr>
          <a:xfrm>
            <a:off x="2030138" y="3027690"/>
            <a:ext cx="7103782" cy="3177307"/>
            <a:chOff x="506138" y="2959103"/>
            <a:chExt cx="7103782" cy="317730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C6608AD-EAC4-3402-CF5F-ED658794D1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4902"/>
            <a:stretch/>
          </p:blipFill>
          <p:spPr>
            <a:xfrm>
              <a:off x="506138" y="2959103"/>
              <a:ext cx="7103782" cy="3177307"/>
            </a:xfrm>
            <a:prstGeom prst="rect">
              <a:avLst/>
            </a:prstGeom>
          </p:spPr>
        </p:pic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456449A-D61E-D542-8984-8CD6B5AB2CD4}"/>
                </a:ext>
              </a:extLst>
            </p:cNvPr>
            <p:cNvSpPr/>
            <p:nvPr/>
          </p:nvSpPr>
          <p:spPr>
            <a:xfrm>
              <a:off x="4137660" y="3824397"/>
              <a:ext cx="1560990" cy="262891"/>
            </a:xfrm>
            <a:prstGeom prst="roundRect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5700685-63D0-9796-C718-9B548215BB69}"/>
                </a:ext>
              </a:extLst>
            </p:cNvPr>
            <p:cNvSpPr/>
            <p:nvPr/>
          </p:nvSpPr>
          <p:spPr>
            <a:xfrm>
              <a:off x="4137660" y="4382654"/>
              <a:ext cx="1492410" cy="262891"/>
            </a:xfrm>
            <a:prstGeom prst="roundRect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3EBB3BF-4AF5-1D60-9CDC-ABAD7E26E93E}"/>
                </a:ext>
              </a:extLst>
            </p:cNvPr>
            <p:cNvSpPr/>
            <p:nvPr/>
          </p:nvSpPr>
          <p:spPr>
            <a:xfrm>
              <a:off x="6880860" y="4382654"/>
              <a:ext cx="729060" cy="562117"/>
            </a:xfrm>
            <a:prstGeom prst="roundRect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6042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4A0A65-4BBE-8322-4340-2F382AAA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EE695-1913-0ABB-C96F-D63FCDBDF3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96440" y="1648054"/>
            <a:ext cx="8465820" cy="435270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Take care of the sign bit: The leading bit is:</a:t>
            </a:r>
          </a:p>
          <a:p>
            <a:pPr marL="800100" lvl="1" indent="-342900"/>
            <a:r>
              <a:rPr lang="en-US" dirty="0"/>
              <a:t>0 If Positive		1 If Negative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next 8 bits are the Exponent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final 23 bits are the Fraction (pad with zeros)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D9F2DB-132A-2A63-9F44-16654422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the Fraction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B0DA54-823A-662C-601B-45A7009AE0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902"/>
          <a:stretch/>
        </p:blipFill>
        <p:spPr>
          <a:xfrm>
            <a:off x="1981200" y="3621306"/>
            <a:ext cx="7103782" cy="317730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923174F-60F1-1D54-5FE4-5C4395D8E600}"/>
              </a:ext>
            </a:extLst>
          </p:cNvPr>
          <p:cNvSpPr/>
          <p:nvPr/>
        </p:nvSpPr>
        <p:spPr>
          <a:xfrm>
            <a:off x="6763897" y="6108963"/>
            <a:ext cx="2338230" cy="5814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09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F9C34B-4F05-1BDB-43B2-26789D4B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03240-27B3-4BAA-8BC0-3B3D285747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Let’s begin with 	0.2265625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Faction is</a:t>
            </a:r>
          </a:p>
          <a:p>
            <a:pPr marL="800100" lvl="1" indent="-342900"/>
            <a:r>
              <a:rPr lang="en-US" sz="1800" dirty="0"/>
              <a:t> </a:t>
            </a:r>
            <a:r>
              <a:rPr lang="en-US" sz="1800" strike="sngStrike" dirty="0"/>
              <a:t>0.5</a:t>
            </a:r>
            <a:r>
              <a:rPr lang="en-US" sz="1800" dirty="0"/>
              <a:t> + </a:t>
            </a:r>
            <a:r>
              <a:rPr lang="en-US" sz="1800" strike="sngStrike" dirty="0"/>
              <a:t>0.125</a:t>
            </a:r>
            <a:r>
              <a:rPr lang="en-US" sz="1800" dirty="0"/>
              <a:t> + 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0.125 + 0.0625 + 0.03125</a:t>
            </a:r>
            <a:r>
              <a:rPr lang="en-US" sz="1800" dirty="0"/>
              <a:t> + </a:t>
            </a:r>
            <a:r>
              <a:rPr lang="en-US" sz="1800" strike="sngStrike" dirty="0"/>
              <a:t>0.015625 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+ 0.078125</a:t>
            </a:r>
          </a:p>
          <a:p>
            <a:pPr marL="800100" lvl="1" indent="-342900"/>
            <a:r>
              <a:rPr lang="en-US" sz="1800" dirty="0"/>
              <a:t>  0           0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    1            1              1             </a:t>
            </a:r>
            <a:r>
              <a:rPr lang="en-US" sz="1800" dirty="0"/>
              <a:t>0 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          1</a:t>
            </a:r>
            <a:endParaRPr lang="en-US" sz="1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FE73D0-22F9-5426-6C18-AA9AFED37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Faction only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FCE784-4A0C-1F52-C436-5C9280D9E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36" y="3120154"/>
            <a:ext cx="3530600" cy="2692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3B3F50-4AD3-657B-878C-2BCE075E9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260" y="3146424"/>
            <a:ext cx="7772400" cy="268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5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13,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0DEBCE3-2AEA-1C4A-867C-046EBB5A24B7}"/>
              </a:ext>
            </a:extLst>
          </p:cNvPr>
          <p:cNvSpPr txBox="1">
            <a:spLocks noChangeArrowheads="1"/>
          </p:cNvSpPr>
          <p:nvPr/>
        </p:nvSpPr>
        <p:spPr>
          <a:xfrm>
            <a:off x="1996440" y="355005"/>
            <a:ext cx="8259762" cy="4390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Floating point numbers</a:t>
            </a:r>
            <a:endParaRPr lang="en-AU" altLang="en-US" sz="2800" b="1" dirty="0">
              <a:latin typeface="Arial" panose="020B0604020202020204" pitchFamily="34" charset="0"/>
              <a:ea typeface="Times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166A2C-4DDE-4D47-B536-63B97AC56050}"/>
              </a:ext>
            </a:extLst>
          </p:cNvPr>
          <p:cNvSpPr txBox="1"/>
          <p:nvPr/>
        </p:nvSpPr>
        <p:spPr>
          <a:xfrm>
            <a:off x="1534207" y="1413063"/>
            <a:ext cx="809602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In binary</a:t>
            </a:r>
          </a:p>
          <a:p>
            <a:pPr lvl="1"/>
            <a:r>
              <a:rPr lang="en-US" altLang="en-US" sz="1600" dirty="0">
                <a:solidFill>
                  <a:srgbClr val="C00000"/>
                </a:solidFill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±</a:t>
            </a:r>
            <a:r>
              <a:rPr lang="en-US" altLang="en-US" sz="1600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1.</a:t>
            </a:r>
            <a:r>
              <a:rPr lang="en-US" altLang="en-US" sz="1600" i="1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xxxxxxx</a:t>
            </a:r>
            <a:r>
              <a:rPr lang="en-US" altLang="en-US" sz="1600" baseline="-25000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2</a:t>
            </a:r>
            <a:r>
              <a:rPr lang="en-US" altLang="en-US" sz="1600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 × 2</a:t>
            </a:r>
            <a:r>
              <a:rPr lang="en-US" altLang="en-US" sz="1600" i="1" baseline="30000" dirty="0">
                <a:solidFill>
                  <a:srgbClr val="007A37"/>
                </a:solidFill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yyyy</a:t>
            </a:r>
          </a:p>
          <a:p>
            <a:endParaRPr lang="en-US" altLang="en-US" sz="1600" dirty="0">
              <a:latin typeface="Arial" panose="020B0604020202020204" pitchFamily="34" charset="0"/>
              <a:ea typeface="Times" charset="0"/>
              <a:cs typeface="Arial" panose="020B0604020202020204" pitchFamily="34" charset="0"/>
            </a:endParaRPr>
          </a:p>
          <a:p>
            <a:r>
              <a:rPr lang="en-US" altLang="en-US" sz="1600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Three components of a floating point number</a:t>
            </a:r>
          </a:p>
          <a:p>
            <a:r>
              <a:rPr lang="en-US" altLang="en-US" sz="1600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	</a:t>
            </a:r>
            <a:r>
              <a:rPr lang="en-US" altLang="en-US" sz="1600" dirty="0">
                <a:solidFill>
                  <a:srgbClr val="C00000"/>
                </a:solidFill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sign bit</a:t>
            </a:r>
          </a:p>
          <a:p>
            <a:r>
              <a:rPr lang="en-US" altLang="en-US" sz="1600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	</a:t>
            </a:r>
            <a:r>
              <a:rPr lang="en-US" altLang="en-US" sz="1600" dirty="0">
                <a:solidFill>
                  <a:srgbClr val="007A37"/>
                </a:solidFill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exponent value (</a:t>
            </a:r>
            <a:r>
              <a:rPr lang="en-US" altLang="en-US" sz="1600" dirty="0" err="1">
                <a:solidFill>
                  <a:srgbClr val="007A37"/>
                </a:solidFill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yyyy</a:t>
            </a:r>
            <a:r>
              <a:rPr lang="en-US" altLang="en-US" sz="1600" dirty="0">
                <a:solidFill>
                  <a:srgbClr val="007A37"/>
                </a:solidFill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)</a:t>
            </a:r>
            <a:r>
              <a:rPr lang="en-US" altLang="en-US" sz="1600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 and fraction (or mantissa or significand) value (1.xxxxxx)</a:t>
            </a:r>
          </a:p>
          <a:p>
            <a:endParaRPr lang="en-US" altLang="en-US" sz="1600" dirty="0">
              <a:latin typeface="Arial" panose="020B0604020202020204" pitchFamily="34" charset="0"/>
              <a:ea typeface="Times" charset="0"/>
              <a:cs typeface="Arial" panose="020B0604020202020204" pitchFamily="34" charset="0"/>
            </a:endParaRPr>
          </a:p>
          <a:p>
            <a:pPr marL="0" indent="0"/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Floating point standard:  Defined by IEEE Standard 754-1985</a:t>
            </a:r>
          </a:p>
          <a:p>
            <a:pPr marL="0" indent="0"/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		Developed in response to divergent representations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		Portability issues for scientific code</a:t>
            </a:r>
          </a:p>
          <a:p>
            <a:pPr marL="0" indent="0"/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			Now almost universally adopted</a:t>
            </a:r>
          </a:p>
          <a:p>
            <a:pPr marL="0" indent="0"/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ea typeface="Times" charset="0"/>
              <a:cs typeface="Arial" panose="020B0604020202020204" pitchFamily="34" charset="0"/>
            </a:endParaRPr>
          </a:p>
          <a:p>
            <a:pPr marL="0" indent="0"/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Two representations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Single precision (32-bit) 	In C and in DS5, these are declared as </a:t>
            </a:r>
            <a:r>
              <a:rPr lang="en-US" altLang="en-US" sz="1600" i="1" dirty="0">
                <a:solidFill>
                  <a:srgbClr val="FF0000"/>
                </a:solidFill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float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Double precision (64-bit) 	In C and in DS5, these are declared as </a:t>
            </a:r>
            <a:r>
              <a:rPr lang="en-US" altLang="en-US" sz="1600" i="1" dirty="0">
                <a:solidFill>
                  <a:srgbClr val="FF0000"/>
                </a:solidFill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double</a:t>
            </a:r>
            <a:endParaRPr lang="en-AU" altLang="en-US" sz="1600" i="1" dirty="0">
              <a:solidFill>
                <a:srgbClr val="FF0000"/>
              </a:solidFill>
              <a:latin typeface="Arial" panose="020B0604020202020204" pitchFamily="34" charset="0"/>
              <a:ea typeface="Times" charset="0"/>
              <a:cs typeface="Arial" panose="020B0604020202020204" pitchFamily="34" charset="0"/>
            </a:endParaRPr>
          </a:p>
          <a:p>
            <a:endParaRPr lang="en-AU" altLang="en-US" sz="1600" dirty="0">
              <a:latin typeface="Arial" panose="020B0604020202020204" pitchFamily="34" charset="0"/>
              <a:ea typeface="Times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736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4A0A65-4BBE-8322-4340-2F382AAA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EE695-1913-0ABB-C96F-D63FCDBDF3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96440" y="1648054"/>
            <a:ext cx="8920604" cy="435270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What are the binary parts of:		0.2265625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Determine the binary value of the factional portion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	 </a:t>
            </a:r>
            <a:r>
              <a:rPr lang="en-US" sz="2000" strike="sngStrike" dirty="0"/>
              <a:t>0.5</a:t>
            </a:r>
            <a:r>
              <a:rPr lang="en-US" sz="2000" dirty="0"/>
              <a:t> + </a:t>
            </a:r>
            <a:r>
              <a:rPr lang="en-US" sz="2000" strike="sngStrike" dirty="0"/>
              <a:t>0.25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+ 0.125 + 0.0625 + 0.03125</a:t>
            </a:r>
            <a:r>
              <a:rPr lang="en-US" sz="2000" dirty="0"/>
              <a:t> + </a:t>
            </a:r>
            <a:r>
              <a:rPr lang="en-US" sz="2000" strike="sngStrike" dirty="0"/>
              <a:t>0.015625 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+ 0.078125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	0.0      0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  1         1           1            </a:t>
            </a:r>
            <a:r>
              <a:rPr lang="en-US" dirty="0"/>
              <a:t>0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   1  </a:t>
            </a:r>
            <a:r>
              <a:rPr lang="en-US" sz="1800" dirty="0"/>
              <a:t>000000000…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D9F2DB-132A-2A63-9F44-16654422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subtracting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8CAE55-64C9-473C-40B7-66051296D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71" r="57659"/>
          <a:stretch/>
        </p:blipFill>
        <p:spPr>
          <a:xfrm>
            <a:off x="2831946" y="3350570"/>
            <a:ext cx="2566831" cy="278584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1EACF5F-2735-C9A6-9C33-E982A98474DC}"/>
              </a:ext>
            </a:extLst>
          </p:cNvPr>
          <p:cNvSpPr/>
          <p:nvPr/>
        </p:nvSpPr>
        <p:spPr>
          <a:xfrm>
            <a:off x="4153285" y="3801538"/>
            <a:ext cx="365381" cy="1867742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6EEED0-2E66-FD1E-8360-A628D3F36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089"/>
          <a:stretch/>
        </p:blipFill>
        <p:spPr>
          <a:xfrm>
            <a:off x="5394236" y="3350570"/>
            <a:ext cx="1245491" cy="2785847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21314A5-4C63-007C-BF19-8096DA4BFE71}"/>
              </a:ext>
            </a:extLst>
          </p:cNvPr>
          <p:cNvSpPr/>
          <p:nvPr/>
        </p:nvSpPr>
        <p:spPr>
          <a:xfrm>
            <a:off x="5394237" y="3801538"/>
            <a:ext cx="1245491" cy="1101932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1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4A0A65-4BBE-8322-4340-2F382AAA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EE695-1913-0ABB-C96F-D63FCDBDF3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96440" y="1648054"/>
            <a:ext cx="8671560" cy="435270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Remove the leading 0s and the FIRST leading 1</a:t>
            </a:r>
          </a:p>
          <a:p>
            <a:pPr marL="800100" lvl="1" indent="-342900"/>
            <a:r>
              <a:rPr lang="en-US" dirty="0"/>
              <a:t>Two Leading zeros + the first 1 = 3</a:t>
            </a:r>
          </a:p>
          <a:p>
            <a:pPr marL="800100" lvl="1" indent="-342900"/>
            <a:r>
              <a:rPr lang="en-US" b="1" strike="sngStrik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001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1101000000000000</a:t>
            </a:r>
          </a:p>
          <a:p>
            <a:pPr marL="800100" lvl="1" indent="-342900"/>
            <a:r>
              <a:rPr lang="en-US" dirty="0"/>
              <a:t>Or think about moving the decimal to the right 3 </a:t>
            </a:r>
            <a:r>
              <a:rPr lang="en-US" dirty="0" err="1"/>
              <a:t>Xs</a:t>
            </a:r>
            <a:endParaRPr lang="en-US" dirty="0"/>
          </a:p>
          <a:p>
            <a:pPr marL="800100" lvl="1" indent="-342900"/>
            <a:r>
              <a:rPr lang="en-US" dirty="0"/>
              <a:t>The 3 shifts would be the same as multiplying by 2</a:t>
            </a:r>
            <a:r>
              <a:rPr lang="en-US" baseline="30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-3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D9F2DB-132A-2A63-9F44-16654422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Exponent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FD104CD-6384-8D7E-5682-3E5FA541D597}"/>
              </a:ext>
            </a:extLst>
          </p:cNvPr>
          <p:cNvGrpSpPr/>
          <p:nvPr/>
        </p:nvGrpSpPr>
        <p:grpSpPr>
          <a:xfrm>
            <a:off x="5273047" y="3708402"/>
            <a:ext cx="5190099" cy="2865295"/>
            <a:chOff x="3955849" y="3851348"/>
            <a:chExt cx="4971860" cy="278584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134D484-1C1E-8C87-38B3-7864399FED32}"/>
                </a:ext>
              </a:extLst>
            </p:cNvPr>
            <p:cNvGrpSpPr/>
            <p:nvPr/>
          </p:nvGrpSpPr>
          <p:grpSpPr>
            <a:xfrm>
              <a:off x="3955849" y="3851348"/>
              <a:ext cx="4971860" cy="2785847"/>
              <a:chOff x="1634680" y="3486223"/>
              <a:chExt cx="4971860" cy="278584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0DB56C26-0334-0CEB-A673-3DD8E2FCB8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4597"/>
              <a:stretch/>
            </p:blipFill>
            <p:spPr>
              <a:xfrm>
                <a:off x="1634680" y="3486223"/>
                <a:ext cx="4960241" cy="2785847"/>
              </a:xfrm>
              <a:prstGeom prst="rect">
                <a:avLst/>
              </a:prstGeom>
            </p:spPr>
          </p:pic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E923174F-60F1-1D54-5FE4-5C4395D8E600}"/>
                  </a:ext>
                </a:extLst>
              </p:cNvPr>
              <p:cNvSpPr/>
              <p:nvPr/>
            </p:nvSpPr>
            <p:spPr>
              <a:xfrm>
                <a:off x="5200650" y="4217670"/>
                <a:ext cx="1405890" cy="262890"/>
              </a:xfrm>
              <a:prstGeom prst="roundRect">
                <a:avLst/>
              </a:prstGeom>
              <a:noFill/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115877CE-8644-E247-17E2-B91DEDABC4CF}"/>
                  </a:ext>
                </a:extLst>
              </p:cNvPr>
              <p:cNvSpPr/>
              <p:nvPr/>
            </p:nvSpPr>
            <p:spPr>
              <a:xfrm>
                <a:off x="5200650" y="4710969"/>
                <a:ext cx="1405890" cy="262890"/>
              </a:xfrm>
              <a:prstGeom prst="roundRect">
                <a:avLst/>
              </a:prstGeom>
              <a:noFill/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E02F68F0-6C54-2ABF-84AD-85C8C02EDAA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67757" y="5451231"/>
              <a:ext cx="1535721" cy="211014"/>
            </a:xfrm>
            <a:prstGeom prst="bentConnector3">
              <a:avLst>
                <a:gd name="adj1" fmla="val 98092"/>
              </a:avLst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0821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4A0A65-4BBE-8322-4340-2F382AAA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EE695-1913-0ABB-C96F-D63FCDBDF3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96440" y="1648054"/>
            <a:ext cx="8671560" cy="435270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 that shift count to 127 +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-3 </a:t>
            </a:r>
            <a:r>
              <a:rPr lang="en-US" dirty="0"/>
              <a:t>= 124</a:t>
            </a:r>
          </a:p>
          <a:p>
            <a:pPr marL="800100" lvl="1" indent="-342900"/>
            <a:r>
              <a:rPr lang="en-US" dirty="0"/>
              <a:t>convert to binary</a:t>
            </a:r>
          </a:p>
          <a:p>
            <a:pPr marL="800100" lvl="1" indent="-342900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01111100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D9F2DB-132A-2A63-9F44-16654422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Exponent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FD104CD-6384-8D7E-5682-3E5FA541D597}"/>
              </a:ext>
            </a:extLst>
          </p:cNvPr>
          <p:cNvGrpSpPr/>
          <p:nvPr/>
        </p:nvGrpSpPr>
        <p:grpSpPr>
          <a:xfrm>
            <a:off x="5273047" y="3718074"/>
            <a:ext cx="5190099" cy="2865295"/>
            <a:chOff x="3955849" y="3851348"/>
            <a:chExt cx="4971860" cy="278584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134D484-1C1E-8C87-38B3-7864399FED32}"/>
                </a:ext>
              </a:extLst>
            </p:cNvPr>
            <p:cNvGrpSpPr/>
            <p:nvPr/>
          </p:nvGrpSpPr>
          <p:grpSpPr>
            <a:xfrm>
              <a:off x="3955849" y="3851348"/>
              <a:ext cx="4971860" cy="2785847"/>
              <a:chOff x="1634680" y="3486223"/>
              <a:chExt cx="4971860" cy="278584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0DB56C26-0334-0CEB-A673-3DD8E2FCB8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4597"/>
              <a:stretch/>
            </p:blipFill>
            <p:spPr>
              <a:xfrm>
                <a:off x="1634680" y="3486223"/>
                <a:ext cx="4960241" cy="2785847"/>
              </a:xfrm>
              <a:prstGeom prst="rect">
                <a:avLst/>
              </a:prstGeom>
            </p:spPr>
          </p:pic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E923174F-60F1-1D54-5FE4-5C4395D8E600}"/>
                  </a:ext>
                </a:extLst>
              </p:cNvPr>
              <p:cNvSpPr/>
              <p:nvPr/>
            </p:nvSpPr>
            <p:spPr>
              <a:xfrm>
                <a:off x="5200650" y="4217670"/>
                <a:ext cx="1405890" cy="262890"/>
              </a:xfrm>
              <a:prstGeom prst="roundRect">
                <a:avLst/>
              </a:prstGeom>
              <a:noFill/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115877CE-8644-E247-17E2-B91DEDABC4CF}"/>
                  </a:ext>
                </a:extLst>
              </p:cNvPr>
              <p:cNvSpPr/>
              <p:nvPr/>
            </p:nvSpPr>
            <p:spPr>
              <a:xfrm>
                <a:off x="5200650" y="4710969"/>
                <a:ext cx="1405890" cy="262890"/>
              </a:xfrm>
              <a:prstGeom prst="roundRect">
                <a:avLst/>
              </a:prstGeom>
              <a:noFill/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E02F68F0-6C54-2ABF-84AD-85C8C02EDAA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67757" y="5451231"/>
              <a:ext cx="1535721" cy="211014"/>
            </a:xfrm>
            <a:prstGeom prst="bentConnector3">
              <a:avLst>
                <a:gd name="adj1" fmla="val 98092"/>
              </a:avLst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5894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4A0A65-4BBE-8322-4340-2F382AAA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EE695-1913-0ABB-C96F-D63FCDBDF3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96440" y="1648054"/>
            <a:ext cx="8465820" cy="435270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Remove the leading 0s and the FIRST leading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left is the Fractional portion</a:t>
            </a:r>
          </a:p>
          <a:p>
            <a:pPr marL="800100" lvl="1" indent="-342900"/>
            <a:r>
              <a:rPr lang="en-US" strike="sngStrike" dirty="0">
                <a:solidFill>
                  <a:schemeClr val="tx1">
                    <a:lumMod val="75000"/>
                  </a:schemeClr>
                </a:solidFill>
              </a:rPr>
              <a:t>001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1101000000000000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D9F2DB-132A-2A63-9F44-16654422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the Fraction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7D1DF58-5EB1-FF9C-4BF1-75D49BE6E8F3}"/>
              </a:ext>
            </a:extLst>
          </p:cNvPr>
          <p:cNvGrpSpPr/>
          <p:nvPr/>
        </p:nvGrpSpPr>
        <p:grpSpPr>
          <a:xfrm>
            <a:off x="5268468" y="3687558"/>
            <a:ext cx="5193792" cy="2862072"/>
            <a:chOff x="1406768" y="2975425"/>
            <a:chExt cx="5004203" cy="278584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80AC689-DF58-0CD9-5315-9F508C0CC03C}"/>
                </a:ext>
              </a:extLst>
            </p:cNvPr>
            <p:cNvGrpSpPr/>
            <p:nvPr/>
          </p:nvGrpSpPr>
          <p:grpSpPr>
            <a:xfrm>
              <a:off x="1406768" y="2975425"/>
              <a:ext cx="5004203" cy="2785847"/>
              <a:chOff x="1406768" y="2975425"/>
              <a:chExt cx="5004203" cy="278584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3592195-C022-764B-8995-B3C63270661C}"/>
                  </a:ext>
                </a:extLst>
              </p:cNvPr>
              <p:cNvGrpSpPr/>
              <p:nvPr/>
            </p:nvGrpSpPr>
            <p:grpSpPr>
              <a:xfrm>
                <a:off x="1406768" y="2975425"/>
                <a:ext cx="5004203" cy="2785847"/>
                <a:chOff x="4032737" y="3350563"/>
                <a:chExt cx="5004203" cy="2785847"/>
              </a:xfrm>
            </p:grpSpPr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858CAE55-64C9-473C-40B7-66051296D6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44105"/>
                <a:stretch/>
              </p:blipFill>
              <p:spPr>
                <a:xfrm>
                  <a:off x="4032737" y="3350563"/>
                  <a:ext cx="5004203" cy="2785847"/>
                </a:xfrm>
                <a:prstGeom prst="rect">
                  <a:avLst/>
                </a:prstGeom>
              </p:spPr>
            </p:pic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E923174F-60F1-1D54-5FE4-5C4395D8E600}"/>
                    </a:ext>
                  </a:extLst>
                </p:cNvPr>
                <p:cNvSpPr/>
                <p:nvPr/>
              </p:nvSpPr>
              <p:spPr>
                <a:xfrm>
                  <a:off x="6172199" y="5337810"/>
                  <a:ext cx="1663861" cy="262890"/>
                </a:xfrm>
                <a:prstGeom prst="roundRect">
                  <a:avLst/>
                </a:prstGeom>
                <a:noFill/>
                <a:ln w="571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A687CB79-A84A-4CF6-2242-B933472587C3}"/>
                  </a:ext>
                </a:extLst>
              </p:cNvPr>
              <p:cNvSpPr/>
              <p:nvPr/>
            </p:nvSpPr>
            <p:spPr>
              <a:xfrm>
                <a:off x="5210091" y="4188656"/>
                <a:ext cx="1200880" cy="285198"/>
              </a:xfrm>
              <a:prstGeom prst="roundRect">
                <a:avLst/>
              </a:prstGeom>
              <a:noFill/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3FA4B4C5-F096-9C79-E1CB-B037E40EB36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210091" y="4508012"/>
              <a:ext cx="833646" cy="579806"/>
            </a:xfrm>
            <a:prstGeom prst="bentConnector3">
              <a:avLst>
                <a:gd name="adj1" fmla="val 782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253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4A0A65-4BBE-8322-4340-2F382AAA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EE695-1913-0ABB-C96F-D63FCDBDF3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96440" y="1648054"/>
            <a:ext cx="9565640" cy="435270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Take care of the sign bit: The leading bit is:</a:t>
            </a:r>
          </a:p>
          <a:p>
            <a:pPr marL="800100" lvl="1" indent="-342900">
              <a:tabLst>
                <a:tab pos="3422650" algn="l"/>
                <a:tab pos="5476875" algn="l"/>
              </a:tabLst>
            </a:pPr>
            <a:r>
              <a:rPr lang="en-US" dirty="0"/>
              <a:t>0 If Positive	1 If Negative	</a:t>
            </a:r>
            <a:r>
              <a:rPr lang="en-US" b="1" dirty="0"/>
              <a:t>0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  <a:tabLst>
                <a:tab pos="5597525" algn="l"/>
                <a:tab pos="5708650" algn="l"/>
              </a:tabLst>
            </a:pPr>
            <a:r>
              <a:rPr lang="en-US" dirty="0"/>
              <a:t>The next 8 bits are the Exponent	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01111100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  <a:tabLst>
                <a:tab pos="6570663" algn="l"/>
              </a:tabLst>
            </a:pPr>
            <a:r>
              <a:rPr lang="en-US" dirty="0"/>
              <a:t>The final 23 bits are the Fraction	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1101000000000000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9021763" algn="r"/>
              </a:tabLst>
            </a:pPr>
            <a:r>
              <a:rPr lang="en-US" b="1" dirty="0"/>
              <a:t>	0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011 1110 0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110 1000 0000 0000 0…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5421313" algn="l"/>
                <a:tab pos="6570663" algn="l"/>
              </a:tabLst>
            </a:pPr>
            <a:r>
              <a:rPr lang="en-US" b="1" dirty="0"/>
              <a:t>Final Hex 	3E68 0000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D9F2DB-132A-2A63-9F44-16654422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 Answer is!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601A3C7-E834-39BC-FF80-82A2A110D7ED}"/>
              </a:ext>
            </a:extLst>
          </p:cNvPr>
          <p:cNvGrpSpPr/>
          <p:nvPr/>
        </p:nvGrpSpPr>
        <p:grpSpPr>
          <a:xfrm>
            <a:off x="609600" y="4310453"/>
            <a:ext cx="7729002" cy="2547547"/>
            <a:chOff x="472440" y="2933439"/>
            <a:chExt cx="7729002" cy="254754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E2669E8-E587-20D0-867D-DD2911D15B4F}"/>
                </a:ext>
              </a:extLst>
            </p:cNvPr>
            <p:cNvGrpSpPr/>
            <p:nvPr/>
          </p:nvGrpSpPr>
          <p:grpSpPr>
            <a:xfrm>
              <a:off x="472440" y="2933439"/>
              <a:ext cx="7729002" cy="2494793"/>
              <a:chOff x="107059" y="2424106"/>
              <a:chExt cx="7729002" cy="278584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58CAE55-64C9-473C-40B7-66051296D6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3671"/>
              <a:stretch/>
            </p:blipFill>
            <p:spPr>
              <a:xfrm>
                <a:off x="107059" y="2424106"/>
                <a:ext cx="7729002" cy="2785847"/>
              </a:xfrm>
              <a:prstGeom prst="rect">
                <a:avLst/>
              </a:prstGeom>
            </p:spPr>
          </p:pic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C483D20B-A9A9-D666-0B75-FAD20AD7CD32}"/>
                  </a:ext>
                </a:extLst>
              </p:cNvPr>
              <p:cNvSpPr/>
              <p:nvPr/>
            </p:nvSpPr>
            <p:spPr>
              <a:xfrm>
                <a:off x="4481128" y="4097872"/>
                <a:ext cx="522660" cy="994264"/>
              </a:xfrm>
              <a:prstGeom prst="round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923174F-60F1-1D54-5FE4-5C4395D8E600}"/>
                </a:ext>
              </a:extLst>
            </p:cNvPr>
            <p:cNvSpPr/>
            <p:nvPr/>
          </p:nvSpPr>
          <p:spPr>
            <a:xfrm>
              <a:off x="5369169" y="4666853"/>
              <a:ext cx="1599384" cy="814133"/>
            </a:xfrm>
            <a:prstGeom prst="round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5512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6DC6ADF8-B604-0AC7-AC1D-ADC77D1C4FB7}"/>
              </a:ext>
            </a:extLst>
          </p:cNvPr>
          <p:cNvSpPr txBox="1">
            <a:spLocks/>
          </p:cNvSpPr>
          <p:nvPr/>
        </p:nvSpPr>
        <p:spPr>
          <a:xfrm>
            <a:off x="3695700" y="764373"/>
            <a:ext cx="645795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/>
              <a:t>Integer and Factional Numbers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E39284-15B1-5F81-62F1-B18AF300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96250" y="381007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7E4C76B-B62B-E041-BECA-E1452F308EBC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933A1-C9D3-386F-4CB7-F36CE69C1A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31998" y="2194567"/>
            <a:ext cx="7378702" cy="4024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+mn-cs"/>
              </a:rPr>
              <a:t>Lets do both this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+mn-cs"/>
              </a:rPr>
              <a:t>Convert Integer to binary		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10011101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+mn-cs"/>
              </a:rPr>
              <a:t>Convert the faction to binary		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0011101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4364D9-3F7A-54D1-B141-923716423D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320"/>
          <a:stretch/>
        </p:blipFill>
        <p:spPr>
          <a:xfrm>
            <a:off x="3674107" y="3653772"/>
            <a:ext cx="5820412" cy="254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55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1D4198-2A3A-8756-30C2-2D50EE9F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44F12-A969-622A-236A-09B1CBD24B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Determine the Exponent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Shift off the MSB (far left 1 bit) of the integer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Count the remaining Integer bits</a:t>
            </a:r>
          </a:p>
          <a:p>
            <a:pPr marL="800100" lvl="1" indent="-342900"/>
            <a:r>
              <a:rPr lang="en-US" dirty="0"/>
              <a:t>Add that to 127		134 = 127 +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					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10000110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162C2D-C376-43C4-D187-41318021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Follow steps for the Integer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A60BB-4496-27E1-BEED-A949DE0B81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647" b="26500"/>
          <a:stretch/>
        </p:blipFill>
        <p:spPr>
          <a:xfrm>
            <a:off x="2438400" y="3824110"/>
            <a:ext cx="5623560" cy="202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69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1D4198-2A3A-8756-30C2-2D50EE9F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44F12-A969-622A-236A-09B1CBD24B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Take care of the sign bit: The leading bit is:</a:t>
            </a:r>
          </a:p>
          <a:p>
            <a:pPr marL="800100" lvl="1" indent="-342900"/>
            <a:r>
              <a:rPr lang="en-US" dirty="0"/>
              <a:t>0 If Positive		1 If Negative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next 8 bits are the Exponent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final 23 bits are the Fraction (pad with zeros)</a:t>
            </a:r>
          </a:p>
          <a:p>
            <a:pPr marL="800100" lvl="1" indent="-342900"/>
            <a:r>
              <a:rPr lang="en-US" dirty="0"/>
              <a:t>Integer followed by the fraction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162C2D-C376-43C4-D187-41318021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 + Exponent </a:t>
            </a:r>
            <a:r>
              <a:rPr lang="en-US"/>
              <a:t>+ Fraction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A60BB-4496-27E1-BEED-A949DE0B81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195"/>
          <a:stretch/>
        </p:blipFill>
        <p:spPr>
          <a:xfrm>
            <a:off x="2438400" y="3824110"/>
            <a:ext cx="7757160" cy="27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05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C6820C-FD80-D6D0-1582-3A27E233D8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920" y="4525701"/>
            <a:ext cx="10952480" cy="14750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10 is equal to 2</a:t>
            </a:r>
            <a:r>
              <a:rPr lang="en-US" baseline="30000" dirty="0"/>
              <a:t>3.322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every multiple of 10 there are 3.3 powers of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see this in the power column changing by 3, 3 and 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13AC5-EA26-5C6C-3B70-BC73FD9C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Dividing by 10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A3AF11-D990-E216-F1D5-F96721BDC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850359"/>
              </p:ext>
            </p:extLst>
          </p:nvPr>
        </p:nvGraphicFramePr>
        <p:xfrm>
          <a:off x="1222387" y="1648048"/>
          <a:ext cx="8872883" cy="2513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2202">
                  <a:extLst>
                    <a:ext uri="{9D8B030D-6E8A-4147-A177-3AD203B41FA5}">
                      <a16:colId xmlns:a16="http://schemas.microsoft.com/office/drawing/2014/main" val="1562593023"/>
                    </a:ext>
                  </a:extLst>
                </a:gridCol>
                <a:gridCol w="5162971">
                  <a:extLst>
                    <a:ext uri="{9D8B030D-6E8A-4147-A177-3AD203B41FA5}">
                      <a16:colId xmlns:a16="http://schemas.microsoft.com/office/drawing/2014/main" val="2238608972"/>
                    </a:ext>
                  </a:extLst>
                </a:gridCol>
                <a:gridCol w="847710">
                  <a:extLst>
                    <a:ext uri="{9D8B030D-6E8A-4147-A177-3AD203B41FA5}">
                      <a16:colId xmlns:a16="http://schemas.microsoft.com/office/drawing/2014/main" val="2818627476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Decimal Number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Floating Point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277868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377377.000000000000000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urier New" panose="02070309020205020404" pitchFamily="49" charset="0"/>
                        </a:rPr>
                        <a:t>10010001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01110000100010000100000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2844488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37737.700000000000000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urier New" panose="02070309020205020404" pitchFamily="49" charset="0"/>
                        </a:rPr>
                        <a:t>10001110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00100110110100110110011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015495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3773.770000000000000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urier New" panose="02070309020205020404" pitchFamily="49" charset="0"/>
                        </a:rPr>
                        <a:t>10001010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11010111101110001010001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146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377.377000000000000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urier New" panose="02070309020205020404" pitchFamily="49" charset="0"/>
                        </a:rPr>
                        <a:t>10000111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01111001011000001000001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066010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37.737700000000000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urier New" panose="02070309020205020404" pitchFamily="49" charset="0"/>
                        </a:rPr>
                        <a:t>10000100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00101101111001101100111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6800266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3.773770000000000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urier New" panose="02070309020205020404" pitchFamily="49" charset="0"/>
                        </a:rPr>
                        <a:t>10000000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11100011000010101110010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115808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0.377377000000000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urier New" panose="02070309020205020404" pitchFamily="49" charset="0"/>
                        </a:rPr>
                        <a:t>01111101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10000010011011110001100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83243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0.037737700000000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urier New" panose="02070309020205020404" pitchFamily="49" charset="0"/>
                        </a:rPr>
                        <a:t>01111010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00110101001001011000000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6931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012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46D216-96C8-01EC-A37A-5DCA2A019B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7333" y="2194560"/>
            <a:ext cx="7910076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+mn-cs"/>
              </a:rPr>
              <a:t>Here these numbers drop by a power 2 each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+mn-cs"/>
              </a:rPr>
              <a:t>Note that the fractional bits stay the same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C563BA-4A62-2BA3-449F-726A9DE47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Dividing by 2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8E0CB1-517F-2839-2608-CEA8D5BF9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832990"/>
              </p:ext>
            </p:extLst>
          </p:nvPr>
        </p:nvGraphicFramePr>
        <p:xfrm>
          <a:off x="1159013" y="3241481"/>
          <a:ext cx="8813800" cy="3228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5578">
                  <a:extLst>
                    <a:ext uri="{9D8B030D-6E8A-4147-A177-3AD203B41FA5}">
                      <a16:colId xmlns:a16="http://schemas.microsoft.com/office/drawing/2014/main" val="774020877"/>
                    </a:ext>
                  </a:extLst>
                </a:gridCol>
                <a:gridCol w="5605670">
                  <a:extLst>
                    <a:ext uri="{9D8B030D-6E8A-4147-A177-3AD203B41FA5}">
                      <a16:colId xmlns:a16="http://schemas.microsoft.com/office/drawing/2014/main" val="1876164992"/>
                    </a:ext>
                  </a:extLst>
                </a:gridCol>
                <a:gridCol w="762552">
                  <a:extLst>
                    <a:ext uri="{9D8B030D-6E8A-4147-A177-3AD203B41FA5}">
                      <a16:colId xmlns:a16="http://schemas.microsoft.com/office/drawing/2014/main" val="1370882552"/>
                    </a:ext>
                  </a:extLst>
                </a:gridCol>
              </a:tblGrid>
              <a:tr h="28817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Decimal Number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Floating Point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Power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1962051"/>
                  </a:ext>
                </a:extLst>
              </a:tr>
              <a:tr h="28817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127.3281250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0  10000101  </a:t>
                      </a:r>
                      <a:r>
                        <a:rPr lang="en-US" sz="16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11111101010100000000000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5998308"/>
                  </a:ext>
                </a:extLst>
              </a:tr>
              <a:tr h="28817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63.6640625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0  10000100  </a:t>
                      </a:r>
                      <a:r>
                        <a:rPr lang="en-US" sz="16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11111101010100000000000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3408142"/>
                  </a:ext>
                </a:extLst>
              </a:tr>
              <a:tr h="32035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31.8320313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0  10000011  </a:t>
                      </a:r>
                      <a:r>
                        <a:rPr lang="en-US" sz="16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11111101010100000000000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7937254"/>
                  </a:ext>
                </a:extLst>
              </a:tr>
              <a:tr h="28817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15.9160156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0  10000010  </a:t>
                      </a:r>
                      <a:r>
                        <a:rPr lang="en-US" sz="16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11111101010100000000000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704211"/>
                  </a:ext>
                </a:extLst>
              </a:tr>
              <a:tr h="28817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7.9580078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0  10000001  </a:t>
                      </a:r>
                      <a:r>
                        <a:rPr lang="en-US" sz="16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11111101010100000000000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1274163"/>
                  </a:ext>
                </a:extLst>
              </a:tr>
              <a:tr h="30127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3.9790039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0  10000000  </a:t>
                      </a:r>
                      <a:r>
                        <a:rPr lang="en-US" sz="16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11111101010100000000000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7483528"/>
                  </a:ext>
                </a:extLst>
              </a:tr>
              <a:tr h="28817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1.9895020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0  01111111  </a:t>
                      </a:r>
                      <a:r>
                        <a:rPr lang="en-US" sz="16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11111101010100000000000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7931724"/>
                  </a:ext>
                </a:extLst>
              </a:tr>
              <a:tr h="28817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0.9947510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0  01111110  </a:t>
                      </a:r>
                      <a:r>
                        <a:rPr lang="en-US" sz="16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11111101010100000000000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3919022"/>
                  </a:ext>
                </a:extLst>
              </a:tr>
              <a:tr h="28817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0.4973755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0  01111101  </a:t>
                      </a:r>
                      <a:r>
                        <a:rPr lang="en-US" sz="16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11111101010100000000000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4837954"/>
                  </a:ext>
                </a:extLst>
              </a:tr>
              <a:tr h="30127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0.2486877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0  01111100  </a:t>
                      </a:r>
                      <a:r>
                        <a:rPr lang="en-US" sz="16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11111101010100000000000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3546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978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2762AE-7A5F-6014-EE0A-5C95E0E879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lvl="1"/>
            <a:r>
              <a:rPr lang="en-US" dirty="0">
                <a:latin typeface="Times" charset="0"/>
                <a:ea typeface="Times" charset="0"/>
                <a:cs typeface="Times" charset="0"/>
              </a:rPr>
              <a:t>Fixed point vs Floating point</a:t>
            </a:r>
          </a:p>
          <a:p>
            <a:pPr marL="0" lvl="1"/>
            <a:r>
              <a:rPr lang="en-US" dirty="0">
                <a:latin typeface="Times" charset="0"/>
                <a:ea typeface="Times" charset="0"/>
                <a:cs typeface="Times" charset="0"/>
              </a:rPr>
              <a:t>	Fixed number of fractional digits.  10.04 or 18.007</a:t>
            </a:r>
          </a:p>
          <a:p>
            <a:pPr marL="0" lvl="1"/>
            <a:r>
              <a:rPr lang="en-US" dirty="0">
                <a:latin typeface="Times" charset="0"/>
                <a:ea typeface="Times" charset="0"/>
                <a:cs typeface="Times" charset="0"/>
              </a:rPr>
              <a:t>	Note fixed points can be converted to integer: 10.04 can be treated as 1004	remembering that this is 100 times larger than original</a:t>
            </a:r>
          </a:p>
          <a:p>
            <a:pPr marL="0" lvl="1"/>
            <a:endParaRPr lang="en-US" dirty="0">
              <a:latin typeface="Times" charset="0"/>
              <a:ea typeface="Times" charset="0"/>
              <a:cs typeface="Times" charset="0"/>
            </a:endParaRPr>
          </a:p>
          <a:p>
            <a:pPr marL="0" lvl="1"/>
            <a:r>
              <a:rPr lang="en-US" dirty="0">
                <a:latin typeface="Times" charset="0"/>
                <a:ea typeface="Times" charset="0"/>
                <a:cs typeface="Times" charset="0"/>
              </a:rPr>
              <a:t>If we fix the accuracy (fraction digits), we can use integer arithmetic</a:t>
            </a:r>
          </a:p>
          <a:p>
            <a:pPr marL="0" lvl="1"/>
            <a:endParaRPr lang="en-US" altLang="en-US" dirty="0">
              <a:latin typeface="Times" charset="0"/>
              <a:ea typeface="Times" charset="0"/>
              <a:cs typeface="Times" charset="0"/>
            </a:endParaRPr>
          </a:p>
          <a:p>
            <a:pPr marL="0" lvl="1"/>
            <a:r>
              <a:rPr lang="en-US" altLang="en-US" dirty="0">
                <a:latin typeface="Times" charset="0"/>
                <a:ea typeface="Times" charset="0"/>
                <a:cs typeface="Times" charset="0"/>
              </a:rPr>
              <a:t>Floating point basically means that the  decimal point can change its position</a:t>
            </a:r>
          </a:p>
          <a:p>
            <a:pPr marL="457200" lvl="2"/>
            <a:r>
              <a:rPr lang="en-US" altLang="en-US" dirty="0">
                <a:latin typeface="Times" charset="0"/>
                <a:ea typeface="Times" charset="0"/>
                <a:cs typeface="Times" charset="0"/>
              </a:rPr>
              <a:t>10.04 can be written as 100. 4 * 10</a:t>
            </a:r>
            <a:r>
              <a:rPr lang="en-US" altLang="en-US" baseline="30000" dirty="0">
                <a:latin typeface="Times" charset="0"/>
                <a:ea typeface="Times" charset="0"/>
                <a:cs typeface="Times" charset="0"/>
              </a:rPr>
              <a:t>-1</a:t>
            </a:r>
            <a:r>
              <a:rPr lang="en-US" altLang="en-US" dirty="0">
                <a:latin typeface="Times" charset="0"/>
                <a:ea typeface="Times" charset="0"/>
                <a:cs typeface="Times" charset="0"/>
              </a:rPr>
              <a:t> </a:t>
            </a:r>
          </a:p>
          <a:p>
            <a:pPr marL="457200" lvl="2"/>
            <a:r>
              <a:rPr lang="en-US" altLang="en-US" sz="2400" dirty="0">
                <a:latin typeface="Times" charset="0"/>
                <a:ea typeface="Times" charset="0"/>
                <a:cs typeface="Times" charset="0"/>
              </a:rPr>
              <a:t>or 0.1004 * 10</a:t>
            </a:r>
            <a:r>
              <a:rPr lang="en-US" altLang="en-US" sz="2400" baseline="30000" dirty="0">
                <a:latin typeface="Times" charset="0"/>
                <a:ea typeface="Times" charset="0"/>
                <a:cs typeface="Times" charset="0"/>
              </a:rPr>
              <a:t>2 </a:t>
            </a:r>
            <a:r>
              <a:rPr lang="en-US" altLang="en-US" sz="2400" dirty="0">
                <a:latin typeface="Times" charset="0"/>
                <a:ea typeface="Times" charset="0"/>
                <a:cs typeface="Times" charset="0"/>
              </a:rPr>
              <a:t> </a:t>
            </a:r>
          </a:p>
          <a:p>
            <a:pPr marL="457200" lvl="2"/>
            <a:r>
              <a:rPr lang="en-US" altLang="en-US" sz="2400" dirty="0">
                <a:latin typeface="Times" charset="0"/>
                <a:ea typeface="Times" charset="0"/>
                <a:cs typeface="Times" charset="0"/>
              </a:rPr>
              <a:t>or 1004.0*10</a:t>
            </a:r>
            <a:r>
              <a:rPr lang="en-US" altLang="en-US" sz="2400" baseline="30000" dirty="0">
                <a:latin typeface="Times" charset="0"/>
                <a:ea typeface="Times" charset="0"/>
                <a:cs typeface="Times" charset="0"/>
              </a:rPr>
              <a:t>-2</a:t>
            </a:r>
            <a:r>
              <a:rPr lang="en-US" altLang="en-US" sz="2400" dirty="0">
                <a:latin typeface="Times" charset="0"/>
                <a:ea typeface="Times" charset="0"/>
                <a:cs typeface="Times" charset="0"/>
              </a:rPr>
              <a:t> or </a:t>
            </a:r>
            <a:r>
              <a:rPr lang="mr-IN" altLang="en-US" sz="2400" dirty="0">
                <a:latin typeface="Times" charset="0"/>
                <a:ea typeface="Times" charset="0"/>
                <a:cs typeface="Times" charset="0"/>
              </a:rPr>
              <a:t>…</a:t>
            </a:r>
            <a:r>
              <a:rPr lang="en-US" altLang="en-US" sz="2400" dirty="0">
                <a:latin typeface="Times" charset="0"/>
                <a:ea typeface="Times" charset="0"/>
                <a:cs typeface="Times" charset="0"/>
              </a:rPr>
              <a:t>..</a:t>
            </a:r>
          </a:p>
          <a:p>
            <a:pPr marL="0" indent="0"/>
            <a:endParaRPr lang="en-US" alt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31369C-E16B-642B-CC2A-4133DBB0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Numbers</a:t>
            </a:r>
          </a:p>
        </p:txBody>
      </p:sp>
    </p:spTree>
    <p:extLst>
      <p:ext uri="{BB962C8B-B14F-4D97-AF65-F5344CB8AC3E}">
        <p14:creationId xmlns:p14="http://schemas.microsoft.com/office/powerpoint/2010/main" val="758633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F5F95F-84D8-4238-8364-8715C4E5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366AD-103A-1A4A-0C12-FD73A6B99E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" pitchFamily="2" charset="0"/>
              </a:rPr>
              <a:t>Convert Integer register value to a FP register</a:t>
            </a:r>
          </a:p>
          <a:p>
            <a:pPr marL="0" indent="0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" pitchFamily="2" charset="0"/>
              </a:rPr>
              <a:t>	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Helvetica" pitchFamily="2" charset="0"/>
              </a:rPr>
              <a:t>SCVTF	S6,	X11	// convert X11 to S6 FP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" pitchFamily="2" charset="0"/>
              </a:rPr>
              <a:t>Set a FP register to 0</a:t>
            </a:r>
          </a:p>
          <a:p>
            <a:pPr marL="0" indent="0"/>
            <a:r>
              <a:rPr lang="en-US" dirty="0">
                <a:solidFill>
                  <a:srgbClr val="139A29"/>
                </a:solidFill>
                <a:latin typeface="Helvetica" pitchFamily="2" charset="0"/>
              </a:rPr>
              <a:t>	</a:t>
            </a:r>
            <a:r>
              <a:rPr lang="en-US" dirty="0">
                <a:solidFill>
                  <a:srgbClr val="139A29"/>
                </a:solidFill>
                <a:effectLst/>
                <a:latin typeface="Helvetica" pitchFamily="2" charset="0"/>
              </a:rPr>
              <a:t>FSUB	S1,	S6,	S6	// initialize S1 = 0.0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Basic Multiplication and Addition and Division</a:t>
            </a:r>
            <a:endParaRPr lang="en-US" dirty="0">
              <a:effectLst/>
              <a:latin typeface="Helvetica" pitchFamily="2" charset="0"/>
            </a:endParaRPr>
          </a:p>
          <a:p>
            <a:pPr marL="0" indent="0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Helvetica" pitchFamily="2" charset="0"/>
              </a:rPr>
              <a:t>	FMUL	S7,	S7,	S7	// S7 = S7 squared</a:t>
            </a:r>
          </a:p>
          <a:p>
            <a:pPr marL="0" indent="0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Helvetica" pitchFamily="2" charset="0"/>
              </a:rPr>
              <a:t>	FADD	S6,	S6,	S7	// sum = sum + S7</a:t>
            </a:r>
          </a:p>
          <a:p>
            <a:pPr marL="0" indent="0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Helvetica" pitchFamily="2" charset="0"/>
              </a:rPr>
              <a:t>	FDIV	S6,	S6,	S5	// S6 = sum/n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" pitchFamily="2" charset="0"/>
              </a:rPr>
              <a:t>How about something fancy Square Root</a:t>
            </a:r>
          </a:p>
          <a:p>
            <a:pPr marL="0" indent="0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Helvetica" pitchFamily="2" charset="0"/>
              </a:rPr>
              <a:t>	FSQRT S2,	S6		// S2 = SQRT(sum / n)</a:t>
            </a:r>
          </a:p>
          <a:p>
            <a:pPr marL="0" indent="0"/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1D2D67-5B90-0780-3768-4CA3D327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Instructions</a:t>
            </a:r>
          </a:p>
        </p:txBody>
      </p:sp>
    </p:spTree>
    <p:extLst>
      <p:ext uri="{BB962C8B-B14F-4D97-AF65-F5344CB8AC3E}">
        <p14:creationId xmlns:p14="http://schemas.microsoft.com/office/powerpoint/2010/main" val="2058596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06EAC0D-2BEF-8F4D-A86C-F6B9BFE7D5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96440" y="1030195"/>
            <a:ext cx="8259762" cy="144780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Separate FP registers Just like 32 integer registers X0,X1,</a:t>
            </a:r>
            <a:r>
              <a:rPr lang="mr-IN" altLang="en-US" sz="1600" dirty="0">
                <a:latin typeface="Times" charset="0"/>
                <a:ea typeface="Times" charset="0"/>
                <a:cs typeface="Times" charset="0"/>
              </a:rPr>
              <a:t>…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, X31</a:t>
            </a: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1600" dirty="0">
              <a:latin typeface="Times" charset="0"/>
              <a:ea typeface="Times" charset="0"/>
              <a:cs typeface="Times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32 single-precision: Registers are labeled </a:t>
            </a:r>
            <a:r>
              <a:rPr lang="en-US" altLang="en-US" sz="1600" b="1" dirty="0">
                <a:latin typeface="Times" charset="0"/>
                <a:ea typeface="Times" charset="0"/>
                <a:cs typeface="Times" charset="0"/>
              </a:rPr>
              <a:t>S0, …, S31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Double-precision:  Registers are labeled </a:t>
            </a:r>
            <a:r>
              <a:rPr lang="en-US" altLang="en-US" sz="1600" b="1" dirty="0">
                <a:latin typeface="Times" charset="0"/>
                <a:ea typeface="Times" charset="0"/>
                <a:cs typeface="Times" charset="0"/>
              </a:rPr>
              <a:t>D0, …, D31 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store upper 32 bits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Lower 32 bits of double precision in corresponding S registers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72213"/>
            <a:ext cx="2895600" cy="365125"/>
          </a:xfrm>
        </p:spPr>
        <p:txBody>
          <a:bodyPr/>
          <a:lstStyle/>
          <a:p>
            <a:r>
              <a:rPr lang="en-US"/>
              <a:t>October 20, 2020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052D89E-2084-204F-9CC2-74B741B2DB93}"/>
              </a:ext>
            </a:extLst>
          </p:cNvPr>
          <p:cNvSpPr txBox="1">
            <a:spLocks noChangeArrowheads="1"/>
          </p:cNvSpPr>
          <p:nvPr/>
        </p:nvSpPr>
        <p:spPr>
          <a:xfrm>
            <a:off x="1996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3600" b="1" dirty="0">
                <a:latin typeface="Times" charset="0"/>
                <a:ea typeface="Times" charset="0"/>
                <a:cs typeface="Times" charset="0"/>
              </a:rPr>
              <a:t>FP Instructions in LEGv8 and ARMv8</a:t>
            </a:r>
            <a:endParaRPr lang="en-AU" altLang="en-US" sz="3600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89D08A-2C7B-FD40-864F-9ABAAABA6DFA}"/>
              </a:ext>
            </a:extLst>
          </p:cNvPr>
          <p:cNvSpPr/>
          <p:nvPr/>
        </p:nvSpPr>
        <p:spPr>
          <a:xfrm>
            <a:off x="1996440" y="2412610"/>
            <a:ext cx="8004586" cy="312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FP instructions operate only on FP registers</a:t>
            </a:r>
          </a:p>
          <a:p>
            <a:pPr lvl="1">
              <a:lnSpc>
                <a:spcPct val="80000"/>
              </a:lnSpc>
              <a:spcBef>
                <a:spcPts val="300"/>
              </a:spcBef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(Integer instruction only operate on X registers)</a:t>
            </a:r>
          </a:p>
          <a:p>
            <a:pPr lvl="1">
              <a:lnSpc>
                <a:spcPct val="80000"/>
              </a:lnSpc>
              <a:spcBef>
                <a:spcPts val="300"/>
              </a:spcBef>
            </a:pPr>
            <a:endParaRPr lang="en-US" altLang="en-US" sz="1600" dirty="0">
              <a:latin typeface="Times" charset="0"/>
              <a:ea typeface="Times" charset="0"/>
              <a:cs typeface="Times" charset="0"/>
            </a:endParaRPr>
          </a:p>
          <a:p>
            <a:pPr marL="457200" indent="-457200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FP load and store instructions</a:t>
            </a:r>
          </a:p>
          <a:p>
            <a:pPr marL="857250" lvl="1" indent="-457200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We need to use these to get floating point data into floating point registers</a:t>
            </a:r>
          </a:p>
          <a:p>
            <a:pPr lvl="1">
              <a:lnSpc>
                <a:spcPct val="80000"/>
              </a:lnSpc>
              <a:spcBef>
                <a:spcPts val="300"/>
              </a:spcBef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LDURS, LDURD	//for LEGv8</a:t>
            </a:r>
          </a:p>
          <a:p>
            <a:pPr lvl="1">
              <a:lnSpc>
                <a:spcPct val="80000"/>
              </a:lnSpc>
              <a:spcBef>
                <a:spcPts val="300"/>
              </a:spcBef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STURS, STURD	//for LEGv8</a:t>
            </a:r>
          </a:p>
          <a:p>
            <a:pPr lvl="1">
              <a:lnSpc>
                <a:spcPct val="80000"/>
              </a:lnSpc>
              <a:spcBef>
                <a:spcPts val="300"/>
              </a:spcBef>
            </a:pPr>
            <a:endParaRPr lang="en-US" altLang="en-US" sz="1600" dirty="0">
              <a:latin typeface="Times" charset="0"/>
              <a:ea typeface="Times" charset="0"/>
              <a:cs typeface="Times" charset="0"/>
            </a:endParaRPr>
          </a:p>
          <a:p>
            <a:pPr lvl="1">
              <a:lnSpc>
                <a:spcPct val="80000"/>
              </a:lnSpc>
              <a:spcBef>
                <a:spcPts val="300"/>
              </a:spcBef>
            </a:pPr>
            <a:r>
              <a:rPr lang="en-US" altLang="en-US" sz="16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ARMv8, uses LDUR and STUR even for loading floating point</a:t>
            </a:r>
          </a:p>
          <a:p>
            <a:pPr lvl="1">
              <a:lnSpc>
                <a:spcPct val="80000"/>
              </a:lnSpc>
              <a:spcBef>
                <a:spcPts val="300"/>
              </a:spcBef>
            </a:pPr>
            <a:r>
              <a:rPr lang="en-US" altLang="en-US" sz="16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For example: LDUR S3, [X0, #4]		or LDUR D2, [X0, #8]</a:t>
            </a:r>
          </a:p>
          <a:p>
            <a:pPr lvl="1">
              <a:lnSpc>
                <a:spcPct val="80000"/>
              </a:lnSpc>
              <a:spcBef>
                <a:spcPts val="300"/>
              </a:spcBef>
            </a:pPr>
            <a:r>
              <a:rPr lang="en-US" altLang="en-US" sz="16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		     STUR S3, [X0, #0]		or STUR D1, [X1, #16]</a:t>
            </a:r>
          </a:p>
          <a:p>
            <a:pPr lvl="1">
              <a:lnSpc>
                <a:spcPct val="80000"/>
              </a:lnSpc>
              <a:spcBef>
                <a:spcPts val="300"/>
              </a:spcBef>
            </a:pPr>
            <a:endParaRPr lang="en-US" altLang="en-US" sz="1600" dirty="0">
              <a:solidFill>
                <a:srgbClr val="C00000"/>
              </a:solidFill>
              <a:latin typeface="Times" charset="0"/>
              <a:ea typeface="Times" charset="0"/>
              <a:cs typeface="Times" charset="0"/>
            </a:endParaRPr>
          </a:p>
          <a:p>
            <a:pPr lvl="1">
              <a:lnSpc>
                <a:spcPct val="80000"/>
              </a:lnSpc>
              <a:spcBef>
                <a:spcPts val="300"/>
              </a:spcBef>
            </a:pPr>
            <a:r>
              <a:rPr lang="en-US" altLang="en-US" sz="1600" b="1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600" b="1" dirty="0">
                <a:latin typeface="Times" charset="0"/>
                <a:ea typeface="Times" charset="0"/>
                <a:cs typeface="Times" charset="0"/>
                <a:sym typeface="Wingdings" pitchFamily="2" charset="2"/>
              </a:rPr>
              <a:t> memory addresses are unsigned inters and hence we use X registers</a:t>
            </a:r>
          </a:p>
        </p:txBody>
      </p:sp>
    </p:spTree>
    <p:extLst>
      <p:ext uri="{BB962C8B-B14F-4D97-AF65-F5344CB8AC3E}">
        <p14:creationId xmlns:p14="http://schemas.microsoft.com/office/powerpoint/2010/main" val="174633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8BB56C8-0100-BE4A-B9FA-07B7CAB0A2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96440" y="1045931"/>
            <a:ext cx="8259762" cy="2543906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Single-precision arithmetic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FADD</a:t>
            </a:r>
            <a:r>
              <a:rPr lang="en-US" altLang="en-US" sz="1600" dirty="0">
                <a:solidFill>
                  <a:srgbClr val="007A37"/>
                </a:solidFill>
                <a:latin typeface="Times" charset="0"/>
                <a:ea typeface="Times" charset="0"/>
                <a:cs typeface="Times" charset="0"/>
              </a:rPr>
              <a:t>S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, FSUB</a:t>
            </a:r>
            <a:r>
              <a:rPr lang="en-US" altLang="en-US" sz="1600" dirty="0">
                <a:solidFill>
                  <a:srgbClr val="007A37"/>
                </a:solidFill>
                <a:latin typeface="Times" charset="0"/>
                <a:ea typeface="Times" charset="0"/>
                <a:cs typeface="Times" charset="0"/>
              </a:rPr>
              <a:t>S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, FMUL</a:t>
            </a:r>
            <a:r>
              <a:rPr lang="en-US" altLang="en-US" sz="1600" dirty="0">
                <a:solidFill>
                  <a:srgbClr val="007A37"/>
                </a:solidFill>
                <a:latin typeface="Times" charset="0"/>
                <a:ea typeface="Times" charset="0"/>
                <a:cs typeface="Times" charset="0"/>
              </a:rPr>
              <a:t>S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, FDIV</a:t>
            </a:r>
            <a:r>
              <a:rPr lang="en-US" altLang="en-US" sz="1600" dirty="0">
                <a:solidFill>
                  <a:srgbClr val="007A37"/>
                </a:solidFill>
                <a:latin typeface="Times" charset="0"/>
                <a:ea typeface="Times" charset="0"/>
                <a:cs typeface="Times" charset="0"/>
              </a:rPr>
              <a:t>S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	in LEGv8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e.g.  FADDS S1, S2, S3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In ARMv8, there is no “S” with the instruction</a:t>
            </a:r>
            <a:endParaRPr lang="en-US" altLang="en-US" sz="1600" dirty="0">
              <a:solidFill>
                <a:srgbClr val="139A29"/>
              </a:solidFill>
              <a:latin typeface="Times" charset="0"/>
              <a:ea typeface="Times" charset="0"/>
              <a:cs typeface="Times" charset="0"/>
              <a:sym typeface="Wingdings"/>
            </a:endParaRP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  <a:sym typeface="Wingdings"/>
              </a:rPr>
              <a:t>FADD S2, S4, S6	 in ARMv8</a:t>
            </a:r>
            <a:endParaRPr lang="en-US" altLang="en-US" sz="1600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Double-precision arithmetic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FADD</a:t>
            </a:r>
            <a:r>
              <a:rPr lang="en-US" altLang="en-US" sz="1600" dirty="0">
                <a:solidFill>
                  <a:srgbClr val="007A37"/>
                </a:solidFill>
                <a:latin typeface="Times" charset="0"/>
                <a:ea typeface="Times" charset="0"/>
                <a:cs typeface="Times" charset="0"/>
              </a:rPr>
              <a:t>D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, FSUB</a:t>
            </a:r>
            <a:r>
              <a:rPr lang="en-US" altLang="en-US" sz="1600" dirty="0">
                <a:solidFill>
                  <a:srgbClr val="007A37"/>
                </a:solidFill>
                <a:latin typeface="Times" charset="0"/>
                <a:ea typeface="Times" charset="0"/>
                <a:cs typeface="Times" charset="0"/>
              </a:rPr>
              <a:t>D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, FMUL</a:t>
            </a:r>
            <a:r>
              <a:rPr lang="en-US" altLang="en-US" sz="1600" dirty="0">
                <a:solidFill>
                  <a:srgbClr val="007A37"/>
                </a:solidFill>
                <a:latin typeface="Times" charset="0"/>
                <a:ea typeface="Times" charset="0"/>
                <a:cs typeface="Times" charset="0"/>
              </a:rPr>
              <a:t>D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, FDIV</a:t>
            </a:r>
            <a:r>
              <a:rPr lang="en-US" altLang="en-US" sz="1600" dirty="0">
                <a:solidFill>
                  <a:srgbClr val="007A37"/>
                </a:solidFill>
                <a:latin typeface="Times" charset="0"/>
                <a:ea typeface="Times" charset="0"/>
                <a:cs typeface="Times" charset="0"/>
              </a:rPr>
              <a:t>D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 in LEGv8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e.g.  </a:t>
            </a:r>
            <a:r>
              <a:rPr lang="en-US" altLang="en-US" sz="1600" dirty="0">
                <a:solidFill>
                  <a:srgbClr val="139A29"/>
                </a:solidFill>
                <a:latin typeface="Times" charset="0"/>
                <a:ea typeface="Times" charset="0"/>
                <a:cs typeface="Times" charset="0"/>
              </a:rPr>
              <a:t>FADDD D2, D4, D6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In ARMv8, there is no “D” with the instruction</a:t>
            </a:r>
            <a:endParaRPr lang="en-US" altLang="en-US" sz="1600" dirty="0">
              <a:solidFill>
                <a:srgbClr val="139A29"/>
              </a:solidFill>
              <a:latin typeface="Times" charset="0"/>
              <a:ea typeface="Times" charset="0"/>
              <a:cs typeface="Times" charset="0"/>
            </a:endParaRPr>
          </a:p>
          <a:p>
            <a:pPr lvl="3">
              <a:lnSpc>
                <a:spcPct val="80000"/>
              </a:lnSpc>
            </a:pPr>
            <a:r>
              <a:rPr lang="en-US" altLang="en-US" sz="16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FADD D2, D4, D6		</a:t>
            </a:r>
            <a:r>
              <a:rPr lang="en-US" altLang="en-US" sz="16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  <a:sym typeface="Wingdings"/>
              </a:rPr>
              <a:t> in ARMv8</a:t>
            </a:r>
            <a:endParaRPr lang="en-US" altLang="en-US" sz="1600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72213"/>
            <a:ext cx="2895600" cy="365125"/>
          </a:xfrm>
        </p:spPr>
        <p:txBody>
          <a:bodyPr/>
          <a:lstStyle/>
          <a:p>
            <a:r>
              <a:rPr lang="en-US"/>
              <a:t>October 20, 2020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D38C5D1-6E37-B543-92E8-82C521D3FE59}"/>
              </a:ext>
            </a:extLst>
          </p:cNvPr>
          <p:cNvSpPr txBox="1">
            <a:spLocks noChangeArrowheads="1"/>
          </p:cNvSpPr>
          <p:nvPr/>
        </p:nvSpPr>
        <p:spPr>
          <a:xfrm>
            <a:off x="1996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3600" b="1" dirty="0">
                <a:latin typeface="Times" charset="0"/>
                <a:ea typeface="Times" charset="0"/>
                <a:cs typeface="Times" charset="0"/>
              </a:rPr>
              <a:t>FP Instructions in LEGv8 and ARMv8</a:t>
            </a:r>
            <a:endParaRPr lang="en-AU" altLang="en-US" sz="3600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BAE1E3-9622-A844-824F-822E2DCE6142}"/>
              </a:ext>
            </a:extLst>
          </p:cNvPr>
          <p:cNvSpPr/>
          <p:nvPr/>
        </p:nvSpPr>
        <p:spPr>
          <a:xfrm>
            <a:off x="2008465" y="3728448"/>
            <a:ext cx="8024731" cy="1911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Single- and double-precision comparison</a:t>
            </a:r>
          </a:p>
          <a:p>
            <a:pPr lvl="1">
              <a:lnSpc>
                <a:spcPct val="80000"/>
              </a:lnSpc>
              <a:spcBef>
                <a:spcPts val="300"/>
              </a:spcBef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FCMPS, FCMPD  (compare two floating point values in floating point registers) in LEGv8</a:t>
            </a:r>
          </a:p>
          <a:p>
            <a:pPr lvl="1">
              <a:lnSpc>
                <a:spcPct val="80000"/>
              </a:lnSpc>
              <a:spcBef>
                <a:spcPts val="300"/>
              </a:spcBef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Sets or clears FP condition-code bits</a:t>
            </a:r>
          </a:p>
          <a:p>
            <a:pPr lvl="1">
              <a:lnSpc>
                <a:spcPct val="80000"/>
              </a:lnSpc>
              <a:spcBef>
                <a:spcPts val="300"/>
              </a:spcBef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6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In ARMv8, use FCMP for both single and double precision</a:t>
            </a:r>
          </a:p>
          <a:p>
            <a:pPr lvl="2">
              <a:lnSpc>
                <a:spcPct val="80000"/>
              </a:lnSpc>
              <a:spcBef>
                <a:spcPts val="300"/>
              </a:spcBef>
            </a:pPr>
            <a:endParaRPr lang="en-US" altLang="en-US" sz="1600" dirty="0">
              <a:latin typeface="Times" charset="0"/>
              <a:ea typeface="Times" charset="0"/>
              <a:cs typeface="Times" charset="0"/>
            </a:endParaRPr>
          </a:p>
          <a:p>
            <a:pPr marL="457200" indent="-457200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Branch on FP condition code true or false</a:t>
            </a:r>
          </a:p>
          <a:p>
            <a:pPr lvl="1">
              <a:lnSpc>
                <a:spcPct val="80000"/>
              </a:lnSpc>
              <a:spcBef>
                <a:spcPts val="300"/>
              </a:spcBef>
            </a:pPr>
            <a:r>
              <a:rPr lang="en-US" altLang="en-US" sz="1600" dirty="0" err="1">
                <a:latin typeface="Times" charset="0"/>
                <a:ea typeface="Times" charset="0"/>
                <a:cs typeface="Times" charset="0"/>
              </a:rPr>
              <a:t>B.Cond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 (like B.GT)</a:t>
            </a:r>
            <a:endParaRPr lang="en-AU" altLang="en-US" sz="16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19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C5C91C0-233F-0C40-991A-44C4715F9C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96440" y="1081615"/>
            <a:ext cx="7767919" cy="2230422"/>
          </a:xfrm>
        </p:spPr>
        <p:txBody>
          <a:bodyPr>
            <a:normAutofit lnSpcReduction="10000"/>
          </a:bodyPr>
          <a:lstStyle/>
          <a:p>
            <a:pPr marL="411163" indent="-350838">
              <a:lnSpc>
                <a:spcPct val="90000"/>
              </a:lnSpc>
              <a:tabLst>
                <a:tab pos="217488" algn="l"/>
              </a:tabLst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C code:</a:t>
            </a:r>
          </a:p>
          <a:p>
            <a:pPr marL="411163" indent="-350838">
              <a:lnSpc>
                <a:spcPct val="90000"/>
              </a:lnSpc>
              <a:tabLst>
                <a:tab pos="217488" algn="l"/>
              </a:tabLst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	float f2c (float </a:t>
            </a:r>
            <a:r>
              <a:rPr lang="en-US" altLang="en-US" sz="1600" dirty="0" err="1">
                <a:latin typeface="Times" charset="0"/>
                <a:ea typeface="Times" charset="0"/>
                <a:cs typeface="Times" charset="0"/>
              </a:rPr>
              <a:t>fahr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) {</a:t>
            </a:r>
            <a:br>
              <a:rPr lang="en-US" altLang="en-US" sz="1600" dirty="0">
                <a:latin typeface="Times" charset="0"/>
                <a:ea typeface="Times" charset="0"/>
                <a:cs typeface="Times" charset="0"/>
              </a:rPr>
            </a:b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return ( ( 5.0 / 9.0 ) * ( </a:t>
            </a:r>
            <a:r>
              <a:rPr lang="en-US" altLang="en-US" sz="1600" dirty="0" err="1">
                <a:latin typeface="Times" charset="0"/>
                <a:ea typeface="Times" charset="0"/>
                <a:cs typeface="Times" charset="0"/>
              </a:rPr>
              <a:t>fahr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 - 32.0 ) );</a:t>
            </a:r>
          </a:p>
          <a:p>
            <a:pPr marL="411163" indent="-350838">
              <a:lnSpc>
                <a:spcPct val="90000"/>
              </a:lnSpc>
              <a:tabLst>
                <a:tab pos="217488" algn="l"/>
              </a:tabLst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	}</a:t>
            </a:r>
          </a:p>
          <a:p>
            <a:pPr marL="411163" indent="-350838">
              <a:buFont typeface="Arial" panose="020B0604020202020204" pitchFamily="34" charset="0"/>
              <a:buChar char="•"/>
              <a:tabLst>
                <a:tab pos="217488" algn="l"/>
              </a:tabLst>
            </a:pPr>
            <a:r>
              <a:rPr lang="en-US" altLang="en-US" sz="1600" i="1" dirty="0">
                <a:latin typeface="Times" charset="0"/>
                <a:ea typeface="Times" charset="0"/>
                <a:cs typeface="Times" charset="0"/>
              </a:rPr>
              <a:t>We will store constants 5.0, 9.0 and 32.0 in an array with 3 elements</a:t>
            </a:r>
          </a:p>
          <a:p>
            <a:pPr marL="411163" indent="-350838">
              <a:buFont typeface="Arial" panose="020B0604020202020204" pitchFamily="34" charset="0"/>
              <a:buChar char="•"/>
              <a:tabLst>
                <a:tab pos="217488" algn="l"/>
              </a:tabLst>
            </a:pPr>
            <a:r>
              <a:rPr lang="en-US" altLang="en-US" sz="1600" i="1" dirty="0">
                <a:latin typeface="Times" charset="0"/>
                <a:ea typeface="Times" charset="0"/>
                <a:cs typeface="Times" charset="0"/>
              </a:rPr>
              <a:t>We will store the address of this array in X27</a:t>
            </a:r>
          </a:p>
          <a:p>
            <a:pPr marL="411163" indent="-350838">
              <a:buFont typeface="Arial" panose="020B0604020202020204" pitchFamily="34" charset="0"/>
              <a:buChar char="•"/>
              <a:tabLst>
                <a:tab pos="217488" algn="l"/>
              </a:tabLst>
            </a:pPr>
            <a:r>
              <a:rPr lang="en-US" altLang="en-US" sz="1600" i="1" dirty="0">
                <a:latin typeface="Times" charset="0"/>
                <a:ea typeface="Times" charset="0"/>
                <a:cs typeface="Times" charset="0"/>
              </a:rPr>
              <a:t>The argument </a:t>
            </a:r>
            <a:r>
              <a:rPr lang="en-US" altLang="en-US" sz="1600" i="1" dirty="0" err="1">
                <a:latin typeface="Times" charset="0"/>
                <a:ea typeface="Times" charset="0"/>
                <a:cs typeface="Times" charset="0"/>
              </a:rPr>
              <a:t>fahr</a:t>
            </a:r>
            <a:r>
              <a:rPr lang="en-US" altLang="en-US" sz="1600" i="1" dirty="0">
                <a:latin typeface="Times" charset="0"/>
                <a:ea typeface="Times" charset="0"/>
                <a:cs typeface="Times" charset="0"/>
              </a:rPr>
              <a:t> will be supplied in S12, and the result in S0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72213"/>
            <a:ext cx="2895600" cy="365125"/>
          </a:xfrm>
        </p:spPr>
        <p:txBody>
          <a:bodyPr/>
          <a:lstStyle/>
          <a:p>
            <a:r>
              <a:rPr lang="en-US"/>
              <a:t>October 20, 2020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E2F588B-89E6-6943-A641-180415755E17}"/>
              </a:ext>
            </a:extLst>
          </p:cNvPr>
          <p:cNvSpPr txBox="1">
            <a:spLocks noChangeArrowheads="1"/>
          </p:cNvSpPr>
          <p:nvPr/>
        </p:nvSpPr>
        <p:spPr>
          <a:xfrm>
            <a:off x="1996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000" b="1" dirty="0">
                <a:latin typeface="Times" charset="0"/>
                <a:ea typeface="Times" charset="0"/>
                <a:cs typeface="Times" charset="0"/>
              </a:rPr>
              <a:t>FP Example: °F to °C</a:t>
            </a:r>
            <a:endParaRPr lang="en-AU" altLang="en-US" sz="4000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8EF790-4CBC-C344-8D85-D644678E29D8}"/>
              </a:ext>
            </a:extLst>
          </p:cNvPr>
          <p:cNvSpPr/>
          <p:nvPr/>
        </p:nvSpPr>
        <p:spPr>
          <a:xfrm>
            <a:off x="1889760" y="3183747"/>
            <a:ext cx="91074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90000"/>
              </a:lnSpc>
              <a:tabLst>
                <a:tab pos="398463" algn="l"/>
                <a:tab pos="1427163" algn="l"/>
                <a:tab pos="2103438" algn="l"/>
                <a:tab pos="2794000" algn="l"/>
                <a:tab pos="3530600" algn="l"/>
              </a:tabLst>
            </a:pPr>
            <a:endParaRPr lang="en-US" altLang="en-US" sz="1600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90000"/>
              </a:lnSpc>
              <a:tabLst>
                <a:tab pos="398463" algn="l"/>
                <a:tab pos="1427163" algn="l"/>
                <a:tab pos="2103438" algn="l"/>
                <a:tab pos="2794000" algn="l"/>
                <a:tab pos="3530600" algn="l"/>
              </a:tabLst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Compiled LEGv8 (</a:t>
            </a:r>
            <a:r>
              <a:rPr lang="en-US" altLang="en-US" sz="16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ARMv8 only red part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) code:</a:t>
            </a:r>
          </a:p>
          <a:p>
            <a:pPr>
              <a:lnSpc>
                <a:spcPct val="90000"/>
              </a:lnSpc>
              <a:tabLst>
                <a:tab pos="398463" algn="l"/>
                <a:tab pos="1427163" algn="l"/>
                <a:tab pos="2103438" algn="l"/>
                <a:tab pos="2794000" algn="l"/>
                <a:tab pos="3530600" algn="l"/>
              </a:tabLst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	f2c:</a:t>
            </a:r>
          </a:p>
          <a:p>
            <a:pPr marL="0" lvl="1">
              <a:lnSpc>
                <a:spcPct val="90000"/>
              </a:lnSpc>
              <a:tabLst>
                <a:tab pos="398463" algn="l"/>
                <a:tab pos="1427163" algn="l"/>
                <a:tab pos="2103438" algn="l"/>
                <a:tab pos="2794000" algn="l"/>
                <a:tab pos="3530600" algn="l"/>
              </a:tabLst>
            </a:pPr>
            <a:r>
              <a:rPr lang="en-US" altLang="en-US" sz="16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	LDUR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S 	S16, 	[X27, 	#</a:t>
            </a:r>
            <a:r>
              <a:rPr lang="en-US" altLang="en-US" sz="16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0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]	// S16 = 5.0 (5.0 in data memory)	X27 is the address of 5.0</a:t>
            </a:r>
          </a:p>
          <a:p>
            <a:pPr>
              <a:lnSpc>
                <a:spcPct val="90000"/>
              </a:lnSpc>
              <a:tabLst>
                <a:tab pos="398463" algn="l"/>
                <a:tab pos="1427163" algn="l"/>
                <a:tab pos="2103438" algn="l"/>
                <a:tab pos="2794000" algn="l"/>
                <a:tab pos="3530600" algn="l"/>
              </a:tabLst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6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LDUR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S	S18, 	[X27, 	#</a:t>
            </a:r>
            <a:r>
              <a:rPr lang="en-US" altLang="en-US" sz="16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4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]	// S18 = 9.0 (9.0 in data memory)	9.0 stored next to 5.0</a:t>
            </a:r>
          </a:p>
          <a:p>
            <a:pPr>
              <a:lnSpc>
                <a:spcPct val="90000"/>
              </a:lnSpc>
              <a:tabLst>
                <a:tab pos="398463" algn="l"/>
                <a:tab pos="1427163" algn="l"/>
                <a:tab pos="2103438" algn="l"/>
                <a:tab pos="2794000" algn="l"/>
                <a:tab pos="3530600" algn="l"/>
              </a:tabLst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6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FDIV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S 	S16, 	S16, 	S18	// S16 = 5.0 / 9.0</a:t>
            </a:r>
          </a:p>
          <a:p>
            <a:pPr>
              <a:lnSpc>
                <a:spcPct val="90000"/>
              </a:lnSpc>
              <a:tabLst>
                <a:tab pos="398463" algn="l"/>
                <a:tab pos="1427163" algn="l"/>
                <a:tab pos="2103438" algn="l"/>
                <a:tab pos="2794000" algn="l"/>
                <a:tab pos="3530600" algn="l"/>
              </a:tabLst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6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LDUR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S 	S18, 	[X27, 	#</a:t>
            </a:r>
            <a:r>
              <a:rPr lang="en-US" altLang="en-US" sz="16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8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]	// S18 = 32.0				 32.0 stored next to 9.0</a:t>
            </a:r>
          </a:p>
          <a:p>
            <a:pPr>
              <a:lnSpc>
                <a:spcPct val="90000"/>
              </a:lnSpc>
              <a:tabLst>
                <a:tab pos="398463" algn="l"/>
                <a:tab pos="1427163" algn="l"/>
                <a:tab pos="2103438" algn="l"/>
                <a:tab pos="2794000" algn="l"/>
                <a:tab pos="3530600" algn="l"/>
              </a:tabLst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6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FSUB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S	 S18, 	S12, 	S18  	// S18 = </a:t>
            </a:r>
            <a:r>
              <a:rPr lang="en-US" altLang="en-US" sz="1600" dirty="0" err="1">
                <a:latin typeface="Times" charset="0"/>
                <a:ea typeface="Times" charset="0"/>
                <a:cs typeface="Times" charset="0"/>
              </a:rPr>
              <a:t>fahr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 – 32.0</a:t>
            </a:r>
          </a:p>
          <a:p>
            <a:pPr>
              <a:lnSpc>
                <a:spcPct val="90000"/>
              </a:lnSpc>
              <a:tabLst>
                <a:tab pos="398463" algn="l"/>
                <a:tab pos="1427163" algn="l"/>
                <a:tab pos="2103438" algn="l"/>
                <a:tab pos="2794000" algn="l"/>
                <a:tab pos="3530600" algn="l"/>
              </a:tabLst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6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FMUL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S 	S0, 	S16, 	S18	// S0 = (5/9)*(</a:t>
            </a:r>
            <a:r>
              <a:rPr lang="en-US" altLang="en-US" sz="1600" dirty="0" err="1">
                <a:latin typeface="Times" charset="0"/>
                <a:ea typeface="Times" charset="0"/>
                <a:cs typeface="Times" charset="0"/>
              </a:rPr>
              <a:t>fahr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 – 32.0)</a:t>
            </a:r>
          </a:p>
          <a:p>
            <a:pPr>
              <a:lnSpc>
                <a:spcPct val="90000"/>
              </a:lnSpc>
              <a:tabLst>
                <a:tab pos="398463" algn="l"/>
                <a:tab pos="1427163" algn="l"/>
                <a:tab pos="2103438" algn="l"/>
                <a:tab pos="2794000" algn="l"/>
                <a:tab pos="3530600" algn="l"/>
              </a:tabLst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	BR 	LR                      	// return (result in S0)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D1533F-6100-6B4B-BF94-D6CEBB0CA602}"/>
              </a:ext>
            </a:extLst>
          </p:cNvPr>
          <p:cNvGrpSpPr/>
          <p:nvPr/>
        </p:nvGrpSpPr>
        <p:grpSpPr>
          <a:xfrm>
            <a:off x="4851992" y="3147340"/>
            <a:ext cx="5358809" cy="1541618"/>
            <a:chOff x="3327991" y="3147340"/>
            <a:chExt cx="5358809" cy="154161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A3FC98E-2F4C-D942-912E-87C8EBEEA2C0}"/>
                </a:ext>
              </a:extLst>
            </p:cNvPr>
            <p:cNvSpPr txBox="1"/>
            <p:nvPr/>
          </p:nvSpPr>
          <p:spPr>
            <a:xfrm>
              <a:off x="6019800" y="3147340"/>
              <a:ext cx="2667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Times" pitchFamily="2" charset="0"/>
                  <a:cs typeface="Arial"/>
                </a:rPr>
                <a:t>Note single precision numbers are 32 bits or 4 bytes long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59CA838-A3C1-A244-BDAF-E8A0B2946CDE}"/>
                </a:ext>
              </a:extLst>
            </p:cNvPr>
            <p:cNvCxnSpPr/>
            <p:nvPr/>
          </p:nvCxnSpPr>
          <p:spPr>
            <a:xfrm flipH="1">
              <a:off x="3327991" y="3429000"/>
              <a:ext cx="2691809" cy="7708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BE7978A-BAAE-494E-995D-4268B1C849A6}"/>
                </a:ext>
              </a:extLst>
            </p:cNvPr>
            <p:cNvCxnSpPr>
              <a:stCxn id="3" idx="1"/>
            </p:cNvCxnSpPr>
            <p:nvPr/>
          </p:nvCxnSpPr>
          <p:spPr>
            <a:xfrm flipH="1">
              <a:off x="3352800" y="3408950"/>
              <a:ext cx="2667000" cy="12800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692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22,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F62B70F-1D76-FA4C-A834-E51D3939D1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726" y="1606227"/>
            <a:ext cx="4209012" cy="4679897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ea typeface="Times" charset="0"/>
                <a:cs typeface="Courier New" panose="02070309020205020404" pitchFamily="49" charset="0"/>
              </a:rPr>
              <a:t>Main and the rest of the code needed to run on DS5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en-US" sz="1600" dirty="0">
                <a:latin typeface="Courier New" panose="02070309020205020404" pitchFamily="49" charset="0"/>
                <a:ea typeface="Times" charset="0"/>
                <a:cs typeface="Courier New" panose="02070309020205020404" pitchFamily="49" charset="0"/>
              </a:rPr>
              <a:t>	</a:t>
            </a:r>
            <a:r>
              <a:rPr lang="en-US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Times" charset="0"/>
                <a:cs typeface="Courier New" panose="02070309020205020404" pitchFamily="49" charset="0"/>
              </a:rPr>
              <a:t>.data	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Times" charset="0"/>
                <a:cs typeface="Courier New" panose="02070309020205020404" pitchFamily="49" charset="0"/>
              </a:rPr>
              <a:t>	.type 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" charset="0"/>
                <a:ea typeface="Times" charset="0"/>
                <a:cs typeface="Times" charset="0"/>
              </a:rPr>
              <a:t>temp</a:t>
            </a:r>
            <a:r>
              <a:rPr lang="en-US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Times" charset="0"/>
                <a:cs typeface="Courier New" panose="02070309020205020404" pitchFamily="49" charset="0"/>
              </a:rPr>
              <a:t>.	%object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Times" charset="0"/>
                <a:cs typeface="Courier New" panose="02070309020205020404" pitchFamily="49" charset="0"/>
              </a:rPr>
              <a:t>	.type </a:t>
            </a:r>
            <a:r>
              <a:rPr lang="en-US" alt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Times" charset="0"/>
                <a:cs typeface="Courier New" panose="02070309020205020404" pitchFamily="49" charset="0"/>
              </a:rPr>
              <a:t>const</a:t>
            </a:r>
            <a:r>
              <a:rPr lang="en-US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Times" charset="0"/>
                <a:cs typeface="Courier New" panose="02070309020205020404" pitchFamily="49" charset="0"/>
              </a:rPr>
              <a:t>,	%object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Times" charset="0"/>
                <a:cs typeface="Courier New" panose="02070309020205020404" pitchFamily="49" charset="0"/>
              </a:rPr>
              <a:t>	.size 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" charset="0"/>
                <a:ea typeface="Times" charset="0"/>
                <a:cs typeface="Times" charset="0"/>
              </a:rPr>
              <a:t>temp</a:t>
            </a:r>
            <a:r>
              <a:rPr lang="en-US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Times" charset="0"/>
                <a:cs typeface="Courier New" panose="02070309020205020404" pitchFamily="49" charset="0"/>
              </a:rPr>
              <a:t>,	1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Times" charset="0"/>
                <a:cs typeface="Courier New" panose="02070309020205020404" pitchFamily="49" charset="0"/>
              </a:rPr>
              <a:t>	.size </a:t>
            </a:r>
            <a:r>
              <a:rPr lang="en-US" alt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Times" charset="0"/>
                <a:cs typeface="Courier New" panose="02070309020205020404" pitchFamily="49" charset="0"/>
              </a:rPr>
              <a:t>const</a:t>
            </a:r>
            <a:r>
              <a:rPr lang="en-US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Times" charset="0"/>
                <a:cs typeface="Courier New" panose="02070309020205020404" pitchFamily="49" charset="0"/>
              </a:rPr>
              <a:t>,	3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Times" charset="0"/>
                <a:cs typeface="Courier New" panose="02070309020205020404" pitchFamily="49" charset="0"/>
              </a:rPr>
              <a:t>temp</a:t>
            </a:r>
            <a:r>
              <a:rPr lang="en-US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Times" charset="0"/>
                <a:cs typeface="Courier New" panose="02070309020205020404" pitchFamily="49" charset="0"/>
              </a:rPr>
              <a:t>:	.float 98.7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Times" charset="0"/>
                <a:cs typeface="Courier New" panose="02070309020205020404" pitchFamily="49" charset="0"/>
              </a:rPr>
              <a:t>const</a:t>
            </a:r>
            <a:r>
              <a:rPr lang="en-US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Times" charset="0"/>
                <a:cs typeface="Courier New" panose="02070309020205020404" pitchFamily="49" charset="0"/>
              </a:rPr>
              <a:t>:	.float 5.0, 9.0, 32.0	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Times" charset="0"/>
                <a:cs typeface="Courier New" panose="02070309020205020404" pitchFamily="49" charset="0"/>
              </a:rPr>
              <a:t>	.text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Times" charset="0"/>
                <a:cs typeface="Courier New" panose="02070309020205020404" pitchFamily="49" charset="0"/>
              </a:rPr>
              <a:t>	.global main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Times" charset="0"/>
                <a:cs typeface="Courier New" panose="02070309020205020404" pitchFamily="49" charset="0"/>
              </a:rPr>
              <a:t>	.global </a:t>
            </a:r>
            <a:r>
              <a:rPr lang="en-US" alt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charset="0"/>
                <a:ea typeface="Times" charset="0"/>
                <a:cs typeface="Times" charset="0"/>
              </a:rPr>
              <a:t>f2c</a:t>
            </a:r>
            <a:endParaRPr lang="en-US" alt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ea typeface="Times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Times" charset="0"/>
                <a:cs typeface="Courier New" panose="02070309020205020404" pitchFamily="49" charset="0"/>
              </a:rPr>
              <a:t>	.arch armv8-a+fp+simd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Times" charset="0"/>
                <a:cs typeface="Courier New" panose="02070309020205020404" pitchFamily="49" charset="0"/>
              </a:rPr>
              <a:t>	.type main, %function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Times" charset="0"/>
                <a:cs typeface="Courier New" panose="02070309020205020404" pitchFamily="49" charset="0"/>
              </a:rPr>
              <a:t>	.type </a:t>
            </a:r>
            <a:r>
              <a:rPr lang="en-US" alt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charset="0"/>
                <a:ea typeface="Times" charset="0"/>
                <a:cs typeface="Times" charset="0"/>
              </a:rPr>
              <a:t>f2c</a:t>
            </a:r>
            <a:r>
              <a:rPr lang="en-US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Times" charset="0"/>
                <a:cs typeface="Courier New" panose="02070309020205020404" pitchFamily="49" charset="0"/>
              </a:rPr>
              <a:t>, %function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387CC6-1168-F048-A89F-BAE96A38A960}"/>
              </a:ext>
            </a:extLst>
          </p:cNvPr>
          <p:cNvSpPr txBox="1"/>
          <p:nvPr/>
        </p:nvSpPr>
        <p:spPr>
          <a:xfrm>
            <a:off x="5740998" y="1835851"/>
            <a:ext cx="568827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tabLst>
                <a:tab pos="446088" algn="l"/>
                <a:tab pos="1365250" algn="l"/>
                <a:tab pos="2163763" algn="l"/>
                <a:tab pos="2901950" algn="l"/>
                <a:tab pos="3530600" algn="l"/>
                <a:tab pos="3941763" algn="l"/>
              </a:tabLst>
            </a:pPr>
            <a:r>
              <a:rPr lang="en-US" alt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charset="0"/>
                <a:ea typeface="Times" charset="0"/>
                <a:cs typeface="Times" charset="0"/>
              </a:rPr>
              <a:t>f2c</a:t>
            </a:r>
            <a:r>
              <a:rPr lang="en-US" alt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charset="0"/>
                <a:ea typeface="Times" charset="0"/>
                <a:cs typeface="Times" charset="0"/>
              </a:rPr>
              <a:t>:</a:t>
            </a:r>
          </a:p>
          <a:p>
            <a:pPr>
              <a:lnSpc>
                <a:spcPct val="90000"/>
              </a:lnSpc>
              <a:tabLst>
                <a:tab pos="446088" algn="l"/>
                <a:tab pos="1365250" algn="l"/>
                <a:tab pos="2163763" algn="l"/>
                <a:tab pos="2901950" algn="l"/>
                <a:tab pos="3530600" algn="l"/>
                <a:tab pos="3941763" algn="l"/>
              </a:tabLst>
            </a:pPr>
            <a:r>
              <a:rPr lang="en-US" alt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charset="0"/>
                <a:ea typeface="Times" charset="0"/>
                <a:cs typeface="Times" charset="0"/>
              </a:rPr>
              <a:t>        	LDUR	S16,	[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" charset="0"/>
                <a:ea typeface="Times" charset="0"/>
                <a:cs typeface="Times" charset="0"/>
              </a:rPr>
              <a:t>X27</a:t>
            </a:r>
            <a:r>
              <a:rPr lang="en-US" alt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charset="0"/>
                <a:ea typeface="Times" charset="0"/>
                <a:cs typeface="Times" charset="0"/>
              </a:rPr>
              <a:t>, 	#0] 	//	5.0</a:t>
            </a:r>
          </a:p>
          <a:p>
            <a:pPr>
              <a:lnSpc>
                <a:spcPct val="90000"/>
              </a:lnSpc>
              <a:tabLst>
                <a:tab pos="446088" algn="l"/>
                <a:tab pos="1365250" algn="l"/>
                <a:tab pos="2163763" algn="l"/>
                <a:tab pos="2901950" algn="l"/>
                <a:tab pos="3530600" algn="l"/>
                <a:tab pos="3941763" algn="l"/>
              </a:tabLst>
            </a:pPr>
            <a:r>
              <a:rPr lang="en-US" alt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charset="0"/>
                <a:ea typeface="Times" charset="0"/>
                <a:cs typeface="Times" charset="0"/>
              </a:rPr>
              <a:t>	LDUR	S18,	[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" charset="0"/>
                <a:ea typeface="Times" charset="0"/>
                <a:cs typeface="Times" charset="0"/>
              </a:rPr>
              <a:t>X27</a:t>
            </a:r>
            <a:r>
              <a:rPr lang="en-US" alt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charset="0"/>
                <a:ea typeface="Times" charset="0"/>
                <a:cs typeface="Times" charset="0"/>
              </a:rPr>
              <a:t>, 	#4] 	//	9.0</a:t>
            </a:r>
          </a:p>
          <a:p>
            <a:pPr>
              <a:lnSpc>
                <a:spcPct val="90000"/>
              </a:lnSpc>
              <a:tabLst>
                <a:tab pos="446088" algn="l"/>
                <a:tab pos="1365250" algn="l"/>
                <a:tab pos="2163763" algn="l"/>
                <a:tab pos="2901950" algn="l"/>
                <a:tab pos="3530600" algn="l"/>
                <a:tab pos="3941763" algn="l"/>
              </a:tabLst>
            </a:pPr>
            <a:r>
              <a:rPr lang="en-US" alt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charset="0"/>
                <a:ea typeface="Times" charset="0"/>
                <a:cs typeface="Times" charset="0"/>
              </a:rPr>
              <a:t>	FDIV	S16,	S16, 	S18 	//	5.0 / 9.0</a:t>
            </a:r>
          </a:p>
          <a:p>
            <a:pPr>
              <a:lnSpc>
                <a:spcPct val="90000"/>
              </a:lnSpc>
              <a:tabLst>
                <a:tab pos="446088" algn="l"/>
                <a:tab pos="1365250" algn="l"/>
                <a:tab pos="2163763" algn="l"/>
                <a:tab pos="2901950" algn="l"/>
                <a:tab pos="3530600" algn="l"/>
                <a:tab pos="3941763" algn="l"/>
              </a:tabLst>
            </a:pPr>
            <a:r>
              <a:rPr lang="en-US" alt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charset="0"/>
                <a:ea typeface="Times" charset="0"/>
                <a:cs typeface="Times" charset="0"/>
              </a:rPr>
              <a:t>    	LDUR	S18,	[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" charset="0"/>
                <a:ea typeface="Times" charset="0"/>
                <a:cs typeface="Times" charset="0"/>
              </a:rPr>
              <a:t>X27</a:t>
            </a:r>
            <a:r>
              <a:rPr lang="en-US" alt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charset="0"/>
                <a:ea typeface="Times" charset="0"/>
                <a:cs typeface="Times" charset="0"/>
              </a:rPr>
              <a:t>, 	#8] 	//	32</a:t>
            </a:r>
          </a:p>
          <a:p>
            <a:pPr>
              <a:lnSpc>
                <a:spcPct val="90000"/>
              </a:lnSpc>
              <a:tabLst>
                <a:tab pos="446088" algn="l"/>
                <a:tab pos="1365250" algn="l"/>
                <a:tab pos="2163763" algn="l"/>
                <a:tab pos="2901950" algn="l"/>
                <a:tab pos="3530600" algn="l"/>
                <a:tab pos="3941763" algn="l"/>
              </a:tabLst>
            </a:pPr>
            <a:r>
              <a:rPr lang="en-US" alt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charset="0"/>
                <a:ea typeface="Times" charset="0"/>
                <a:cs typeface="Times" charset="0"/>
              </a:rPr>
              <a:t>	FSUB	S18,	</a:t>
            </a:r>
            <a:r>
              <a:rPr lang="en-US" alt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" charset="0"/>
                <a:ea typeface="Times" charset="0"/>
                <a:cs typeface="Times" charset="0"/>
              </a:rPr>
              <a:t>S12</a:t>
            </a:r>
            <a:r>
              <a:rPr lang="en-US" alt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charset="0"/>
                <a:ea typeface="Times" charset="0"/>
                <a:cs typeface="Times" charset="0"/>
              </a:rPr>
              <a:t>, 	S18 	//	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" charset="0"/>
                <a:ea typeface="Times" charset="0"/>
                <a:cs typeface="Times" charset="0"/>
              </a:rPr>
              <a:t> temp</a:t>
            </a:r>
            <a:r>
              <a:rPr lang="en-US" alt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charset="0"/>
                <a:ea typeface="Times" charset="0"/>
                <a:cs typeface="Times" charset="0"/>
              </a:rPr>
              <a:t> – 32.0</a:t>
            </a:r>
          </a:p>
          <a:p>
            <a:pPr>
              <a:lnSpc>
                <a:spcPct val="90000"/>
              </a:lnSpc>
              <a:tabLst>
                <a:tab pos="446088" algn="l"/>
                <a:tab pos="1365250" algn="l"/>
                <a:tab pos="2163763" algn="l"/>
                <a:tab pos="2901950" algn="l"/>
                <a:tab pos="3530600" algn="l"/>
                <a:tab pos="3941763" algn="l"/>
              </a:tabLst>
            </a:pPr>
            <a:r>
              <a:rPr lang="en-US" alt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charset="0"/>
                <a:ea typeface="Times" charset="0"/>
                <a:cs typeface="Times" charset="0"/>
              </a:rPr>
              <a:t>	FMUL	</a:t>
            </a:r>
            <a:r>
              <a:rPr lang="en-US" altLang="en-US" sz="16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S0</a:t>
            </a:r>
            <a:r>
              <a:rPr lang="en-US" alt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charset="0"/>
                <a:ea typeface="Times" charset="0"/>
                <a:cs typeface="Times" charset="0"/>
              </a:rPr>
              <a:t>,	S16, 	S18 	//	* (5 / 9)</a:t>
            </a:r>
          </a:p>
          <a:p>
            <a:pPr>
              <a:lnSpc>
                <a:spcPct val="90000"/>
              </a:lnSpc>
              <a:tabLst>
                <a:tab pos="446088" algn="l"/>
                <a:tab pos="1365250" algn="l"/>
                <a:tab pos="2163763" algn="l"/>
                <a:tab pos="2901950" algn="l"/>
                <a:tab pos="3530600" algn="l"/>
                <a:tab pos="3941763" algn="l"/>
              </a:tabLst>
            </a:pPr>
            <a:r>
              <a:rPr lang="en-US" alt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charset="0"/>
                <a:ea typeface="Times" charset="0"/>
                <a:cs typeface="Times" charset="0"/>
              </a:rPr>
              <a:t>	BR		LR</a:t>
            </a:r>
          </a:p>
          <a:p>
            <a:pPr>
              <a:lnSpc>
                <a:spcPct val="90000"/>
              </a:lnSpc>
              <a:tabLst>
                <a:tab pos="446088" algn="l"/>
                <a:tab pos="1365250" algn="l"/>
                <a:tab pos="2163763" algn="l"/>
                <a:tab pos="2901950" algn="l"/>
                <a:tab pos="3530600" algn="l"/>
                <a:tab pos="3941763" algn="l"/>
              </a:tabLst>
            </a:pPr>
            <a:endParaRPr lang="en-US" altLang="en-US" sz="1600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  <a:p>
            <a:pPr>
              <a:tabLst>
                <a:tab pos="446088" algn="l"/>
                <a:tab pos="1365250" algn="l"/>
                <a:tab pos="2163763" algn="l"/>
                <a:tab pos="2901950" algn="l"/>
                <a:tab pos="3530600" algn="l"/>
                <a:tab pos="3941763" algn="l"/>
              </a:tabLst>
            </a:pP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" charset="0"/>
                <a:ea typeface="Times" charset="0"/>
                <a:cs typeface="Times" charset="0"/>
              </a:rPr>
              <a:t>main:</a:t>
            </a:r>
          </a:p>
          <a:p>
            <a:pPr>
              <a:tabLst>
                <a:tab pos="446088" algn="l"/>
                <a:tab pos="1365250" algn="l"/>
                <a:tab pos="2163763" algn="l"/>
                <a:tab pos="2901950" algn="l"/>
                <a:tab pos="3530600" algn="l"/>
                <a:tab pos="3941763" algn="l"/>
              </a:tabLst>
            </a:pP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" charset="0"/>
                <a:ea typeface="Times" charset="0"/>
                <a:cs typeface="Times" charset="0"/>
              </a:rPr>
              <a:t>	ADRP	X27,	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" charset="0"/>
                <a:ea typeface="Times" charset="0"/>
                <a:cs typeface="Times" charset="0"/>
              </a:rPr>
              <a:t>const</a:t>
            </a:r>
          </a:p>
          <a:p>
            <a:pPr>
              <a:tabLst>
                <a:tab pos="446088" algn="l"/>
                <a:tab pos="1365250" algn="l"/>
                <a:tab pos="2163763" algn="l"/>
                <a:tab pos="2901950" algn="l"/>
                <a:tab pos="3530600" algn="l"/>
                <a:tab pos="3941763" algn="l"/>
              </a:tabLst>
            </a:pP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" charset="0"/>
                <a:ea typeface="Times" charset="0"/>
                <a:cs typeface="Times" charset="0"/>
              </a:rPr>
              <a:t>	ADD	X27,	X27, :lo12: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" charset="0"/>
                <a:ea typeface="Times" charset="0"/>
                <a:cs typeface="Times" charset="0"/>
              </a:rPr>
              <a:t>const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" charset="0"/>
                <a:ea typeface="Times" charset="0"/>
                <a:cs typeface="Times" charset="0"/>
              </a:rPr>
              <a:t>	</a:t>
            </a:r>
          </a:p>
          <a:p>
            <a:pPr>
              <a:tabLst>
                <a:tab pos="446088" algn="l"/>
                <a:tab pos="1365250" algn="l"/>
                <a:tab pos="2163763" algn="l"/>
                <a:tab pos="2901950" algn="l"/>
                <a:tab pos="3530600" algn="l"/>
                <a:tab pos="3941763" algn="l"/>
              </a:tabLst>
            </a:pP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" charset="0"/>
                <a:ea typeface="Times" charset="0"/>
                <a:cs typeface="Times" charset="0"/>
              </a:rPr>
              <a:t>	ADRP	X28,	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" charset="0"/>
                <a:ea typeface="Times" charset="0"/>
                <a:cs typeface="Times" charset="0"/>
              </a:rPr>
              <a:t>temp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" charset="0"/>
                <a:ea typeface="Times" charset="0"/>
                <a:cs typeface="Times" charset="0"/>
              </a:rPr>
              <a:t>	</a:t>
            </a:r>
          </a:p>
          <a:p>
            <a:pPr>
              <a:tabLst>
                <a:tab pos="446088" algn="l"/>
                <a:tab pos="1365250" algn="l"/>
                <a:tab pos="2163763" algn="l"/>
                <a:tab pos="2901950" algn="l"/>
                <a:tab pos="3530600" algn="l"/>
                <a:tab pos="3941763" algn="l"/>
              </a:tabLst>
            </a:pP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" charset="0"/>
                <a:ea typeface="Times" charset="0"/>
                <a:cs typeface="Times" charset="0"/>
              </a:rPr>
              <a:t>	ADD	X28,	X28, :lo12: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" charset="0"/>
                <a:ea typeface="Times" charset="0"/>
                <a:cs typeface="Times" charset="0"/>
              </a:rPr>
              <a:t>temp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" charset="0"/>
                <a:ea typeface="Times" charset="0"/>
                <a:cs typeface="Times" charset="0"/>
              </a:rPr>
              <a:t>	</a:t>
            </a:r>
          </a:p>
          <a:p>
            <a:pPr>
              <a:tabLst>
                <a:tab pos="446088" algn="l"/>
                <a:tab pos="1365250" algn="l"/>
                <a:tab pos="2163763" algn="l"/>
                <a:tab pos="2901950" algn="l"/>
                <a:tab pos="3530600" algn="l"/>
                <a:tab pos="3941763" algn="l"/>
              </a:tabLst>
            </a:pP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" charset="0"/>
                <a:ea typeface="Times" charset="0"/>
                <a:cs typeface="Times" charset="0"/>
              </a:rPr>
              <a:t>	LDUR	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" charset="0"/>
                <a:ea typeface="Times" charset="0"/>
                <a:cs typeface="Times" charset="0"/>
              </a:rPr>
              <a:t>S12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" charset="0"/>
                <a:ea typeface="Times" charset="0"/>
                <a:cs typeface="Times" charset="0"/>
              </a:rPr>
              <a:t>,	[X28, #0]	</a:t>
            </a:r>
          </a:p>
          <a:p>
            <a:pPr>
              <a:tabLst>
                <a:tab pos="446088" algn="l"/>
                <a:tab pos="1365250" algn="l"/>
                <a:tab pos="2163763" algn="l"/>
                <a:tab pos="2901950" algn="l"/>
                <a:tab pos="3530600" algn="l"/>
                <a:tab pos="3941763" algn="l"/>
              </a:tabLst>
            </a:pP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" charset="0"/>
                <a:ea typeface="Times" charset="0"/>
                <a:cs typeface="Times" charset="0"/>
              </a:rPr>
              <a:t>	BL	</a:t>
            </a:r>
            <a:r>
              <a:rPr lang="en-US" alt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charset="0"/>
                <a:ea typeface="Times" charset="0"/>
                <a:cs typeface="Times" charset="0"/>
              </a:rPr>
              <a:t>f2c	</a:t>
            </a:r>
            <a:r>
              <a:rPr lang="en-US" alt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" charset="0"/>
                <a:ea typeface="Times" charset="0"/>
                <a:cs typeface="Times" charset="0"/>
              </a:rPr>
              <a:t>// result is in </a:t>
            </a:r>
            <a:r>
              <a:rPr lang="en-US" altLang="en-US" sz="16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S0</a:t>
            </a:r>
            <a:endParaRPr lang="en-US" sz="1600" b="1" dirty="0">
              <a:solidFill>
                <a:schemeClr val="accent6">
                  <a:lumMod val="60000"/>
                  <a:lumOff val="40000"/>
                </a:schemeClr>
              </a:solidFill>
              <a:latin typeface="Times" charset="0"/>
              <a:ea typeface="Times" charset="0"/>
              <a:cs typeface="Times" charset="0"/>
            </a:endParaRPr>
          </a:p>
          <a:p>
            <a:pPr>
              <a:tabLst>
                <a:tab pos="446088" algn="l"/>
                <a:tab pos="1365250" algn="l"/>
                <a:tab pos="2163763" algn="l"/>
                <a:tab pos="2901950" algn="l"/>
                <a:tab pos="3530600" algn="l"/>
                <a:tab pos="3941763" algn="l"/>
              </a:tabLst>
            </a:pP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" charset="0"/>
                <a:ea typeface="Times" charset="0"/>
                <a:cs typeface="Times" charset="0"/>
              </a:rPr>
              <a:t>Exit:</a:t>
            </a:r>
          </a:p>
          <a:p>
            <a:pPr>
              <a:lnSpc>
                <a:spcPct val="90000"/>
              </a:lnSpc>
              <a:tabLst>
                <a:tab pos="446088" algn="l"/>
                <a:tab pos="1365250" algn="l"/>
                <a:tab pos="2163763" algn="l"/>
                <a:tab pos="2901950" algn="l"/>
                <a:tab pos="3530600" algn="l"/>
                <a:tab pos="3941763" algn="l"/>
              </a:tabLst>
            </a:pPr>
            <a:r>
              <a:rPr lang="en-US" altLang="en-US" sz="16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                  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	</a:t>
            </a:r>
            <a:endParaRPr lang="en-US" sz="1600" dirty="0">
              <a:solidFill>
                <a:srgbClr val="139A29"/>
              </a:solidFill>
              <a:latin typeface="Arial"/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659C33-1F93-9090-6C8C-7EA926433FB8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5248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Fahrenheit  to Celsius</a:t>
            </a:r>
          </a:p>
        </p:txBody>
      </p:sp>
    </p:spTree>
    <p:extLst>
      <p:ext uri="{BB962C8B-B14F-4D97-AF65-F5344CB8AC3E}">
        <p14:creationId xmlns:p14="http://schemas.microsoft.com/office/powerpoint/2010/main" val="413405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CE5AE28-ED0F-C14A-B541-4EAE1CABC4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96440" y="1808604"/>
            <a:ext cx="7714129" cy="37022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If you need double precision: use D registers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Declare data types using .double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If you are running programs using floating point, remember that you need to look at S or D registers. They are part of SIMD registers (not core)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You can still view the contents of memory (by dropping the address in memory window)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A3DF2EAA-0F90-954C-A1C7-5D3875D80D43}"/>
              </a:ext>
            </a:extLst>
          </p:cNvPr>
          <p:cNvSpPr txBox="1">
            <a:spLocks noChangeArrowheads="1"/>
          </p:cNvSpPr>
          <p:nvPr/>
        </p:nvSpPr>
        <p:spPr>
          <a:xfrm>
            <a:off x="1996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000" b="1" dirty="0">
                <a:latin typeface="Times" charset="0"/>
                <a:ea typeface="Times" charset="0"/>
                <a:cs typeface="Times" charset="0"/>
              </a:rPr>
              <a:t>FP Example: °F to °C</a:t>
            </a:r>
            <a:endParaRPr lang="en-AU" altLang="en-US" sz="4000" b="1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85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2762AE-7A5F-6014-EE0A-5C95E0E879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" charset="0"/>
                <a:ea typeface="Times" charset="0"/>
                <a:cs typeface="Times" charset="0"/>
              </a:rPr>
              <a:t>To standardize (or </a:t>
            </a:r>
            <a:r>
              <a:rPr lang="en-US" alt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" charset="0"/>
                <a:ea typeface="Times" charset="0"/>
                <a:cs typeface="Times" charset="0"/>
              </a:rPr>
              <a:t>normalize</a:t>
            </a:r>
            <a:r>
              <a:rPr lang="en-US" altLang="en-US" dirty="0">
                <a:latin typeface="Times" charset="0"/>
                <a:ea typeface="Times" charset="0"/>
                <a:cs typeface="Times" charset="0"/>
              </a:rPr>
              <a:t>) we require all floating-point numbers look like</a:t>
            </a:r>
          </a:p>
          <a:p>
            <a:pPr marL="800100" lvl="1" indent="-342900"/>
            <a:r>
              <a:rPr lang="en-US" altLang="en-US" dirty="0">
                <a:latin typeface="Times" charset="0"/>
                <a:ea typeface="Times" charset="0"/>
                <a:cs typeface="Times" charset="0"/>
              </a:rPr>
              <a:t>10.04		becomes	1.004 *10</a:t>
            </a:r>
            <a:r>
              <a:rPr lang="en-US" altLang="en-US" baseline="30000" dirty="0">
                <a:latin typeface="Times" charset="0"/>
                <a:ea typeface="Times" charset="0"/>
                <a:cs typeface="Times" charset="0"/>
              </a:rPr>
              <a:t>1</a:t>
            </a:r>
          </a:p>
          <a:p>
            <a:pPr marL="800100" lvl="1" indent="-342900"/>
            <a:r>
              <a:rPr lang="en-US" altLang="en-US" dirty="0">
                <a:latin typeface="Times" charset="0"/>
                <a:ea typeface="Times" charset="0"/>
                <a:cs typeface="Times" charset="0"/>
              </a:rPr>
              <a:t>0.00014		becomes	1. 4 *10</a:t>
            </a:r>
            <a:r>
              <a:rPr lang="en-US" altLang="en-US" baseline="30000" dirty="0">
                <a:latin typeface="Times" charset="0"/>
                <a:ea typeface="Times" charset="0"/>
                <a:cs typeface="Times" charset="0"/>
              </a:rPr>
              <a:t>-4</a:t>
            </a:r>
          </a:p>
          <a:p>
            <a:pPr marL="800100" lvl="1" indent="-342900"/>
            <a:r>
              <a:rPr lang="en-US" altLang="en-US" dirty="0">
                <a:latin typeface="Times" charset="0"/>
                <a:ea typeface="Times" charset="0"/>
                <a:cs typeface="Times" charset="0"/>
              </a:rPr>
              <a:t>1234.567	becomes	1.234567 *10</a:t>
            </a:r>
            <a:r>
              <a:rPr lang="en-US" altLang="en-US" baseline="30000" dirty="0">
                <a:latin typeface="Times" charset="0"/>
                <a:ea typeface="Times" charset="0"/>
                <a:cs typeface="Times" charset="0"/>
              </a:rPr>
              <a:t>3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" charset="0"/>
                <a:ea typeface="Times" charset="0"/>
                <a:cs typeface="Times" charset="0"/>
              </a:rPr>
              <a:t>Let us consider binary representation of floating-point numbers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31369C-E16B-642B-CC2A-4133DBB0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Numbers</a:t>
            </a:r>
          </a:p>
        </p:txBody>
      </p:sp>
    </p:spTree>
    <p:extLst>
      <p:ext uri="{BB962C8B-B14F-4D97-AF65-F5344CB8AC3E}">
        <p14:creationId xmlns:p14="http://schemas.microsoft.com/office/powerpoint/2010/main" val="366514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EBE565-09D9-C78A-8921-B7CEB11325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about binary?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the same but instead of base 10 we are dealing with base 2</a:t>
            </a:r>
          </a:p>
          <a:p>
            <a:pPr marL="800100" lvl="1" indent="-342900"/>
            <a:r>
              <a:rPr lang="en-US" altLang="en-US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" charset="0"/>
                <a:ea typeface="Times" charset="0"/>
                <a:cs typeface="Times" charset="0"/>
              </a:rPr>
              <a:t>±</a:t>
            </a:r>
            <a:r>
              <a:rPr lang="en-US" altLang="en-US" sz="3200" dirty="0">
                <a:latin typeface="Times" charset="0"/>
                <a:ea typeface="Times" charset="0"/>
                <a:cs typeface="Times" charset="0"/>
              </a:rPr>
              <a:t>1.</a:t>
            </a:r>
            <a:r>
              <a:rPr lang="en-US" altLang="en-US" sz="3200" i="1" dirty="0">
                <a:latin typeface="Times" charset="0"/>
                <a:ea typeface="Times" charset="0"/>
                <a:cs typeface="Times" charset="0"/>
              </a:rPr>
              <a:t>xxxxxxx</a:t>
            </a:r>
            <a:r>
              <a:rPr lang="en-US" altLang="en-US" sz="3200" baseline="-25000" dirty="0">
                <a:latin typeface="Times" charset="0"/>
                <a:ea typeface="Times" charset="0"/>
                <a:cs typeface="Times" charset="0"/>
              </a:rPr>
              <a:t>2</a:t>
            </a:r>
            <a:r>
              <a:rPr lang="en-US" altLang="en-US" sz="3200" dirty="0">
                <a:latin typeface="Times" charset="0"/>
                <a:ea typeface="Times" charset="0"/>
                <a:cs typeface="Times" charset="0"/>
              </a:rPr>
              <a:t> × 2</a:t>
            </a:r>
            <a:r>
              <a:rPr lang="en-US" altLang="en-US" sz="3200" i="1" baseline="30000" dirty="0">
                <a:solidFill>
                  <a:srgbClr val="FFFF00"/>
                </a:solidFill>
                <a:latin typeface="Times" charset="0"/>
                <a:ea typeface="Times" charset="0"/>
                <a:cs typeface="Times" charset="0"/>
              </a:rPr>
              <a:t>yyyy</a:t>
            </a:r>
          </a:p>
          <a:p>
            <a:pPr marL="800100" lvl="1" indent="-3429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Three components of a FP number</a:t>
            </a:r>
          </a:p>
          <a:p>
            <a:pPr marL="800100" lvl="1" indent="-342900"/>
            <a:r>
              <a:rPr lang="en-US" dirty="0"/>
              <a:t>Sign bit			</a:t>
            </a:r>
            <a:r>
              <a:rPr lang="en-US" alt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" charset="0"/>
                <a:ea typeface="Times" charset="0"/>
                <a:cs typeface="Times" charset="0"/>
              </a:rPr>
              <a:t> ±</a:t>
            </a:r>
            <a:endParaRPr lang="en-US" dirty="0"/>
          </a:p>
          <a:p>
            <a:pPr marL="800100" lvl="1" indent="-342900"/>
            <a:r>
              <a:rPr lang="en-US" dirty="0"/>
              <a:t>Exponent value 	</a:t>
            </a:r>
            <a:r>
              <a:rPr lang="en-US" altLang="en-US" dirty="0">
                <a:latin typeface="Times" charset="0"/>
                <a:ea typeface="Times" charset="0"/>
                <a:cs typeface="Times" charset="0"/>
              </a:rPr>
              <a:t> 2</a:t>
            </a:r>
            <a:r>
              <a:rPr lang="en-US" altLang="en-US" i="1" baseline="30000" dirty="0">
                <a:solidFill>
                  <a:srgbClr val="FFFF00"/>
                </a:solidFill>
                <a:latin typeface="Times" charset="0"/>
                <a:ea typeface="Times" charset="0"/>
                <a:cs typeface="Times" charset="0"/>
              </a:rPr>
              <a:t>yyyy</a:t>
            </a:r>
          </a:p>
          <a:p>
            <a:pPr marL="800100" lvl="1" indent="-342900"/>
            <a:r>
              <a:rPr lang="en-US" dirty="0"/>
              <a:t>Fraction		</a:t>
            </a:r>
            <a:r>
              <a:rPr lang="en-US" altLang="en-US" dirty="0">
                <a:latin typeface="Times" charset="0"/>
                <a:ea typeface="Times" charset="0"/>
                <a:cs typeface="Times" charset="0"/>
              </a:rPr>
              <a:t> 1.</a:t>
            </a:r>
            <a:r>
              <a:rPr lang="en-US" altLang="en-US" i="1" dirty="0">
                <a:latin typeface="Times" charset="0"/>
                <a:ea typeface="Times" charset="0"/>
                <a:cs typeface="Times" charset="0"/>
              </a:rPr>
              <a:t>xxxxxxx</a:t>
            </a:r>
            <a:r>
              <a:rPr lang="en-US" altLang="en-US" baseline="-25000" dirty="0">
                <a:latin typeface="Times" charset="0"/>
                <a:ea typeface="Times" charset="0"/>
                <a:cs typeface="Times" charset="0"/>
              </a:rPr>
              <a:t>2 </a:t>
            </a:r>
            <a:r>
              <a:rPr lang="en-US" dirty="0"/>
              <a:t>	</a:t>
            </a:r>
          </a:p>
          <a:p>
            <a:pPr marL="800100" lvl="1" indent="-3429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Defined by IEEE Standard 754-1985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86959D-3255-98CC-E2E6-B23F4CF42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44161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D95447-40C8-79BC-6F59-80D42F6129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</a:pPr>
            <a:r>
              <a:rPr lang="en-US" altLang="en-US" dirty="0"/>
              <a:t>S: sign bit (0 </a:t>
            </a:r>
            <a:r>
              <a:rPr lang="en-US" altLang="en-US" dirty="0">
                <a:sym typeface="Symbol" panose="05050102010706020507" pitchFamily="18" charset="2"/>
              </a:rPr>
              <a:t> positive, 1  negative)</a:t>
            </a:r>
          </a:p>
          <a:p>
            <a:pPr marL="0" indent="0">
              <a:lnSpc>
                <a:spcPct val="80000"/>
              </a:lnSpc>
            </a:pPr>
            <a:r>
              <a:rPr lang="en-US" altLang="en-US" dirty="0">
                <a:sym typeface="Symbol" panose="05050102010706020507" pitchFamily="18" charset="2"/>
              </a:rPr>
              <a:t>Normalize significand: 1.0 ≤ | significand |  &lt; 2.0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itchFamily="34" charset="0"/>
                <a:sym typeface="Symbol" panose="05050102010706020507" pitchFamily="18" charset="2"/>
              </a:rPr>
              <a:t>Always has a leading pre-binary-point 1 bit, 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  <a:sym typeface="Symbol" panose="05050102010706020507" pitchFamily="18" charset="2"/>
              </a:rPr>
              <a:t>so no need to represent it explicitly (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Times" charset="0"/>
                <a:cs typeface="Arial" panose="020B0604020202020204" pitchFamily="34" charset="0"/>
                <a:sym typeface="Symbol" panose="05050102010706020507" pitchFamily="18" charset="2"/>
              </a:rPr>
              <a:t>hidden bit</a:t>
            </a:r>
            <a:r>
              <a:rPr lang="en-US" altLang="en-US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  <a:sym typeface="Symbol" panose="05050102010706020507" pitchFamily="18" charset="2"/>
              </a:rPr>
              <a:t>Significand is Fraction with the “1.” </a:t>
            </a:r>
          </a:p>
          <a:p>
            <a:pPr marL="0" indent="0">
              <a:lnSpc>
                <a:spcPct val="80000"/>
              </a:lnSpc>
            </a:pPr>
            <a:r>
              <a:rPr lang="en-US" altLang="en-US" i="1" dirty="0">
                <a:solidFill>
                  <a:srgbClr val="FFFF00"/>
                </a:solidFill>
                <a:ea typeface="Times" charset="0"/>
                <a:sym typeface="Symbol" panose="05050102010706020507" pitchFamily="18" charset="2"/>
              </a:rPr>
              <a:t>Exponent: excess representation: actual exponent + Bias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  <a:sym typeface="Symbol" panose="05050102010706020507" pitchFamily="18" charset="2"/>
              </a:rPr>
              <a:t>Ensures exponent is unsigned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  <a:sym typeface="Symbol" panose="05050102010706020507" pitchFamily="18" charset="2"/>
              </a:rPr>
              <a:t>Single Precision (32 bits): (sign-bit),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  <a:sym typeface="Symbol" panose="05050102010706020507" pitchFamily="18" charset="2"/>
              </a:rPr>
              <a:t>8 bits of exponent, (Bias = 127)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  <a:sym typeface="Symbol" panose="05050102010706020507" pitchFamily="18" charset="2"/>
              </a:rPr>
              <a:t>23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Times" charset="0"/>
                <a:cs typeface="Arial" panose="020B0604020202020204" pitchFamily="34" charset="0"/>
                <a:sym typeface="Symbol" panose="05050102010706020507" pitchFamily="18" charset="2"/>
              </a:rPr>
              <a:t>+1</a:t>
            </a:r>
            <a:r>
              <a:rPr lang="en-US" altLang="en-US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  <a:sym typeface="Symbol" panose="05050102010706020507" pitchFamily="18" charset="2"/>
              </a:rPr>
              <a:t> bits of significand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F9B593-6001-7040-1B5B-28CBAA393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Precision (32-bit)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9CE77-601C-2511-AF04-12FDB5FA38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2" t="54276" r="12995" b="39057"/>
          <a:stretch/>
        </p:blipFill>
        <p:spPr>
          <a:xfrm>
            <a:off x="5011050" y="5177792"/>
            <a:ext cx="6949440" cy="822960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7EF0C51-5E78-6C6F-571E-01721ABF90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053352"/>
              </p:ext>
            </p:extLst>
          </p:nvPr>
        </p:nvGraphicFramePr>
        <p:xfrm>
          <a:off x="6198404" y="6008024"/>
          <a:ext cx="4794885" cy="446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51100" imgH="228600" progId="Equation.3">
                  <p:embed/>
                </p:oleObj>
              </mc:Choice>
              <mc:Fallback>
                <p:oleObj name="Equation" r:id="rId3" imgW="2451100" imgH="228600" progId="Equation.3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22A68389-881B-2940-9797-C40091A407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8404" y="6008024"/>
                        <a:ext cx="4794885" cy="446278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157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5AAB39-B18A-022D-6CEA-EB7BF8BEFD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dirty="0">
                <a:latin typeface="Times" charset="0"/>
                <a:ea typeface="Times" charset="0"/>
                <a:cs typeface="Times" charset="0"/>
              </a:rPr>
              <a:t>Double precision: 64 bit number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dirty="0">
                <a:latin typeface="Times" charset="0"/>
                <a:ea typeface="Times" charset="0"/>
                <a:cs typeface="Times" charset="0"/>
              </a:rPr>
              <a:t>	S: sign bit (0 </a:t>
            </a:r>
            <a:r>
              <a:rPr lang="en-US" altLang="en-US" dirty="0">
                <a:latin typeface="Times" charset="0"/>
                <a:ea typeface="Times" charset="0"/>
                <a:cs typeface="Times" charset="0"/>
                <a:sym typeface="Symbol" panose="05050102010706020507" pitchFamily="18" charset="2"/>
              </a:rPr>
              <a:t> non-negative, 1  negative)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dirty="0">
                <a:latin typeface="Times" charset="0"/>
                <a:ea typeface="Times" charset="0"/>
                <a:cs typeface="Times" charset="0"/>
                <a:sym typeface="Symbol" panose="05050102010706020507" pitchFamily="18" charset="2"/>
              </a:rPr>
              <a:t>	11 bit exponent, bias = 1023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dirty="0">
                <a:latin typeface="Times" charset="0"/>
                <a:ea typeface="Times" charset="0"/>
                <a:cs typeface="Times" charset="0"/>
                <a:sym typeface="Symbol" panose="05050102010706020507" pitchFamily="18" charset="2"/>
              </a:rPr>
              <a:t>	52</a:t>
            </a:r>
            <a:r>
              <a:rPr lang="en-US" altLang="en-US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  <a:sym typeface="Symbol" panose="05050102010706020507" pitchFamily="18" charset="2"/>
              </a:rPr>
              <a:t>+1</a:t>
            </a:r>
            <a:r>
              <a:rPr lang="en-US" altLang="en-US" dirty="0">
                <a:latin typeface="Times" charset="0"/>
                <a:ea typeface="Times" charset="0"/>
                <a:cs typeface="Times" charset="0"/>
                <a:sym typeface="Symbol" panose="05050102010706020507" pitchFamily="18" charset="2"/>
              </a:rPr>
              <a:t> bit fraction (normalized)- +1 is for the implied 1 in significand (1.xxxx)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127EF3-3F82-1C6B-B854-BC74A0A7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Standard for 64 bits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98105-E27F-C737-3CA0-31E907C5C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97" y="3361610"/>
            <a:ext cx="7772400" cy="1740089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CD8B795-98EA-0445-FD15-4C69C0E947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8405" y="5308492"/>
          <a:ext cx="3899197" cy="36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51100" imgH="228600" progId="Equation.3">
                  <p:embed/>
                </p:oleObj>
              </mc:Choice>
              <mc:Fallback>
                <p:oleObj name="Equation" r:id="rId3" imgW="2451100" imgH="22860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C9BB6705-AEF4-B84F-8226-50F588F790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8405" y="5308492"/>
                        <a:ext cx="3899197" cy="362912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536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72213"/>
            <a:ext cx="2895600" cy="365125"/>
          </a:xfrm>
        </p:spPr>
        <p:txBody>
          <a:bodyPr/>
          <a:lstStyle/>
          <a:p>
            <a:r>
              <a:rPr lang="en-US"/>
              <a:t>October 13, 2020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E9CF23E-8710-1C42-BDB9-AD397B50E25A}"/>
              </a:ext>
            </a:extLst>
          </p:cNvPr>
          <p:cNvSpPr txBox="1">
            <a:spLocks noChangeArrowheads="1"/>
          </p:cNvSpPr>
          <p:nvPr/>
        </p:nvSpPr>
        <p:spPr>
          <a:xfrm>
            <a:off x="1996440" y="355009"/>
            <a:ext cx="8259762" cy="4390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 dirty="0">
                <a:latin typeface="Times" charset="0"/>
                <a:ea typeface="Times" charset="0"/>
                <a:cs typeface="Times" charset="0"/>
              </a:rPr>
              <a:t>Converting Decimal Fractions To Binary</a:t>
            </a:r>
            <a:endParaRPr lang="en-AU" altLang="en-US" sz="2800" b="1" dirty="0">
              <a:latin typeface="Times" charset="0"/>
              <a:ea typeface="Times" charset="0"/>
              <a:cs typeface="Times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1FEB9A7-D639-B04D-8D70-4E6B99C06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5737"/>
              </p:ext>
            </p:extLst>
          </p:nvPr>
        </p:nvGraphicFramePr>
        <p:xfrm>
          <a:off x="1717975" y="1544784"/>
          <a:ext cx="3611415" cy="3120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2283">
                  <a:extLst>
                    <a:ext uri="{9D8B030D-6E8A-4147-A177-3AD203B41FA5}">
                      <a16:colId xmlns:a16="http://schemas.microsoft.com/office/drawing/2014/main" val="3589295571"/>
                    </a:ext>
                  </a:extLst>
                </a:gridCol>
                <a:gridCol w="722283">
                  <a:extLst>
                    <a:ext uri="{9D8B030D-6E8A-4147-A177-3AD203B41FA5}">
                      <a16:colId xmlns:a16="http://schemas.microsoft.com/office/drawing/2014/main" val="737673201"/>
                    </a:ext>
                  </a:extLst>
                </a:gridCol>
                <a:gridCol w="722283">
                  <a:extLst>
                    <a:ext uri="{9D8B030D-6E8A-4147-A177-3AD203B41FA5}">
                      <a16:colId xmlns:a16="http://schemas.microsoft.com/office/drawing/2014/main" val="3375881466"/>
                    </a:ext>
                  </a:extLst>
                </a:gridCol>
                <a:gridCol w="722283">
                  <a:extLst>
                    <a:ext uri="{9D8B030D-6E8A-4147-A177-3AD203B41FA5}">
                      <a16:colId xmlns:a16="http://schemas.microsoft.com/office/drawing/2014/main" val="811560063"/>
                    </a:ext>
                  </a:extLst>
                </a:gridCol>
                <a:gridCol w="722283">
                  <a:extLst>
                    <a:ext uri="{9D8B030D-6E8A-4147-A177-3AD203B41FA5}">
                      <a16:colId xmlns:a16="http://schemas.microsoft.com/office/drawing/2014/main" val="1254356007"/>
                    </a:ext>
                  </a:extLst>
                </a:gridCol>
              </a:tblGrid>
              <a:tr h="18533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5893016"/>
                  </a:ext>
                </a:extLst>
              </a:tr>
              <a:tr h="36150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" pitchFamily="2" charset="0"/>
                        </a:rPr>
                        <a:t>Converting (whole) integers to Binary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9081218"/>
                  </a:ext>
                </a:extLst>
              </a:tr>
              <a:tr h="18533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7133580"/>
                  </a:ext>
                </a:extLst>
              </a:tr>
              <a:tr h="18533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" pitchFamily="2" charset="0"/>
                        </a:rPr>
                        <a:t>quotient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" pitchFamily="2" charset="0"/>
                        </a:rPr>
                        <a:t>Remainder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769025"/>
                  </a:ext>
                </a:extLst>
              </a:tr>
              <a:tr h="18533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2856954"/>
                  </a:ext>
                </a:extLst>
              </a:tr>
              <a:tr h="18533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Times" pitchFamily="2" charset="0"/>
                        </a:rPr>
                        <a:t>106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" pitchFamily="2" charset="0"/>
                        </a:rPr>
                        <a:t>/2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" pitchFamily="2" charset="0"/>
                        </a:rPr>
                        <a:t>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Times" pitchFamily="2" charset="0"/>
                        </a:rPr>
                        <a:t>LSB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8909677"/>
                  </a:ext>
                </a:extLst>
              </a:tr>
              <a:tr h="18533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Times" pitchFamily="2" charset="0"/>
                        </a:rPr>
                        <a:t>/2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" pitchFamily="2" charset="0"/>
                        </a:rPr>
                        <a:t>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           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5652061"/>
                  </a:ext>
                </a:extLst>
              </a:tr>
              <a:tr h="18533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Times" pitchFamily="2" charset="0"/>
                        </a:rPr>
                        <a:t>/2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" pitchFamily="2" charset="0"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         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8342060"/>
                  </a:ext>
                </a:extLst>
              </a:tr>
              <a:tr h="18533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Times" pitchFamily="2" charset="0"/>
                        </a:rPr>
                        <a:t>/2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" pitchFamily="2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8943093"/>
                  </a:ext>
                </a:extLst>
              </a:tr>
              <a:tr h="18533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Times" pitchFamily="2" charset="0"/>
                        </a:rPr>
                        <a:t>/2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" pitchFamily="2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" pitchFamily="2" charset="0"/>
                        </a:rPr>
                        <a:t>     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4073530"/>
                  </a:ext>
                </a:extLst>
              </a:tr>
              <a:tr h="18533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Times" pitchFamily="2" charset="0"/>
                        </a:rPr>
                        <a:t>/2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" pitchFamily="2" charset="0"/>
                        </a:rPr>
                        <a:t>  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9382133"/>
                  </a:ext>
                </a:extLst>
              </a:tr>
              <a:tr h="18533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Times" pitchFamily="2" charset="0"/>
                        </a:rPr>
                        <a:t>/2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11113" lvl="1" indent="0" algn="l" fontAlgn="b">
                        <a:tabLst/>
                      </a:pPr>
                      <a:r>
                        <a:rPr lang="en-US" sz="1400" u="none" strike="noStrike" dirty="0">
                          <a:solidFill>
                            <a:srgbClr val="00B050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B05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Times" pitchFamily="2" charset="0"/>
                        </a:rPr>
                        <a:t>MSB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365554"/>
                  </a:ext>
                </a:extLst>
              </a:tr>
              <a:tr h="18533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942987"/>
                  </a:ext>
                </a:extLst>
              </a:tr>
              <a:tr h="18533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Times" pitchFamily="2" charset="0"/>
                        </a:rPr>
                        <a:t>106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" pitchFamily="2" charset="0"/>
                        </a:rPr>
                        <a:t>=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00B050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  <a:r>
                        <a:rPr lang="en-US" sz="1400" u="none" strike="noStrike" dirty="0">
                          <a:effectLst/>
                          <a:latin typeface="Times" pitchFamily="2" charset="0"/>
                        </a:rPr>
                        <a:t>10101</a:t>
                      </a:r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005074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A4ED369-E3DA-0A48-A772-6155B1BE2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878836"/>
              </p:ext>
            </p:extLst>
          </p:nvPr>
        </p:nvGraphicFramePr>
        <p:xfrm>
          <a:off x="5434097" y="1544784"/>
          <a:ext cx="4787901" cy="3646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483">
                  <a:extLst>
                    <a:ext uri="{9D8B030D-6E8A-4147-A177-3AD203B41FA5}">
                      <a16:colId xmlns:a16="http://schemas.microsoft.com/office/drawing/2014/main" val="1435111732"/>
                    </a:ext>
                  </a:extLst>
                </a:gridCol>
                <a:gridCol w="826483">
                  <a:extLst>
                    <a:ext uri="{9D8B030D-6E8A-4147-A177-3AD203B41FA5}">
                      <a16:colId xmlns:a16="http://schemas.microsoft.com/office/drawing/2014/main" val="2134989293"/>
                    </a:ext>
                  </a:extLst>
                </a:gridCol>
                <a:gridCol w="826483">
                  <a:extLst>
                    <a:ext uri="{9D8B030D-6E8A-4147-A177-3AD203B41FA5}">
                      <a16:colId xmlns:a16="http://schemas.microsoft.com/office/drawing/2014/main" val="1582616249"/>
                    </a:ext>
                  </a:extLst>
                </a:gridCol>
                <a:gridCol w="1698805">
                  <a:extLst>
                    <a:ext uri="{9D8B030D-6E8A-4147-A177-3AD203B41FA5}">
                      <a16:colId xmlns:a16="http://schemas.microsoft.com/office/drawing/2014/main" val="1734663934"/>
                    </a:ext>
                  </a:extLst>
                </a:gridCol>
                <a:gridCol w="609647">
                  <a:extLst>
                    <a:ext uri="{9D8B030D-6E8A-4147-A177-3AD203B41FA5}">
                      <a16:colId xmlns:a16="http://schemas.microsoft.com/office/drawing/2014/main" val="126385147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Converting fractions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34317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05074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0.1235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*2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0.247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MSB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39161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*2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0.494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  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65788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*2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0.988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     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33953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*2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1.976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       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35441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*2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1.952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          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3575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*2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1.904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             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92811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*2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1.808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                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6884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*2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1.616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                   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31525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*2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1.232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                      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05841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*2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0.464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                          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87868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*2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                             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9181331"/>
                  </a:ext>
                </a:extLst>
              </a:tr>
              <a:tr h="3511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*2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1.856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                              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51714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*2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1.712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                                 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28213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90406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0.1235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=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0.0001111110011….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50084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5739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54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70E661-7572-DFF4-B90B-E2FCA2F98B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Decimal	0.75 	= .5 + .25</a:t>
            </a:r>
          </a:p>
          <a:p>
            <a:r>
              <a:rPr lang="en-US" sz="1600" dirty="0"/>
              <a:t>Binary	0.11	= .1 + .01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ea typeface="Times" charset="0"/>
              </a:rPr>
              <a:t>Normalized	1.1 * 2</a:t>
            </a:r>
            <a:r>
              <a:rPr lang="en-US" altLang="en-US" sz="1600" baseline="30000" dirty="0">
                <a:solidFill>
                  <a:schemeClr val="accent5">
                    <a:lumMod val="60000"/>
                    <a:lumOff val="40000"/>
                  </a:schemeClr>
                </a:solidFill>
                <a:ea typeface="Times" charset="0"/>
              </a:rPr>
              <a:t>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ea typeface="Times" charset="0"/>
              </a:rPr>
              <a:t>Since ALL FP binary numbers are a fraction between 1 and &lt;2 they all begin with a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ea typeface="Times" charset="0"/>
              </a:rPr>
              <a:t>So we drop leading one. There is no need to keep it. We will restore when we need the decimal representation</a:t>
            </a:r>
          </a:p>
          <a:p>
            <a:pPr marL="742950" lvl="1" indent="-285750"/>
            <a:r>
              <a:rPr lang="en-US" altLang="en-US" sz="1600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1.100000 becomes .10000000</a:t>
            </a:r>
          </a:p>
          <a:p>
            <a:pPr marL="0" indent="0"/>
            <a:endParaRPr lang="en-US" altLang="en-US" sz="1600" dirty="0">
              <a:ea typeface="Times" charset="0"/>
            </a:endParaRPr>
          </a:p>
          <a:p>
            <a:pPr marL="0" indent="0"/>
            <a:r>
              <a:rPr lang="en-US" altLang="en-US" sz="1600" dirty="0">
                <a:ea typeface="Times" charset="0"/>
              </a:rPr>
              <a:t>Exponent = </a:t>
            </a:r>
            <a:r>
              <a:rPr lang="en-US" alt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ea typeface="Times" charset="0"/>
              </a:rPr>
              <a:t>–1 </a:t>
            </a:r>
            <a:r>
              <a:rPr lang="en-US" altLang="en-US" sz="1600" dirty="0">
                <a:ea typeface="Times" charset="0"/>
              </a:rPr>
              <a:t>+ Bias</a:t>
            </a:r>
          </a:p>
          <a:p>
            <a:pPr lvl="1"/>
            <a:r>
              <a:rPr lang="en-US" altLang="en-US" sz="1600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–1 + 127 = 126 = </a:t>
            </a:r>
            <a:r>
              <a:rPr lang="en-US" alt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01111110</a:t>
            </a:r>
            <a:r>
              <a:rPr lang="en-US" altLang="en-US" sz="1600" baseline="-25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2</a:t>
            </a:r>
          </a:p>
          <a:p>
            <a:pPr lvl="1"/>
            <a:r>
              <a:rPr lang="en-US" altLang="en-US" sz="1600" dirty="0">
                <a:solidFill>
                  <a:srgbClr val="FF0000"/>
                </a:solidFill>
                <a:ea typeface="Times" charset="0"/>
              </a:rPr>
              <a:t>0  </a:t>
            </a:r>
            <a:r>
              <a:rPr lang="en-US" altLang="en-US" sz="1600" dirty="0">
                <a:ea typeface="Times" charset="0"/>
              </a:rPr>
              <a:t> </a:t>
            </a:r>
            <a:r>
              <a:rPr lang="en-US" alt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ea typeface="Times" charset="0"/>
              </a:rPr>
              <a:t>01111110  </a:t>
            </a:r>
            <a:r>
              <a:rPr lang="en-US" altLang="en-US" sz="1600" dirty="0">
                <a:ea typeface="Times" charset="0"/>
              </a:rPr>
              <a:t> </a:t>
            </a:r>
            <a:r>
              <a:rPr lang="en-US" altLang="en-US" sz="1600" dirty="0">
                <a:solidFill>
                  <a:srgbClr val="FFFF00"/>
                </a:solidFill>
                <a:ea typeface="Times" charset="0"/>
              </a:rPr>
              <a:t>1000…00</a:t>
            </a:r>
            <a:r>
              <a:rPr lang="en-US" altLang="en-US" sz="1600" dirty="0">
                <a:ea typeface="Times" charset="0"/>
              </a:rPr>
              <a:t> = 0x3F400000</a:t>
            </a:r>
          </a:p>
          <a:p>
            <a:pPr marL="0" indent="0"/>
            <a:endParaRPr lang="en-US" altLang="en-US" sz="1600" dirty="0">
              <a:solidFill>
                <a:srgbClr val="FFFF00"/>
              </a:solidFill>
              <a:ea typeface="Times" charset="0"/>
            </a:endParaRPr>
          </a:p>
          <a:p>
            <a:pPr marL="0" indent="0"/>
            <a:r>
              <a:rPr lang="en-US" sz="1600" dirty="0">
                <a:solidFill>
                  <a:srgbClr val="FFFF00"/>
                </a:solidFill>
              </a:rPr>
              <a:t>Unlike integers, negative floating-point numbers (fraction part) is NOT in 2’s complement</a:t>
            </a:r>
          </a:p>
          <a:p>
            <a:pPr marL="0" indent="0"/>
            <a:endParaRPr lang="en-US" altLang="en-US" sz="1600" dirty="0">
              <a:solidFill>
                <a:srgbClr val="FFFF00"/>
              </a:solidFill>
              <a:ea typeface="Times" charset="0"/>
            </a:endParaRPr>
          </a:p>
          <a:p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A26C2E-EC53-0471-2757-48E7D2F8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convert 0.75</a:t>
            </a:r>
            <a:r>
              <a:rPr lang="en-US" baseline="-25000" dirty="0"/>
              <a:t>ten</a:t>
            </a:r>
            <a:r>
              <a:rPr lang="en-US" dirty="0"/>
              <a:t> to binary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9411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8127</TotalTime>
  <Words>2950</Words>
  <Application>Microsoft Macintosh PowerPoint</Application>
  <PresentationFormat>Widescreen</PresentationFormat>
  <Paragraphs>522</Paragraphs>
  <Slides>35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Century Gothic</vt:lpstr>
      <vt:lpstr>Courier New</vt:lpstr>
      <vt:lpstr>Helvetica</vt:lpstr>
      <vt:lpstr>Symbol</vt:lpstr>
      <vt:lpstr>Times</vt:lpstr>
      <vt:lpstr>Vapor Trail</vt:lpstr>
      <vt:lpstr>Equation</vt:lpstr>
      <vt:lpstr>Floating Point Conversion</vt:lpstr>
      <vt:lpstr>PowerPoint Presentation</vt:lpstr>
      <vt:lpstr>Floating Point Numbers</vt:lpstr>
      <vt:lpstr>Floating Point Numbers</vt:lpstr>
      <vt:lpstr>Binary Representation</vt:lpstr>
      <vt:lpstr>Single Precision (32-bit)</vt:lpstr>
      <vt:lpstr>IEEE Standard for 64 bits</vt:lpstr>
      <vt:lpstr>PowerPoint Presentation</vt:lpstr>
      <vt:lpstr>Example convert 0.75ten to binary </vt:lpstr>
      <vt:lpstr>FP Format</vt:lpstr>
      <vt:lpstr>Floating Point</vt:lpstr>
      <vt:lpstr>Range OF SINGLE PRECISION FP</vt:lpstr>
      <vt:lpstr>Rounding</vt:lpstr>
      <vt:lpstr>A Floating-Point number without a floating Point</vt:lpstr>
      <vt:lpstr>Is there an Integer portion?</vt:lpstr>
      <vt:lpstr>no Fractional portion</vt:lpstr>
      <vt:lpstr>Determine the Exponent</vt:lpstr>
      <vt:lpstr>Determine the Fraction</vt:lpstr>
      <vt:lpstr>Faction only</vt:lpstr>
      <vt:lpstr>Keep subtracting</vt:lpstr>
      <vt:lpstr>Calculate the Exponent</vt:lpstr>
      <vt:lpstr>Calculate the Exponent</vt:lpstr>
      <vt:lpstr>Determine the Fraction</vt:lpstr>
      <vt:lpstr>And the Answer is!</vt:lpstr>
      <vt:lpstr>PowerPoint Presentation</vt:lpstr>
      <vt:lpstr>Follow steps for the Integer Example</vt:lpstr>
      <vt:lpstr>Sign + Exponent + Fraction</vt:lpstr>
      <vt:lpstr>Dividing by 10</vt:lpstr>
      <vt:lpstr>Dividing by 2</vt:lpstr>
      <vt:lpstr>FP 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Floating Point Converson</dc:title>
  <dc:creator>Gary James</dc:creator>
  <cp:lastModifiedBy>Gary James</cp:lastModifiedBy>
  <cp:revision>35</cp:revision>
  <dcterms:created xsi:type="dcterms:W3CDTF">2023-03-22T15:30:00Z</dcterms:created>
  <dcterms:modified xsi:type="dcterms:W3CDTF">2024-06-18T21:53:16Z</dcterms:modified>
</cp:coreProperties>
</file>