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7" r:id="rId1"/>
  </p:sldMasterIdLst>
  <p:notesMasterIdLst>
    <p:notesMasterId r:id="rId23"/>
  </p:notesMasterIdLst>
  <p:handoutMasterIdLst>
    <p:handoutMasterId r:id="rId24"/>
  </p:handoutMasterIdLst>
  <p:sldIdLst>
    <p:sldId id="676" r:id="rId2"/>
    <p:sldId id="677" r:id="rId3"/>
    <p:sldId id="681" r:id="rId4"/>
    <p:sldId id="678" r:id="rId5"/>
    <p:sldId id="679" r:id="rId6"/>
    <p:sldId id="696" r:id="rId7"/>
    <p:sldId id="680" r:id="rId8"/>
    <p:sldId id="682" r:id="rId9"/>
    <p:sldId id="683" r:id="rId10"/>
    <p:sldId id="684" r:id="rId11"/>
    <p:sldId id="694" r:id="rId12"/>
    <p:sldId id="305" r:id="rId13"/>
    <p:sldId id="306" r:id="rId14"/>
    <p:sldId id="307" r:id="rId15"/>
    <p:sldId id="308" r:id="rId16"/>
    <p:sldId id="688" r:id="rId17"/>
    <p:sldId id="690" r:id="rId18"/>
    <p:sldId id="691" r:id="rId19"/>
    <p:sldId id="692" r:id="rId20"/>
    <p:sldId id="693" r:id="rId21"/>
    <p:sldId id="695" r:id="rId2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7A37"/>
    <a:srgbClr val="0041C4"/>
    <a:srgbClr val="139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06" autoAdjust="0"/>
    <p:restoredTop sz="96197"/>
  </p:normalViewPr>
  <p:slideViewPr>
    <p:cSldViewPr snapToGrid="0" snapToObjects="1">
      <p:cViewPr varScale="1">
        <p:scale>
          <a:sx n="119" d="100"/>
          <a:sy n="119" d="100"/>
        </p:scale>
        <p:origin x="161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-317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EF453-3529-3A42-AFF9-BCD2FFAC1A61}" type="datetime1">
              <a:rPr lang="en-US" smtClean="0"/>
              <a:pPr/>
              <a:t>6/27/24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604AE-607F-1748-AF38-31532CAE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282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29D3E-CA85-604F-9237-1D681A07E52F}" type="datetime1">
              <a:rPr lang="en-US" smtClean="0"/>
              <a:pPr/>
              <a:t>6/27/24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AB768-8DD1-0841-B818-06F39B1574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364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12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90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38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94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88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6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45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86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99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85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49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93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72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13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4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2440" y="1765005"/>
            <a:ext cx="8229600" cy="4242389"/>
          </a:xfrm>
        </p:spPr>
        <p:txBody>
          <a:bodyPr/>
          <a:lstStyle>
            <a:lvl1pPr>
              <a:buNone/>
              <a:defRPr sz="24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D652ED1-DB02-EE9A-D680-D71DEC77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58303B-5ECC-EE64-3238-D51F85DCAA1D}"/>
              </a:ext>
            </a:extLst>
          </p:cNvPr>
          <p:cNvCxnSpPr>
            <a:cxnSpLocks/>
          </p:cNvCxnSpPr>
          <p:nvPr userDrawn="1"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13">
            <a:extLst>
              <a:ext uri="{FF2B5EF4-FFF2-40B4-BE49-F238E27FC236}">
                <a16:creationId xmlns:a16="http://schemas.microsoft.com/office/drawing/2014/main" id="{B69D222E-C84F-E9BF-F010-16C5445D3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83ED1C3-D5F1-EC43-B013-0BE3E9289E75}" type="datetimeFigureOut">
              <a:rPr lang="en-US" smtClean="0"/>
              <a:pPr/>
              <a:t>6/27/24</a:t>
            </a:fld>
            <a:endParaRPr lang="en-US" dirty="0"/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B6EE5132-F79A-0C15-ACE4-890A25C87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28425AA1-87FB-5541-8B3F-D4A5D9A504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5">
            <a:extLst>
              <a:ext uri="{FF2B5EF4-FFF2-40B4-BE49-F238E27FC236}">
                <a16:creationId xmlns:a16="http://schemas.microsoft.com/office/drawing/2014/main" id="{5E3C7FBB-3F35-8C48-C65C-2046ED7C2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CSCE 2610</a:t>
            </a:r>
          </a:p>
        </p:txBody>
      </p:sp>
    </p:spTree>
    <p:extLst>
      <p:ext uri="{BB962C8B-B14F-4D97-AF65-F5344CB8AC3E}">
        <p14:creationId xmlns:p14="http://schemas.microsoft.com/office/powerpoint/2010/main" val="265244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CA96-C99F-4EF6-BFE0-DB9B857D1CDE}" type="datetime1">
              <a:rPr lang="en-US" smtClean="0"/>
              <a:t>6/27/24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Elsevier, Inc.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4757-D8BF-4CED-A0CD-F52E210D5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8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748974"/>
            <a:ext cx="9144000" cy="434628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2440" y="468934"/>
            <a:ext cx="8229599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440" y="1743101"/>
            <a:ext cx="8229599" cy="4253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3AF483A-DF28-0DA8-29B8-E4F377AAE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83ED1C3-D5F1-EC43-B013-0BE3E9289E75}" type="datetimeFigureOut">
              <a:rPr lang="en-US" smtClean="0"/>
              <a:pPr/>
              <a:t>6/27/24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D08E98F-0C0E-218C-7F36-76499C90C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8425AA1-87FB-5541-8B3F-D4A5D9A504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87846BF5-5837-4B95-8307-B88E5C9E7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CSCE 2610</a:t>
            </a:r>
          </a:p>
        </p:txBody>
      </p:sp>
    </p:spTree>
    <p:extLst>
      <p:ext uri="{BB962C8B-B14F-4D97-AF65-F5344CB8AC3E}">
        <p14:creationId xmlns:p14="http://schemas.microsoft.com/office/powerpoint/2010/main" val="422353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352B737-90E6-1E48-AF5C-274279614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2440" y="1140420"/>
            <a:ext cx="8259762" cy="43738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Pipelined laundry: overlapping execution </a:t>
            </a:r>
            <a:r>
              <a:rPr lang="en-US" altLang="en-US" sz="18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  <a:sym typeface="Wingdings" pitchFamily="2" charset="2"/>
              </a:rPr>
              <a:t> 4 tasks: </a:t>
            </a:r>
            <a:r>
              <a:rPr lang="en-US" altLang="en-US" sz="18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  <a:sym typeface="Wingdings" pitchFamily="2" charset="2"/>
              </a:rPr>
              <a:t>Wash, Dry, Fold, Put away</a:t>
            </a:r>
            <a:endParaRPr lang="en-US" altLang="en-US" sz="1800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  <a:p>
            <a:pPr lvl="1"/>
            <a:r>
              <a:rPr lang="en-US" altLang="en-US" sz="1800" dirty="0">
                <a:latin typeface="Times" charset="0"/>
                <a:ea typeface="Times" charset="0"/>
                <a:cs typeface="Times" charset="0"/>
              </a:rPr>
              <a:t>Parallelism improves performance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A8E34D3-F577-BC4C-8C04-A35527EEBD99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altLang="en-US" sz="3600" b="1" dirty="0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Single cycle instructions vs pipelined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C205B661-5907-364E-9EEC-C3D24CE9C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860" y="2101849"/>
            <a:ext cx="3793490" cy="18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l" eaLnBrk="1" hangingPunct="1">
              <a:spcBef>
                <a:spcPct val="20000"/>
              </a:spcBef>
              <a:buSzPct val="101000"/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" charset="0"/>
                <a:ea typeface="Times" charset="0"/>
                <a:cs typeface="Times" charset="0"/>
              </a:rPr>
              <a:t>One at a time</a:t>
            </a:r>
          </a:p>
          <a:p>
            <a:pPr marL="800100" lvl="1" indent="-342900" algn="l" eaLnBrk="1" hangingPunct="1">
              <a:spcBef>
                <a:spcPct val="20000"/>
              </a:spcBef>
              <a:buSzPct val="101000"/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" charset="0"/>
                <a:ea typeface="Times" charset="0"/>
                <a:cs typeface="Times" charset="0"/>
              </a:rPr>
              <a:t>Throughput</a:t>
            </a:r>
            <a:br>
              <a:rPr lang="en-US" altLang="en-US" sz="1800" dirty="0">
                <a:latin typeface="Times" charset="0"/>
                <a:ea typeface="Times" charset="0"/>
                <a:cs typeface="Times" charset="0"/>
              </a:rPr>
            </a:br>
            <a:r>
              <a:rPr lang="en-US" altLang="en-US" sz="1800" dirty="0">
                <a:latin typeface="Times" charset="0"/>
                <a:ea typeface="Times" charset="0"/>
                <a:cs typeface="Times" charset="0"/>
              </a:rPr>
              <a:t>= loads * stages * time</a:t>
            </a:r>
            <a:br>
              <a:rPr lang="en-US" altLang="en-US" sz="1800" dirty="0">
                <a:latin typeface="Times" charset="0"/>
                <a:ea typeface="Times" charset="0"/>
                <a:cs typeface="Times" charset="0"/>
              </a:rPr>
            </a:br>
            <a:r>
              <a:rPr lang="en-US" altLang="en-US" sz="1800" dirty="0">
                <a:latin typeface="Times" charset="0"/>
                <a:ea typeface="Times" charset="0"/>
                <a:cs typeface="Times" charset="0"/>
              </a:rPr>
              <a:t>=    4    x       4   x .5</a:t>
            </a:r>
            <a:br>
              <a:rPr lang="en-US" altLang="en-US" sz="1800" dirty="0">
                <a:latin typeface="Times" charset="0"/>
                <a:ea typeface="Times" charset="0"/>
                <a:cs typeface="Times" charset="0"/>
              </a:rPr>
            </a:br>
            <a:r>
              <a:rPr lang="en-US" altLang="en-US" sz="1800" dirty="0">
                <a:latin typeface="Times" charset="0"/>
                <a:ea typeface="Times" charset="0"/>
                <a:cs typeface="Times" charset="0"/>
              </a:rPr>
              <a:t>=  4 loads per 8 </a:t>
            </a:r>
            <a:r>
              <a:rPr lang="en-US" altLang="en-US" sz="1800" dirty="0" err="1">
                <a:latin typeface="Times" charset="0"/>
                <a:ea typeface="Times" charset="0"/>
                <a:cs typeface="Times" charset="0"/>
              </a:rPr>
              <a:t>hrs</a:t>
            </a:r>
            <a:endParaRPr lang="en-US" altLang="en-US" sz="1800" dirty="0">
              <a:latin typeface="Times" charset="0"/>
              <a:ea typeface="Times" charset="0"/>
              <a:cs typeface="Times" charset="0"/>
            </a:endParaRPr>
          </a:p>
          <a:p>
            <a:pPr marL="400050">
              <a:spcBef>
                <a:spcPct val="20000"/>
              </a:spcBef>
              <a:buSzPct val="101000"/>
              <a:buFont typeface="Arial" panose="020B0604020202020204" pitchFamily="34" charset="0"/>
              <a:buChar char="•"/>
            </a:pPr>
            <a:endParaRPr lang="en-US" altLang="en-US" sz="1800" dirty="0">
              <a:latin typeface="Times" charset="0"/>
              <a:ea typeface="Times" charset="0"/>
              <a:cs typeface="Times" charset="0"/>
            </a:endParaRPr>
          </a:p>
          <a:p>
            <a:pPr marL="457200" lvl="1" indent="0" algn="l" eaLnBrk="1" hangingPunct="1">
              <a:spcBef>
                <a:spcPct val="20000"/>
              </a:spcBef>
              <a:buSzPct val="101000"/>
            </a:pPr>
            <a:endParaRPr lang="en-US" altLang="en-US" sz="1800" dirty="0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12" name="Picture 8" descr="f04-25-P374493">
            <a:extLst>
              <a:ext uri="{FF2B5EF4-FFF2-40B4-BE49-F238E27FC236}">
                <a16:creationId xmlns:a16="http://schemas.microsoft.com/office/drawing/2014/main" id="{45231C03-9FE0-7F47-9D42-3EB4498D4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993603"/>
            <a:ext cx="4484687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6">
            <a:extLst>
              <a:ext uri="{FF2B5EF4-FFF2-40B4-BE49-F238E27FC236}">
                <a16:creationId xmlns:a16="http://schemas.microsoft.com/office/drawing/2014/main" id="{9BA78B93-963E-2590-334F-6A97906E8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023" y="4001844"/>
            <a:ext cx="3793490" cy="2219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1" indent="0" algn="l" eaLnBrk="1" hangingPunct="1">
              <a:spcBef>
                <a:spcPct val="20000"/>
              </a:spcBef>
              <a:buSzPct val="101000"/>
            </a:pPr>
            <a:endParaRPr lang="en-US" altLang="en-US" sz="18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22AFFC8-B21E-99D2-C683-BE74C049A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860" y="4061051"/>
            <a:ext cx="3793490" cy="18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l" eaLnBrk="1" hangingPunct="1">
              <a:spcBef>
                <a:spcPct val="20000"/>
              </a:spcBef>
              <a:buSzPct val="101000"/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" charset="0"/>
                <a:ea typeface="Times" charset="0"/>
                <a:cs typeface="Times" charset="0"/>
              </a:rPr>
              <a:t>Non-stop</a:t>
            </a:r>
          </a:p>
          <a:p>
            <a:pPr marL="800100" lvl="1" indent="-342900" algn="l" eaLnBrk="1" hangingPunct="1">
              <a:spcBef>
                <a:spcPct val="20000"/>
              </a:spcBef>
              <a:buSzPct val="101000"/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" charset="0"/>
                <a:ea typeface="Times" charset="0"/>
                <a:cs typeface="Times" charset="0"/>
              </a:rPr>
              <a:t>Speedup</a:t>
            </a:r>
            <a:br>
              <a:rPr lang="en-US" altLang="en-US" sz="1800" dirty="0">
                <a:latin typeface="Times" charset="0"/>
                <a:ea typeface="Times" charset="0"/>
                <a:cs typeface="Times" charset="0"/>
              </a:rPr>
            </a:br>
            <a:r>
              <a:rPr lang="en-US" altLang="en-US" sz="1800" dirty="0">
                <a:latin typeface="Times" charset="0"/>
                <a:ea typeface="Times" charset="0"/>
                <a:cs typeface="Times" charset="0"/>
              </a:rPr>
              <a:t>= (loads + (stages - 1)) * time</a:t>
            </a:r>
            <a:br>
              <a:rPr lang="en-US" altLang="en-US" sz="1800" dirty="0">
                <a:latin typeface="Times" charset="0"/>
                <a:ea typeface="Times" charset="0"/>
                <a:cs typeface="Times" charset="0"/>
              </a:rPr>
            </a:br>
            <a:r>
              <a:rPr lang="en-US" altLang="en-US" sz="1800" dirty="0">
                <a:latin typeface="Times" charset="0"/>
                <a:ea typeface="Times" charset="0"/>
                <a:cs typeface="Times" charset="0"/>
              </a:rPr>
              <a:t>= (   4    + (      4   - 1)) * .5</a:t>
            </a:r>
            <a:br>
              <a:rPr lang="en-US" altLang="en-US" sz="1800" dirty="0">
                <a:latin typeface="Times" charset="0"/>
                <a:ea typeface="Times" charset="0"/>
                <a:cs typeface="Times" charset="0"/>
              </a:rPr>
            </a:br>
            <a:r>
              <a:rPr lang="en-US" altLang="en-US" sz="1800" dirty="0">
                <a:latin typeface="Times" charset="0"/>
                <a:ea typeface="Times" charset="0"/>
                <a:cs typeface="Times" charset="0"/>
              </a:rPr>
              <a:t>=  4 loads per 3.5 </a:t>
            </a:r>
            <a:r>
              <a:rPr lang="en-US" altLang="en-US" sz="1800" dirty="0" err="1">
                <a:latin typeface="Times" charset="0"/>
                <a:ea typeface="Times" charset="0"/>
                <a:cs typeface="Times" charset="0"/>
              </a:rPr>
              <a:t>hrs</a:t>
            </a:r>
            <a:endParaRPr lang="en-US" altLang="en-US" sz="1800" dirty="0">
              <a:latin typeface="Times" charset="0"/>
              <a:ea typeface="Times" charset="0"/>
              <a:cs typeface="Times" charset="0"/>
            </a:endParaRPr>
          </a:p>
          <a:p>
            <a:pPr marL="400050">
              <a:spcBef>
                <a:spcPct val="20000"/>
              </a:spcBef>
              <a:buSzPct val="101000"/>
              <a:buFont typeface="Arial" panose="020B0604020202020204" pitchFamily="34" charset="0"/>
              <a:buChar char="•"/>
            </a:pPr>
            <a:endParaRPr lang="en-US" altLang="en-US" sz="1800" dirty="0">
              <a:latin typeface="Times" charset="0"/>
              <a:ea typeface="Times" charset="0"/>
              <a:cs typeface="Times" charset="0"/>
            </a:endParaRPr>
          </a:p>
          <a:p>
            <a:pPr marL="457200" lvl="1" indent="0" algn="l" eaLnBrk="1" hangingPunct="1">
              <a:spcBef>
                <a:spcPct val="20000"/>
              </a:spcBef>
              <a:buSzPct val="101000"/>
            </a:pPr>
            <a:endParaRPr lang="en-US" altLang="en-US" sz="18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998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04-35-P374493">
            <a:extLst>
              <a:ext uri="{FF2B5EF4-FFF2-40B4-BE49-F238E27FC236}">
                <a16:creationId xmlns:a16="http://schemas.microsoft.com/office/drawing/2014/main" id="{F836BD25-5EE9-0019-83DF-CC2C90187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02" y="1311459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9440" y="6278768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November 3,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68440" y="6278768"/>
            <a:ext cx="2133600" cy="365125"/>
          </a:xfrm>
        </p:spPr>
        <p:txBody>
          <a:bodyPr/>
          <a:lstStyle/>
          <a:p>
            <a:fld id="{07E4C76B-B62B-E041-BECA-E1452F308EB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296F0DD-7410-F74E-BE11-DE73A3763965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000" b="1" dirty="0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Pipeline Datapaths</a:t>
            </a:r>
            <a:endParaRPr lang="en-AU" altLang="en-US" sz="4000" b="1" dirty="0">
              <a:solidFill>
                <a:srgbClr val="006600"/>
              </a:solidFill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12" name="Straight Connector 10">
            <a:extLst>
              <a:ext uri="{FF2B5EF4-FFF2-40B4-BE49-F238E27FC236}">
                <a16:creationId xmlns:a16="http://schemas.microsoft.com/office/drawing/2014/main" id="{1F75AAFC-A214-CF43-B3D1-5ED01A5C4ED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973861" y="4936442"/>
            <a:ext cx="1252420" cy="17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3EE876-0CC7-054D-A1A1-FCA2F738E2EB}"/>
              </a:ext>
            </a:extLst>
          </p:cNvPr>
          <p:cNvGrpSpPr>
            <a:grpSpLocks/>
          </p:cNvGrpSpPr>
          <p:nvPr/>
        </p:nvGrpSpPr>
        <p:grpSpPr bwMode="auto">
          <a:xfrm>
            <a:off x="1695778" y="820404"/>
            <a:ext cx="1377079" cy="753318"/>
            <a:chOff x="2362200" y="1143000"/>
            <a:chExt cx="1066800" cy="738664"/>
          </a:xfrm>
        </p:grpSpPr>
        <p:sp>
          <p:nvSpPr>
            <p:cNvPr id="14" name="TextBox 1">
              <a:extLst>
                <a:ext uri="{FF2B5EF4-FFF2-40B4-BE49-F238E27FC236}">
                  <a16:creationId xmlns:a16="http://schemas.microsoft.com/office/drawing/2014/main" id="{82EC4595-9D94-5144-9254-992D52B72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200" y="1143000"/>
              <a:ext cx="106680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solidFill>
                    <a:srgbClr val="0000FF"/>
                  </a:solidFill>
                </a:rPr>
                <a:t>Tracks instruction fetched</a:t>
              </a:r>
            </a:p>
          </p:txBody>
        </p:sp>
        <p:cxnSp>
          <p:nvCxnSpPr>
            <p:cNvPr id="15" name="Straight Arrow Connector 13">
              <a:extLst>
                <a:ext uri="{FF2B5EF4-FFF2-40B4-BE49-F238E27FC236}">
                  <a16:creationId xmlns:a16="http://schemas.microsoft.com/office/drawing/2014/main" id="{49FE646A-6AC1-0846-8F8D-93CD861DEAC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59539" y="1650125"/>
              <a:ext cx="254559" cy="231539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4469E1F-0BA5-1F49-B544-05A444F98600}"/>
              </a:ext>
            </a:extLst>
          </p:cNvPr>
          <p:cNvGrpSpPr>
            <a:grpSpLocks/>
          </p:cNvGrpSpPr>
          <p:nvPr/>
        </p:nvGrpSpPr>
        <p:grpSpPr bwMode="auto">
          <a:xfrm>
            <a:off x="3439894" y="1311459"/>
            <a:ext cx="1147346" cy="738664"/>
            <a:chOff x="3657600" y="1143000"/>
            <a:chExt cx="1147346" cy="738664"/>
          </a:xfrm>
        </p:grpSpPr>
        <p:sp>
          <p:nvSpPr>
            <p:cNvPr id="17" name="TextBox 9">
              <a:extLst>
                <a:ext uri="{FF2B5EF4-FFF2-40B4-BE49-F238E27FC236}">
                  <a16:creationId xmlns:a16="http://schemas.microsoft.com/office/drawing/2014/main" id="{09D98619-5337-1E4E-BA6D-342D21319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1143000"/>
              <a:ext cx="106680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solidFill>
                    <a:srgbClr val="0000FF"/>
                  </a:solidFill>
                </a:rPr>
                <a:t>Tracks instruction decoded</a:t>
              </a:r>
            </a:p>
          </p:txBody>
        </p:sp>
        <p:cxnSp>
          <p:nvCxnSpPr>
            <p:cNvPr id="18" name="Straight Arrow Connector 21">
              <a:extLst>
                <a:ext uri="{FF2B5EF4-FFF2-40B4-BE49-F238E27FC236}">
                  <a16:creationId xmlns:a16="http://schemas.microsoft.com/office/drawing/2014/main" id="{3A0F250E-BE4B-2E4D-B1EE-EA9B57E438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91673" y="1380296"/>
              <a:ext cx="413273" cy="219328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F438E5-D36E-FC4B-B919-409CFDB5058E}"/>
              </a:ext>
            </a:extLst>
          </p:cNvPr>
          <p:cNvGrpSpPr>
            <a:grpSpLocks/>
          </p:cNvGrpSpPr>
          <p:nvPr/>
        </p:nvGrpSpPr>
        <p:grpSpPr bwMode="auto">
          <a:xfrm>
            <a:off x="5310049" y="473304"/>
            <a:ext cx="1219200" cy="1075451"/>
            <a:chOff x="4953000" y="1090136"/>
            <a:chExt cx="1219200" cy="1075831"/>
          </a:xfrm>
        </p:grpSpPr>
        <p:sp>
          <p:nvSpPr>
            <p:cNvPr id="20" name="TextBox 10">
              <a:extLst>
                <a:ext uri="{FF2B5EF4-FFF2-40B4-BE49-F238E27FC236}">
                  <a16:creationId xmlns:a16="http://schemas.microsoft.com/office/drawing/2014/main" id="{245DB7F8-0506-4746-8AD7-EA77DF3DDD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0" y="1090136"/>
              <a:ext cx="121920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solidFill>
                    <a:srgbClr val="0000FF"/>
                  </a:solidFill>
                </a:rPr>
                <a:t>Tracks instruction completed EX</a:t>
              </a:r>
            </a:p>
          </p:txBody>
        </p:sp>
        <p:cxnSp>
          <p:nvCxnSpPr>
            <p:cNvPr id="21" name="Straight Arrow Connector 24">
              <a:extLst>
                <a:ext uri="{FF2B5EF4-FFF2-40B4-BE49-F238E27FC236}">
                  <a16:creationId xmlns:a16="http://schemas.microsoft.com/office/drawing/2014/main" id="{A65F00A7-01D3-F34B-A881-74B3D7A65BE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181600" y="1828800"/>
              <a:ext cx="929004" cy="337167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18CBAD-F64B-FA46-AD39-2F604AD4DD13}"/>
              </a:ext>
            </a:extLst>
          </p:cNvPr>
          <p:cNvGrpSpPr>
            <a:grpSpLocks/>
          </p:cNvGrpSpPr>
          <p:nvPr/>
        </p:nvGrpSpPr>
        <p:grpSpPr bwMode="auto">
          <a:xfrm>
            <a:off x="7041198" y="546020"/>
            <a:ext cx="1600200" cy="1002735"/>
            <a:chOff x="6400800" y="1143000"/>
            <a:chExt cx="1600200" cy="1002735"/>
          </a:xfrm>
        </p:grpSpPr>
        <p:sp>
          <p:nvSpPr>
            <p:cNvPr id="23" name="TextBox 12">
              <a:extLst>
                <a:ext uri="{FF2B5EF4-FFF2-40B4-BE49-F238E27FC236}">
                  <a16:creationId xmlns:a16="http://schemas.microsoft.com/office/drawing/2014/main" id="{832DA472-CA63-8543-8371-D8C13E1A5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1143000"/>
              <a:ext cx="160020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solidFill>
                    <a:srgbClr val="0000FF"/>
                  </a:solidFill>
                </a:rPr>
                <a:t>Tracks instruction completed EX or Mem</a:t>
              </a:r>
            </a:p>
          </p:txBody>
        </p:sp>
        <p:cxnSp>
          <p:nvCxnSpPr>
            <p:cNvPr id="24" name="Straight Arrow Connector 27">
              <a:extLst>
                <a:ext uri="{FF2B5EF4-FFF2-40B4-BE49-F238E27FC236}">
                  <a16:creationId xmlns:a16="http://schemas.microsoft.com/office/drawing/2014/main" id="{F6EECA79-50F3-A04C-9300-4D4F462721D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53200" y="1828800"/>
              <a:ext cx="874255" cy="316935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4058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5FECF5-5FA0-4542-D248-1A4CB6793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9440" y="6278768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/>
              <a:t>CSCE 2610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74761F-DAD9-CF08-F612-CC8BC2C9A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68440" y="6278768"/>
            <a:ext cx="2133600" cy="365125"/>
          </a:xfrm>
        </p:spPr>
        <p:txBody>
          <a:bodyPr/>
          <a:lstStyle/>
          <a:p>
            <a:pPr algn="r"/>
            <a:fld id="{07E4C76B-B62B-E041-BECA-E1452F308EBC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7B802-6330-DD44-57D3-A819288424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2440" y="1600200"/>
            <a:ext cx="8229600" cy="4407194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IF/ID: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	</a:t>
            </a:r>
            <a:r>
              <a:rPr lang="en-US" altLang="en-US" sz="2400" dirty="0"/>
              <a:t>Instruction:	Since the </a:t>
            </a:r>
            <a:r>
              <a:rPr lang="en-US" altLang="en-US" sz="2400" b="1" dirty="0"/>
              <a:t>opcode is needed in decode and execute stages;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	Operands:	Needed in decode, execute and write back stages.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	PC:		Decode and execute stage since a branch instruction may change the flow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ID/EX: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	</a:t>
            </a:r>
            <a:r>
              <a:rPr lang="en-US" altLang="en-US" sz="2400" dirty="0"/>
              <a:t>Register operands values read in Decode to Execute stage;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	Destination register number and Opcode for Execute, MEM or WB stage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solidFill>
                  <a:srgbClr val="C00000"/>
                </a:solidFill>
              </a:rPr>
              <a:t>Control signals generated using opcode to other stages</a:t>
            </a:r>
          </a:p>
          <a:p>
            <a:pPr>
              <a:spcBef>
                <a:spcPct val="0"/>
              </a:spcBef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None/>
            </a:pPr>
            <a:r>
              <a:rPr lang="en-US" altLang="en-US" sz="2400" dirty="0"/>
              <a:t>EX/MEM: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400" dirty="0"/>
              <a:t>	Result of ALU operation either for WB or memory access.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400" dirty="0"/>
              <a:t>	Destination register number and opcode for MEM and WB stages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MEM/WB: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	ALU result or value read from memory to WB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	D</a:t>
            </a:r>
            <a:r>
              <a:rPr lang="en-US" altLang="en-US" sz="2400" dirty="0"/>
              <a:t>estination register number (and opcode to determine if WB needs to write a result or not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95A7CE-0899-6014-9BDC-69103C7F3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618518"/>
            <a:ext cx="8229600" cy="981682"/>
          </a:xfrm>
        </p:spPr>
        <p:txBody>
          <a:bodyPr/>
          <a:lstStyle/>
          <a:p>
            <a:r>
              <a:rPr lang="en-US" dirty="0"/>
              <a:t>Pipeline Datapaths</a:t>
            </a:r>
            <a:br>
              <a:rPr lang="en-US" dirty="0"/>
            </a:br>
            <a:r>
              <a:rPr lang="en-US" dirty="0"/>
              <a:t>	Data passed between stages</a:t>
            </a:r>
          </a:p>
        </p:txBody>
      </p:sp>
    </p:spTree>
    <p:extLst>
      <p:ext uri="{BB962C8B-B14F-4D97-AF65-F5344CB8AC3E}">
        <p14:creationId xmlns:p14="http://schemas.microsoft.com/office/powerpoint/2010/main" val="2095249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4-49-978012801733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01713"/>
            <a:ext cx="7772400" cy="485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Elsevier, Inc.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4757-D8BF-4CED-A0CD-F52E210D54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73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4-50-978012801733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30250"/>
            <a:ext cx="7772400" cy="539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Elsevier, Inc.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4757-D8BF-4CED-A0CD-F52E210D54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8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4-51-9780128017333"/>
          <p:cNvPicPr>
            <a:picLocks noGrp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Elsevier, Inc.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4757-D8BF-4CED-A0CD-F52E210D54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18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4-52-9780128017333"/>
          <p:cNvPicPr>
            <a:picLocks noGrp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Elsevier, Inc.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4757-D8BF-4CED-A0CD-F52E210D54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67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9440" y="6278768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November 3,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68440" y="6278768"/>
            <a:ext cx="2133600" cy="365125"/>
          </a:xfrm>
        </p:spPr>
        <p:txBody>
          <a:bodyPr/>
          <a:lstStyle/>
          <a:p>
            <a:fld id="{07E4C76B-B62B-E041-BECA-E1452F308EB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4500363-7658-FE4B-A2D8-1E4D11BE7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342" y="1015692"/>
            <a:ext cx="8432164" cy="477838"/>
          </a:xfrm>
        </p:spPr>
        <p:txBody>
          <a:bodyPr>
            <a:noAutofit/>
          </a:bodyPr>
          <a:lstStyle/>
          <a:p>
            <a:pPr marL="0" indent="0"/>
            <a:r>
              <a:rPr lang="en-AU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State of the pipeline at clock cycle 5 </a:t>
            </a:r>
            <a:r>
              <a:rPr lang="en-AU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  <a:sym typeface="Wingdings" pitchFamily="2" charset="2"/>
              </a:rPr>
              <a:t> snapshot of the pipeline stages on a specific clock cycle</a:t>
            </a:r>
            <a:endParaRPr lang="en-AU" altLang="en-US" sz="16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CBF51F1-73D2-634D-8D57-A9B4AE0F1896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000" b="1" dirty="0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Yet another view of pipeline</a:t>
            </a:r>
            <a:endParaRPr lang="en-AU" altLang="en-US" sz="4000" b="1" dirty="0">
              <a:solidFill>
                <a:srgbClr val="006600"/>
              </a:solidFill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038E525D-BF9D-5F48-8597-2795732A9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65293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D4BB80-DEBD-112A-D550-CE0F5F06DF65}"/>
              </a:ext>
            </a:extLst>
          </p:cNvPr>
          <p:cNvSpPr txBox="1"/>
          <p:nvPr/>
        </p:nvSpPr>
        <p:spPr>
          <a:xfrm>
            <a:off x="3485325" y="4492567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X13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B7247D-7708-BC12-9C42-B408AE543059}"/>
              </a:ext>
            </a:extLst>
          </p:cNvPr>
          <p:cNvSpPr txBox="1"/>
          <p:nvPr/>
        </p:nvSpPr>
        <p:spPr>
          <a:xfrm>
            <a:off x="3271164" y="5215708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#48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63C6EF-A559-6095-AFC8-D88FEFD191CA}"/>
              </a:ext>
            </a:extLst>
          </p:cNvPr>
          <p:cNvSpPr txBox="1"/>
          <p:nvPr/>
        </p:nvSpPr>
        <p:spPr>
          <a:xfrm>
            <a:off x="3293042" y="3483071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X1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F07707-573C-96FB-7E54-FB49A6C136F9}"/>
              </a:ext>
            </a:extLst>
          </p:cNvPr>
          <p:cNvSpPr txBox="1"/>
          <p:nvPr/>
        </p:nvSpPr>
        <p:spPr>
          <a:xfrm>
            <a:off x="4895148" y="357691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X3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93C50A-37EE-7834-7807-D5BB09A990BB}"/>
              </a:ext>
            </a:extLst>
          </p:cNvPr>
          <p:cNvSpPr txBox="1"/>
          <p:nvPr/>
        </p:nvSpPr>
        <p:spPr>
          <a:xfrm>
            <a:off x="4895148" y="3935541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X4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AF8DF2-9314-BE9A-CAD9-5B8B3F91BB81}"/>
              </a:ext>
            </a:extLst>
          </p:cNvPr>
          <p:cNvSpPr txBox="1"/>
          <p:nvPr/>
        </p:nvSpPr>
        <p:spPr>
          <a:xfrm>
            <a:off x="6698757" y="5077208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(X2-X3)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96AF70-4D5F-E029-9405-D168B460EAB6}"/>
              </a:ext>
            </a:extLst>
          </p:cNvPr>
          <p:cNvSpPr txBox="1"/>
          <p:nvPr/>
        </p:nvSpPr>
        <p:spPr>
          <a:xfrm>
            <a:off x="7635240" y="3853911"/>
            <a:ext cx="770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[X1, 40]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90FE8D-F268-A3F1-33DC-B1FABFF369EB}"/>
              </a:ext>
            </a:extLst>
          </p:cNvPr>
          <p:cNvSpPr txBox="1"/>
          <p:nvPr/>
        </p:nvSpPr>
        <p:spPr>
          <a:xfrm>
            <a:off x="5080455" y="5354207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</a:rPr>
              <a:t>X12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57CE95-16FB-0469-66C8-5627A01F8458}"/>
              </a:ext>
            </a:extLst>
          </p:cNvPr>
          <p:cNvSpPr txBox="1"/>
          <p:nvPr/>
        </p:nvSpPr>
        <p:spPr>
          <a:xfrm>
            <a:off x="6558788" y="5368750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</a:rPr>
              <a:t>X11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21F7A9-CCEE-C285-211A-36767D2279E7}"/>
              </a:ext>
            </a:extLst>
          </p:cNvPr>
          <p:cNvSpPr txBox="1"/>
          <p:nvPr/>
        </p:nvSpPr>
        <p:spPr>
          <a:xfrm>
            <a:off x="3923265" y="5368750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</a:rPr>
              <a:t>X13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2751C5-4F9A-A1C7-540A-DCD48F03C567}"/>
              </a:ext>
            </a:extLst>
          </p:cNvPr>
          <p:cNvSpPr txBox="1"/>
          <p:nvPr/>
        </p:nvSpPr>
        <p:spPr>
          <a:xfrm>
            <a:off x="7700441" y="5360513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</a:rPr>
              <a:t>X10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D16FC3-AD74-1BE5-777D-1E46C717F659}"/>
              </a:ext>
            </a:extLst>
          </p:cNvPr>
          <p:cNvSpPr txBox="1"/>
          <p:nvPr/>
        </p:nvSpPr>
        <p:spPr>
          <a:xfrm>
            <a:off x="414341" y="4800209"/>
            <a:ext cx="2318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[PC] -&gt; 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1OOO1O11OOO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OO1O1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OOOOOO 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OO11O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O111O</a:t>
            </a:r>
          </a:p>
        </p:txBody>
      </p:sp>
    </p:spTree>
    <p:extLst>
      <p:ext uri="{BB962C8B-B14F-4D97-AF65-F5344CB8AC3E}">
        <p14:creationId xmlns:p14="http://schemas.microsoft.com/office/powerpoint/2010/main" val="4200377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9440" y="6278768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November 3,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68440" y="6278768"/>
            <a:ext cx="2133600" cy="365125"/>
          </a:xfrm>
        </p:spPr>
        <p:txBody>
          <a:bodyPr/>
          <a:lstStyle/>
          <a:p>
            <a:fld id="{07E4C76B-B62B-E041-BECA-E1452F308EB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4500363-7658-FE4B-A2D8-1E4D11BE7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342" y="1015692"/>
            <a:ext cx="8432164" cy="477838"/>
          </a:xfrm>
        </p:spPr>
        <p:txBody>
          <a:bodyPr>
            <a:noAutofit/>
          </a:bodyPr>
          <a:lstStyle/>
          <a:p>
            <a:pPr marL="0" indent="0"/>
            <a:r>
              <a:rPr lang="en-AU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State of the pipeline at clock cycle 5 </a:t>
            </a:r>
            <a:r>
              <a:rPr lang="en-AU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  <a:sym typeface="Wingdings" pitchFamily="2" charset="2"/>
              </a:rPr>
              <a:t> snapshot of the pipeline stages on a specific clock cycle</a:t>
            </a:r>
            <a:endParaRPr lang="en-AU" altLang="en-US" sz="16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CBF51F1-73D2-634D-8D57-A9B4AE0F1896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000" b="1" dirty="0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Yet another view of pipeline</a:t>
            </a:r>
            <a:endParaRPr lang="en-AU" altLang="en-US" sz="4000" b="1" dirty="0">
              <a:solidFill>
                <a:srgbClr val="006600"/>
              </a:solidFill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038E525D-BF9D-5F48-8597-2795732A98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8"/>
          <a:stretch/>
        </p:blipFill>
        <p:spPr bwMode="auto">
          <a:xfrm>
            <a:off x="457200" y="1628509"/>
            <a:ext cx="8229600" cy="4308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D4BB80-DEBD-112A-D550-CE0F5F06DF65}"/>
              </a:ext>
            </a:extLst>
          </p:cNvPr>
          <p:cNvSpPr txBox="1"/>
          <p:nvPr/>
        </p:nvSpPr>
        <p:spPr>
          <a:xfrm>
            <a:off x="3533429" y="3923347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X6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B7247D-7708-BC12-9C42-B408AE543059}"/>
              </a:ext>
            </a:extLst>
          </p:cNvPr>
          <p:cNvSpPr txBox="1"/>
          <p:nvPr/>
        </p:nvSpPr>
        <p:spPr>
          <a:xfrm>
            <a:off x="5051601" y="4618190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#48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63C6EF-A559-6095-AFC8-D88FEFD191CA}"/>
              </a:ext>
            </a:extLst>
          </p:cNvPr>
          <p:cNvSpPr txBox="1"/>
          <p:nvPr/>
        </p:nvSpPr>
        <p:spPr>
          <a:xfrm>
            <a:off x="3293042" y="3483071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X5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F07707-573C-96FB-7E54-FB49A6C136F9}"/>
              </a:ext>
            </a:extLst>
          </p:cNvPr>
          <p:cNvSpPr txBox="1"/>
          <p:nvPr/>
        </p:nvSpPr>
        <p:spPr>
          <a:xfrm>
            <a:off x="4895148" y="357691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X1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AF8DF2-9314-BE9A-CAD9-5B8B3F91BB81}"/>
              </a:ext>
            </a:extLst>
          </p:cNvPr>
          <p:cNvSpPr txBox="1"/>
          <p:nvPr/>
        </p:nvSpPr>
        <p:spPr>
          <a:xfrm>
            <a:off x="6698985" y="5099604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(X3+X4)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96AF70-4D5F-E029-9405-D168B460EAB6}"/>
              </a:ext>
            </a:extLst>
          </p:cNvPr>
          <p:cNvSpPr txBox="1"/>
          <p:nvPr/>
        </p:nvSpPr>
        <p:spPr>
          <a:xfrm>
            <a:off x="7678581" y="4769933"/>
            <a:ext cx="690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(X2-X3)</a:t>
            </a: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3211038A-F38E-B097-25C2-CE16259A8D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66" b="94243"/>
          <a:stretch/>
        </p:blipFill>
        <p:spPr bwMode="auto">
          <a:xfrm>
            <a:off x="2374892" y="1388863"/>
            <a:ext cx="6354766" cy="278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65A8DA-ED35-5D0D-3326-2E2401FF5A44}"/>
              </a:ext>
            </a:extLst>
          </p:cNvPr>
          <p:cNvSpPr txBox="1"/>
          <p:nvPr/>
        </p:nvSpPr>
        <p:spPr>
          <a:xfrm>
            <a:off x="3495163" y="4433183"/>
            <a:ext cx="622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X14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85B058-9F73-0926-5FE9-01D64D6035C9}"/>
              </a:ext>
            </a:extLst>
          </p:cNvPr>
          <p:cNvSpPr txBox="1"/>
          <p:nvPr/>
        </p:nvSpPr>
        <p:spPr>
          <a:xfrm>
            <a:off x="5080455" y="5354207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</a:rPr>
              <a:t>X13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401D40-FE17-33D3-0F91-75A947B926D5}"/>
              </a:ext>
            </a:extLst>
          </p:cNvPr>
          <p:cNvSpPr txBox="1"/>
          <p:nvPr/>
        </p:nvSpPr>
        <p:spPr>
          <a:xfrm>
            <a:off x="3966369" y="5358459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</a:rPr>
              <a:t>X14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CC8590-D9AF-BF82-6106-81C51ADD5ADE}"/>
              </a:ext>
            </a:extLst>
          </p:cNvPr>
          <p:cNvSpPr txBox="1"/>
          <p:nvPr/>
        </p:nvSpPr>
        <p:spPr>
          <a:xfrm>
            <a:off x="6564495" y="5379949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</a:rPr>
              <a:t>X12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1726BB-66AD-6B7E-104C-D58FA19ED3F5}"/>
              </a:ext>
            </a:extLst>
          </p:cNvPr>
          <p:cNvSpPr txBox="1"/>
          <p:nvPr/>
        </p:nvSpPr>
        <p:spPr>
          <a:xfrm>
            <a:off x="7678581" y="5376155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</a:rPr>
              <a:t>X11</a:t>
            </a:r>
          </a:p>
        </p:txBody>
      </p:sp>
    </p:spTree>
    <p:extLst>
      <p:ext uri="{BB962C8B-B14F-4D97-AF65-F5344CB8AC3E}">
        <p14:creationId xmlns:p14="http://schemas.microsoft.com/office/powerpoint/2010/main" val="1657241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9440" y="6278768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November 3,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68440" y="6278768"/>
            <a:ext cx="2133600" cy="365125"/>
          </a:xfrm>
        </p:spPr>
        <p:txBody>
          <a:bodyPr/>
          <a:lstStyle/>
          <a:p>
            <a:fld id="{07E4C76B-B62B-E041-BECA-E1452F308EB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4500363-7658-FE4B-A2D8-1E4D11BE7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342" y="1015692"/>
            <a:ext cx="8432164" cy="477838"/>
          </a:xfrm>
        </p:spPr>
        <p:txBody>
          <a:bodyPr>
            <a:noAutofit/>
          </a:bodyPr>
          <a:lstStyle/>
          <a:p>
            <a:pPr marL="0" indent="0"/>
            <a:r>
              <a:rPr lang="en-AU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State of the pipeline at clock cycle 5 </a:t>
            </a:r>
            <a:r>
              <a:rPr lang="en-AU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  <a:sym typeface="Wingdings" pitchFamily="2" charset="2"/>
              </a:rPr>
              <a:t> snapshot of the pipeline stages on a specific clock cycle</a:t>
            </a:r>
            <a:endParaRPr lang="en-AU" altLang="en-US" sz="16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CBF51F1-73D2-634D-8D57-A9B4AE0F1896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000" b="1" dirty="0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Yet another view of pipeline</a:t>
            </a:r>
            <a:endParaRPr lang="en-AU" altLang="en-US" sz="4000" b="1" dirty="0">
              <a:solidFill>
                <a:srgbClr val="006600"/>
              </a:solidFill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038E525D-BF9D-5F48-8597-2795732A98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8"/>
          <a:stretch/>
        </p:blipFill>
        <p:spPr bwMode="auto">
          <a:xfrm>
            <a:off x="457200" y="1628509"/>
            <a:ext cx="8229600" cy="4308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B7247D-7708-BC12-9C42-B408AE543059}"/>
              </a:ext>
            </a:extLst>
          </p:cNvPr>
          <p:cNvSpPr txBox="1"/>
          <p:nvPr/>
        </p:nvSpPr>
        <p:spPr>
          <a:xfrm>
            <a:off x="4837440" y="3988890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X6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F07707-573C-96FB-7E54-FB49A6C136F9}"/>
              </a:ext>
            </a:extLst>
          </p:cNvPr>
          <p:cNvSpPr txBox="1"/>
          <p:nvPr/>
        </p:nvSpPr>
        <p:spPr>
          <a:xfrm>
            <a:off x="4826568" y="358834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X5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96AF70-4D5F-E029-9405-D168B460EAB6}"/>
              </a:ext>
            </a:extLst>
          </p:cNvPr>
          <p:cNvSpPr txBox="1"/>
          <p:nvPr/>
        </p:nvSpPr>
        <p:spPr>
          <a:xfrm>
            <a:off x="7680960" y="4779741"/>
            <a:ext cx="690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X3+X4</a:t>
            </a: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3211038A-F38E-B097-25C2-CE16259A8D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75" b="95043"/>
          <a:stretch/>
        </p:blipFill>
        <p:spPr bwMode="auto">
          <a:xfrm>
            <a:off x="3758839" y="1366430"/>
            <a:ext cx="5191768" cy="239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85B058-9F73-0926-5FE9-01D64D6035C9}"/>
              </a:ext>
            </a:extLst>
          </p:cNvPr>
          <p:cNvSpPr txBox="1"/>
          <p:nvPr/>
        </p:nvSpPr>
        <p:spPr>
          <a:xfrm>
            <a:off x="5080455" y="5354207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</a:rPr>
              <a:t>X14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CC8590-D9AF-BF82-6106-81C51ADD5ADE}"/>
              </a:ext>
            </a:extLst>
          </p:cNvPr>
          <p:cNvSpPr txBox="1"/>
          <p:nvPr/>
        </p:nvSpPr>
        <p:spPr>
          <a:xfrm>
            <a:off x="6564495" y="5379949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</a:rPr>
              <a:t>X13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1726BB-66AD-6B7E-104C-D58FA19ED3F5}"/>
              </a:ext>
            </a:extLst>
          </p:cNvPr>
          <p:cNvSpPr txBox="1"/>
          <p:nvPr/>
        </p:nvSpPr>
        <p:spPr>
          <a:xfrm>
            <a:off x="7690011" y="5376155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</a:rPr>
              <a:t>X12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94B03D-DDE9-CDA8-87DD-9481C3999B2A}"/>
              </a:ext>
            </a:extLst>
          </p:cNvPr>
          <p:cNvSpPr txBox="1"/>
          <p:nvPr/>
        </p:nvSpPr>
        <p:spPr>
          <a:xfrm>
            <a:off x="6542349" y="3760070"/>
            <a:ext cx="778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[X1, #48]</a:t>
            </a:r>
          </a:p>
        </p:txBody>
      </p:sp>
    </p:spTree>
    <p:extLst>
      <p:ext uri="{BB962C8B-B14F-4D97-AF65-F5344CB8AC3E}">
        <p14:creationId xmlns:p14="http://schemas.microsoft.com/office/powerpoint/2010/main" val="3972562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9440" y="6278768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November 3,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68440" y="6278768"/>
            <a:ext cx="2133600" cy="365125"/>
          </a:xfrm>
        </p:spPr>
        <p:txBody>
          <a:bodyPr/>
          <a:lstStyle/>
          <a:p>
            <a:fld id="{07E4C76B-B62B-E041-BECA-E1452F308EB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4500363-7658-FE4B-A2D8-1E4D11BE7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342" y="1015692"/>
            <a:ext cx="8432164" cy="477838"/>
          </a:xfrm>
        </p:spPr>
        <p:txBody>
          <a:bodyPr>
            <a:noAutofit/>
          </a:bodyPr>
          <a:lstStyle/>
          <a:p>
            <a:pPr marL="0" indent="0"/>
            <a:r>
              <a:rPr lang="en-AU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State of the pipeline at clock cycle 5 </a:t>
            </a:r>
            <a:r>
              <a:rPr lang="en-AU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  <a:sym typeface="Wingdings" pitchFamily="2" charset="2"/>
              </a:rPr>
              <a:t> snapshot of the pipeline stages on a specific clock cycle</a:t>
            </a:r>
            <a:endParaRPr lang="en-AU" altLang="en-US" sz="16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CBF51F1-73D2-634D-8D57-A9B4AE0F1896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000" b="1" dirty="0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Yet another view of pipeline</a:t>
            </a:r>
            <a:endParaRPr lang="en-AU" altLang="en-US" sz="4000" b="1" dirty="0">
              <a:solidFill>
                <a:srgbClr val="006600"/>
              </a:solidFill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038E525D-BF9D-5F48-8597-2795732A98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8"/>
          <a:stretch/>
        </p:blipFill>
        <p:spPr bwMode="auto">
          <a:xfrm>
            <a:off x="457200" y="1628509"/>
            <a:ext cx="8229600" cy="4308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EAF8DF2-9314-BE9A-CAD9-5B8B3F91BB81}"/>
              </a:ext>
            </a:extLst>
          </p:cNvPr>
          <p:cNvSpPr txBox="1"/>
          <p:nvPr/>
        </p:nvSpPr>
        <p:spPr>
          <a:xfrm>
            <a:off x="6569958" y="509915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X5+X6</a:t>
            </a: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3211038A-F38E-B097-25C2-CE16259A8D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02" b="94579"/>
          <a:stretch/>
        </p:blipFill>
        <p:spPr bwMode="auto">
          <a:xfrm>
            <a:off x="5427619" y="1344370"/>
            <a:ext cx="3716381" cy="262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CC8590-D9AF-BF82-6106-81C51ADD5ADE}"/>
              </a:ext>
            </a:extLst>
          </p:cNvPr>
          <p:cNvSpPr txBox="1"/>
          <p:nvPr/>
        </p:nvSpPr>
        <p:spPr>
          <a:xfrm>
            <a:off x="6564495" y="5379949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</a:rPr>
              <a:t>X14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1726BB-66AD-6B7E-104C-D58FA19ED3F5}"/>
              </a:ext>
            </a:extLst>
          </p:cNvPr>
          <p:cNvSpPr txBox="1"/>
          <p:nvPr/>
        </p:nvSpPr>
        <p:spPr>
          <a:xfrm>
            <a:off x="7690011" y="5376155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</a:rPr>
              <a:t>X13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94B03D-DDE9-CDA8-87DD-9481C3999B2A}"/>
              </a:ext>
            </a:extLst>
          </p:cNvPr>
          <p:cNvSpPr txBox="1"/>
          <p:nvPr/>
        </p:nvSpPr>
        <p:spPr>
          <a:xfrm>
            <a:off x="7636997" y="3865341"/>
            <a:ext cx="778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[X1, #48]</a:t>
            </a:r>
          </a:p>
        </p:txBody>
      </p:sp>
    </p:spTree>
    <p:extLst>
      <p:ext uri="{BB962C8B-B14F-4D97-AF65-F5344CB8AC3E}">
        <p14:creationId xmlns:p14="http://schemas.microsoft.com/office/powerpoint/2010/main" val="82236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9440" y="6278768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November 3,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68440" y="6278768"/>
            <a:ext cx="2133600" cy="365125"/>
          </a:xfrm>
        </p:spPr>
        <p:txBody>
          <a:bodyPr/>
          <a:lstStyle/>
          <a:p>
            <a:fld id="{07E4C76B-B62B-E041-BECA-E1452F308EB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56C564C-F133-194F-8B2B-082F05283E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4228" y="1071276"/>
            <a:ext cx="8271734" cy="4998054"/>
          </a:xfrm>
        </p:spPr>
        <p:txBody>
          <a:bodyPr>
            <a:normAutofit fontScale="92500" lnSpcReduction="10000"/>
          </a:bodyPr>
          <a:lstStyle/>
          <a:p>
            <a:pPr marL="0" indent="0"/>
            <a:r>
              <a:rPr lang="en-US" altLang="en-US" sz="16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We can consider instruction execution as a 5-part task</a:t>
            </a:r>
            <a:br>
              <a:rPr lang="en-US" altLang="en-US" sz="16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</a:br>
            <a:endParaRPr lang="en-US" altLang="en-US" sz="16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IF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:	Fetch instruction from instruction memory</a:t>
            </a: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ID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:	Instruction decode &amp; register read</a:t>
            </a: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EX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:	Execute operation or calculate address</a:t>
            </a:r>
          </a:p>
          <a:p>
            <a:pPr marL="85725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16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	CBZ/CBNZ use ALU (to subtract) and then update PC</a:t>
            </a:r>
          </a:p>
          <a:p>
            <a:pPr marL="85725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16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	ALU operations are completed in this task</a:t>
            </a:r>
          </a:p>
          <a:p>
            <a:pPr marL="85725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16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	LDUR/STUR Memory address is computed in this stage</a:t>
            </a: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Data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Access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: Access memory operand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		</a:t>
            </a:r>
            <a:r>
              <a:rPr lang="en-US" altLang="en-US" sz="16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LDUR	read data from memory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16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		STUR	store data into memory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16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		</a:t>
            </a:r>
            <a:r>
              <a:rPr lang="en-US" altLang="en-US" sz="1600" dirty="0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Other instructions do not do anything in this task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AutoNum type="arabicPeriod" startAt="5"/>
            </a:pP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WB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:	Write result back to register</a:t>
            </a:r>
            <a:r>
              <a:rPr lang="en-AU" altLang="en-US" sz="1600" dirty="0">
                <a:latin typeface="Times" charset="0"/>
                <a:ea typeface="Times" charset="0"/>
                <a:cs typeface="Times" charset="0"/>
              </a:rPr>
              <a:t>		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AU" altLang="en-US" sz="16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		Not used by branch/conditional branch and STUR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AU" altLang="en-US" sz="16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		write result into destination Register – LDUR, ADD, SUB, ORR, AND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247FD88-6D92-4D47-AE93-0DB2766221B9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altLang="en-US" sz="3600" b="1" dirty="0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Pipeline </a:t>
            </a:r>
          </a:p>
        </p:txBody>
      </p:sp>
    </p:spTree>
    <p:extLst>
      <p:ext uri="{BB962C8B-B14F-4D97-AF65-F5344CB8AC3E}">
        <p14:creationId xmlns:p14="http://schemas.microsoft.com/office/powerpoint/2010/main" val="1928365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9440" y="6278768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November 3,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68440" y="6278768"/>
            <a:ext cx="2133600" cy="365125"/>
          </a:xfrm>
        </p:spPr>
        <p:txBody>
          <a:bodyPr/>
          <a:lstStyle/>
          <a:p>
            <a:fld id="{07E4C76B-B62B-E041-BECA-E1452F308EB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4500363-7658-FE4B-A2D8-1E4D11BE7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342" y="1015692"/>
            <a:ext cx="8432164" cy="477838"/>
          </a:xfrm>
        </p:spPr>
        <p:txBody>
          <a:bodyPr>
            <a:noAutofit/>
          </a:bodyPr>
          <a:lstStyle/>
          <a:p>
            <a:pPr marL="0" indent="0"/>
            <a:r>
              <a:rPr lang="en-AU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State of the pipeline at clock cycle 5 </a:t>
            </a:r>
            <a:r>
              <a:rPr lang="en-AU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  <a:sym typeface="Wingdings" pitchFamily="2" charset="2"/>
              </a:rPr>
              <a:t> snapshot of the pipeline stages on a specific clock cycle</a:t>
            </a:r>
            <a:endParaRPr lang="en-AU" altLang="en-US" sz="16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CBF51F1-73D2-634D-8D57-A9B4AE0F1896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000" b="1" dirty="0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Yet another view of pipeline</a:t>
            </a:r>
            <a:endParaRPr lang="en-AU" altLang="en-US" sz="4000" b="1" dirty="0">
              <a:solidFill>
                <a:srgbClr val="006600"/>
              </a:solidFill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038E525D-BF9D-5F48-8597-2795732A98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8"/>
          <a:stretch/>
        </p:blipFill>
        <p:spPr bwMode="auto">
          <a:xfrm>
            <a:off x="457200" y="1628509"/>
            <a:ext cx="8229600" cy="4308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EAF8DF2-9314-BE9A-CAD9-5B8B3F91BB81}"/>
              </a:ext>
            </a:extLst>
          </p:cNvPr>
          <p:cNvSpPr txBox="1"/>
          <p:nvPr/>
        </p:nvSpPr>
        <p:spPr>
          <a:xfrm>
            <a:off x="7769084" y="462431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X5+X6</a:t>
            </a: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3211038A-F38E-B097-25C2-CE16259A8D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1262" b="94123"/>
          <a:stretch/>
        </p:blipFill>
        <p:spPr bwMode="auto">
          <a:xfrm>
            <a:off x="7016389" y="1344370"/>
            <a:ext cx="2127611" cy="284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21726BB-66AD-6B7E-104C-D58FA19ED3F5}"/>
              </a:ext>
            </a:extLst>
          </p:cNvPr>
          <p:cNvSpPr txBox="1"/>
          <p:nvPr/>
        </p:nvSpPr>
        <p:spPr>
          <a:xfrm>
            <a:off x="7690011" y="5376155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</a:rPr>
              <a:t>X14</a:t>
            </a:r>
          </a:p>
        </p:txBody>
      </p:sp>
    </p:spTree>
    <p:extLst>
      <p:ext uri="{BB962C8B-B14F-4D97-AF65-F5344CB8AC3E}">
        <p14:creationId xmlns:p14="http://schemas.microsoft.com/office/powerpoint/2010/main" val="1983005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B60171-EAD3-949C-EADC-BCF60C9AE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9440" y="6278768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/>
              <a:t>CSCE 2610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FAC8F8-4AF7-DD8C-025A-1B0A51687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68440" y="6278768"/>
            <a:ext cx="2133600" cy="365125"/>
          </a:xfrm>
        </p:spPr>
        <p:txBody>
          <a:bodyPr/>
          <a:lstStyle/>
          <a:p>
            <a:pPr algn="r"/>
            <a:fld id="{07E4C76B-B62B-E041-BECA-E1452F308EBC}" type="slidenum">
              <a:rPr lang="en-US" smtClean="0"/>
              <a:pPr algn="r"/>
              <a:t>21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ECB6C-4FA9-D73C-5BB2-98870689C6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/>
            <a:r>
              <a:rPr lang="en-AU" altLang="en-US" sz="18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In the ideal case, with 5 stage pipeline (as we have seen) we should get 5 times the speedup compared to un-pipelined computer </a:t>
            </a:r>
          </a:p>
          <a:p>
            <a:pPr marL="0" indent="0"/>
            <a:r>
              <a:rPr lang="en-AU" altLang="en-US" sz="18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AU" altLang="en-US" sz="18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  <a:sym typeface="Wingdings" pitchFamily="2" charset="2"/>
              </a:rPr>
              <a:t></a:t>
            </a:r>
            <a:r>
              <a:rPr lang="en-AU" altLang="en-US" sz="18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because 5 instructions are being executed</a:t>
            </a:r>
          </a:p>
          <a:p>
            <a:pPr marL="0" indent="0"/>
            <a:r>
              <a:rPr lang="en-AU" altLang="en-US" sz="18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But we do not always get this performance</a:t>
            </a:r>
            <a:r>
              <a:rPr lang="mr-IN" altLang="en-US" sz="18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–</a:t>
            </a:r>
            <a:r>
              <a:rPr lang="en-AU" altLang="en-US" sz="18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 Why?</a:t>
            </a:r>
          </a:p>
          <a:p>
            <a:pPr marL="0" indent="0"/>
            <a:endParaRPr lang="en-AU" altLang="en-US" sz="1800" dirty="0">
              <a:solidFill>
                <a:srgbClr val="C00000"/>
              </a:solidFill>
              <a:latin typeface="Times" charset="0"/>
              <a:ea typeface="Times" charset="0"/>
              <a:cs typeface="Times" charset="0"/>
            </a:endParaRPr>
          </a:p>
          <a:p>
            <a:pPr marL="0" indent="0">
              <a:lnSpc>
                <a:spcPct val="9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Hazards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16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Situations that prevent starting next instruction in the next cycle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Structure hazards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A required resource is busy (what if we only had one type of memory?)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Data hazard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Need to wait for previous instruction to complete its data read/write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Control hazard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Deciding on control action depends on previous instruction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For conditional branch </a:t>
            </a:r>
            <a:r>
              <a:rPr lang="mr-IN" altLang="en-US" sz="1600" dirty="0">
                <a:latin typeface="Times" charset="0"/>
                <a:ea typeface="Times" charset="0"/>
                <a:cs typeface="Times" charset="0"/>
              </a:rPr>
              <a:t>–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 what is the next instruction to fetch?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AU" altLang="en-US" sz="1600" dirty="0">
              <a:latin typeface="Times" charset="0"/>
              <a:ea typeface="Times" charset="0"/>
              <a:cs typeface="Times" charset="0"/>
            </a:endParaRPr>
          </a:p>
          <a:p>
            <a:pPr marL="0" indent="0"/>
            <a:endParaRPr lang="en-AU" altLang="en-US" sz="1800" dirty="0">
              <a:solidFill>
                <a:srgbClr val="C00000"/>
              </a:solidFill>
              <a:latin typeface="Times" charset="0"/>
              <a:ea typeface="Times" charset="0"/>
              <a:cs typeface="Times" charset="0"/>
            </a:endParaRP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03A25B-7548-B9BA-4FF9-DBB67D4D5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618518"/>
            <a:ext cx="8229600" cy="976366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Limitations to pipeline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4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9440" y="6278768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November 3,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68440" y="6278768"/>
            <a:ext cx="2133600" cy="365125"/>
          </a:xfrm>
        </p:spPr>
        <p:txBody>
          <a:bodyPr/>
          <a:lstStyle/>
          <a:p>
            <a:fld id="{07E4C76B-B62B-E041-BECA-E1452F308EB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32BAC63-5479-4B45-84C4-9F6FA3C1B9B4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000" b="1" dirty="0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Pipeline Design</a:t>
            </a:r>
            <a:endParaRPr lang="en-AU" altLang="en-US" sz="4000" b="1" dirty="0">
              <a:solidFill>
                <a:srgbClr val="0066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FB614100-976B-E64A-AB46-80DCFB274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39" y="1096771"/>
            <a:ext cx="85143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We have several instructions going through our datapaths simultaneously.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	In each cycle: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CD2DA5-8606-CB44-87FD-5941275ECD02}"/>
              </a:ext>
            </a:extLst>
          </p:cNvPr>
          <p:cNvSpPr/>
          <p:nvPr/>
        </p:nvSpPr>
        <p:spPr>
          <a:xfrm>
            <a:off x="279701" y="1940064"/>
            <a:ext cx="8391860" cy="3129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2150" indent="-565150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Times" pitchFamily="2" charset="0"/>
              </a:rPr>
              <a:t>1. a new </a:t>
            </a:r>
            <a:r>
              <a:rPr lang="en-US" altLang="en-US" sz="1600" b="1" dirty="0">
                <a:latin typeface="Times" pitchFamily="2" charset="0"/>
              </a:rPr>
              <a:t>instruction</a:t>
            </a:r>
            <a:r>
              <a:rPr lang="en-US" altLang="en-US" sz="1600" dirty="0">
                <a:latin typeface="Times" pitchFamily="2" charset="0"/>
              </a:rPr>
              <a:t> is being </a:t>
            </a:r>
            <a:r>
              <a:rPr lang="en-US" altLang="en-US" sz="1600" b="1" dirty="0">
                <a:latin typeface="Times" pitchFamily="2" charset="0"/>
              </a:rPr>
              <a:t>fetched</a:t>
            </a:r>
          </a:p>
          <a:p>
            <a:pPr marL="692150" indent="-565150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Times" pitchFamily="2" charset="0"/>
              </a:rPr>
              <a:t>2. an instruction which (already fetched) is </a:t>
            </a:r>
            <a:r>
              <a:rPr lang="en-US" altLang="en-US" sz="1600" b="1" dirty="0">
                <a:latin typeface="Times" pitchFamily="2" charset="0"/>
              </a:rPr>
              <a:t>decoded</a:t>
            </a:r>
            <a:r>
              <a:rPr lang="en-US" altLang="en-US" sz="1600" dirty="0">
                <a:latin typeface="Times" pitchFamily="2" charset="0"/>
              </a:rPr>
              <a:t> and  register values are read </a:t>
            </a:r>
          </a:p>
          <a:p>
            <a:pPr marL="692150" indent="-565150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Times" pitchFamily="2" charset="0"/>
              </a:rPr>
              <a:t>3. an instruction which (input registers are already read) may be </a:t>
            </a:r>
            <a:r>
              <a:rPr lang="en-US" altLang="en-US" sz="1600" b="1" dirty="0">
                <a:latin typeface="Times" pitchFamily="2" charset="0"/>
              </a:rPr>
              <a:t>using ALU</a:t>
            </a:r>
            <a:r>
              <a:rPr lang="en-US" altLang="en-US" sz="1600" dirty="0">
                <a:latin typeface="Times" pitchFamily="2" charset="0"/>
              </a:rPr>
              <a:t> either to perform arithmetic operation for R-type or to add (</a:t>
            </a:r>
            <a:r>
              <a:rPr lang="en-US" altLang="en-US" sz="1600" dirty="0" err="1">
                <a:latin typeface="Times" pitchFamily="2" charset="0"/>
              </a:rPr>
              <a:t>R</a:t>
            </a:r>
            <a:r>
              <a:rPr lang="en-US" altLang="en-US" sz="1600" baseline="-25000" dirty="0" err="1">
                <a:latin typeface="Times" pitchFamily="2" charset="0"/>
              </a:rPr>
              <a:t>base</a:t>
            </a:r>
            <a:r>
              <a:rPr lang="en-US" altLang="en-US" sz="1600" dirty="0">
                <a:latin typeface="Times" pitchFamily="2" charset="0"/>
              </a:rPr>
              <a:t>)+offset to obtain address for Load/Store</a:t>
            </a:r>
          </a:p>
          <a:p>
            <a:pPr marL="692150" indent="-565150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Times" pitchFamily="2" charset="0"/>
              </a:rPr>
              <a:t>4. an instruction which (address already computed) may be </a:t>
            </a:r>
            <a:r>
              <a:rPr lang="en-US" altLang="en-US" sz="1600" b="1" dirty="0">
                <a:latin typeface="Times" pitchFamily="2" charset="0"/>
              </a:rPr>
              <a:t>accessing  memory</a:t>
            </a:r>
            <a:r>
              <a:rPr lang="en-US" altLang="en-US" sz="1600" dirty="0">
                <a:latin typeface="Times" pitchFamily="2" charset="0"/>
              </a:rPr>
              <a:t> for load or store instructions (otherwise no action in this stage)</a:t>
            </a:r>
          </a:p>
          <a:p>
            <a:pPr marL="692150" indent="-565150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Times" pitchFamily="2" charset="0"/>
              </a:rPr>
              <a:t>5. an instruction which (completed ALU or Load operation) is attempting  to </a:t>
            </a:r>
            <a:r>
              <a:rPr lang="en-US" altLang="en-US" sz="1600" b="1" dirty="0">
                <a:latin typeface="Times" pitchFamily="2" charset="0"/>
              </a:rPr>
              <a:t>store results in R</a:t>
            </a:r>
            <a:r>
              <a:rPr lang="en-US" altLang="en-US" sz="1600" b="1" baseline="-25000" dirty="0">
                <a:latin typeface="Times" pitchFamily="2" charset="0"/>
              </a:rPr>
              <a:t>d</a:t>
            </a:r>
          </a:p>
          <a:p>
            <a:pPr marL="692150" indent="-565150">
              <a:spcBef>
                <a:spcPct val="0"/>
              </a:spcBef>
              <a:buFontTx/>
              <a:buNone/>
            </a:pPr>
            <a:endParaRPr lang="en-US" altLang="en-US" sz="1600" b="1" baseline="-25000" dirty="0">
              <a:latin typeface="Times" pitchFamily="2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>
              <a:latin typeface="Times" charset="0"/>
              <a:ea typeface="Times" charset="0"/>
              <a:cs typeface="Times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We need to keep track of all these (5)  instructions in our datapaths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>
              <a:latin typeface="Times" charset="0"/>
              <a:ea typeface="Times" charset="0"/>
              <a:cs typeface="Times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The control paths also need to make sure that the control signals relate to correct instructions</a:t>
            </a:r>
          </a:p>
          <a:p>
            <a:pPr marL="692150" indent="-565150">
              <a:spcBef>
                <a:spcPct val="0"/>
              </a:spcBef>
              <a:buFontTx/>
              <a:buNone/>
            </a:pPr>
            <a:endParaRPr lang="en-US" altLang="en-US" sz="1600" b="1" baseline="-250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14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9440" y="6278768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November 3,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68440" y="6278768"/>
            <a:ext cx="2133600" cy="365125"/>
          </a:xfrm>
        </p:spPr>
        <p:txBody>
          <a:bodyPr/>
          <a:lstStyle/>
          <a:p>
            <a:fld id="{07E4C76B-B62B-E041-BECA-E1452F308EB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E81C93F-D29D-0942-959E-7E80E74AF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2440" y="1074756"/>
            <a:ext cx="8259762" cy="139514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Assume time for different tasks are</a:t>
            </a:r>
          </a:p>
          <a:p>
            <a:pPr lvl="1"/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100ps for register read or write</a:t>
            </a:r>
            <a:endParaRPr lang="en-US" altLang="en-US" sz="1600" dirty="0">
              <a:solidFill>
                <a:srgbClr val="C00000"/>
              </a:solidFill>
              <a:latin typeface="Times" charset="0"/>
              <a:ea typeface="Times" charset="0"/>
              <a:cs typeface="Times" charset="0"/>
            </a:endParaRPr>
          </a:p>
          <a:p>
            <a:pPr lvl="1"/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200ps for other tasks (ignore control and mux delays)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Compare pipelined datapath with single-cycle datapath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A6CDDD5-DBF1-5242-9F0C-77C22CD763D1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000" b="1" dirty="0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Pipeline Performance</a:t>
            </a:r>
            <a:endParaRPr lang="en-AU" altLang="en-US" sz="4000" b="1" dirty="0">
              <a:solidFill>
                <a:srgbClr val="006600"/>
              </a:solidFill>
              <a:latin typeface="Times" charset="0"/>
              <a:ea typeface="Times" charset="0"/>
              <a:cs typeface="Times" charset="0"/>
            </a:endParaRPr>
          </a:p>
        </p:txBody>
      </p:sp>
      <p:graphicFrame>
        <p:nvGraphicFramePr>
          <p:cNvPr id="11" name="Group 4">
            <a:extLst>
              <a:ext uri="{FF2B5EF4-FFF2-40B4-BE49-F238E27FC236}">
                <a16:creationId xmlns:a16="http://schemas.microsoft.com/office/drawing/2014/main" id="{6B40D89E-1624-CD46-8395-940E40297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903723"/>
              </p:ext>
            </p:extLst>
          </p:nvPr>
        </p:nvGraphicFramePr>
        <p:xfrm>
          <a:off x="395288" y="2716876"/>
          <a:ext cx="8353425" cy="2246319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2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00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Instr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Instr fetch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Register read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ALU op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Memory access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Register write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Total time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LDUR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800ps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STUR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200ps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700ps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R-format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600ps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5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CBZ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200ps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500ps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192DA98-8A55-474D-9D96-61D31602A524}"/>
              </a:ext>
            </a:extLst>
          </p:cNvPr>
          <p:cNvSpPr txBox="1"/>
          <p:nvPr/>
        </p:nvSpPr>
        <p:spPr>
          <a:xfrm>
            <a:off x="619125" y="5210175"/>
            <a:ext cx="752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" pitchFamily="2" charset="0"/>
                <a:cs typeface="Arial"/>
              </a:rPr>
              <a:t>We need to use a clock that allows the slowest operation to complete </a:t>
            </a:r>
          </a:p>
        </p:txBody>
      </p:sp>
    </p:spTree>
    <p:extLst>
      <p:ext uri="{BB962C8B-B14F-4D97-AF65-F5344CB8AC3E}">
        <p14:creationId xmlns:p14="http://schemas.microsoft.com/office/powerpoint/2010/main" val="405365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9440" y="6278768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November 3,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68440" y="6278768"/>
            <a:ext cx="2133600" cy="365125"/>
          </a:xfrm>
        </p:spPr>
        <p:txBody>
          <a:bodyPr/>
          <a:lstStyle/>
          <a:p>
            <a:fld id="{07E4C76B-B62B-E041-BECA-E1452F308EB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A44920D-A0D8-9E44-86EA-A81E4EB1A2FF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000" b="1" dirty="0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Pipeline Performance</a:t>
            </a:r>
            <a:endParaRPr lang="en-AU" altLang="en-US" sz="4000" b="1" dirty="0">
              <a:solidFill>
                <a:srgbClr val="006600"/>
              </a:solidFill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13" name="Picture 1">
            <a:extLst>
              <a:ext uri="{FF2B5EF4-FFF2-40B4-BE49-F238E27FC236}">
                <a16:creationId xmlns:a16="http://schemas.microsoft.com/office/drawing/2014/main" id="{96457B59-DFCD-DA46-B788-625DC047ED8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80" y="1204689"/>
            <a:ext cx="6295212" cy="4416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4">
            <a:extLst>
              <a:ext uri="{FF2B5EF4-FFF2-40B4-BE49-F238E27FC236}">
                <a16:creationId xmlns:a16="http://schemas.microsoft.com/office/drawing/2014/main" id="{7906D758-AC91-C047-9C9C-B20B62C91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960309"/>
            <a:ext cx="223195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Single-cycle (T</a:t>
            </a:r>
            <a:r>
              <a:rPr lang="en-US" altLang="en-US" sz="1600" baseline="-25000" dirty="0">
                <a:latin typeface="Times" charset="0"/>
                <a:ea typeface="Times" charset="0"/>
                <a:cs typeface="Times" charset="0"/>
              </a:rPr>
              <a:t>c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= 800ps)</a:t>
            </a:r>
            <a:endParaRPr lang="en-AU" altLang="en-US" sz="16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274E4537-6215-F34E-AB42-854586B20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54860"/>
            <a:ext cx="1980286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Pipelined (T</a:t>
            </a:r>
            <a:r>
              <a:rPr lang="en-US" altLang="en-US" sz="1600" baseline="-25000" dirty="0">
                <a:latin typeface="Times" charset="0"/>
                <a:ea typeface="Times" charset="0"/>
                <a:cs typeface="Times" charset="0"/>
              </a:rPr>
              <a:t>c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= 200ps)</a:t>
            </a:r>
            <a:endParaRPr lang="en-AU" altLang="en-US" sz="16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8F8E-1514-4742-BDF9-9B83CD6A93F1}"/>
              </a:ext>
            </a:extLst>
          </p:cNvPr>
          <p:cNvSpPr txBox="1"/>
          <p:nvPr/>
        </p:nvSpPr>
        <p:spPr>
          <a:xfrm>
            <a:off x="5364096" y="1807284"/>
            <a:ext cx="367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Cycle time = time for longest instruction			= 800ps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5D4D89-7074-B445-98B4-597379278079}"/>
              </a:ext>
            </a:extLst>
          </p:cNvPr>
          <p:cNvSpPr txBox="1"/>
          <p:nvPr/>
        </p:nvSpPr>
        <p:spPr>
          <a:xfrm>
            <a:off x="5408918" y="4186517"/>
            <a:ext cx="3466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Cycle time = slowest pipeline stage</a:t>
            </a:r>
          </a:p>
          <a:p>
            <a:r>
              <a:rPr lang="en-US" sz="16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		= 200ps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3DFABF-8DD7-254D-9258-2F9550FCB976}"/>
              </a:ext>
            </a:extLst>
          </p:cNvPr>
          <p:cNvSpPr txBox="1"/>
          <p:nvPr/>
        </p:nvSpPr>
        <p:spPr>
          <a:xfrm>
            <a:off x="6196405" y="4715446"/>
            <a:ext cx="2831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Speedup = 800/200 ~ 4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F3DCAF-A8E5-CA43-B6DA-1A87D402DDA0}"/>
              </a:ext>
            </a:extLst>
          </p:cNvPr>
          <p:cNvGrpSpPr/>
          <p:nvPr/>
        </p:nvGrpSpPr>
        <p:grpSpPr>
          <a:xfrm>
            <a:off x="325677" y="3093929"/>
            <a:ext cx="2542783" cy="1290181"/>
            <a:chOff x="325677" y="3093929"/>
            <a:chExt cx="2542783" cy="129018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741B101-1CED-AE40-9FC4-CBC374B0BEBC}"/>
                </a:ext>
              </a:extLst>
            </p:cNvPr>
            <p:cNvCxnSpPr>
              <a:cxnSpLocks/>
            </p:cNvCxnSpPr>
            <p:nvPr/>
          </p:nvCxnSpPr>
          <p:spPr>
            <a:xfrm>
              <a:off x="950780" y="3344449"/>
              <a:ext cx="1917680" cy="1039661"/>
            </a:xfrm>
            <a:prstGeom prst="straightConnector1">
              <a:avLst/>
            </a:prstGeom>
            <a:ln>
              <a:solidFill>
                <a:srgbClr val="007A37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B262491-795A-B94D-8F36-84294069823B}"/>
                </a:ext>
              </a:extLst>
            </p:cNvPr>
            <p:cNvSpPr txBox="1"/>
            <p:nvPr/>
          </p:nvSpPr>
          <p:spPr>
            <a:xfrm>
              <a:off x="325677" y="3093929"/>
              <a:ext cx="2179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139A29"/>
                  </a:solidFill>
                  <a:latin typeface="Times" pitchFamily="2" charset="0"/>
                  <a:cs typeface="Arial"/>
                </a:rPr>
                <a:t>100ps wasted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713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352B737-90E6-1E48-AF5C-274279614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2440" y="1140420"/>
            <a:ext cx="8259762" cy="43738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Pipelined laundry: overlapping execution </a:t>
            </a:r>
            <a:r>
              <a:rPr lang="en-US" altLang="en-US" sz="18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  <a:sym typeface="Wingdings" pitchFamily="2" charset="2"/>
              </a:rPr>
              <a:t> 4 tasks: </a:t>
            </a:r>
            <a:r>
              <a:rPr lang="en-US" altLang="en-US" sz="18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  <a:sym typeface="Wingdings" pitchFamily="2" charset="2"/>
              </a:rPr>
              <a:t>Wash, Dry, Fold, Put away</a:t>
            </a:r>
            <a:endParaRPr lang="en-US" altLang="en-US" sz="1800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  <a:p>
            <a:pPr lvl="1"/>
            <a:r>
              <a:rPr lang="en-US" altLang="en-US" sz="1800" dirty="0">
                <a:latin typeface="Times" charset="0"/>
                <a:ea typeface="Times" charset="0"/>
                <a:cs typeface="Times" charset="0"/>
              </a:rPr>
              <a:t>Parallelism improves performance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A8E34D3-F577-BC4C-8C04-A35527EEBD99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altLang="en-US" sz="3600" b="1" dirty="0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Single cycle instructions vs pipelined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C205B661-5907-364E-9EEC-C3D24CE9C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860" y="2101849"/>
            <a:ext cx="3793490" cy="18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l" eaLnBrk="1" hangingPunct="1">
              <a:spcBef>
                <a:spcPct val="20000"/>
              </a:spcBef>
              <a:buSzPct val="101000"/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" charset="0"/>
                <a:ea typeface="Times" charset="0"/>
                <a:cs typeface="Times" charset="0"/>
              </a:rPr>
              <a:t>One after another</a:t>
            </a:r>
          </a:p>
          <a:p>
            <a:pPr marL="800100" lvl="1" indent="-342900" algn="l" eaLnBrk="1" hangingPunct="1">
              <a:spcBef>
                <a:spcPct val="20000"/>
              </a:spcBef>
              <a:buSzPct val="101000"/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" charset="0"/>
                <a:ea typeface="Times" charset="0"/>
                <a:cs typeface="Times" charset="0"/>
              </a:rPr>
              <a:t>Throughput</a:t>
            </a:r>
            <a:br>
              <a:rPr lang="en-US" altLang="en-US" sz="1800" dirty="0">
                <a:latin typeface="Times" charset="0"/>
                <a:ea typeface="Times" charset="0"/>
                <a:cs typeface="Times" charset="0"/>
              </a:rPr>
            </a:br>
            <a:r>
              <a:rPr lang="en-US" altLang="en-US" sz="1800" dirty="0">
                <a:latin typeface="Times" charset="0"/>
                <a:ea typeface="Times" charset="0"/>
                <a:cs typeface="Times" charset="0"/>
              </a:rPr>
              <a:t>=  loads * stages * time</a:t>
            </a:r>
            <a:br>
              <a:rPr lang="en-US" altLang="en-US" sz="1800" dirty="0">
                <a:latin typeface="Times" charset="0"/>
                <a:ea typeface="Times" charset="0"/>
                <a:cs typeface="Times" charset="0"/>
              </a:rPr>
            </a:br>
            <a:r>
              <a:rPr lang="en-US" altLang="en-US" sz="1800" dirty="0">
                <a:latin typeface="Times" charset="0"/>
                <a:ea typeface="Times" charset="0"/>
                <a:cs typeface="Times" charset="0"/>
              </a:rPr>
              <a:t>=  10K  x     4    x   .5   = 20K</a:t>
            </a:r>
            <a:br>
              <a:rPr lang="en-US" altLang="en-US" sz="1800" dirty="0">
                <a:latin typeface="Times" charset="0"/>
                <a:ea typeface="Times" charset="0"/>
                <a:cs typeface="Times" charset="0"/>
              </a:rPr>
            </a:br>
            <a:r>
              <a:rPr lang="en-US" altLang="en-US" sz="1800" dirty="0">
                <a:latin typeface="Times" charset="0"/>
                <a:ea typeface="Times" charset="0"/>
                <a:cs typeface="Times" charset="0"/>
              </a:rPr>
              <a:t>=  10K loads per 20K </a:t>
            </a:r>
            <a:r>
              <a:rPr lang="en-US" altLang="en-US" sz="1800" dirty="0" err="1">
                <a:latin typeface="Times" charset="0"/>
                <a:ea typeface="Times" charset="0"/>
                <a:cs typeface="Times" charset="0"/>
              </a:rPr>
              <a:t>hrs</a:t>
            </a:r>
            <a:endParaRPr lang="en-US" altLang="en-US" sz="1800" dirty="0">
              <a:latin typeface="Times" charset="0"/>
              <a:ea typeface="Times" charset="0"/>
              <a:cs typeface="Times" charset="0"/>
            </a:endParaRPr>
          </a:p>
          <a:p>
            <a:pPr marL="400050">
              <a:spcBef>
                <a:spcPct val="20000"/>
              </a:spcBef>
              <a:buSzPct val="101000"/>
              <a:buFont typeface="Arial" panose="020B0604020202020204" pitchFamily="34" charset="0"/>
              <a:buChar char="•"/>
            </a:pPr>
            <a:endParaRPr lang="en-US" altLang="en-US" sz="1800" dirty="0">
              <a:latin typeface="Times" charset="0"/>
              <a:ea typeface="Times" charset="0"/>
              <a:cs typeface="Times" charset="0"/>
            </a:endParaRPr>
          </a:p>
          <a:p>
            <a:pPr marL="457200" lvl="1" indent="0" algn="l" eaLnBrk="1" hangingPunct="1">
              <a:spcBef>
                <a:spcPct val="20000"/>
              </a:spcBef>
              <a:buSzPct val="101000"/>
            </a:pPr>
            <a:endParaRPr lang="en-US" altLang="en-US" sz="1800" dirty="0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12" name="Picture 8" descr="f04-25-P374493">
            <a:extLst>
              <a:ext uri="{FF2B5EF4-FFF2-40B4-BE49-F238E27FC236}">
                <a16:creationId xmlns:a16="http://schemas.microsoft.com/office/drawing/2014/main" id="{45231C03-9FE0-7F47-9D42-3EB4498D4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993603"/>
            <a:ext cx="4484687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6">
            <a:extLst>
              <a:ext uri="{FF2B5EF4-FFF2-40B4-BE49-F238E27FC236}">
                <a16:creationId xmlns:a16="http://schemas.microsoft.com/office/drawing/2014/main" id="{9BA78B93-963E-2590-334F-6A97906E8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023" y="4001844"/>
            <a:ext cx="3793490" cy="2219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1" indent="0" algn="l" eaLnBrk="1" hangingPunct="1">
              <a:spcBef>
                <a:spcPct val="20000"/>
              </a:spcBef>
              <a:buSzPct val="101000"/>
            </a:pPr>
            <a:endParaRPr lang="en-US" altLang="en-US" sz="18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22AFFC8-B21E-99D2-C683-BE74C049A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75" y="4061051"/>
            <a:ext cx="4048125" cy="18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l" eaLnBrk="1" hangingPunct="1">
              <a:spcBef>
                <a:spcPct val="20000"/>
              </a:spcBef>
              <a:buSzPct val="101000"/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" charset="0"/>
                <a:ea typeface="Times" charset="0"/>
                <a:cs typeface="Times" charset="0"/>
              </a:rPr>
              <a:t>Non-stop</a:t>
            </a:r>
          </a:p>
          <a:p>
            <a:pPr marL="800100" lvl="1" indent="-342900" algn="l" eaLnBrk="1" hangingPunct="1">
              <a:spcBef>
                <a:spcPct val="20000"/>
              </a:spcBef>
              <a:buSzPct val="101000"/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" charset="0"/>
                <a:ea typeface="Times" charset="0"/>
                <a:cs typeface="Times" charset="0"/>
              </a:rPr>
              <a:t>Speedup</a:t>
            </a:r>
            <a:br>
              <a:rPr lang="en-US" altLang="en-US" sz="1800" dirty="0">
                <a:latin typeface="Times" charset="0"/>
                <a:ea typeface="Times" charset="0"/>
                <a:cs typeface="Times" charset="0"/>
              </a:rPr>
            </a:br>
            <a:r>
              <a:rPr lang="en-US" altLang="en-US" sz="1800" dirty="0">
                <a:latin typeface="Times" charset="0"/>
                <a:ea typeface="Times" charset="0"/>
                <a:cs typeface="Times" charset="0"/>
              </a:rPr>
              <a:t>= (loads + (stages - 1)) * time</a:t>
            </a:r>
            <a:br>
              <a:rPr lang="en-US" altLang="en-US" sz="1800" dirty="0">
                <a:latin typeface="Times" charset="0"/>
                <a:ea typeface="Times" charset="0"/>
                <a:cs typeface="Times" charset="0"/>
              </a:rPr>
            </a:br>
            <a:r>
              <a:rPr lang="en-US" altLang="en-US" sz="1800" dirty="0">
                <a:latin typeface="Times" charset="0"/>
                <a:ea typeface="Times" charset="0"/>
                <a:cs typeface="Times" charset="0"/>
              </a:rPr>
              <a:t>= (10K+ (      4   - 1))   x .5</a:t>
            </a:r>
            <a:br>
              <a:rPr lang="en-US" altLang="en-US" sz="1800" dirty="0">
                <a:latin typeface="Times" charset="0"/>
                <a:ea typeface="Times" charset="0"/>
                <a:cs typeface="Times" charset="0"/>
              </a:rPr>
            </a:br>
            <a:r>
              <a:rPr lang="en-US" altLang="en-US" sz="1800" dirty="0">
                <a:latin typeface="Times" charset="0"/>
                <a:ea typeface="Times" charset="0"/>
                <a:cs typeface="Times" charset="0"/>
              </a:rPr>
              <a:t>=  10.003K loads per 5001.5 </a:t>
            </a:r>
            <a:r>
              <a:rPr lang="en-US" altLang="en-US" sz="1800" dirty="0" err="1">
                <a:latin typeface="Times" charset="0"/>
                <a:ea typeface="Times" charset="0"/>
                <a:cs typeface="Times" charset="0"/>
              </a:rPr>
              <a:t>hrs</a:t>
            </a:r>
            <a:endParaRPr lang="en-US" altLang="en-US" sz="1800" dirty="0">
              <a:latin typeface="Times" charset="0"/>
              <a:ea typeface="Times" charset="0"/>
              <a:cs typeface="Times" charset="0"/>
            </a:endParaRPr>
          </a:p>
          <a:p>
            <a:pPr marL="400050">
              <a:spcBef>
                <a:spcPct val="20000"/>
              </a:spcBef>
              <a:buSzPct val="101000"/>
              <a:buFont typeface="Arial" panose="020B0604020202020204" pitchFamily="34" charset="0"/>
              <a:buChar char="•"/>
            </a:pPr>
            <a:endParaRPr lang="en-US" altLang="en-US" sz="1800" dirty="0">
              <a:latin typeface="Times" charset="0"/>
              <a:ea typeface="Times" charset="0"/>
              <a:cs typeface="Times" charset="0"/>
            </a:endParaRPr>
          </a:p>
          <a:p>
            <a:pPr marL="457200" lvl="1" indent="0" algn="l" eaLnBrk="1" hangingPunct="1">
              <a:spcBef>
                <a:spcPct val="20000"/>
              </a:spcBef>
              <a:buSzPct val="101000"/>
            </a:pPr>
            <a:endParaRPr lang="en-US" altLang="en-US" sz="18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321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9440" y="6278768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November 3,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68440" y="6278768"/>
            <a:ext cx="2133600" cy="365125"/>
          </a:xfrm>
        </p:spPr>
        <p:txBody>
          <a:bodyPr/>
          <a:lstStyle/>
          <a:p>
            <a:fld id="{07E4C76B-B62B-E041-BECA-E1452F308EB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BECE834C-FDAF-CE40-A557-D21597911F92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42356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000" b="1" dirty="0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Pipeline Performance</a:t>
            </a:r>
            <a:endParaRPr lang="en-AU" altLang="en-US" sz="4000" b="1" dirty="0">
              <a:solidFill>
                <a:srgbClr val="0066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64DA95-F41A-6649-94D3-71F6E0B61EDF}"/>
              </a:ext>
            </a:extLst>
          </p:cNvPr>
          <p:cNvSpPr txBox="1"/>
          <p:nvPr/>
        </p:nvSpPr>
        <p:spPr>
          <a:xfrm>
            <a:off x="871369" y="1086515"/>
            <a:ext cx="762717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39A29"/>
                </a:solidFill>
                <a:latin typeface="Times" charset="0"/>
                <a:ea typeface="Times" charset="0"/>
                <a:cs typeface="Times" charset="0"/>
              </a:rPr>
              <a:t>Let us consider how instructions flow through a pipeline</a:t>
            </a:r>
          </a:p>
          <a:p>
            <a:endParaRPr lang="en-US" dirty="0">
              <a:solidFill>
                <a:srgbClr val="139A29"/>
              </a:solidFill>
              <a:latin typeface="Times" charset="0"/>
              <a:ea typeface="Times" charset="0"/>
              <a:cs typeface="Times" charset="0"/>
            </a:endParaRPr>
          </a:p>
          <a:p>
            <a:r>
              <a:rPr lang="en-US" sz="1400" dirty="0">
                <a:latin typeface="Times" charset="0"/>
                <a:ea typeface="Times" charset="0"/>
                <a:cs typeface="Times" charset="0"/>
              </a:rPr>
              <a:t>1:	ADRP  	X0, 	v</a:t>
            </a:r>
          </a:p>
          <a:p>
            <a:r>
              <a:rPr lang="en-US" sz="1400" dirty="0">
                <a:latin typeface="Times" charset="0"/>
                <a:ea typeface="Times" charset="0"/>
                <a:cs typeface="Times" charset="0"/>
              </a:rPr>
              <a:t>2:	ADD 		X0, 	X0, :lo12:v</a:t>
            </a:r>
          </a:p>
          <a:p>
            <a:r>
              <a:rPr lang="en-US" sz="1400" dirty="0">
                <a:latin typeface="Times" charset="0"/>
                <a:ea typeface="Times" charset="0"/>
                <a:cs typeface="Times" charset="0"/>
              </a:rPr>
              <a:t>3:	LDUR 	X1, 	[X0, #0]</a:t>
            </a:r>
          </a:p>
          <a:p>
            <a:r>
              <a:rPr lang="en-US" sz="1400" dirty="0">
                <a:latin typeface="Times" charset="0"/>
                <a:ea typeface="Times" charset="0"/>
                <a:cs typeface="Times" charset="0"/>
              </a:rPr>
              <a:t>4:	LDUR 	X2, 	[X0, #8]</a:t>
            </a:r>
          </a:p>
          <a:p>
            <a:r>
              <a:rPr lang="en-US" sz="1400" dirty="0">
                <a:latin typeface="Times" charset="0"/>
                <a:ea typeface="Times" charset="0"/>
                <a:cs typeface="Times" charset="0"/>
              </a:rPr>
              <a:t>5:	ADD 		X1, 	X1, 	X2</a:t>
            </a:r>
          </a:p>
          <a:p>
            <a:r>
              <a:rPr lang="en-US" sz="1400" dirty="0">
                <a:latin typeface="Times" charset="0"/>
                <a:ea typeface="Times" charset="0"/>
                <a:cs typeface="Times" charset="0"/>
              </a:rPr>
              <a:t>6:	LDUR 	X2, 	[X0, #16]</a:t>
            </a:r>
          </a:p>
          <a:p>
            <a:r>
              <a:rPr lang="en-US" sz="1400" dirty="0">
                <a:latin typeface="Times" charset="0"/>
                <a:ea typeface="Times" charset="0"/>
                <a:cs typeface="Times" charset="0"/>
              </a:rPr>
              <a:t>7:	ADD 		X1, 	X1, 	X2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5E0960A-DFC7-5F44-881D-A4495A5CE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503582"/>
              </p:ext>
            </p:extLst>
          </p:nvPr>
        </p:nvGraphicFramePr>
        <p:xfrm>
          <a:off x="338862" y="3552116"/>
          <a:ext cx="8229591" cy="20058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5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5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55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55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55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55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55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5542">
                  <a:extLst>
                    <a:ext uri="{9D8B030D-6E8A-4147-A177-3AD203B41FA5}">
                      <a16:colId xmlns:a16="http://schemas.microsoft.com/office/drawing/2014/main" val="3415380451"/>
                    </a:ext>
                  </a:extLst>
                </a:gridCol>
              </a:tblGrid>
              <a:tr h="180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 dirty="0">
                          <a:solidFill>
                            <a:srgbClr val="006600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CYCLE</a:t>
                      </a:r>
                      <a:endParaRPr lang="en-US" sz="1400" b="0" i="1" u="none" strike="noStrike" dirty="0">
                        <a:solidFill>
                          <a:srgbClr val="0066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>
                          <a:solidFill>
                            <a:srgbClr val="006600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1</a:t>
                      </a:r>
                      <a:endParaRPr lang="en-US" sz="1400" b="0" i="1" u="none" strike="noStrike">
                        <a:solidFill>
                          <a:srgbClr val="0066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i="1" u="none" strike="noStrike">
                          <a:solidFill>
                            <a:srgbClr val="006600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2</a:t>
                      </a:r>
                      <a:endParaRPr lang="is-IS" sz="1400" b="0" i="1" u="none" strike="noStrike">
                        <a:solidFill>
                          <a:srgbClr val="0066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>
                          <a:solidFill>
                            <a:srgbClr val="006600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3</a:t>
                      </a:r>
                      <a:endParaRPr lang="en-US" sz="1400" b="0" i="1" u="none" strike="noStrike">
                        <a:solidFill>
                          <a:srgbClr val="0066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>
                          <a:solidFill>
                            <a:srgbClr val="006600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4</a:t>
                      </a:r>
                      <a:endParaRPr lang="en-US" sz="1400" b="0" i="1" u="none" strike="noStrike">
                        <a:solidFill>
                          <a:srgbClr val="0066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>
                          <a:solidFill>
                            <a:srgbClr val="006600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5</a:t>
                      </a:r>
                      <a:endParaRPr lang="en-US" sz="1400" b="0" i="1" u="none" strike="noStrike">
                        <a:solidFill>
                          <a:srgbClr val="0066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>
                          <a:solidFill>
                            <a:srgbClr val="006600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6</a:t>
                      </a:r>
                      <a:endParaRPr lang="en-US" sz="1400" b="0" i="1" u="none" strike="noStrike">
                        <a:solidFill>
                          <a:srgbClr val="0066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>
                          <a:solidFill>
                            <a:srgbClr val="006600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7</a:t>
                      </a:r>
                      <a:endParaRPr lang="en-US" sz="1400" b="0" i="1" u="none" strike="noStrike">
                        <a:solidFill>
                          <a:srgbClr val="0066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>
                          <a:solidFill>
                            <a:srgbClr val="006600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8</a:t>
                      </a:r>
                      <a:endParaRPr lang="en-US" sz="1400" b="0" i="1" u="none" strike="noStrike">
                        <a:solidFill>
                          <a:srgbClr val="0066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>
                          <a:solidFill>
                            <a:srgbClr val="006600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9</a:t>
                      </a:r>
                      <a:endParaRPr lang="en-US" sz="1400" b="0" i="1" u="none" strike="noStrike">
                        <a:solidFill>
                          <a:srgbClr val="0066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>
                          <a:solidFill>
                            <a:srgbClr val="006600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10</a:t>
                      </a:r>
                      <a:endParaRPr lang="en-US" sz="1400" b="0" i="1" u="none" strike="noStrike">
                        <a:solidFill>
                          <a:srgbClr val="0066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i="1" u="none" strike="noStrike" dirty="0">
                          <a:solidFill>
                            <a:srgbClr val="006600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11</a:t>
                      </a:r>
                      <a:endParaRPr lang="cs-CZ" sz="1400" b="0" i="1" u="none" strike="noStrike" dirty="0">
                        <a:solidFill>
                          <a:srgbClr val="0066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6600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12</a:t>
                      </a:r>
                    </a:p>
                  </a:txBody>
                  <a:tcPr marL="9514" marR="9514" marT="951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ADRP X0, 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IF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EX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WB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766">
                <a:tc>
                  <a:txBody>
                    <a:bodyPr/>
                    <a:lstStyle/>
                    <a:p>
                      <a:pPr algn="l" fontAlgn="b"/>
                      <a:r>
                        <a:rPr lang="fi-FI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ADD X0, X0,  :lo12:v</a:t>
                      </a:r>
                      <a:endParaRPr lang="fi-FI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IF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EX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WB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LDUR X1, [X0, #0]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IF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EX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MEM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WB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LDUR X2, [X0, #8]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IF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EX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MEM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WB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ADD X1, X1,X2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IF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EX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WB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LDUR X2, [X0, #16]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IF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EX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MEM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WB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ADD X1, X1,X2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IF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EX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WB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766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u="none" strike="noStrike" dirty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 STUR  X1, [X0, #16]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IF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ID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EX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MEM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9514" marR="9514" marT="9514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128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9440" y="6278768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November 3,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68440" y="6278768"/>
            <a:ext cx="2133600" cy="365125"/>
          </a:xfrm>
        </p:spPr>
        <p:txBody>
          <a:bodyPr/>
          <a:lstStyle/>
          <a:p>
            <a:fld id="{07E4C76B-B62B-E041-BECA-E1452F308EB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D7A8A5A-FBF5-5F4A-A137-0D285146F500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413376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3600" b="1" dirty="0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Pipeline Datapaths (slightly modified)</a:t>
            </a:r>
            <a:endParaRPr lang="en-AU" altLang="en-US" sz="3600" b="1" dirty="0">
              <a:solidFill>
                <a:srgbClr val="006600"/>
              </a:solidFill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E74A3D-F771-764D-BD9C-CA39D81E2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" y="1399938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032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9440" y="6278768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November 3,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68440" y="6278768"/>
            <a:ext cx="2133600" cy="365125"/>
          </a:xfrm>
        </p:spPr>
        <p:txBody>
          <a:bodyPr/>
          <a:lstStyle/>
          <a:p>
            <a:fld id="{07E4C76B-B62B-E041-BECA-E1452F308EB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43D718-460C-DE4A-BB23-B396F5C71E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" y="929750"/>
            <a:ext cx="8259762" cy="405485"/>
          </a:xfrm>
        </p:spPr>
        <p:txBody>
          <a:bodyPr>
            <a:noAutofit/>
          </a:bodyPr>
          <a:lstStyle/>
          <a:p>
            <a:pPr lvl="1"/>
            <a:r>
              <a:rPr lang="en-US" altLang="en-US" sz="1800" dirty="0">
                <a:latin typeface="Times" charset="0"/>
                <a:ea typeface="Times" charset="0"/>
                <a:cs typeface="Times" charset="0"/>
              </a:rPr>
              <a:t>To hold information produced in previous cycle (including control signals)</a:t>
            </a:r>
            <a:endParaRPr lang="en-AU" altLang="en-US" sz="18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E152A84-8F48-AE4C-934B-4E1561672136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Need registers (or buffers) between stages</a:t>
            </a:r>
          </a:p>
        </p:txBody>
      </p:sp>
      <p:pic>
        <p:nvPicPr>
          <p:cNvPr id="8" name="Picture 7" descr="f04-35-P374493">
            <a:extLst>
              <a:ext uri="{FF2B5EF4-FFF2-40B4-BE49-F238E27FC236}">
                <a16:creationId xmlns:a16="http://schemas.microsoft.com/office/drawing/2014/main" id="{DF9BD155-8A9F-F64F-9D40-C1692AF75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02" y="1311459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40247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{C683083E-2B50-214B-9CA5-3520C5AD312C}tf10001119</Template>
  <TotalTime>11317</TotalTime>
  <Words>1480</Words>
  <Application>Microsoft Macintosh PowerPoint</Application>
  <PresentationFormat>Letter Paper (8.5x11 in)</PresentationFormat>
  <Paragraphs>328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Times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Pipeline Datapaths  Data passed between stages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 to pipeline performance</vt:lpstr>
    </vt:vector>
  </TitlesOfParts>
  <Company>University of North Texas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Young, Kit</dc:creator>
  <cp:lastModifiedBy>James, Gary</cp:lastModifiedBy>
  <cp:revision>392</cp:revision>
  <cp:lastPrinted>2020-10-03T17:45:33Z</cp:lastPrinted>
  <dcterms:created xsi:type="dcterms:W3CDTF">2010-11-22T21:44:58Z</dcterms:created>
  <dcterms:modified xsi:type="dcterms:W3CDTF">2024-06-27T20:24:49Z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