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73" r:id="rId2"/>
    <p:sldId id="259" r:id="rId3"/>
    <p:sldId id="257" r:id="rId4"/>
    <p:sldId id="258" r:id="rId5"/>
    <p:sldId id="274" r:id="rId6"/>
    <p:sldId id="275" r:id="rId7"/>
    <p:sldId id="276" r:id="rId8"/>
    <p:sldId id="260" r:id="rId9"/>
    <p:sldId id="269" r:id="rId10"/>
    <p:sldId id="261" r:id="rId11"/>
    <p:sldId id="268" r:id="rId12"/>
    <p:sldId id="270" r:id="rId13"/>
    <p:sldId id="263" r:id="rId14"/>
    <p:sldId id="271" r:id="rId15"/>
    <p:sldId id="264" r:id="rId16"/>
    <p:sldId id="265" r:id="rId17"/>
    <p:sldId id="266" r:id="rId18"/>
    <p:sldId id="267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y James" initials="GJ" lastIdx="1" clrIdx="0">
    <p:extLst>
      <p:ext uri="{19B8F6BF-5375-455C-9EA6-DF929625EA0E}">
        <p15:presenceInfo xmlns:p15="http://schemas.microsoft.com/office/powerpoint/2012/main" userId="b719b97f58c4cd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3028"/>
  </p:normalViewPr>
  <p:slideViewPr>
    <p:cSldViewPr snapToGrid="0" snapToObjects="1">
      <p:cViewPr varScale="1">
        <p:scale>
          <a:sx n="97" d="100"/>
          <a:sy n="97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AE812-D211-B64F-9D47-F7ACBE0EFE6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2AEAA-D43E-CD42-889F-40218188A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Minecraft port 25565</a:t>
            </a:r>
          </a:p>
          <a:p>
            <a:pPr lvl="1"/>
            <a:r>
              <a:rPr lang="en-US" dirty="0"/>
              <a:t>MS SQL 1443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2AEAA-D43E-CD42-889F-40218188ADB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9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6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3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5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5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0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1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6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8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91C826D-24DB-C24B-81F8-A77CBD99CD68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6C223-58CE-E940-9C8D-C343BD28369A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978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dns/what-is-dns/" TargetMode="External"/><Relationship Id="rId7" Type="http://schemas.openxmlformats.org/officeDocument/2006/relationships/hyperlink" Target="https://www.cloudflare.com/learning/ssl/what-is-https/" TargetMode="External"/><Relationship Id="rId2" Type="http://schemas.openxmlformats.org/officeDocument/2006/relationships/hyperlink" Target="https://www.cloudflare.com/learning/network-layer/what-is-tunnel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flare.com/learning/ssl/what-is-encryption/" TargetMode="External"/><Relationship Id="rId5" Type="http://schemas.openxmlformats.org/officeDocument/2006/relationships/hyperlink" Target="https://blog.cloudflare.com/secure-time/" TargetMode="External"/><Relationship Id="rId4" Type="http://schemas.openxmlformats.org/officeDocument/2006/relationships/hyperlink" Target="https://www.cloudflare.com/learning/dns/glossary/what-is-a-domain-name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TP/Status#successful_responses" TargetMode="External"/><Relationship Id="rId7" Type="http://schemas.openxmlformats.org/officeDocument/2006/relationships/hyperlink" Target="https://developer.mozilla.org/en-US/docs/Web/HTTP/Status" TargetMode="External"/><Relationship Id="rId2" Type="http://schemas.openxmlformats.org/officeDocument/2006/relationships/hyperlink" Target="https://developer.mozilla.org/en-US/docs/Web/HTTP/Status#information_respon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TP/Status#server_error_responses" TargetMode="External"/><Relationship Id="rId5" Type="http://schemas.openxmlformats.org/officeDocument/2006/relationships/hyperlink" Target="https://developer.mozilla.org/en-US/docs/Web/HTTP/Status#client_error_responses" TargetMode="External"/><Relationship Id="rId4" Type="http://schemas.openxmlformats.org/officeDocument/2006/relationships/hyperlink" Target="https://developer.mozilla.org/en-US/docs/Web/HTTP/Status#redirection_messages" TargetMode="Externa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hyperlink" Target="https://developer.mozilla.org/en-US/docs/Web/HTTP/Status/301" TargetMode="External"/><Relationship Id="rId18" Type="http://schemas.openxmlformats.org/officeDocument/2006/relationships/hyperlink" Target="https://developer.mozilla.org/en-US/docs/Web/HTTP/Status/307" TargetMode="External"/><Relationship Id="rId26" Type="http://schemas.openxmlformats.org/officeDocument/2006/relationships/hyperlink" Target="https://developer.mozilla.org/en-US/docs/Web/HTTP/Status/407" TargetMode="External"/><Relationship Id="rId39" Type="http://schemas.openxmlformats.org/officeDocument/2006/relationships/hyperlink" Target="https://developer.mozilla.org/en-US/docs/Web/HTTP/Status/425" TargetMode="External"/><Relationship Id="rId21" Type="http://schemas.openxmlformats.org/officeDocument/2006/relationships/hyperlink" Target="https://developer.mozilla.org/en-US/docs/Web/HTTP/Status/402" TargetMode="External"/><Relationship Id="rId34" Type="http://schemas.openxmlformats.org/officeDocument/2006/relationships/hyperlink" Target="https://developer.mozilla.org/en-US/docs/Web/HTTP/Status/415" TargetMode="External"/><Relationship Id="rId42" Type="http://schemas.openxmlformats.org/officeDocument/2006/relationships/hyperlink" Target="https://developer.mozilla.org/en-US/docs/Web/HTTP/Status/429" TargetMode="External"/><Relationship Id="rId47" Type="http://schemas.openxmlformats.org/officeDocument/2006/relationships/hyperlink" Target="https://developer.mozilla.org/en-US/docs/Web/HTTP/Status/502" TargetMode="External"/><Relationship Id="rId50" Type="http://schemas.openxmlformats.org/officeDocument/2006/relationships/hyperlink" Target="https://developer.mozilla.org/en-US/docs/Web/HTTP/Status/505" TargetMode="External"/><Relationship Id="rId55" Type="http://schemas.openxmlformats.org/officeDocument/2006/relationships/hyperlink" Target="https://developer.mozilla.org/en-US/docs/Web/HTTP/Status/511" TargetMode="External"/><Relationship Id="rId7" Type="http://schemas.openxmlformats.org/officeDocument/2006/relationships/hyperlink" Target="https://developer.mozilla.org/en-US/docs/Web/HTTP/Status/202" TargetMode="External"/><Relationship Id="rId2" Type="http://schemas.openxmlformats.org/officeDocument/2006/relationships/hyperlink" Target="https://developer.mozilla.org/en-US/docs/Web/HTTP/Status/100" TargetMode="External"/><Relationship Id="rId16" Type="http://schemas.openxmlformats.org/officeDocument/2006/relationships/hyperlink" Target="https://developer.mozilla.org/en-US/docs/Web/HTTP/Status/304" TargetMode="External"/><Relationship Id="rId29" Type="http://schemas.openxmlformats.org/officeDocument/2006/relationships/hyperlink" Target="https://developer.mozilla.org/en-US/docs/Web/HTTP/Status/410" TargetMode="External"/><Relationship Id="rId11" Type="http://schemas.openxmlformats.org/officeDocument/2006/relationships/hyperlink" Target="https://developer.mozilla.org/en-US/docs/Web/HTTP/Status/206" TargetMode="External"/><Relationship Id="rId24" Type="http://schemas.openxmlformats.org/officeDocument/2006/relationships/hyperlink" Target="https://developer.mozilla.org/en-US/docs/Web/HTTP/Status/405" TargetMode="External"/><Relationship Id="rId32" Type="http://schemas.openxmlformats.org/officeDocument/2006/relationships/hyperlink" Target="https://developer.mozilla.org/en-US/docs/Web/HTTP/Status/413" TargetMode="External"/><Relationship Id="rId37" Type="http://schemas.openxmlformats.org/officeDocument/2006/relationships/hyperlink" Target="https://developer.mozilla.org/en-US/docs/Web/HTTP/Status/418" TargetMode="External"/><Relationship Id="rId40" Type="http://schemas.openxmlformats.org/officeDocument/2006/relationships/hyperlink" Target="https://developer.mozilla.org/en-US/docs/Web/HTTP/Status/426" TargetMode="External"/><Relationship Id="rId45" Type="http://schemas.openxmlformats.org/officeDocument/2006/relationships/hyperlink" Target="https://developer.mozilla.org/en-US/docs/Web/HTTP/Status/500" TargetMode="External"/><Relationship Id="rId53" Type="http://schemas.openxmlformats.org/officeDocument/2006/relationships/hyperlink" Target="https://developer.mozilla.org/en-US/docs/Web/HTTP/Status/508" TargetMode="External"/><Relationship Id="rId5" Type="http://schemas.openxmlformats.org/officeDocument/2006/relationships/hyperlink" Target="https://developer.mozilla.org/en-US/docs/Web/HTTP/Status/200" TargetMode="External"/><Relationship Id="rId10" Type="http://schemas.openxmlformats.org/officeDocument/2006/relationships/hyperlink" Target="https://developer.mozilla.org/en-US/docs/Web/HTTP/Status/205" TargetMode="External"/><Relationship Id="rId19" Type="http://schemas.openxmlformats.org/officeDocument/2006/relationships/hyperlink" Target="https://developer.mozilla.org/en-US/docs/Web/HTTP/Status/400" TargetMode="External"/><Relationship Id="rId31" Type="http://schemas.openxmlformats.org/officeDocument/2006/relationships/hyperlink" Target="https://developer.mozilla.org/en-US/docs/Web/HTTP/Status/412" TargetMode="External"/><Relationship Id="rId44" Type="http://schemas.openxmlformats.org/officeDocument/2006/relationships/hyperlink" Target="https://developer.mozilla.org/en-US/docs/Web/HTTP/Status/451" TargetMode="External"/><Relationship Id="rId52" Type="http://schemas.openxmlformats.org/officeDocument/2006/relationships/hyperlink" Target="https://developer.mozilla.org/en-US/docs/Web/HTTP/Status/507" TargetMode="External"/><Relationship Id="rId4" Type="http://schemas.openxmlformats.org/officeDocument/2006/relationships/hyperlink" Target="https://developer.mozilla.org/en-US/docs/Web/HTTP/Status/103" TargetMode="External"/><Relationship Id="rId9" Type="http://schemas.openxmlformats.org/officeDocument/2006/relationships/hyperlink" Target="https://developer.mozilla.org/en-US/docs/Web/HTTP/Status/204" TargetMode="External"/><Relationship Id="rId14" Type="http://schemas.openxmlformats.org/officeDocument/2006/relationships/hyperlink" Target="https://developer.mozilla.org/en-US/docs/Web/HTTP/Status/302" TargetMode="External"/><Relationship Id="rId22" Type="http://schemas.openxmlformats.org/officeDocument/2006/relationships/hyperlink" Target="https://developer.mozilla.org/en-US/docs/Web/HTTP/Status/403" TargetMode="External"/><Relationship Id="rId27" Type="http://schemas.openxmlformats.org/officeDocument/2006/relationships/hyperlink" Target="https://developer.mozilla.org/en-US/docs/Web/HTTP/Status/408" TargetMode="External"/><Relationship Id="rId30" Type="http://schemas.openxmlformats.org/officeDocument/2006/relationships/hyperlink" Target="https://developer.mozilla.org/en-US/docs/Web/HTTP/Status/411" TargetMode="External"/><Relationship Id="rId35" Type="http://schemas.openxmlformats.org/officeDocument/2006/relationships/hyperlink" Target="https://developer.mozilla.org/en-US/docs/Web/HTTP/Status/416" TargetMode="External"/><Relationship Id="rId43" Type="http://schemas.openxmlformats.org/officeDocument/2006/relationships/hyperlink" Target="https://developer.mozilla.org/en-US/docs/Web/HTTP/Status/431" TargetMode="External"/><Relationship Id="rId48" Type="http://schemas.openxmlformats.org/officeDocument/2006/relationships/hyperlink" Target="https://developer.mozilla.org/en-US/docs/Web/HTTP/Status/503" TargetMode="External"/><Relationship Id="rId8" Type="http://schemas.openxmlformats.org/officeDocument/2006/relationships/hyperlink" Target="https://developer.mozilla.org/en-US/docs/Web/HTTP/Status/203" TargetMode="External"/><Relationship Id="rId51" Type="http://schemas.openxmlformats.org/officeDocument/2006/relationships/hyperlink" Target="https://developer.mozilla.org/en-US/docs/Web/HTTP/Status/506" TargetMode="External"/><Relationship Id="rId3" Type="http://schemas.openxmlformats.org/officeDocument/2006/relationships/hyperlink" Target="https://developer.mozilla.org/en-US/docs/Web/HTTP/Status/101" TargetMode="External"/><Relationship Id="rId12" Type="http://schemas.openxmlformats.org/officeDocument/2006/relationships/hyperlink" Target="https://developer.mozilla.org/en-US/docs/Web/HTTP/Status/300" TargetMode="External"/><Relationship Id="rId17" Type="http://schemas.openxmlformats.org/officeDocument/2006/relationships/hyperlink" Target="https://developer.mozilla.org/en-US/docs/Web/HTTP/Status/308" TargetMode="External"/><Relationship Id="rId25" Type="http://schemas.openxmlformats.org/officeDocument/2006/relationships/hyperlink" Target="https://developer.mozilla.org/en-US/docs/Web/HTTP/Status/406" TargetMode="External"/><Relationship Id="rId33" Type="http://schemas.openxmlformats.org/officeDocument/2006/relationships/hyperlink" Target="https://developer.mozilla.org/en-US/docs/Web/HTTP/Status/414" TargetMode="External"/><Relationship Id="rId38" Type="http://schemas.openxmlformats.org/officeDocument/2006/relationships/hyperlink" Target="https://developer.mozilla.org/en-US/docs/Web/HTTP/Status/422" TargetMode="External"/><Relationship Id="rId46" Type="http://schemas.openxmlformats.org/officeDocument/2006/relationships/hyperlink" Target="https://developer.mozilla.org/en-US/docs/Web/HTTP/Status/501" TargetMode="External"/><Relationship Id="rId20" Type="http://schemas.openxmlformats.org/officeDocument/2006/relationships/hyperlink" Target="https://developer.mozilla.org/en-US/docs/Web/HTTP/Status/401" TargetMode="External"/><Relationship Id="rId41" Type="http://schemas.openxmlformats.org/officeDocument/2006/relationships/hyperlink" Target="https://developer.mozilla.org/en-US/docs/Web/HTTP/Status/428" TargetMode="External"/><Relationship Id="rId54" Type="http://schemas.openxmlformats.org/officeDocument/2006/relationships/hyperlink" Target="https://developer.mozilla.org/en-US/docs/Web/HTTP/Status/5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HTTP/Status/201" TargetMode="External"/><Relationship Id="rId15" Type="http://schemas.openxmlformats.org/officeDocument/2006/relationships/hyperlink" Target="https://developer.mozilla.org/en-US/docs/Web/HTTP/Status/303" TargetMode="External"/><Relationship Id="rId23" Type="http://schemas.openxmlformats.org/officeDocument/2006/relationships/hyperlink" Target="https://developer.mozilla.org/en-US/docs/Web/HTTP/Status/404" TargetMode="External"/><Relationship Id="rId28" Type="http://schemas.openxmlformats.org/officeDocument/2006/relationships/hyperlink" Target="https://developer.mozilla.org/en-US/docs/Web/HTTP/Status/409" TargetMode="External"/><Relationship Id="rId36" Type="http://schemas.openxmlformats.org/officeDocument/2006/relationships/hyperlink" Target="https://developer.mozilla.org/en-US/docs/Web/HTTP/Status/417" TargetMode="External"/><Relationship Id="rId49" Type="http://schemas.openxmlformats.org/officeDocument/2006/relationships/hyperlink" Target="https://developer.mozilla.org/en-US/docs/Web/HTTP/Status/504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6704-CC89-8C47-A93A-A092EE74A6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004C-A1DB-5241-81E2-972079404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CSCE 3420</a:t>
            </a:r>
          </a:p>
        </p:txBody>
      </p:sp>
    </p:spTree>
    <p:extLst>
      <p:ext uri="{BB962C8B-B14F-4D97-AF65-F5344CB8AC3E}">
        <p14:creationId xmlns:p14="http://schemas.microsoft.com/office/powerpoint/2010/main" val="971023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AF47-659C-4E48-8348-8AC174B1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URL to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37154-868B-F446-906B-9D1FDF1FE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524" y="2423591"/>
            <a:ext cx="4438415" cy="3977209"/>
          </a:xfrm>
        </p:spPr>
        <p:txBody>
          <a:bodyPr/>
          <a:lstStyle/>
          <a:p>
            <a:r>
              <a:rPr lang="en-US" dirty="0"/>
              <a:t>Domain Name System</a:t>
            </a:r>
          </a:p>
          <a:p>
            <a:r>
              <a:rPr lang="en-US" dirty="0"/>
              <a:t>Translates your </a:t>
            </a:r>
            <a:r>
              <a:rPr lang="en-US" dirty="0">
                <a:hlinkClick r:id="rId2"/>
              </a:rPr>
              <a:t>www.Facebook.com</a:t>
            </a:r>
            <a:r>
              <a:rPr lang="en-US" dirty="0"/>
              <a:t> to a physical IP address</a:t>
            </a:r>
          </a:p>
          <a:p>
            <a:pPr lvl="1"/>
            <a:r>
              <a:rPr lang="en-US" dirty="0"/>
              <a:t>31.13.93.35</a:t>
            </a:r>
          </a:p>
          <a:p>
            <a:pPr lvl="1"/>
            <a:r>
              <a:rPr lang="en-US" dirty="0"/>
              <a:t>Enter this into your browser. It will load Facebook</a:t>
            </a:r>
          </a:p>
          <a:p>
            <a:pPr lvl="1"/>
            <a:endParaRPr lang="en-US" dirty="0"/>
          </a:p>
        </p:txBody>
      </p:sp>
      <p:pic>
        <p:nvPicPr>
          <p:cNvPr id="2052" name="Picture 4" descr="diagram: Your web browser goes through a number of steps to load a website. Alyssa Powell/Insider">
            <a:extLst>
              <a:ext uri="{FF2B5EF4-FFF2-40B4-BE49-F238E27FC236}">
                <a16:creationId xmlns:a16="http://schemas.microsoft.com/office/drawing/2014/main" id="{901D78A8-652C-CC4C-8D5F-10C6B4B60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39" y="2224957"/>
            <a:ext cx="5903912" cy="463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23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2C30-B973-1942-B577-03A3BC5D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to </a:t>
            </a:r>
            <a:r>
              <a:rPr lang="en-US" strike="sngStrike" dirty="0"/>
              <a:t>Discovery Park </a:t>
            </a:r>
            <a:r>
              <a:rPr lang="en-US" dirty="0"/>
              <a:t>CHEC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794A-0508-754C-9956-50012B40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ask for directions </a:t>
            </a:r>
            <a:r>
              <a:rPr lang="en-US" strike="sngStrike" dirty="0"/>
              <a:t>to Discovery Park </a:t>
            </a:r>
            <a:r>
              <a:rPr lang="en-US" dirty="0"/>
              <a:t>CHEC</a:t>
            </a:r>
          </a:p>
          <a:p>
            <a:r>
              <a:rPr lang="en-US" dirty="0"/>
              <a:t>Converts speech to text</a:t>
            </a:r>
          </a:p>
          <a:p>
            <a:r>
              <a:rPr lang="en-US" dirty="0"/>
              <a:t>Uses language analysis to determine my request is for directions</a:t>
            </a:r>
          </a:p>
          <a:p>
            <a:r>
              <a:rPr lang="en-US" dirty="0"/>
              <a:t>Passes that request off to the designated server</a:t>
            </a:r>
          </a:p>
          <a:p>
            <a:r>
              <a:rPr lang="en-US" dirty="0"/>
              <a:t>The GPS server determines if it is a valid destination</a:t>
            </a:r>
          </a:p>
          <a:p>
            <a:r>
              <a:rPr lang="en-US" dirty="0"/>
              <a:t>Converts </a:t>
            </a:r>
            <a:r>
              <a:rPr lang="en-US" strike="sngStrike" dirty="0"/>
              <a:t>Discovery Park</a:t>
            </a:r>
            <a:r>
              <a:rPr lang="en-US" dirty="0"/>
              <a:t> CHEC to a Geo Location</a:t>
            </a:r>
          </a:p>
          <a:p>
            <a:r>
              <a:rPr lang="en-US" dirty="0"/>
              <a:t>Determines the fastest (and alternate routes to DP)</a:t>
            </a:r>
          </a:p>
          <a:p>
            <a:r>
              <a:rPr lang="en-US" dirty="0"/>
              <a:t>Presents the individual steps on my dashboard</a:t>
            </a:r>
          </a:p>
        </p:txBody>
      </p:sp>
    </p:spTree>
    <p:extLst>
      <p:ext uri="{BB962C8B-B14F-4D97-AF65-F5344CB8AC3E}">
        <p14:creationId xmlns:p14="http://schemas.microsoft.com/office/powerpoint/2010/main" val="2976840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5A3C-9028-D841-96B4-D9668BF8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that 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6D17-055C-6246-AF95-2E90610B3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0" y="2052116"/>
            <a:ext cx="9107423" cy="4568140"/>
          </a:xfrm>
        </p:spPr>
        <p:txBody>
          <a:bodyPr>
            <a:normAutofit lnSpcReduction="10000"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-apple-system"/>
              </a:rPr>
              <a:t>Ports 20 and 21:</a:t>
            </a:r>
            <a:r>
              <a:rPr lang="en-US" dirty="0">
                <a:latin typeface="-apple-system"/>
              </a:rPr>
              <a:t> File Transfer Protocol (FTP). FTP is for transferring files between a client and a server.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-apple-system"/>
              </a:rPr>
              <a:t>Port 22:</a:t>
            </a:r>
            <a:r>
              <a:rPr lang="en-US" dirty="0">
                <a:latin typeface="-apple-system"/>
              </a:rPr>
              <a:t> Secure Shell (SSH). SSH is one of many </a:t>
            </a:r>
            <a:r>
              <a:rPr lang="en-US" dirty="0"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tunneling</a:t>
            </a:r>
            <a:r>
              <a:rPr lang="en-US" dirty="0">
                <a:latin typeface="-apple-system"/>
              </a:rPr>
              <a:t> protocols that create secure network connections.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-apple-system"/>
              </a:rPr>
              <a:t>Port 25:</a:t>
            </a:r>
            <a:r>
              <a:rPr lang="en-US" dirty="0">
                <a:latin typeface="-apple-system"/>
              </a:rPr>
              <a:t> Simple Mail Transfer Protocol (SMTP). SMTP is used for email.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-apple-system"/>
              </a:rPr>
              <a:t>Port 53: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 </a:t>
            </a:r>
            <a:r>
              <a:rPr lang="en-US" dirty="0">
                <a:solidFill>
                  <a:srgbClr val="FF0000"/>
                </a:solidFill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Domain Name System (DNS)</a:t>
            </a:r>
            <a:r>
              <a:rPr lang="en-US" dirty="0">
                <a:solidFill>
                  <a:srgbClr val="FF0000"/>
                </a:solidFill>
                <a:latin typeface="-apple-system"/>
              </a:rPr>
              <a:t>. </a:t>
            </a:r>
            <a:r>
              <a:rPr lang="en-US" dirty="0">
                <a:latin typeface="-apple-system"/>
              </a:rPr>
              <a:t>DNS matches human-readable </a:t>
            </a:r>
            <a:r>
              <a:rPr lang="en-US" dirty="0"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domain names</a:t>
            </a:r>
            <a:r>
              <a:rPr lang="en-US" dirty="0">
                <a:latin typeface="-apple-system"/>
              </a:rPr>
              <a:t> to machine-readable IP addresses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-apple-system"/>
              </a:rPr>
              <a:t>Port 80: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-apple-system"/>
              </a:rPr>
              <a:t> Hypertext Transfer Protocol (HTTP). HTTP is the protocol that makes the World Wide Web possible.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-apple-system"/>
              </a:rPr>
              <a:t>Port 123:</a:t>
            </a:r>
            <a:r>
              <a:rPr lang="en-US" dirty="0">
                <a:latin typeface="-apple-system"/>
              </a:rPr>
              <a:t> </a:t>
            </a:r>
            <a:r>
              <a:rPr lang="en-US" dirty="0"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 Time Protocol (NTP)</a:t>
            </a:r>
            <a:r>
              <a:rPr lang="en-US" dirty="0">
                <a:latin typeface="-apple-system"/>
              </a:rPr>
              <a:t>. NTP allows computer clocks to sync with each other, a process that is essential for </a:t>
            </a:r>
            <a:r>
              <a:rPr lang="en-US" dirty="0"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encryption</a:t>
            </a:r>
            <a:r>
              <a:rPr lang="en-US" dirty="0">
                <a:latin typeface="-apple-system"/>
              </a:rPr>
              <a:t>.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b="1" dirty="0">
                <a:latin typeface="-apple-system"/>
              </a:rPr>
              <a:t>Port 443:</a:t>
            </a:r>
            <a:r>
              <a:rPr lang="en-US" dirty="0">
                <a:latin typeface="-apple-system"/>
              </a:rPr>
              <a:t> </a:t>
            </a:r>
            <a:r>
              <a:rPr lang="en-US" dirty="0"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Secure (HTTPS)</a:t>
            </a:r>
            <a:r>
              <a:rPr lang="en-US" dirty="0">
                <a:latin typeface="-apple-system"/>
              </a:rPr>
              <a:t>. HTTPS is the secure and encrypted version of HTTP.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12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C50A-3662-E54E-92DE-84B4EEE25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server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14EB7-EC7C-DF4B-A716-113E942D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14500"/>
            <a:ext cx="7796540" cy="4335444"/>
          </a:xfrm>
        </p:spPr>
        <p:txBody>
          <a:bodyPr>
            <a:normAutofit/>
          </a:bodyPr>
          <a:lstStyle/>
          <a:p>
            <a:r>
              <a:rPr lang="en-US" dirty="0"/>
              <a:t>Does an infinite loop</a:t>
            </a:r>
          </a:p>
          <a:p>
            <a:pPr lvl="1"/>
            <a:r>
              <a:rPr lang="en-US" dirty="0"/>
              <a:t>Listens for a request on a particular port</a:t>
            </a:r>
          </a:p>
          <a:p>
            <a:pPr lvl="1"/>
            <a:r>
              <a:rPr lang="en-US" dirty="0"/>
              <a:t>Responds to a request</a:t>
            </a:r>
          </a:p>
          <a:p>
            <a:pPr lvl="2"/>
            <a:r>
              <a:rPr lang="en-US" dirty="0"/>
              <a:t>File, HTML, JSON, JavaScript</a:t>
            </a:r>
          </a:p>
          <a:p>
            <a:r>
              <a:rPr lang="en-US" dirty="0"/>
              <a:t>Browser makes a request and waits for that response. </a:t>
            </a:r>
          </a:p>
          <a:p>
            <a:pPr lvl="1"/>
            <a:r>
              <a:rPr lang="en-US" dirty="0"/>
              <a:t>Until recently this was all HTML (we see more JSON now)</a:t>
            </a:r>
          </a:p>
          <a:p>
            <a:pPr lvl="2"/>
            <a:r>
              <a:rPr lang="en-US" dirty="0"/>
              <a:t>Causing the page to reload (or be dynamically created)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D6E0-924F-D84E-83E9-AC15BD91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17B1-2527-D94B-81BB-F5F934E7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02080"/>
            <a:ext cx="7796540" cy="4647864"/>
          </a:xfrm>
        </p:spPr>
        <p:txBody>
          <a:bodyPr>
            <a:normAutofit/>
          </a:bodyPr>
          <a:lstStyle/>
          <a:p>
            <a:r>
              <a:rPr lang="en-US" dirty="0"/>
              <a:t>Client – the browser</a:t>
            </a:r>
          </a:p>
          <a:p>
            <a:r>
              <a:rPr lang="en-US" dirty="0"/>
              <a:t>Server – Destination resource to respond to Client request</a:t>
            </a:r>
          </a:p>
          <a:p>
            <a:pPr lvl="1"/>
            <a:r>
              <a:rPr lang="en-US" dirty="0"/>
              <a:t>Usually single purpose (web server and DB not on same machine)</a:t>
            </a:r>
          </a:p>
          <a:p>
            <a:r>
              <a:rPr lang="en-US" dirty="0"/>
              <a:t>HTML – Hyper Text Markup Language</a:t>
            </a:r>
          </a:p>
          <a:p>
            <a:r>
              <a:rPr lang="en-US" dirty="0"/>
              <a:t>HTTP – is the Hyper Text Transport Protocol</a:t>
            </a:r>
          </a:p>
          <a:p>
            <a:pPr lvl="1"/>
            <a:r>
              <a:rPr lang="en-US" dirty="0"/>
              <a:t>Stateless – doesn’t remember you from one visit to the next</a:t>
            </a:r>
          </a:p>
          <a:p>
            <a:pPr lvl="1"/>
            <a:r>
              <a:rPr lang="en-US" dirty="0"/>
              <a:t>User port 80</a:t>
            </a:r>
          </a:p>
        </p:txBody>
      </p:sp>
    </p:spTree>
    <p:extLst>
      <p:ext uri="{BB962C8B-B14F-4D97-AF65-F5344CB8AC3E}">
        <p14:creationId xmlns:p14="http://schemas.microsoft.com/office/powerpoint/2010/main" val="123383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D6E0-924F-D84E-83E9-AC15BD91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17B1-2527-D94B-81BB-F5F934E7C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402080"/>
            <a:ext cx="7796540" cy="4647864"/>
          </a:xfrm>
        </p:spPr>
        <p:txBody>
          <a:bodyPr>
            <a:normAutofit/>
          </a:bodyPr>
          <a:lstStyle/>
          <a:p>
            <a:r>
              <a:rPr lang="en-US" dirty="0"/>
              <a:t>Cookies - How Amazon tracks you</a:t>
            </a:r>
          </a:p>
          <a:p>
            <a:pPr lvl="1"/>
            <a:r>
              <a:rPr lang="en-US" dirty="0"/>
              <a:t>A ‘session’ is created and a cookie is saved on your computer</a:t>
            </a:r>
          </a:p>
          <a:p>
            <a:pPr lvl="1"/>
            <a:r>
              <a:rPr lang="en-US" dirty="0"/>
              <a:t>Which can be queried or given to the server to associate you with your cart in the database</a:t>
            </a:r>
          </a:p>
          <a:p>
            <a:r>
              <a:rPr lang="en-US" dirty="0"/>
              <a:t>CRUD – Create, Read, Update, Delete</a:t>
            </a:r>
          </a:p>
        </p:txBody>
      </p:sp>
    </p:spTree>
    <p:extLst>
      <p:ext uri="{BB962C8B-B14F-4D97-AF65-F5344CB8AC3E}">
        <p14:creationId xmlns:p14="http://schemas.microsoft.com/office/powerpoint/2010/main" val="66692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FCB8-35BB-2A49-A14E-0DC9BA88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Verbs</a:t>
            </a:r>
            <a:br>
              <a:rPr lang="en-US" dirty="0"/>
            </a:br>
            <a:r>
              <a:rPr lang="en-US" sz="2800" dirty="0"/>
              <a:t>How we communicate with a server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E47B5-A45E-FC4E-A37A-193DA8FA4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Verb		Corresponding CRUD action</a:t>
            </a:r>
          </a:p>
          <a:p>
            <a:pPr lvl="1"/>
            <a:r>
              <a:rPr lang="en-US" dirty="0"/>
              <a:t>GET		Read</a:t>
            </a:r>
          </a:p>
          <a:p>
            <a:pPr lvl="1"/>
            <a:r>
              <a:rPr lang="en-US" dirty="0"/>
              <a:t>POST		Create</a:t>
            </a:r>
          </a:p>
          <a:p>
            <a:pPr lvl="1"/>
            <a:r>
              <a:rPr lang="en-US" dirty="0"/>
              <a:t>PUT/PATCH	Update</a:t>
            </a:r>
          </a:p>
          <a:p>
            <a:pPr lvl="1"/>
            <a:r>
              <a:rPr lang="en-US" dirty="0"/>
              <a:t>DELETE		Delete</a:t>
            </a:r>
          </a:p>
        </p:txBody>
      </p:sp>
    </p:spTree>
    <p:extLst>
      <p:ext uri="{BB962C8B-B14F-4D97-AF65-F5344CB8AC3E}">
        <p14:creationId xmlns:p14="http://schemas.microsoft.com/office/powerpoint/2010/main" val="273723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7C41-3015-874C-8D8F-2367A62F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FFBC4-BF12-1442-8F83-2BA0027B2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Informational responses</a:t>
            </a:r>
            <a:r>
              <a:rPr lang="en-US" dirty="0"/>
              <a:t> (100–199)</a:t>
            </a:r>
          </a:p>
          <a:p>
            <a:r>
              <a:rPr lang="en-US" u="sng" dirty="0">
                <a:hlinkClick r:id="rId3"/>
              </a:rPr>
              <a:t>Successful responses</a:t>
            </a:r>
            <a:r>
              <a:rPr lang="en-US" dirty="0"/>
              <a:t> (200–299)</a:t>
            </a:r>
          </a:p>
          <a:p>
            <a:r>
              <a:rPr lang="en-US" u="sng" dirty="0">
                <a:hlinkClick r:id="rId4"/>
              </a:rPr>
              <a:t>Redirects</a:t>
            </a:r>
            <a:r>
              <a:rPr lang="en-US" dirty="0"/>
              <a:t> (300–399)</a:t>
            </a:r>
          </a:p>
          <a:p>
            <a:r>
              <a:rPr lang="en-US" u="sng" dirty="0">
                <a:hlinkClick r:id="rId5"/>
              </a:rPr>
              <a:t>Client errors</a:t>
            </a:r>
            <a:r>
              <a:rPr lang="en-US" dirty="0"/>
              <a:t> (400–499)</a:t>
            </a:r>
          </a:p>
          <a:p>
            <a:r>
              <a:rPr lang="en-US" u="sng" dirty="0">
                <a:hlinkClick r:id="rId6"/>
              </a:rPr>
              <a:t>Server errors</a:t>
            </a:r>
            <a:r>
              <a:rPr lang="en-US" dirty="0"/>
              <a:t> (500–599)</a:t>
            </a:r>
          </a:p>
          <a:p>
            <a:r>
              <a:rPr lang="en-US" dirty="0">
                <a:hlinkClick r:id="rId7"/>
              </a:rPr>
              <a:t>https://developer.mozilla.org/en-US/docs/Web/HTTP/Status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63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09A3-8190-9A45-B347-D5E0DB190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ever seen a 418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DB5A-219D-DE4D-82D6-FC951FAE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91" y="1148159"/>
            <a:ext cx="3543034" cy="5672224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 Continue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101 Switching Protocols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103 Early Hints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200 OK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201 Created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 Accepted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203 Non-Authoritative Information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204 No Content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205 Reset Content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206 Partial Content</a:t>
            </a:r>
            <a:endParaRPr lang="en-US" sz="1500" dirty="0"/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300 Multiple Choices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301 Moved Permanently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302 Found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303 See Other</a:t>
            </a:r>
            <a:endParaRPr lang="en-US" sz="1500" dirty="0">
              <a:effectLst/>
            </a:endParaRPr>
          </a:p>
          <a:p>
            <a:pPr marL="0">
              <a:lnSpc>
                <a:spcPct val="100000"/>
              </a:lnSpc>
              <a:spcBef>
                <a:spcPts val="400"/>
              </a:spcBef>
            </a:pPr>
            <a:r>
              <a:rPr lang="en-US" sz="1500" dirty="0"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304 Not Modified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43FDA-F21E-1843-BF67-ACF5787AE164}"/>
              </a:ext>
            </a:extLst>
          </p:cNvPr>
          <p:cNvSpPr txBox="1"/>
          <p:nvPr/>
        </p:nvSpPr>
        <p:spPr>
          <a:xfrm>
            <a:off x="4368893" y="1401273"/>
            <a:ext cx="3383234" cy="54014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308 Permanent Redirect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307 Temporary Redirect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400 Bad Request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401 Unauthorized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402 Payment Required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403 Forbidden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404 Not Found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405 Method Not Allowed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406 Not Acceptable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407 Proxy Authentication Required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408 Request Timeout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409 Conflict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410 Gone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411 Length Required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412 Precondition Failed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413 Payload Too Large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414 URI Too Long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415 Unsupported Media Type</a:t>
            </a:r>
            <a:endParaRPr lang="en-US" sz="15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416 Range Not Satisfiable</a:t>
            </a:r>
            <a:endParaRPr lang="en-US" sz="1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893D7-63A4-BE4C-B4DC-E0E852153174}"/>
              </a:ext>
            </a:extLst>
          </p:cNvPr>
          <p:cNvSpPr txBox="1"/>
          <p:nvPr/>
        </p:nvSpPr>
        <p:spPr>
          <a:xfrm>
            <a:off x="7657841" y="1346559"/>
            <a:ext cx="3434851" cy="5375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417 Expectation Failed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C000"/>
                </a:solidFill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418 I'm a teapot</a:t>
            </a:r>
            <a:endParaRPr lang="en-US" sz="1400" dirty="0">
              <a:solidFill>
                <a:srgbClr val="FFC000"/>
              </a:solidFill>
            </a:endParaRPr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422 Unprocessable Entity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425 Too Early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426 Upgrade Required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428 Precondition Required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429 Too Many Requests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431 Request Header Fields Too Large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451 Unavailable For Legal Reasons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 Internal Server Error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501 Not Implemented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502 Bad Gateway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503 Service Unavailable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504 Gateway Timeout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5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505 HTTP Version Not Supported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5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506 Variant Also Negotiates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5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507 Insufficient Storage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508 Loop Detected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5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510 Not Extended</a:t>
            </a:r>
            <a:endParaRPr lang="en-US" sz="1400" dirty="0"/>
          </a:p>
          <a:p>
            <a:pPr indent="-2286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hlinkClick r:id="rId5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511 Network Authentication Required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690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C585-6FC6-1849-9BAD-ABD0E9BE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F4F7-3605-F941-A9D5-06624CB93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26" y="2052116"/>
            <a:ext cx="8887113" cy="399782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" pitchFamily="2" charset="0"/>
              </a:rPr>
              <a:t>curl https://</a:t>
            </a:r>
            <a:r>
              <a:rPr lang="en-US" dirty="0" err="1">
                <a:latin typeface="Courier" pitchFamily="2" charset="0"/>
              </a:rPr>
              <a:t>www.crapfilter.com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curl -o </a:t>
            </a:r>
            <a:r>
              <a:rPr lang="en-US" dirty="0" err="1">
                <a:latin typeface="Courier" pitchFamily="2" charset="0"/>
              </a:rPr>
              <a:t>index.html</a:t>
            </a:r>
            <a:r>
              <a:rPr lang="en-US" dirty="0">
                <a:latin typeface="Courier" pitchFamily="2" charset="0"/>
              </a:rPr>
              <a:t> https://</a:t>
            </a:r>
            <a:r>
              <a:rPr lang="en-US" dirty="0" err="1">
                <a:latin typeface="Courier" pitchFamily="2" charset="0"/>
              </a:rPr>
              <a:t>www.crapfilter.com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curl -X POST http://</a:t>
            </a:r>
            <a:r>
              <a:rPr lang="en-US" dirty="0" err="1">
                <a:latin typeface="Courier" pitchFamily="2" charset="0"/>
              </a:rPr>
              <a:t>www.crapfilter.com</a:t>
            </a:r>
            <a:r>
              <a:rPr lang="en-US" dirty="0">
                <a:latin typeface="Courier" pitchFamily="2" charset="0"/>
              </a:rPr>
              <a:t> -d 'term=mars'</a:t>
            </a:r>
          </a:p>
          <a:p>
            <a:r>
              <a:rPr lang="en-US" dirty="0">
                <a:latin typeface="Courier" pitchFamily="2" charset="0"/>
              </a:rPr>
              <a:t>curl -X POST http://</a:t>
            </a:r>
            <a:r>
              <a:rPr lang="en-US" dirty="0" err="1">
                <a:latin typeface="Courier" pitchFamily="2" charset="0"/>
              </a:rPr>
              <a:t>www.crapfilter.com</a:t>
            </a:r>
            <a:r>
              <a:rPr lang="en-US" dirty="0">
                <a:latin typeface="Courier" pitchFamily="2" charset="0"/>
              </a:rPr>
              <a:t> -d 'term=mars' -o </a:t>
            </a:r>
            <a:r>
              <a:rPr lang="en-US" dirty="0" err="1">
                <a:latin typeface="Courier" pitchFamily="2" charset="0"/>
              </a:rPr>
              <a:t>mars.html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curl --request GET \</a:t>
            </a:r>
          </a:p>
          <a:p>
            <a:r>
              <a:rPr lang="en-US" dirty="0"/>
              <a:t> --</a:t>
            </a:r>
            <a:r>
              <a:rPr lang="en-US" dirty="0" err="1"/>
              <a:t>url</a:t>
            </a:r>
            <a:r>
              <a:rPr lang="en-US" dirty="0"/>
              <a:t> 'https://imdb8.p.rapidapi.com/title/</a:t>
            </a:r>
            <a:r>
              <a:rPr lang="en-US" dirty="0" err="1"/>
              <a:t>find?q</a:t>
            </a:r>
            <a:r>
              <a:rPr lang="en-US" dirty="0"/>
              <a:t>=mars' \</a:t>
            </a:r>
          </a:p>
          <a:p>
            <a:r>
              <a:rPr lang="en-US" dirty="0"/>
              <a:t> --header 'x-</a:t>
            </a:r>
            <a:r>
              <a:rPr lang="en-US" dirty="0" err="1"/>
              <a:t>rapidapi</a:t>
            </a:r>
            <a:r>
              <a:rPr lang="en-US" dirty="0"/>
              <a:t>-host: imdb8.p.rapidapi.com' \</a:t>
            </a:r>
          </a:p>
          <a:p>
            <a:r>
              <a:rPr lang="en-US" dirty="0"/>
              <a:t> --header 'x-</a:t>
            </a:r>
            <a:r>
              <a:rPr lang="en-US" dirty="0" err="1"/>
              <a:t>rapidapi</a:t>
            </a:r>
            <a:r>
              <a:rPr lang="en-US" dirty="0"/>
              <a:t>-key: 498ed225bamshcd02cf5559e10edp179d21jsn59b140b93ec5'</a:t>
            </a:r>
          </a:p>
        </p:txBody>
      </p:sp>
    </p:spTree>
    <p:extLst>
      <p:ext uri="{BB962C8B-B14F-4D97-AF65-F5344CB8AC3E}">
        <p14:creationId xmlns:p14="http://schemas.microsoft.com/office/powerpoint/2010/main" val="210288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D85A-ECD8-D94B-A12D-D42ABA59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 around WW II</a:t>
            </a:r>
          </a:p>
        </p:txBody>
      </p:sp>
      <p:pic>
        <p:nvPicPr>
          <p:cNvPr id="3074" name="Picture 2" descr="Map Of Europe In World War 2 1913 Antique Europe Map Vintage Map Of Europe Gallery Wall">
            <a:extLst>
              <a:ext uri="{FF2B5EF4-FFF2-40B4-BE49-F238E27FC236}">
                <a16:creationId xmlns:a16="http://schemas.microsoft.com/office/drawing/2014/main" id="{F5C52807-26CA-3040-AF33-02D35BB8A9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2" y="1885285"/>
            <a:ext cx="9058275" cy="47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1CC605-C649-0748-8DE7-36CB272ED43F}"/>
              </a:ext>
            </a:extLst>
          </p:cNvPr>
          <p:cNvSpPr txBox="1"/>
          <p:nvPr/>
        </p:nvSpPr>
        <p:spPr>
          <a:xfrm>
            <a:off x="1561845" y="1515953"/>
            <a:ext cx="454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the interconnecting ‘web’ of highways</a:t>
            </a:r>
          </a:p>
        </p:txBody>
      </p:sp>
    </p:spTree>
    <p:extLst>
      <p:ext uri="{BB962C8B-B14F-4D97-AF65-F5344CB8AC3E}">
        <p14:creationId xmlns:p14="http://schemas.microsoft.com/office/powerpoint/2010/main" val="249679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1402-AF9D-D343-B044-7BCA612E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Allies Supply Lines Sept 1944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E974B8-5906-EC47-BBA9-9E56DE61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490" y="1885285"/>
            <a:ext cx="7729537" cy="487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18080-220B-6A44-BF55-4A0FC6D33A95}"/>
              </a:ext>
            </a:extLst>
          </p:cNvPr>
          <p:cNvSpPr txBox="1"/>
          <p:nvPr/>
        </p:nvSpPr>
        <p:spPr>
          <a:xfrm>
            <a:off x="1561845" y="1515953"/>
            <a:ext cx="576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how the Allied Forces took advantage of that web</a:t>
            </a:r>
          </a:p>
        </p:txBody>
      </p:sp>
    </p:spTree>
    <p:extLst>
      <p:ext uri="{BB962C8B-B14F-4D97-AF65-F5344CB8AC3E}">
        <p14:creationId xmlns:p14="http://schemas.microsoft.com/office/powerpoint/2010/main" val="393653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8E4E-A36F-D245-9C2A-81AE4DD2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Interstate System</a:t>
            </a:r>
            <a:br>
              <a:rPr lang="en-US" dirty="0"/>
            </a:br>
            <a:r>
              <a:rPr lang="en-US" dirty="0"/>
              <a:t>Thank you, Europe and General Eisenhower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0D2D6E-8076-E44E-94EF-0A813357C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42" y="1794059"/>
            <a:ext cx="8083550" cy="506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0DCD9-3B4A-104C-B172-59615A4E000F}"/>
              </a:ext>
            </a:extLst>
          </p:cNvPr>
          <p:cNvSpPr txBox="1"/>
          <p:nvPr/>
        </p:nvSpPr>
        <p:spPr>
          <a:xfrm>
            <a:off x="5029434" y="170061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National System of Interstate and </a:t>
            </a:r>
            <a:r>
              <a:rPr lang="en-US" b="1" dirty="0"/>
              <a:t>Defense</a:t>
            </a:r>
            <a:r>
              <a:rPr lang="en-US" dirty="0"/>
              <a:t> Highways</a:t>
            </a:r>
          </a:p>
        </p:txBody>
      </p:sp>
    </p:spTree>
    <p:extLst>
      <p:ext uri="{BB962C8B-B14F-4D97-AF65-F5344CB8AC3E}">
        <p14:creationId xmlns:p14="http://schemas.microsoft.com/office/powerpoint/2010/main" val="190190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946B-B955-624D-8FA2-F944AA59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T3 Network 1992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C51345-3C93-E24A-8668-E076B5B309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78"/>
          <a:stretch/>
        </p:blipFill>
        <p:spPr bwMode="auto">
          <a:xfrm>
            <a:off x="1621861" y="1609345"/>
            <a:ext cx="9447512" cy="495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78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1035-C5BD-DB48-927F-E57F6714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come a long way baby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08170C3-EB90-9C4F-9F37-795E36DE7F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353" y="3334383"/>
            <a:ext cx="5074767" cy="358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27A3E3A-3B7F-A545-8049-AC5622158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808" y="1929011"/>
            <a:ext cx="7386637" cy="49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63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5939-FA61-7244-926F-4494B492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Undersea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A97F-DE8D-4745-8E4E-FF48D0EE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FBFDEF-FA17-EF46-B805-ED7D66AA4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0" y="1885285"/>
            <a:ext cx="9062117" cy="471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96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A345-26BD-5A42-B346-AE50665E5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TCP/IP Stack with </a:t>
            </a:r>
            <a:br>
              <a:rPr lang="en-US" dirty="0"/>
            </a:br>
            <a:r>
              <a:rPr lang="en-US" dirty="0"/>
              <a:t>OSI Reference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F47F25-AEC7-CF40-87B3-2685D40645B0}"/>
              </a:ext>
            </a:extLst>
          </p:cNvPr>
          <p:cNvSpPr/>
          <p:nvPr/>
        </p:nvSpPr>
        <p:spPr>
          <a:xfrm>
            <a:off x="838199" y="5691719"/>
            <a:ext cx="75192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www.cloudflare.com</a:t>
            </a:r>
            <a:r>
              <a:rPr lang="en-US" dirty="0"/>
              <a:t>/learning/</a:t>
            </a:r>
            <a:r>
              <a:rPr lang="en-US" dirty="0" err="1"/>
              <a:t>ddos</a:t>
            </a:r>
            <a:r>
              <a:rPr lang="en-US" dirty="0"/>
              <a:t>/glossary/open-systems-interconnection-model-</a:t>
            </a:r>
            <a:r>
              <a:rPr lang="en-US" dirty="0" err="1"/>
              <a:t>osi</a:t>
            </a:r>
            <a:r>
              <a:rPr lang="en-US" dirty="0"/>
              <a:t>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4CD157-CEAC-4B4D-8027-65ED30C7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885284"/>
            <a:ext cx="10525125" cy="497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686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2170-EB25-D441-9101-C0F1B100F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 Network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88881C-0336-AD49-ADC5-6755428894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904" y="1885285"/>
            <a:ext cx="9095895" cy="410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1932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{786C7ED5-3AFD-D64F-98C0-01BC7D168A30}tf16401378</Template>
  <TotalTime>1748</TotalTime>
  <Words>874</Words>
  <Application>Microsoft Macintosh PowerPoint</Application>
  <PresentationFormat>Widescreen</PresentationFormat>
  <Paragraphs>137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Calibri</vt:lpstr>
      <vt:lpstr>Courier</vt:lpstr>
      <vt:lpstr>MS Shell Dlg 2</vt:lpstr>
      <vt:lpstr>Wingdings</vt:lpstr>
      <vt:lpstr>Wingdings 3</vt:lpstr>
      <vt:lpstr>Madison</vt:lpstr>
      <vt:lpstr>Internet Applications</vt:lpstr>
      <vt:lpstr>Europe around WW II</vt:lpstr>
      <vt:lpstr>Allies Supply Lines Sept 1944</vt:lpstr>
      <vt:lpstr>US Interstate System Thank you, Europe and General Eisenhower</vt:lpstr>
      <vt:lpstr>T3 Network 1992</vt:lpstr>
      <vt:lpstr>You’ve come a long way baby</vt:lpstr>
      <vt:lpstr>Undersea Cables</vt:lpstr>
      <vt:lpstr>Comparing TCP/IP Stack with  OSI Reference Model</vt:lpstr>
      <vt:lpstr>Packet Switching Network</vt:lpstr>
      <vt:lpstr>From URL to IP address</vt:lpstr>
      <vt:lpstr>Directions to Discovery Park CHEC</vt:lpstr>
      <vt:lpstr>Name that Port</vt:lpstr>
      <vt:lpstr>What does a server do</vt:lpstr>
      <vt:lpstr>Terms</vt:lpstr>
      <vt:lpstr>Terms</vt:lpstr>
      <vt:lpstr>HTTP Verbs How we communicate with a server</vt:lpstr>
      <vt:lpstr>HTTP Response Codes</vt:lpstr>
      <vt:lpstr>Have you ever seen a 418 error?</vt:lpstr>
      <vt:lpstr>cURL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Gary James</dc:creator>
  <cp:lastModifiedBy>Gary James</cp:lastModifiedBy>
  <cp:revision>4</cp:revision>
  <dcterms:created xsi:type="dcterms:W3CDTF">2021-08-23T21:06:57Z</dcterms:created>
  <dcterms:modified xsi:type="dcterms:W3CDTF">2022-01-19T17:29:49Z</dcterms:modified>
</cp:coreProperties>
</file>