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2" r:id="rId3"/>
    <p:sldId id="257" r:id="rId4"/>
    <p:sldId id="265" r:id="rId5"/>
    <p:sldId id="266" r:id="rId6"/>
    <p:sldId id="258" r:id="rId7"/>
    <p:sldId id="264" r:id="rId8"/>
    <p:sldId id="259" r:id="rId9"/>
    <p:sldId id="271" r:id="rId10"/>
    <p:sldId id="273" r:id="rId11"/>
    <p:sldId id="274" r:id="rId12"/>
    <p:sldId id="279" r:id="rId13"/>
    <p:sldId id="263" r:id="rId14"/>
    <p:sldId id="272" r:id="rId15"/>
    <p:sldId id="260" r:id="rId16"/>
    <p:sldId id="280" r:id="rId17"/>
    <p:sldId id="281" r:id="rId18"/>
    <p:sldId id="26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James" initials="GJ" lastIdx="1" clrIdx="0">
    <p:extLst>
      <p:ext uri="{19B8F6BF-5375-455C-9EA6-DF929625EA0E}">
        <p15:presenceInfo xmlns:p15="http://schemas.microsoft.com/office/powerpoint/2012/main" userId="b719b97f58c4c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y James" userId="b719b97f58c4cd25" providerId="LiveId" clId="{015B45D7-8E60-4D46-8B6D-13124C7E1341}"/>
    <pc:docChg chg="delSld modSld">
      <pc:chgData name="Gary James" userId="b719b97f58c4cd25" providerId="LiveId" clId="{015B45D7-8E60-4D46-8B6D-13124C7E1341}" dt="2021-09-10T18:40:13.533" v="1" actId="767"/>
      <pc:docMkLst>
        <pc:docMk/>
      </pc:docMkLst>
      <pc:sldChg chg="addSp modSp">
        <pc:chgData name="Gary James" userId="b719b97f58c4cd25" providerId="LiveId" clId="{015B45D7-8E60-4D46-8B6D-13124C7E1341}" dt="2021-09-10T18:40:13.533" v="1" actId="767"/>
        <pc:sldMkLst>
          <pc:docMk/>
          <pc:sldMk cId="2745807722" sldId="256"/>
        </pc:sldMkLst>
        <pc:spChg chg="add mod">
          <ac:chgData name="Gary James" userId="b719b97f58c4cd25" providerId="LiveId" clId="{015B45D7-8E60-4D46-8B6D-13124C7E1341}" dt="2021-09-10T18:40:13.533" v="1" actId="767"/>
          <ac:spMkLst>
            <pc:docMk/>
            <pc:sldMk cId="2745807722" sldId="256"/>
            <ac:spMk id="4" creationId="{09889D73-1F82-BF41-8B6A-4B52B00A1CA2}"/>
          </ac:spMkLst>
        </pc:spChg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569109451" sldId="267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34406028" sldId="268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142007938" sldId="269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391598865" sldId="275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717028047" sldId="276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936762493" sldId="277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192992653" sldId="278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828976460" sldId="283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991163575" sldId="284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615000210" sldId="285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827433972" sldId="286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4137012589" sldId="287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222454850" sldId="288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572240973" sldId="289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3554009205" sldId="290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496861269" sldId="291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4065076758" sldId="292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1921454510" sldId="293"/>
        </pc:sldMkLst>
      </pc:sldChg>
      <pc:sldChg chg="del">
        <pc:chgData name="Gary James" userId="b719b97f58c4cd25" providerId="LiveId" clId="{015B45D7-8E60-4D46-8B6D-13124C7E1341}" dt="2021-09-09T22:15:57.282" v="0" actId="2696"/>
        <pc:sldMkLst>
          <pc:docMk/>
          <pc:sldMk cId="2831240480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8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25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n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james/SD-101HTML/tree/master/Week%20HTML" TargetMode="External"/><Relationship Id="rId2" Type="http://schemas.openxmlformats.org/officeDocument/2006/relationships/hyperlink" Target="https://gist.github.com/gtjames/fc84b1e71fcc30a9a01115b4de27a3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C319-0A69-A741-92E6-B9D187ECB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F33A8-2AE0-AD4F-84B6-1609BC60E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89D73-1F82-BF41-8B6A-4B52B00A1CA2}"/>
              </a:ext>
            </a:extLst>
          </p:cNvPr>
          <p:cNvSpPr txBox="1"/>
          <p:nvPr/>
        </p:nvSpPr>
        <p:spPr>
          <a:xfrm>
            <a:off x="-3230880" y="652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F6B-37A7-9144-9A57-65AC0759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&lt;aside&gt;</a:t>
            </a:r>
            <a:br>
              <a:rPr lang="en-US" dirty="0"/>
            </a:br>
            <a:r>
              <a:rPr lang="en-US" sz="2400" dirty="0"/>
              <a:t>same as a div until you add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12AA-CB88-3D40-82F3-7F3E6651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052116"/>
            <a:ext cx="10321290" cy="3997828"/>
          </a:xfrm>
        </p:spPr>
        <p:txBody>
          <a:bodyPr>
            <a:normAutofit fontScale="92500" lnSpcReduction="10000"/>
          </a:bodyPr>
          <a:lstStyle/>
          <a:p>
            <a:pPr marL="6160" indent="0">
              <a:buNone/>
            </a:pPr>
            <a:r>
              <a:rPr lang="en-US" dirty="0">
                <a:solidFill>
                  <a:srgbClr val="FF85FF"/>
                </a:solidFill>
                <a:latin typeface="Courier" pitchFamily="2" charset="0"/>
              </a:rPr>
              <a:t>&lt;aside&gt;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CSS was first proposed by </a:t>
            </a:r>
            <a:r>
              <a:rPr lang="en-US" dirty="0" err="1">
                <a:latin typeface="Courier" pitchFamily="2" charset="0"/>
              </a:rPr>
              <a:t>Hakon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Wium</a:t>
            </a:r>
            <a:r>
              <a:rPr lang="en-US" dirty="0">
                <a:latin typeface="Courier" pitchFamily="2" charset="0"/>
              </a:rPr>
              <a:t> Lie on October 10, 1994. At the time, Lie was working with Tim Berners-Lee (father of Html) at CERN. The European Organization for Nuclear Research is known as CERN. </a:t>
            </a:r>
            <a:r>
              <a:rPr lang="en-US" dirty="0" err="1">
                <a:latin typeface="Courier" pitchFamily="2" charset="0"/>
              </a:rPr>
              <a:t>Hakon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wium</a:t>
            </a:r>
            <a:r>
              <a:rPr lang="en-US" dirty="0">
                <a:latin typeface="Courier" pitchFamily="2" charset="0"/>
              </a:rPr>
              <a:t> lie is know as father of </a:t>
            </a:r>
            <a:r>
              <a:rPr lang="en-US" dirty="0" err="1">
                <a:latin typeface="Courier" pitchFamily="2" charset="0"/>
              </a:rPr>
              <a:t>css</a:t>
            </a:r>
            <a:r>
              <a:rPr lang="en-US" dirty="0">
                <a:latin typeface="Courier" pitchFamily="2" charset="0"/>
              </a:rPr>
              <a:t>.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&lt;/p&gt;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&lt;a </a:t>
            </a:r>
            <a:r>
              <a:rPr lang="en-US" dirty="0" err="1">
                <a:latin typeface="Courier" pitchFamily="2" charset="0"/>
              </a:rPr>
              <a:t>href</a:t>
            </a:r>
            <a:r>
              <a:rPr lang="en-US" dirty="0">
                <a:latin typeface="Courier" pitchFamily="2" charset="0"/>
              </a:rPr>
              <a:t>="https://www.w3.org/Style/CSS20/</a:t>
            </a:r>
            <a:r>
              <a:rPr lang="en-US" dirty="0" err="1">
                <a:latin typeface="Courier" pitchFamily="2" charset="0"/>
              </a:rPr>
              <a:t>history.html</a:t>
            </a:r>
            <a:r>
              <a:rPr lang="en-US" dirty="0">
                <a:latin typeface="Courier" pitchFamily="2" charset="0"/>
              </a:rPr>
              <a:t>"&gt;History of CSS&lt;/a&gt;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&lt;/p&gt;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rgbClr val="FF85FF"/>
                </a:solidFill>
                <a:latin typeface="Courier" pitchFamily="2" charset="0"/>
              </a:rPr>
              <a:t>&lt;/aside&gt;</a:t>
            </a:r>
          </a:p>
        </p:txBody>
      </p:sp>
    </p:spTree>
    <p:extLst>
      <p:ext uri="{BB962C8B-B14F-4D97-AF65-F5344CB8AC3E}">
        <p14:creationId xmlns:p14="http://schemas.microsoft.com/office/powerpoint/2010/main" val="103393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E94B-BE86-E944-8D2F-0C7A580C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styling to an &lt;aside&gt;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687E-7204-E848-A0FA-CF4E9ADCEF8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/>
          <a:lstStyle/>
          <a:p>
            <a:pPr marL="6160" indent="0">
              <a:buNone/>
            </a:pP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aside {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width: 30%;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padding-left: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margin-right: 15px;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float: right;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font-style: italic;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    background-color: </a:t>
            </a:r>
            <a:r>
              <a:rPr lang="en-US" dirty="0" err="1">
                <a:solidFill>
                  <a:schemeClr val="bg1"/>
                </a:solidFill>
                <a:latin typeface="Courier" pitchFamily="2" charset="0"/>
              </a:rPr>
              <a:t>lightgray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;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pPr marL="616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Margins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Padding.html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C6160-534E-3946-B335-FBE185446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5" r="3320" b="9707"/>
          <a:stretch/>
        </p:blipFill>
        <p:spPr>
          <a:xfrm>
            <a:off x="6671869" y="2234565"/>
            <a:ext cx="5294631" cy="23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7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AC0-C7F2-C743-A52B-D03A5AA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Lists</a:t>
            </a:r>
          </a:p>
        </p:txBody>
      </p:sp>
      <p:pic>
        <p:nvPicPr>
          <p:cNvPr id="1028" name="Picture 4" descr="Lists">
            <a:extLst>
              <a:ext uri="{FF2B5EF4-FFF2-40B4-BE49-F238E27FC236}">
                <a16:creationId xmlns:a16="http://schemas.microsoft.com/office/drawing/2014/main" id="{D9F1E7BC-CC80-B645-A104-C0C0AA3F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39" y="1789430"/>
            <a:ext cx="8534400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8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169E-1977-D44E-AF5A-C0FFD068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closing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02BC-0072-B446-BF78-96BCE1CC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			//	adds a new line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hr</a:t>
            </a:r>
            <a:r>
              <a:rPr lang="en-US" sz="2400" dirty="0"/>
              <a:t>&gt;			//	horizontal line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=“…..”&gt;		//	image</a:t>
            </a:r>
          </a:p>
          <a:p>
            <a:r>
              <a:rPr lang="en-US" sz="2400" dirty="0"/>
              <a:t>&lt;input type=“text”&gt;	//	input field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13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F2D1-3C5E-C94C-8C01-8C593A34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B484-6FB9-3040-93DA-0FEAB415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element can have attributes that complete the design of the element like:</a:t>
            </a:r>
          </a:p>
          <a:p>
            <a:pPr lvl="1"/>
            <a:r>
              <a:rPr lang="en-US" dirty="0"/>
              <a:t>&lt;a </a:t>
            </a:r>
            <a:r>
              <a:rPr lang="en-US" b="1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https://www.cnn.com</a:t>
            </a:r>
            <a:r>
              <a:rPr lang="en-US" dirty="0"/>
              <a:t>&gt;Click me to go to CNN&lt;/a&gt;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85FF"/>
                </a:solidFill>
              </a:rPr>
              <a:t>src</a:t>
            </a:r>
            <a:r>
              <a:rPr lang="en-US" dirty="0"/>
              <a:t>=“\images\</a:t>
            </a:r>
            <a:r>
              <a:rPr lang="en-US" dirty="0" err="1"/>
              <a:t>UNT.jpg</a:t>
            </a:r>
            <a:r>
              <a:rPr lang="en-US" dirty="0"/>
              <a:t>” </a:t>
            </a:r>
            <a:r>
              <a:rPr lang="en-US" b="1" dirty="0">
                <a:solidFill>
                  <a:srgbClr val="FF85FF"/>
                </a:solidFill>
              </a:rPr>
              <a:t>width</a:t>
            </a:r>
            <a:r>
              <a:rPr lang="en-US" dirty="0"/>
              <a:t>=”100px” </a:t>
            </a:r>
            <a:r>
              <a:rPr lang="en-US" b="1" dirty="0">
                <a:solidFill>
                  <a:srgbClr val="FF85FF"/>
                </a:solidFill>
              </a:rPr>
              <a:t>height</a:t>
            </a:r>
            <a:r>
              <a:rPr lang="en-US" dirty="0"/>
              <a:t>=“80px”&gt;</a:t>
            </a:r>
          </a:p>
          <a:p>
            <a:pPr lvl="1"/>
            <a:r>
              <a:rPr lang="en-US" dirty="0"/>
              <a:t>&lt;input </a:t>
            </a:r>
            <a:r>
              <a:rPr lang="en-US" b="1" dirty="0">
                <a:solidFill>
                  <a:srgbClr val="FF85FF"/>
                </a:solidFill>
              </a:rPr>
              <a:t>type</a:t>
            </a:r>
            <a:r>
              <a:rPr lang="en-US" dirty="0"/>
              <a:t>=“number” </a:t>
            </a:r>
            <a:r>
              <a:rPr lang="en-US" b="1" dirty="0">
                <a:solidFill>
                  <a:srgbClr val="FF85FF"/>
                </a:solidFill>
              </a:rPr>
              <a:t>min</a:t>
            </a:r>
            <a:r>
              <a:rPr lang="en-US" dirty="0"/>
              <a:t>=“-10” </a:t>
            </a:r>
            <a:r>
              <a:rPr lang="en-US" b="1" dirty="0">
                <a:solidFill>
                  <a:srgbClr val="FF85FF"/>
                </a:solidFill>
              </a:rPr>
              <a:t>max</a:t>
            </a:r>
            <a:r>
              <a:rPr lang="en-US" dirty="0"/>
              <a:t>=“20” </a:t>
            </a:r>
            <a:r>
              <a:rPr lang="en-US" b="1" dirty="0">
                <a:solidFill>
                  <a:srgbClr val="FF85FF"/>
                </a:solidFill>
              </a:rPr>
              <a:t>step</a:t>
            </a:r>
            <a:r>
              <a:rPr lang="en-US" dirty="0"/>
              <a:t>=“7”&gt;</a:t>
            </a:r>
          </a:p>
        </p:txBody>
      </p:sp>
    </p:spTree>
    <p:extLst>
      <p:ext uri="{BB962C8B-B14F-4D97-AF65-F5344CB8AC3E}">
        <p14:creationId xmlns:p14="http://schemas.microsoft.com/office/powerpoint/2010/main" val="397186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B37B-9597-D54B-AF3F-0E1B05DC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2400" dirty="0"/>
              <a:t>Tables-</a:t>
            </a:r>
            <a:r>
              <a:rPr lang="en-US" sz="2400" dirty="0" err="1"/>
              <a:t>Books.html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D527-39A4-B34C-8B1E-F8D34956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pPr lvl="1"/>
            <a:r>
              <a:rPr lang="en-US" dirty="0"/>
              <a:t>CAPTION</a:t>
            </a:r>
          </a:p>
          <a:p>
            <a:pPr lvl="1"/>
            <a:r>
              <a:rPr lang="en-US" dirty="0"/>
              <a:t>THEAD</a:t>
            </a:r>
          </a:p>
          <a:p>
            <a:pPr lvl="2"/>
            <a:r>
              <a:rPr lang="en-US" dirty="0"/>
              <a:t>TR</a:t>
            </a:r>
          </a:p>
          <a:p>
            <a:pPr lvl="3"/>
            <a:r>
              <a:rPr lang="en-US" dirty="0"/>
              <a:t>TH</a:t>
            </a:r>
          </a:p>
          <a:p>
            <a:pPr lvl="1"/>
            <a:r>
              <a:rPr lang="en-US" dirty="0"/>
              <a:t>TBODY</a:t>
            </a:r>
          </a:p>
          <a:p>
            <a:pPr lvl="2"/>
            <a:r>
              <a:rPr lang="en-US" dirty="0"/>
              <a:t>TR</a:t>
            </a:r>
          </a:p>
          <a:p>
            <a:pPr lvl="3"/>
            <a:r>
              <a:rPr lang="en-US" dirty="0"/>
              <a:t>TD</a:t>
            </a:r>
          </a:p>
          <a:p>
            <a:pPr lvl="1"/>
            <a:r>
              <a:rPr lang="en-US" dirty="0"/>
              <a:t>TFOOTER…</a:t>
            </a:r>
          </a:p>
        </p:txBody>
      </p:sp>
    </p:spTree>
    <p:extLst>
      <p:ext uri="{BB962C8B-B14F-4D97-AF65-F5344CB8AC3E}">
        <p14:creationId xmlns:p14="http://schemas.microsoft.com/office/powerpoint/2010/main" val="104631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34D7-A459-884A-A67C-0DC6C1F9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element</a:t>
            </a:r>
            <a:br>
              <a:rPr lang="en-US" dirty="0"/>
            </a:br>
            <a:r>
              <a:rPr lang="en-US" sz="2400" dirty="0"/>
              <a:t>and its associated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A488-5E7E-A242-ABE4-33A045FD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52116"/>
            <a:ext cx="8649899" cy="3997828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>
                <a:solidFill>
                  <a:srgbClr val="FF85FF"/>
                </a:solidFill>
              </a:rPr>
              <a:t>alt</a:t>
            </a:r>
            <a:r>
              <a:rPr lang="en-US" dirty="0"/>
              <a:t>="" </a:t>
            </a:r>
            <a:r>
              <a:rPr lang="en-US" dirty="0" err="1">
                <a:solidFill>
                  <a:srgbClr val="FF85FF"/>
                </a:solidFill>
              </a:rPr>
              <a:t>src</a:t>
            </a:r>
            <a:r>
              <a:rPr lang="en-US" dirty="0"/>
              <a:t>="images/Shang-</a:t>
            </a:r>
            <a:r>
              <a:rPr lang="en-US" dirty="0" err="1"/>
              <a:t>Chi.gif</a:t>
            </a:r>
            <a:r>
              <a:rPr lang="en-US" dirty="0"/>
              <a:t>" </a:t>
            </a:r>
            <a:r>
              <a:rPr lang="en-US" dirty="0">
                <a:solidFill>
                  <a:srgbClr val="FF85FF"/>
                </a:solidFill>
              </a:rPr>
              <a:t>width</a:t>
            </a:r>
            <a:r>
              <a:rPr lang="en-US" dirty="0"/>
              <a:t>="67px" </a:t>
            </a:r>
            <a:r>
              <a:rPr lang="en-US" dirty="0">
                <a:solidFill>
                  <a:srgbClr val="FF85FF"/>
                </a:solidFill>
              </a:rPr>
              <a:t>height</a:t>
            </a:r>
            <a:r>
              <a:rPr lang="en-US" dirty="0"/>
              <a:t>="100px"&gt;</a:t>
            </a:r>
          </a:p>
          <a:p>
            <a:pPr lvl="1"/>
            <a:r>
              <a:rPr lang="en-US" dirty="0">
                <a:solidFill>
                  <a:srgbClr val="FF85FF"/>
                </a:solidFill>
              </a:rPr>
              <a:t>alt</a:t>
            </a:r>
            <a:r>
              <a:rPr lang="en-US" dirty="0"/>
              <a:t>	required. Text description for the visually impaired</a:t>
            </a:r>
          </a:p>
          <a:p>
            <a:pPr lvl="1"/>
            <a:r>
              <a:rPr lang="en-US" dirty="0" err="1">
                <a:solidFill>
                  <a:srgbClr val="FF85FF"/>
                </a:solidFill>
              </a:rPr>
              <a:t>src</a:t>
            </a:r>
            <a:r>
              <a:rPr lang="en-US" dirty="0"/>
              <a:t>	wouldn’t be much of an image without an image</a:t>
            </a:r>
          </a:p>
          <a:p>
            <a:pPr lvl="1"/>
            <a:r>
              <a:rPr lang="en-US" dirty="0">
                <a:solidFill>
                  <a:srgbClr val="FF85FF"/>
                </a:solidFill>
              </a:rPr>
              <a:t>width</a:t>
            </a:r>
            <a:r>
              <a:rPr lang="en-US" dirty="0"/>
              <a:t>	reformats the image to fit the design of your page</a:t>
            </a:r>
          </a:p>
          <a:p>
            <a:pPr lvl="1"/>
            <a:r>
              <a:rPr lang="en-US" dirty="0">
                <a:solidFill>
                  <a:srgbClr val="FF85FF"/>
                </a:solidFill>
              </a:rPr>
              <a:t>height</a:t>
            </a:r>
            <a:r>
              <a:rPr lang="en-US" dirty="0"/>
              <a:t>	size can be % or px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34D7-A459-884A-A67C-0DC6C1F9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element</a:t>
            </a:r>
            <a:br>
              <a:rPr lang="en-US" dirty="0"/>
            </a:br>
            <a:r>
              <a:rPr lang="en-US" sz="2400" dirty="0"/>
              <a:t>and its associated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A488-5E7E-A242-ABE4-33A045FDD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52116"/>
            <a:ext cx="9201150" cy="3997828"/>
          </a:xfrm>
        </p:spPr>
        <p:txBody>
          <a:bodyPr>
            <a:normAutofit/>
          </a:bodyPr>
          <a:lstStyle/>
          <a:p>
            <a:r>
              <a:rPr lang="en-US" dirty="0"/>
              <a:t>&lt;a </a:t>
            </a:r>
            <a:r>
              <a:rPr lang="en-US" b="1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="https://</a:t>
            </a:r>
            <a:r>
              <a:rPr lang="en-US" dirty="0" err="1"/>
              <a:t>www.imdb.com</a:t>
            </a:r>
            <a:r>
              <a:rPr lang="en-US" dirty="0"/>
              <a:t>/title/tt0096639"&gt;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src</a:t>
            </a:r>
            <a:r>
              <a:rPr lang="en-US" dirty="0"/>
              <a:t>="images/Lonesome </a:t>
            </a:r>
            <a:r>
              <a:rPr lang="en-US" dirty="0" err="1"/>
              <a:t>Dove.jpg</a:t>
            </a:r>
            <a:r>
              <a:rPr lang="en-US" dirty="0"/>
              <a:t>" </a:t>
            </a:r>
            <a:r>
              <a:rPr lang="en-US" dirty="0">
                <a:solidFill>
                  <a:srgbClr val="00B050"/>
                </a:solidFill>
              </a:rPr>
              <a:t>width</a:t>
            </a:r>
            <a:r>
              <a:rPr lang="en-US" dirty="0"/>
              <a:t>="136px" </a:t>
            </a:r>
            <a:r>
              <a:rPr lang="en-US" dirty="0">
                <a:solidFill>
                  <a:srgbClr val="00B050"/>
                </a:solidFill>
              </a:rPr>
              <a:t>height</a:t>
            </a:r>
            <a:r>
              <a:rPr lang="en-US" dirty="0"/>
              <a:t>="201px"&gt;</a:t>
            </a:r>
            <a:br>
              <a:rPr lang="en-US" dirty="0"/>
            </a:br>
            <a:r>
              <a:rPr lang="en-US" dirty="0"/>
              <a:t>&lt;/a&gt;</a:t>
            </a:r>
          </a:p>
          <a:p>
            <a:pPr lvl="1"/>
            <a:r>
              <a:rPr lang="en-US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	the hypertext </a:t>
            </a:r>
            <a:r>
              <a:rPr lang="en-US" dirty="0" err="1"/>
              <a:t>refenece</a:t>
            </a:r>
            <a:r>
              <a:rPr lang="en-US" dirty="0"/>
              <a:t> to another page</a:t>
            </a:r>
          </a:p>
          <a:p>
            <a:pPr lvl="1"/>
            <a:r>
              <a:rPr lang="en-US" dirty="0"/>
              <a:t>Anything in the </a:t>
            </a:r>
            <a:r>
              <a:rPr lang="en-US" dirty="0" err="1"/>
              <a:t>innerHTML</a:t>
            </a:r>
            <a:r>
              <a:rPr lang="en-US" dirty="0"/>
              <a:t> is clickable</a:t>
            </a:r>
          </a:p>
          <a:p>
            <a:r>
              <a:rPr lang="en-US" dirty="0"/>
              <a:t>&lt;a </a:t>
            </a:r>
            <a:r>
              <a:rPr lang="en-US" b="1" dirty="0" err="1">
                <a:solidFill>
                  <a:srgbClr val="FF85FF"/>
                </a:solidFill>
              </a:rPr>
              <a:t>href</a:t>
            </a:r>
            <a:r>
              <a:rPr lang="en-US" dirty="0"/>
              <a:t>="https://</a:t>
            </a:r>
            <a:r>
              <a:rPr lang="en-US" dirty="0" err="1"/>
              <a:t>www.imdb.com</a:t>
            </a:r>
            <a:r>
              <a:rPr lang="en-US" dirty="0"/>
              <a:t>/title/tt0096639"&gt;</a:t>
            </a:r>
            <a:br>
              <a:rPr lang="en-US" dirty="0"/>
            </a:br>
            <a:r>
              <a:rPr lang="en-US" dirty="0"/>
              <a:t>	Take me to IMDb for Lonesome Dove</a:t>
            </a:r>
            <a:br>
              <a:rPr lang="en-US" dirty="0"/>
            </a:br>
            <a:r>
              <a:rPr lang="en-US" dirty="0"/>
              <a:t>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3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D51D-2F93-E744-A0EF-0BA421E3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</a:t>
            </a:r>
            <a:br>
              <a:rPr lang="en-US" dirty="0"/>
            </a:br>
            <a:r>
              <a:rPr lang="en-US" sz="2400" dirty="0">
                <a:solidFill>
                  <a:srgbClr val="FF85FF"/>
                </a:solidFill>
              </a:rPr>
              <a:t>Form-Intro and Form-</a:t>
            </a:r>
            <a:r>
              <a:rPr lang="en-US" sz="2400" dirty="0" err="1">
                <a:solidFill>
                  <a:srgbClr val="FF85FF"/>
                </a:solidFill>
              </a:rPr>
              <a:t>Checkout.html</a:t>
            </a:r>
            <a:endParaRPr lang="en-US" sz="2400" dirty="0">
              <a:solidFill>
                <a:srgbClr val="FF85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37DB-7B04-5F40-BEFF-F5F7ACCA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		specifies how the form data will be submitted</a:t>
            </a:r>
          </a:p>
          <a:p>
            <a:r>
              <a:rPr lang="en-US" dirty="0" err="1"/>
              <a:t>Fieldset</a:t>
            </a:r>
            <a:r>
              <a:rPr lang="en-US" dirty="0"/>
              <a:t>	puts a border around the fields in the form</a:t>
            </a:r>
          </a:p>
          <a:p>
            <a:r>
              <a:rPr lang="en-US" dirty="0"/>
              <a:t>Legend	adds a text string to the border</a:t>
            </a:r>
          </a:p>
          <a:p>
            <a:r>
              <a:rPr lang="en-US" dirty="0"/>
              <a:t>Input		entry field – lots of types. Input gets its own page</a:t>
            </a:r>
          </a:p>
          <a:p>
            <a:r>
              <a:rPr lang="en-US" dirty="0"/>
              <a:t>Label	text before the input field. Click on the text focus goes to the input field</a:t>
            </a:r>
          </a:p>
          <a:p>
            <a:r>
              <a:rPr lang="en-US" dirty="0"/>
              <a:t>Select	Drop down list</a:t>
            </a:r>
          </a:p>
          <a:p>
            <a:r>
              <a:rPr lang="en-US" dirty="0" err="1"/>
              <a:t>Textarea</a:t>
            </a:r>
            <a:r>
              <a:rPr lang="en-US" dirty="0"/>
              <a:t>	when you post a comment this is a text area element</a:t>
            </a:r>
          </a:p>
          <a:p>
            <a:r>
              <a:rPr lang="en-US" dirty="0"/>
              <a:t>Button	button</a:t>
            </a:r>
          </a:p>
          <a:p>
            <a:r>
              <a:rPr lang="en-US" dirty="0" err="1"/>
              <a:t>Datalist</a:t>
            </a:r>
            <a:r>
              <a:rPr lang="en-US" dirty="0"/>
              <a:t>	limits what can be entered into an input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5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49B4-5D91-A640-B5B3-95F486D1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types</a:t>
            </a:r>
            <a:br>
              <a:rPr lang="en-US" dirty="0"/>
            </a:br>
            <a:r>
              <a:rPr lang="en-US" dirty="0">
                <a:solidFill>
                  <a:srgbClr val="FF85FF"/>
                </a:solidFill>
              </a:rPr>
              <a:t>Form-</a:t>
            </a:r>
            <a:r>
              <a:rPr lang="en-US" dirty="0" err="1">
                <a:solidFill>
                  <a:srgbClr val="FF85FF"/>
                </a:solidFill>
              </a:rPr>
              <a:t>Checkout.html</a:t>
            </a:r>
            <a:endParaRPr lang="en-US" dirty="0">
              <a:solidFill>
                <a:srgbClr val="FF85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DC63-393A-DE41-A92E-6DA48421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832317"/>
          </a:xfrm>
        </p:spPr>
        <p:txBody>
          <a:bodyPr numCol="3">
            <a:normAutofit fontScale="92500" lnSpcReduction="20000"/>
          </a:bodyPr>
          <a:lstStyle/>
          <a:p>
            <a:r>
              <a:rPr lang="en-US" sz="1600" dirty="0"/>
              <a:t>button</a:t>
            </a:r>
          </a:p>
          <a:p>
            <a:r>
              <a:rPr lang="en-US" sz="1600" dirty="0"/>
              <a:t>checkbox</a:t>
            </a:r>
          </a:p>
          <a:p>
            <a:r>
              <a:rPr lang="en-US" sz="1600" dirty="0"/>
              <a:t>color</a:t>
            </a:r>
          </a:p>
          <a:p>
            <a:r>
              <a:rPr lang="en-US" sz="1600" dirty="0"/>
              <a:t>date</a:t>
            </a:r>
          </a:p>
          <a:p>
            <a:r>
              <a:rPr lang="en-US" sz="1600" dirty="0"/>
              <a:t>email</a:t>
            </a:r>
          </a:p>
          <a:p>
            <a:r>
              <a:rPr lang="en-US" sz="1600" dirty="0"/>
              <a:t>file</a:t>
            </a:r>
          </a:p>
          <a:p>
            <a:r>
              <a:rPr lang="en-US" sz="1600" dirty="0"/>
              <a:t>hidden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image </a:t>
            </a:r>
            <a:r>
              <a:rPr lang="en-US" sz="1600" dirty="0" err="1"/>
              <a:t>src</a:t>
            </a:r>
            <a:r>
              <a:rPr lang="en-US" sz="1600" dirty="0"/>
              <a:t>=“”</a:t>
            </a:r>
          </a:p>
          <a:p>
            <a:r>
              <a:rPr lang="en-US" sz="1600" dirty="0"/>
              <a:t>month</a:t>
            </a:r>
          </a:p>
          <a:p>
            <a:r>
              <a:rPr lang="en-US" sz="1600" dirty="0"/>
              <a:t>number </a:t>
            </a:r>
          </a:p>
          <a:p>
            <a:r>
              <a:rPr lang="en-US" sz="1600" dirty="0"/>
              <a:t>password </a:t>
            </a:r>
          </a:p>
          <a:p>
            <a:r>
              <a:rPr lang="en-US" sz="1600" dirty="0"/>
              <a:t>radio</a:t>
            </a:r>
          </a:p>
          <a:p>
            <a:r>
              <a:rPr lang="en-US" sz="1600" dirty="0"/>
              <a:t>range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reset</a:t>
            </a:r>
          </a:p>
          <a:p>
            <a:r>
              <a:rPr lang="en-US" sz="1600" dirty="0"/>
              <a:t>search</a:t>
            </a:r>
          </a:p>
          <a:p>
            <a:r>
              <a:rPr lang="en-US" sz="1600" dirty="0"/>
              <a:t>submit</a:t>
            </a:r>
          </a:p>
          <a:p>
            <a:r>
              <a:rPr lang="en-US" sz="1600" dirty="0" err="1"/>
              <a:t>tel</a:t>
            </a:r>
            <a:endParaRPr lang="en-US" sz="1600" dirty="0"/>
          </a:p>
          <a:p>
            <a:r>
              <a:rPr lang="en-US" sz="1600" dirty="0"/>
              <a:t>Text (default value)</a:t>
            </a:r>
          </a:p>
          <a:p>
            <a:r>
              <a:rPr lang="en-US" sz="1600" dirty="0"/>
              <a:t>time</a:t>
            </a:r>
          </a:p>
          <a:p>
            <a:r>
              <a:rPr lang="en-US" sz="1600" dirty="0" err="1"/>
              <a:t>url</a:t>
            </a:r>
            <a:endParaRPr lang="en-US" sz="1600" dirty="0"/>
          </a:p>
          <a:p>
            <a:r>
              <a:rPr lang="en-US" sz="1600" dirty="0"/>
              <a:t>week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09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4EE1-407D-E847-BD01-64446053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D0E7-60B0-A642-A035-E228B771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679261" cy="3914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https://gist.github.com/gtjames/fc84b1e71fcc30a9a01115b4de27a3ee</a:t>
            </a:r>
            <a:endParaRPr lang="en-US" dirty="0"/>
          </a:p>
          <a:p>
            <a:r>
              <a:rPr lang="en-US" dirty="0">
                <a:hlinkClick r:id="rId3"/>
              </a:rPr>
              <a:t>https://github.com/gtjames/SD-101HTML/tree/master/Week%20HTML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Resources</a:t>
            </a:r>
          </a:p>
          <a:p>
            <a:pPr marL="6160" indent="0">
              <a:buNone/>
            </a:pPr>
            <a:r>
              <a:rPr lang="en-US" dirty="0">
                <a:solidFill>
                  <a:srgbClr val="6D9CC5"/>
                </a:solidFill>
              </a:rPr>
              <a:t>	https://</a:t>
            </a:r>
            <a:r>
              <a:rPr lang="en-US" dirty="0" err="1">
                <a:solidFill>
                  <a:srgbClr val="6D9CC5"/>
                </a:solidFill>
              </a:rPr>
              <a:t>www.linkedin.com</a:t>
            </a:r>
            <a:r>
              <a:rPr lang="en-US" dirty="0">
                <a:solidFill>
                  <a:srgbClr val="6D9CC5"/>
                </a:solidFill>
              </a:rPr>
              <a:t>/learning/html-essential-training-4</a:t>
            </a:r>
          </a:p>
          <a:p>
            <a:pPr marL="6160" indent="0">
              <a:buNone/>
            </a:pPr>
            <a:endParaRPr lang="en-US" dirty="0"/>
          </a:p>
          <a:p>
            <a:pPr marL="457010" lvl="1" indent="0">
              <a:buNone/>
            </a:pPr>
            <a:r>
              <a:rPr lang="en-US" dirty="0"/>
              <a:t>Just for practice</a:t>
            </a:r>
          </a:p>
          <a:p>
            <a:pPr marL="457010" lvl="1" indent="0">
              <a:buNone/>
            </a:pPr>
            <a:r>
              <a:rPr lang="en-US" dirty="0">
                <a:hlinkClick r:id="rId4"/>
              </a:rPr>
              <a:t>https://www.w3schools.com/html/default.asp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6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4C30-9EEB-0646-B104-664E134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2611-8DCF-644B-AA40-D462B054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stands for Hyper Text Markup Language</a:t>
            </a:r>
          </a:p>
          <a:p>
            <a:r>
              <a:rPr lang="en-US" dirty="0"/>
              <a:t>HTML is the standard markup language for creating Web pages</a:t>
            </a:r>
          </a:p>
          <a:p>
            <a:r>
              <a:rPr lang="en-US" dirty="0"/>
              <a:t>HTML describes the structure of a Web page</a:t>
            </a:r>
          </a:p>
          <a:p>
            <a:r>
              <a:rPr lang="en-US" dirty="0"/>
              <a:t>HTML consists of a series of elements</a:t>
            </a:r>
          </a:p>
          <a:p>
            <a:r>
              <a:rPr lang="en-US" dirty="0"/>
              <a:t>HTML elements tell the browser how to display the content</a:t>
            </a:r>
          </a:p>
          <a:p>
            <a:r>
              <a:rPr lang="en-US" dirty="0"/>
              <a:t>HTML elements label pieces of content such as "this is a heading", "this is a paragraph", "this is a link", etc.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0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F2D2-8FAD-7044-9863-866596E8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3160-AECF-9240-9FAA-95A2A150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pPr lvl="1"/>
            <a:r>
              <a:rPr lang="en-US" dirty="0"/>
              <a:t>Heads up to browser ‘I’m a web page!’</a:t>
            </a:r>
          </a:p>
          <a:p>
            <a:r>
              <a:rPr lang="en-US" dirty="0"/>
              <a:t>The &lt;HTML&gt; &lt;/HTML&gt; tags ‘wrap around’ the whole document</a:t>
            </a:r>
          </a:p>
          <a:p>
            <a:r>
              <a:rPr lang="en-US" dirty="0"/>
              <a:t>There are two main sections for the document</a:t>
            </a:r>
          </a:p>
          <a:p>
            <a:pPr lvl="1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&lt;head&gt; … &lt;/head&gt;</a:t>
            </a:r>
            <a:r>
              <a:rPr lang="en-US" dirty="0"/>
              <a:t>	contains information about the page</a:t>
            </a:r>
          </a:p>
          <a:p>
            <a:pPr lvl="1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&lt;body&gt; … &lt;/body&gt;</a:t>
            </a:r>
            <a:r>
              <a:rPr lang="en-US" dirty="0"/>
              <a:t>	This is EVERYTHING the user sees</a:t>
            </a:r>
          </a:p>
        </p:txBody>
      </p:sp>
    </p:spTree>
    <p:extLst>
      <p:ext uri="{BB962C8B-B14F-4D97-AF65-F5344CB8AC3E}">
        <p14:creationId xmlns:p14="http://schemas.microsoft.com/office/powerpoint/2010/main" val="332801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467341-A534-FB4C-9161-EC9C82C0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5671"/>
            <a:ext cx="3138991" cy="2148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073BA-DAC8-8945-ADA9-540A35BF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Web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E9A43-459E-5E47-B428-01BC32FF375A}"/>
              </a:ext>
            </a:extLst>
          </p:cNvPr>
          <p:cNvSpPr/>
          <p:nvPr/>
        </p:nvSpPr>
        <p:spPr>
          <a:xfrm>
            <a:off x="2611808" y="2235190"/>
            <a:ext cx="6096000" cy="313932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another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5BA59-ADBF-4047-9B9C-80CAC524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301" y="2235190"/>
            <a:ext cx="6218844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6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0361-A890-D645-BDD2-68A86148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A244-EEF4-9443-BDF6-E94792C3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very few exceptions an HTML element has</a:t>
            </a:r>
          </a:p>
          <a:p>
            <a:pPr lvl="1"/>
            <a:r>
              <a:rPr lang="en-US" dirty="0"/>
              <a:t> an opening tag 		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Inner content		</a:t>
            </a:r>
          </a:p>
          <a:p>
            <a:pPr lvl="1"/>
            <a:r>
              <a:rPr lang="en-US" dirty="0"/>
              <a:t>And a closing tag		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&gt;Content goes here...&lt;/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The closing tag is a forward slash and the tag name</a:t>
            </a:r>
          </a:p>
          <a:p>
            <a:r>
              <a:rPr lang="en-US" dirty="0"/>
              <a:t>An HTML Element is the combination of all three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268D-8C4A-CD4F-B698-736D95A3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A676-792A-164E-81B8-DD680B77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 – H6		Header</a:t>
            </a:r>
          </a:p>
          <a:p>
            <a:r>
              <a:rPr lang="en-US" dirty="0"/>
              <a:t>P			Paragraph just text</a:t>
            </a:r>
          </a:p>
          <a:p>
            <a:r>
              <a:rPr lang="en-US" dirty="0"/>
              <a:t>A			‘anchor’ tag for links</a:t>
            </a:r>
          </a:p>
          <a:p>
            <a:r>
              <a:rPr lang="en-US" dirty="0"/>
              <a:t>Strong/</a:t>
            </a:r>
            <a:r>
              <a:rPr lang="en-US" dirty="0" err="1"/>
              <a:t>em</a:t>
            </a:r>
            <a:r>
              <a:rPr lang="en-US" dirty="0"/>
              <a:t>		bold text/emphasized (italic) text</a:t>
            </a:r>
          </a:p>
          <a:p>
            <a:r>
              <a:rPr lang="en-US" dirty="0"/>
              <a:t>Code		formats text as ‘code’</a:t>
            </a:r>
          </a:p>
          <a:p>
            <a:endParaRPr lang="en-US" dirty="0"/>
          </a:p>
          <a:p>
            <a:r>
              <a:rPr lang="en-US" dirty="0"/>
              <a:t>https://www.w3schools.com/tags/</a:t>
            </a:r>
            <a:r>
              <a:rPr lang="en-US" dirty="0" err="1"/>
              <a:t>default.asp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41680-0989-F446-A0C9-76FB6BCB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59642"/>
            <a:ext cx="3158490" cy="197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6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AC0-C7F2-C743-A52B-D03A5AA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8109-D3E4-8D49-85F4-2F5E4407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&lt;h1&gt;	</a:t>
            </a:r>
            <a:r>
              <a:rPr lang="en-US" sz="3600" dirty="0">
                <a:latin typeface="Courier" pitchFamily="2" charset="0"/>
              </a:rPr>
              <a:t>Heading	</a:t>
            </a:r>
            <a:r>
              <a:rPr lang="en-US" dirty="0">
                <a:latin typeface="Courier" pitchFamily="2" charset="0"/>
              </a:rPr>
              <a:t>	&lt;/h1&gt;</a:t>
            </a:r>
          </a:p>
          <a:p>
            <a:r>
              <a:rPr lang="en-US" dirty="0">
                <a:latin typeface="Courier" pitchFamily="2" charset="0"/>
              </a:rPr>
              <a:t>&lt;h3&gt;	</a:t>
            </a:r>
            <a:r>
              <a:rPr lang="en-US" sz="2800" dirty="0">
                <a:latin typeface="Courier" pitchFamily="2" charset="0"/>
              </a:rPr>
              <a:t>Heading		</a:t>
            </a:r>
            <a:r>
              <a:rPr lang="en-US" dirty="0">
                <a:latin typeface="Courier" pitchFamily="2" charset="0"/>
              </a:rPr>
              <a:t>	&lt;/h3&gt;</a:t>
            </a:r>
          </a:p>
          <a:p>
            <a:r>
              <a:rPr lang="en-US" dirty="0">
                <a:latin typeface="Courier" pitchFamily="2" charset="0"/>
              </a:rPr>
              <a:t>&lt;h6&gt;	Heading			&lt;/h6&gt;</a:t>
            </a:r>
          </a:p>
          <a:p>
            <a:r>
              <a:rPr lang="en-US" dirty="0">
                <a:latin typeface="Courier" pitchFamily="2" charset="0"/>
              </a:rPr>
              <a:t>&lt;p&gt;		text with the default font &lt;/p&gt;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0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AC0-C7F2-C743-A52B-D03A5AA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Elements</a:t>
            </a:r>
            <a:br>
              <a:rPr lang="en-US" dirty="0"/>
            </a:br>
            <a:r>
              <a:rPr lang="en-US" sz="2000" dirty="0"/>
              <a:t>without styling they to nothing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8109-D3E4-8D49-85F4-2F5E4407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&lt;div&gt;		fill in with whatever you like	&lt;/div&gt;</a:t>
            </a:r>
          </a:p>
          <a:p>
            <a:pPr lvl="1"/>
            <a:r>
              <a:rPr lang="en-US" dirty="0"/>
              <a:t>This is a ‘</a:t>
            </a:r>
            <a:r>
              <a:rPr lang="en-US" b="1" dirty="0">
                <a:solidFill>
                  <a:srgbClr val="FF0000"/>
                </a:solidFill>
              </a:rPr>
              <a:t>block</a:t>
            </a:r>
            <a:r>
              <a:rPr lang="en-US" dirty="0"/>
              <a:t>’ tag</a:t>
            </a:r>
          </a:p>
          <a:p>
            <a:pPr lvl="1"/>
            <a:r>
              <a:rPr lang="en-US" dirty="0"/>
              <a:t>The div will a line break before and after the element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&lt;span&gt;	similar to the div tag		&lt;/span&gt;</a:t>
            </a:r>
          </a:p>
          <a:p>
            <a:pPr lvl="1"/>
            <a:r>
              <a:rPr lang="en-US" dirty="0"/>
              <a:t>But the span tag is an ‘</a:t>
            </a:r>
            <a:r>
              <a:rPr lang="en-US" b="1" dirty="0">
                <a:solidFill>
                  <a:srgbClr val="FF0000"/>
                </a:solidFill>
              </a:rPr>
              <a:t>inline</a:t>
            </a:r>
            <a:r>
              <a:rPr lang="en-US" dirty="0"/>
              <a:t>‘ tag</a:t>
            </a:r>
          </a:p>
          <a:p>
            <a:pPr lvl="1"/>
            <a:r>
              <a:rPr lang="en-US" dirty="0"/>
              <a:t>Whatever goes inside the tags will be on the same line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&lt;aside&gt;	just like the other guys	&lt;/aside&gt;</a:t>
            </a:r>
          </a:p>
          <a:p>
            <a:pPr lvl="1"/>
            <a:r>
              <a:rPr lang="en-US" dirty="0"/>
              <a:t>Defines content aside from the content it is placed in.</a:t>
            </a:r>
          </a:p>
          <a:p>
            <a:pPr lvl="1"/>
            <a:r>
              <a:rPr lang="en-US" dirty="0"/>
              <a:t>Should be indirectly related to the surrounding content.</a:t>
            </a:r>
          </a:p>
          <a:p>
            <a:pPr lvl="1"/>
            <a:r>
              <a:rPr lang="en-US" dirty="0"/>
              <a:t>The &lt;aside&gt; content is often placed as a sidebar in a document.</a:t>
            </a:r>
          </a:p>
          <a:p>
            <a:pPr lvl="1"/>
            <a:r>
              <a:rPr lang="en-US" dirty="0"/>
              <a:t>Does not render as anything special in a browser. Use CSS for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79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9146</TotalTime>
  <Words>1196</Words>
  <Application>Microsoft Macintosh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Consolas</vt:lpstr>
      <vt:lpstr>Courier</vt:lpstr>
      <vt:lpstr>MS Shell Dlg 2</vt:lpstr>
      <vt:lpstr>Wingdings</vt:lpstr>
      <vt:lpstr>Wingdings 3</vt:lpstr>
      <vt:lpstr>Madison</vt:lpstr>
      <vt:lpstr>HTML</vt:lpstr>
      <vt:lpstr>Examples and Resources</vt:lpstr>
      <vt:lpstr>HTML</vt:lpstr>
      <vt:lpstr>Document Format</vt:lpstr>
      <vt:lpstr>Your first Web page</vt:lpstr>
      <vt:lpstr>HTML Elements</vt:lpstr>
      <vt:lpstr>Common HTML Elements</vt:lpstr>
      <vt:lpstr>Text Elements</vt:lpstr>
      <vt:lpstr>Grouping Elements without styling they to nothing</vt:lpstr>
      <vt:lpstr>&lt;aside&gt; same as a div until you add style</vt:lpstr>
      <vt:lpstr>Adding styling to an &lt;aside&gt;</vt:lpstr>
      <vt:lpstr>Making Lists</vt:lpstr>
      <vt:lpstr>No closing tag</vt:lpstr>
      <vt:lpstr>Attributes</vt:lpstr>
      <vt:lpstr>Tables Tables-Books.html</vt:lpstr>
      <vt:lpstr>Image element and its associated attributes</vt:lpstr>
      <vt:lpstr>Anchor element and its associated attributes</vt:lpstr>
      <vt:lpstr>Form Elements Form-Intro and Form-Checkout.html</vt:lpstr>
      <vt:lpstr>Input types Form-Checkout.html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Gary James</dc:creator>
  <cp:lastModifiedBy>Gary James</cp:lastModifiedBy>
  <cp:revision>15</cp:revision>
  <cp:lastPrinted>2021-09-07T22:35:35Z</cp:lastPrinted>
  <dcterms:created xsi:type="dcterms:W3CDTF">2021-09-03T13:52:05Z</dcterms:created>
  <dcterms:modified xsi:type="dcterms:W3CDTF">2022-02-09T23:48:20Z</dcterms:modified>
</cp:coreProperties>
</file>