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0" r:id="rId9"/>
    <p:sldId id="263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66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2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2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7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7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2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6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FB2549F-BB86-FB45-A8E9-04AF9E57C19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D6BB2-4F73-6445-91AE-0D4CC00D43E3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0787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89601b7f83ca9a8d6c7962c5d0707d0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9B59-DB10-9548-B25E-73E760C51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3EC70-76F9-794F-87B8-015E8983A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397450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0EB-6052-C143-ABE5-30A2987F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B819-6463-7544-86B3-ED310B15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930" y="2268187"/>
            <a:ext cx="8385249" cy="25460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&lt;DIV&gt;s 1 through 6 are defined </a:t>
            </a:r>
            <a:r>
              <a:rPr lang="en-US" dirty="0">
                <a:solidFill>
                  <a:srgbClr val="00B0F0"/>
                </a:solidFill>
              </a:rPr>
              <a:t>col-md-6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B0F0"/>
                </a:solidFill>
              </a:rPr>
              <a:t>6 + 6 = 12</a:t>
            </a:r>
          </a:p>
          <a:p>
            <a:pPr>
              <a:spcBef>
                <a:spcPts val="400"/>
              </a:spcBef>
            </a:pPr>
            <a:r>
              <a:rPr lang="en-US" dirty="0"/>
              <a:t>Only 12 columns allowed per row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/>
              <a:t>Put as many as you can on a row and move the rest to the next row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/>
              <a:t>We end up with 3 rows. 2 &lt;DIV&gt;s per row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DE1CB-D5EB-4A4B-BD79-7A4850211E2E}"/>
              </a:ext>
            </a:extLst>
          </p:cNvPr>
          <p:cNvSpPr txBox="1">
            <a:spLocks/>
          </p:cNvSpPr>
          <p:nvPr/>
        </p:nvSpPr>
        <p:spPr>
          <a:xfrm>
            <a:off x="0" y="5063685"/>
            <a:ext cx="7796540" cy="1794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 </a:t>
            </a:r>
            <a:r>
              <a:rPr lang="en-US" dirty="0"/>
              <a:t>col-xs-12 borders"&gt;Col 1&lt;/div&gt;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 </a:t>
            </a:r>
            <a:r>
              <a:rPr lang="en-US" dirty="0"/>
              <a:t>col-xs-12 borders"&gt;Col 2&lt;/div&gt;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 </a:t>
            </a:r>
            <a:r>
              <a:rPr lang="en-US" dirty="0"/>
              <a:t>col-xs-12 borders"&gt;Col 3&lt;/div&gt;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</a:t>
            </a:r>
            <a:r>
              <a:rPr lang="en-US" dirty="0"/>
              <a:t> col-xs-12 borders"&gt;Col 4&lt;/div&gt;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 </a:t>
            </a:r>
            <a:r>
              <a:rPr lang="en-US" dirty="0"/>
              <a:t>col-xs-12 borders"&gt;Col 5&lt;/div&gt;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col-sm-6 </a:t>
            </a:r>
            <a:r>
              <a:rPr lang="en-US" dirty="0"/>
              <a:t>col-xs-12 borders"&gt;Col 6&lt;/div&gt;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6D288-B25A-D248-92B6-D122FC12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30" y="1346670"/>
            <a:ext cx="627017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3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0EB-6052-C143-ABE5-30A2987F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Small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B819-6463-7544-86B3-ED310B15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681" y="1723003"/>
            <a:ext cx="8385249" cy="25460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&lt;DIV&gt;s 1 through 12 are defined </a:t>
            </a:r>
            <a:r>
              <a:rPr lang="en-US" dirty="0">
                <a:solidFill>
                  <a:srgbClr val="00B0F0"/>
                </a:solidFill>
              </a:rPr>
              <a:t>col-xs-12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0B0F0"/>
                </a:solidFill>
              </a:rPr>
              <a:t>12 = 12!</a:t>
            </a:r>
          </a:p>
          <a:p>
            <a:pPr>
              <a:spcBef>
                <a:spcPts val="400"/>
              </a:spcBef>
            </a:pPr>
            <a:r>
              <a:rPr lang="en-US" dirty="0"/>
              <a:t>Only 12 &lt;div&gt;s allowed per row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/>
              <a:t>Put as many as you can on a row and move the rest to the next row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dirty="0"/>
              <a:t>We end up with 3 rows. 2 columns per row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DE1CB-D5EB-4A4B-BD79-7A4850211E2E}"/>
              </a:ext>
            </a:extLst>
          </p:cNvPr>
          <p:cNvSpPr txBox="1">
            <a:spLocks/>
          </p:cNvSpPr>
          <p:nvPr/>
        </p:nvSpPr>
        <p:spPr>
          <a:xfrm>
            <a:off x="0" y="5063685"/>
            <a:ext cx="7796540" cy="1794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1&lt;/div&gt;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2&lt;/div&gt;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3&lt;/div&gt;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4&lt;/div&gt;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5&lt;/div&gt;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col-xs-12 </a:t>
            </a:r>
            <a:r>
              <a:rPr lang="en-US" dirty="0"/>
              <a:t>borders"&gt;Col 6&lt;/div&gt;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7EC9F-7907-8A4D-B536-705C5775A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50"/>
          <a:stretch/>
        </p:blipFill>
        <p:spPr>
          <a:xfrm>
            <a:off x="372753" y="1620285"/>
            <a:ext cx="213294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6A8E-7AE0-8941-83D0-35063C7F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Forms with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77C9-3A70-D248-8957-DF5D0FCF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this gist</a:t>
            </a:r>
          </a:p>
          <a:p>
            <a:pPr lvl="1"/>
            <a:r>
              <a:rPr lang="en-US" dirty="0">
                <a:hlinkClick r:id="rId2"/>
              </a:rPr>
              <a:t>https://gist.github.com/89601b7f83ca9a8d6c7962c5d0707d06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9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5A2B-C586-5E4C-909B-A8E77CDB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Form styles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BCE-2898-904B-ABF1-29ECE23A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916" y="2052116"/>
            <a:ext cx="5783284" cy="3997828"/>
          </a:xfrm>
        </p:spPr>
        <p:txBody>
          <a:bodyPr>
            <a:normAutofit/>
          </a:bodyPr>
          <a:lstStyle/>
          <a:p>
            <a:r>
              <a:rPr lang="en-US" dirty="0"/>
              <a:t>The top form uses the class: 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form-horizontal</a:t>
            </a:r>
          </a:p>
          <a:p>
            <a:pPr lvl="1"/>
            <a:r>
              <a:rPr lang="en-US" dirty="0"/>
              <a:t>&lt;form class="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form-horizontal </a:t>
            </a:r>
            <a:r>
              <a:rPr lang="en-US" dirty="0"/>
              <a:t>narrow"&gt;</a:t>
            </a:r>
          </a:p>
          <a:p>
            <a:r>
              <a:rPr lang="en-US" dirty="0"/>
              <a:t>The lower form use two classes </a:t>
            </a:r>
            <a:br>
              <a:rPr lang="en-US" dirty="0"/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panel panel-primary</a:t>
            </a:r>
          </a:p>
          <a:p>
            <a:pPr lvl="1"/>
            <a:r>
              <a:rPr lang="en-US" dirty="0"/>
              <a:t>&lt;div class="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panel panel-primary </a:t>
            </a:r>
            <a:r>
              <a:rPr lang="en-US" dirty="0"/>
              <a:t>narrow"&gt;</a:t>
            </a:r>
          </a:p>
          <a:p>
            <a:pPr lvl="1"/>
            <a:r>
              <a:rPr lang="en-US" dirty="0"/>
              <a:t>You could </a:t>
            </a:r>
            <a:r>
              <a:rPr lang="en-US"/>
              <a:t>also try</a:t>
            </a:r>
            <a:br>
              <a:rPr lang="en-US"/>
            </a:br>
            <a:r>
              <a:rPr lang="en-US"/>
              <a:t>panel-default</a:t>
            </a:r>
            <a:r>
              <a:rPr lang="en-US" dirty="0"/>
              <a:t>, panel-success, panel-info, </a:t>
            </a:r>
            <a:br>
              <a:rPr lang="en-US" dirty="0"/>
            </a:br>
            <a:r>
              <a:rPr lang="en-US" dirty="0"/>
              <a:t>panel-warning, or panel-danger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313D3-18ED-DE45-8F48-3CF5F0A8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84" y="1821327"/>
            <a:ext cx="5494316" cy="45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6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4C8B-36B1-E242-867C-7F24036D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E575-CA27-F54A-AB0D-A16DD534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are lazy</a:t>
            </a:r>
          </a:p>
          <a:p>
            <a:r>
              <a:rPr lang="en-US" dirty="0"/>
              <a:t>They spend person-decades of effort, so their next job is easier</a:t>
            </a:r>
          </a:p>
          <a:p>
            <a:r>
              <a:rPr lang="en-US" dirty="0"/>
              <a:t>Twitter programmers didn’t like designing multiple stylings for Twitter to look the same in Safari, Chrome, </a:t>
            </a:r>
            <a:r>
              <a:rPr lang="en-US" dirty="0" err="1"/>
              <a:t>FireFox</a:t>
            </a:r>
            <a:r>
              <a:rPr lang="en-US" dirty="0"/>
              <a:t>, IE-7,….</a:t>
            </a:r>
          </a:p>
          <a:p>
            <a:r>
              <a:rPr lang="en-US" dirty="0"/>
              <a:t>So, they created a style sheet the was knowledgeable about the different browsers so, they didn’t need to be</a:t>
            </a:r>
          </a:p>
          <a:p>
            <a:r>
              <a:rPr lang="en-US" dirty="0"/>
              <a:t>They put the brains in the CSS and JS files.</a:t>
            </a:r>
          </a:p>
        </p:txBody>
      </p:sp>
    </p:spTree>
    <p:extLst>
      <p:ext uri="{BB962C8B-B14F-4D97-AF65-F5344CB8AC3E}">
        <p14:creationId xmlns:p14="http://schemas.microsoft.com/office/powerpoint/2010/main" val="23575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2419-4FDD-9947-8086-36968403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the same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8094-5519-AB44-B252-18A54C4A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43792"/>
            <a:ext cx="7796540" cy="45061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Styling is standardized for:</a:t>
            </a:r>
          </a:p>
          <a:p>
            <a:pPr lvl="1"/>
            <a:r>
              <a:rPr lang="en-US" dirty="0"/>
              <a:t>Different browsers</a:t>
            </a:r>
          </a:p>
          <a:p>
            <a:pPr lvl="1"/>
            <a:r>
              <a:rPr lang="en-US" dirty="0"/>
              <a:t>Different screen formats (phone, tablet, laptop, desktop)</a:t>
            </a:r>
          </a:p>
          <a:p>
            <a:r>
              <a:rPr lang="en-US" dirty="0"/>
              <a:t>Frequently used Components are designed once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Carousels</a:t>
            </a:r>
          </a:p>
          <a:p>
            <a:pPr lvl="1"/>
            <a:r>
              <a:rPr lang="en-US" dirty="0"/>
              <a:t>Nav bars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forms</a:t>
            </a:r>
          </a:p>
          <a:p>
            <a:r>
              <a:rPr lang="en-US" dirty="0"/>
              <a:t>Customizable</a:t>
            </a:r>
          </a:p>
          <a:p>
            <a:pPr lvl="1"/>
            <a:r>
              <a:rPr lang="en-US" dirty="0"/>
              <a:t>Don’t like the default colors? They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119189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E3F9-EC58-7643-BA9B-2D864F8D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magic sauce?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45BE-EF73-F24B-AC6B-8EE5B561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magic lies in the Bootstrap CSS file</a:t>
            </a:r>
          </a:p>
          <a:p>
            <a:r>
              <a:rPr lang="en-US" dirty="0"/>
              <a:t>Add this inside your &lt;head&gt; tag and you gain access to the Bootstrap styling classes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maxcdn.bootstrapcdn.com</a:t>
            </a:r>
            <a:r>
              <a:rPr lang="en-US" dirty="0"/>
              <a:t>/bootstrap/4.4/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bootstrap.min.css</a:t>
            </a:r>
            <a:r>
              <a:rPr lang="en-US" dirty="0"/>
              <a:t>"&gt;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6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3881-2328-0945-8416-6E59F688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done?</a:t>
            </a:r>
            <a:br>
              <a:rPr lang="en-US" dirty="0"/>
            </a:br>
            <a:r>
              <a:rPr lang="en-US" dirty="0"/>
              <a:t>Navbar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3F05-9EDF-A346-A066-1DC2AAFE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714835"/>
          </a:xfrm>
        </p:spPr>
        <p:txBody>
          <a:bodyPr/>
          <a:lstStyle/>
          <a:p>
            <a:r>
              <a:rPr lang="en-US" dirty="0"/>
              <a:t>Primarily by adding a class to an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CD463-A8C5-8542-88A2-09DB8E4737AF}"/>
              </a:ext>
            </a:extLst>
          </p:cNvPr>
          <p:cNvSpPr txBox="1"/>
          <p:nvPr/>
        </p:nvSpPr>
        <p:spPr>
          <a:xfrm>
            <a:off x="222421" y="2766951"/>
            <a:ext cx="6526146" cy="36933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&lt;nav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class="navbar navbar-expand-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sm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&lt;ul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class="navbar-nav"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&lt;li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class="nav-item"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  &lt;a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class="nav-link"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="#"&gt;Link 1&lt;/a&gt;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&lt;/li&gt;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&lt;li class="nav-item"&gt;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  &lt;a class="nav-link"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="#"&gt;Link 2&lt;/a&gt;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&lt;/li&gt;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&lt;li class="nav-item"&gt;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  &lt;a class="nav-link"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="#"&gt;Link 3&lt;/a&gt;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&lt;/li&gt;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&lt;/ul&gt;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&lt;/nav&gt;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57E91-D456-6741-B49A-D412CC4F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96" y="2750753"/>
            <a:ext cx="35814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AACA8-A7C5-C24D-B060-7C6B9ADB1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096" y="4378862"/>
            <a:ext cx="35814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FEDA5-BBDC-A64D-AE14-AC9255D56239}"/>
              </a:ext>
            </a:extLst>
          </p:cNvPr>
          <p:cNvSpPr txBox="1"/>
          <p:nvPr/>
        </p:nvSpPr>
        <p:spPr>
          <a:xfrm>
            <a:off x="7130405" y="360766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a dark theme?</a:t>
            </a:r>
          </a:p>
          <a:p>
            <a:r>
              <a:rPr lang="en-US" dirty="0"/>
              <a:t>Add </a:t>
            </a:r>
            <a:r>
              <a:rPr lang="en-US" dirty="0" err="1">
                <a:solidFill>
                  <a:srgbClr val="00B0F0"/>
                </a:solidFill>
              </a:rPr>
              <a:t>bg</a:t>
            </a:r>
            <a:r>
              <a:rPr lang="en-US" dirty="0">
                <a:solidFill>
                  <a:srgbClr val="00B0F0"/>
                </a:solidFill>
              </a:rPr>
              <a:t>-dark</a:t>
            </a:r>
            <a:r>
              <a:rPr lang="en-US" dirty="0"/>
              <a:t> to the </a:t>
            </a:r>
            <a:r>
              <a:rPr lang="en-US" dirty="0">
                <a:solidFill>
                  <a:srgbClr val="FF0000"/>
                </a:solidFill>
              </a:rPr>
              <a:t>nav</a:t>
            </a:r>
            <a:r>
              <a:rPr lang="en-US" dirty="0"/>
              <a:t> tag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A1269-D11B-A44A-B451-C3B79D701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6" t="-2687" r="22707" b="2687"/>
          <a:stretch/>
        </p:blipFill>
        <p:spPr>
          <a:xfrm>
            <a:off x="9639467" y="5140862"/>
            <a:ext cx="1190830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F82A46-D368-4D4D-9F8A-8486F128CC65}"/>
              </a:ext>
            </a:extLst>
          </p:cNvPr>
          <p:cNvSpPr txBox="1"/>
          <p:nvPr/>
        </p:nvSpPr>
        <p:spPr>
          <a:xfrm>
            <a:off x="7130405" y="5260528"/>
            <a:ext cx="2279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vertical menu?</a:t>
            </a:r>
          </a:p>
          <a:p>
            <a:r>
              <a:rPr lang="en-US" dirty="0"/>
              <a:t>Remove</a:t>
            </a:r>
          </a:p>
          <a:p>
            <a:r>
              <a:rPr lang="en-US" dirty="0">
                <a:solidFill>
                  <a:srgbClr val="00B0F0"/>
                </a:solidFill>
              </a:rPr>
              <a:t>Navbar-expand-</a:t>
            </a:r>
            <a:r>
              <a:rPr lang="en-US" dirty="0" err="1">
                <a:solidFill>
                  <a:srgbClr val="00B0F0"/>
                </a:solidFill>
              </a:rPr>
              <a:t>sm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6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BB87-051B-9F4F-A6B4-5C571068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021D-EAD1-0747-BD0C-B037278D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399226" cy="3997828"/>
          </a:xfrm>
        </p:spPr>
        <p:txBody>
          <a:bodyPr/>
          <a:lstStyle/>
          <a:p>
            <a:r>
              <a:rPr lang="en-US" dirty="0"/>
              <a:t>Bootstrap slices the page into 12 columns</a:t>
            </a:r>
          </a:p>
          <a:p>
            <a:r>
              <a:rPr lang="en-US" dirty="0"/>
              <a:t>You can define a &lt;div&gt; to consume 1 to 12 columns</a:t>
            </a:r>
          </a:p>
          <a:p>
            <a:r>
              <a:rPr lang="en-US" dirty="0"/>
              <a:t>You can define how many columns are allocate for each screen size</a:t>
            </a:r>
          </a:p>
          <a:p>
            <a:pPr lvl="1"/>
            <a:r>
              <a:rPr lang="en-US" dirty="0"/>
              <a:t>col-lg-2        large (desktop) - your image or text fits fine in 2 cols</a:t>
            </a:r>
          </a:p>
          <a:p>
            <a:pPr lvl="1"/>
            <a:r>
              <a:rPr lang="en-US" dirty="0"/>
              <a:t>col-md-4      medium (laptop) - now your image takes 4 cols</a:t>
            </a:r>
          </a:p>
          <a:p>
            <a:pPr lvl="1"/>
            <a:r>
              <a:rPr lang="en-US" dirty="0"/>
              <a:t>col-sm-6      small (tablet) - needs 6 cols to adequately show the image</a:t>
            </a:r>
          </a:p>
          <a:p>
            <a:pPr lvl="1"/>
            <a:r>
              <a:rPr lang="en-US" dirty="0"/>
              <a:t>col-xs-12     Extra small (phone) – to see the image now you need the full width of the screen</a:t>
            </a:r>
          </a:p>
        </p:txBody>
      </p:sp>
    </p:spTree>
    <p:extLst>
      <p:ext uri="{BB962C8B-B14F-4D97-AF65-F5344CB8AC3E}">
        <p14:creationId xmlns:p14="http://schemas.microsoft.com/office/powerpoint/2010/main" val="28523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87EE-F34D-B749-BC2D-B84748D5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simple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E0D8-EDBB-3546-9299-50B601BB8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3986416"/>
            <a:ext cx="7796540" cy="22967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&lt;div class="col-lg-2 col-md-3 col-sm-6 col-xs-12 borders"&gt;Col 1&lt;/div&gt;</a:t>
            </a:r>
            <a:br>
              <a:rPr lang="en-US" dirty="0"/>
            </a:br>
            <a:r>
              <a:rPr lang="en-US" dirty="0"/>
              <a:t>&lt;div class="col-lg-2 col-md-3 col-sm-6 col-xs-12 borders"&gt;Col 2&lt;/div&gt;</a:t>
            </a:r>
            <a:br>
              <a:rPr lang="en-US" dirty="0"/>
            </a:br>
            <a:r>
              <a:rPr lang="en-US" dirty="0"/>
              <a:t>&lt;div class="col-lg-2 col-md-3 col-sm-6 col-xs-12 borders"&gt;Col 3&lt;/div&gt;</a:t>
            </a:r>
            <a:br>
              <a:rPr lang="en-US" dirty="0"/>
            </a:br>
            <a:r>
              <a:rPr lang="en-US" dirty="0"/>
              <a:t>&lt;div class="col-lg-2 col-md-4 col-sm-6 col-xs-12 borders"&gt;Col 4&lt;/div&gt;</a:t>
            </a:r>
            <a:br>
              <a:rPr lang="en-US" dirty="0"/>
            </a:br>
            <a:r>
              <a:rPr lang="en-US" dirty="0"/>
              <a:t>&lt;div class="col-lg-2 col-md-4 col-sm-6 col-xs-12 borders"&gt;Col 5&lt;/div&gt;</a:t>
            </a:r>
            <a:br>
              <a:rPr lang="en-US" dirty="0"/>
            </a:br>
            <a:r>
              <a:rPr lang="en-US" dirty="0"/>
              <a:t>&lt;div class="col-lg-2 col-md-4 col-sm-6 col-xs-12 borders"&gt;Col 6&lt;/div&gt;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21FBDF-5429-BF4C-8BFC-BC35F4C99DE8}"/>
              </a:ext>
            </a:extLst>
          </p:cNvPr>
          <p:cNvSpPr txBox="1">
            <a:spLocks/>
          </p:cNvSpPr>
          <p:nvPr/>
        </p:nvSpPr>
        <p:spPr>
          <a:xfrm>
            <a:off x="2692703" y="1579417"/>
            <a:ext cx="7796540" cy="240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define the contents of a row with the </a:t>
            </a:r>
            <a:r>
              <a:rPr lang="en-US" dirty="0">
                <a:solidFill>
                  <a:srgbClr val="00B0F0"/>
                </a:solidFill>
              </a:rPr>
              <a:t>row</a:t>
            </a:r>
            <a:r>
              <a:rPr lang="en-US" dirty="0"/>
              <a:t> class.</a:t>
            </a:r>
          </a:p>
          <a:p>
            <a:pPr lvl="1"/>
            <a:r>
              <a:rPr lang="en-US" dirty="0"/>
              <a:t>Kind of link the &lt;tr&gt; for a table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>
                <a:solidFill>
                  <a:srgbClr val="00B0F0"/>
                </a:solidFill>
              </a:rPr>
              <a:t>row</a:t>
            </a:r>
            <a:r>
              <a:rPr lang="en-US" dirty="0"/>
              <a:t>”&gt;</a:t>
            </a:r>
            <a:br>
              <a:rPr lang="en-US" dirty="0"/>
            </a:br>
            <a:r>
              <a:rPr lang="en-US" dirty="0"/>
              <a:t>    your visible stuff goes in here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49A63-2CC0-4E4F-A840-F85FFAF44E1E}"/>
              </a:ext>
            </a:extLst>
          </p:cNvPr>
          <p:cNvSpPr txBox="1"/>
          <p:nvPr/>
        </p:nvSpPr>
        <p:spPr>
          <a:xfrm>
            <a:off x="121343" y="4356819"/>
            <a:ext cx="2611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Let’s see what happens with this content when we start with a large screen and shrink the page width</a:t>
            </a:r>
          </a:p>
        </p:txBody>
      </p:sp>
    </p:spTree>
    <p:extLst>
      <p:ext uri="{BB962C8B-B14F-4D97-AF65-F5344CB8AC3E}">
        <p14:creationId xmlns:p14="http://schemas.microsoft.com/office/powerpoint/2010/main" val="257032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0EB-6052-C143-ABE5-30A2987F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B819-6463-7544-86B3-ED310B15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&lt;DIV&gt;s are defined </a:t>
            </a:r>
            <a:r>
              <a:rPr lang="en-US" dirty="0">
                <a:solidFill>
                  <a:srgbClr val="92D050"/>
                </a:solidFill>
              </a:rPr>
              <a:t>col-lg-2</a:t>
            </a:r>
          </a:p>
          <a:p>
            <a:r>
              <a:rPr lang="en-US" dirty="0"/>
              <a:t> 6 x 2 is 12 so all the &lt;div&gt;s fit just fine across the monitor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EC7BB-DB09-EF4E-BAEC-63AF049D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8" y="2150247"/>
            <a:ext cx="10367158" cy="35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8B4EF4-B656-AC47-B715-54673CB1495D}"/>
              </a:ext>
            </a:extLst>
          </p:cNvPr>
          <p:cNvSpPr txBox="1"/>
          <p:nvPr/>
        </p:nvSpPr>
        <p:spPr>
          <a:xfrm>
            <a:off x="0" y="5103674"/>
            <a:ext cx="6925294" cy="1796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col-md-3 col-sm-6 col-xs-12 borders"&gt;Col 1&lt;/div&gt;</a:t>
            </a:r>
            <a:br>
              <a:rPr lang="en-US" sz="1700" dirty="0"/>
            </a:b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col-md-3 col-sm-6 col-xs-12 borders"&gt;Col 2&lt;/div&gt;</a:t>
            </a:r>
            <a:br>
              <a:rPr lang="en-US" sz="1700" dirty="0"/>
            </a:b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col-md-3 col-sm-6 col-xs-12 borders"&gt;Col 3&lt;/div&gt;</a:t>
            </a:r>
            <a:br>
              <a:rPr lang="en-US" sz="1700" dirty="0"/>
            </a:b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col-md-4 col-sm-6 col-xs-12 borders"&gt;Col 4&lt;/div&gt;</a:t>
            </a:r>
            <a:br>
              <a:rPr lang="en-US" sz="1700" dirty="0"/>
            </a:b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col-md-4 col-sm-6 col-xs-12 borders"&gt;Col 5&lt;/div&gt;</a:t>
            </a:r>
            <a:br>
              <a:rPr lang="en-US" sz="1700" dirty="0"/>
            </a:br>
            <a:r>
              <a:rPr lang="en-US" sz="1700" dirty="0"/>
              <a:t>&lt;div class="</a:t>
            </a:r>
            <a:r>
              <a:rPr lang="en-US" sz="1700" dirty="0">
                <a:solidFill>
                  <a:srgbClr val="92D050"/>
                </a:solidFill>
              </a:rPr>
              <a:t>col-lg-2 </a:t>
            </a:r>
            <a:r>
              <a:rPr lang="en-US" sz="1700" dirty="0"/>
              <a:t>col-md-4 col-sm-6 col-xs-12 borders"&gt;Col 6&lt;/div&gt;</a:t>
            </a:r>
          </a:p>
        </p:txBody>
      </p:sp>
    </p:spTree>
    <p:extLst>
      <p:ext uri="{BB962C8B-B14F-4D97-AF65-F5344CB8AC3E}">
        <p14:creationId xmlns:p14="http://schemas.microsoft.com/office/powerpoint/2010/main" val="213104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0EB-6052-C143-ABE5-30A2987F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B819-6463-7544-86B3-ED310B15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930" y="2268187"/>
            <a:ext cx="8385249" cy="25460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&lt;DIV&gt;s 1,2,3 are defined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col-md-3</a:t>
            </a:r>
          </a:p>
          <a:p>
            <a:pPr>
              <a:spcBef>
                <a:spcPts val="400"/>
              </a:spcBef>
            </a:pPr>
            <a:r>
              <a:rPr lang="en-US" dirty="0"/>
              <a:t>&lt;DIV&gt;s 4,5,6 are defined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col-md-4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+ 3 + 3 + 5 = </a:t>
            </a:r>
            <a:r>
              <a:rPr lang="en-US" dirty="0">
                <a:solidFill>
                  <a:srgbClr val="FF0000"/>
                </a:solidFill>
              </a:rPr>
              <a:t>13!</a:t>
            </a:r>
          </a:p>
          <a:p>
            <a:pPr>
              <a:spcBef>
                <a:spcPts val="400"/>
              </a:spcBef>
            </a:pPr>
            <a:r>
              <a:rPr lang="en-US" dirty="0"/>
              <a:t>Too many! Only 12 allowed per row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400"/>
              </a:spcBef>
            </a:pPr>
            <a:r>
              <a:rPr lang="en-US" dirty="0"/>
              <a:t>Put as many as you can on a row and move the rest to the next row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29E14-4E2C-1143-A107-5682FE7F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23" y="1453929"/>
            <a:ext cx="9061973" cy="680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DE1CB-D5EB-4A4B-BD79-7A4850211E2E}"/>
              </a:ext>
            </a:extLst>
          </p:cNvPr>
          <p:cNvSpPr txBox="1">
            <a:spLocks/>
          </p:cNvSpPr>
          <p:nvPr/>
        </p:nvSpPr>
        <p:spPr>
          <a:xfrm>
            <a:off x="0" y="5063685"/>
            <a:ext cx="7796540" cy="1794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col-md-3 </a:t>
            </a:r>
            <a:r>
              <a:rPr lang="en-US" dirty="0"/>
              <a:t>col-sm-6 col-xs-12 borders"&gt;Col 1&lt;/div&gt;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col-md-3</a:t>
            </a:r>
            <a:r>
              <a:rPr lang="en-US" dirty="0"/>
              <a:t> col-sm-6 col-xs-12 borders"&gt;Col 2&lt;/div&gt;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col-md-3 </a:t>
            </a:r>
            <a:r>
              <a:rPr lang="en-US" dirty="0"/>
              <a:t>col-sm-6 col-xs-12 borders"&gt;Col 3&lt;/div&gt;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col-md-4 </a:t>
            </a:r>
            <a:r>
              <a:rPr lang="en-US" dirty="0"/>
              <a:t>col-sm-6 col-xs-12 borders"&gt;Col 4&lt;/div&gt;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col-md-4 </a:t>
            </a:r>
            <a:r>
              <a:rPr lang="en-US" dirty="0"/>
              <a:t>col-sm-6 col-xs-12 borders"&gt;Col 5&lt;/div&gt;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col-md-4 </a:t>
            </a:r>
            <a:r>
              <a:rPr lang="en-US" dirty="0"/>
              <a:t>col-sm-6 col-xs-12 borders"&gt;Col 6&lt;/div&gt;</a:t>
            </a:r>
          </a:p>
        </p:txBody>
      </p:sp>
    </p:spTree>
    <p:extLst>
      <p:ext uri="{BB962C8B-B14F-4D97-AF65-F5344CB8AC3E}">
        <p14:creationId xmlns:p14="http://schemas.microsoft.com/office/powerpoint/2010/main" val="1815205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431</TotalTime>
  <Words>1169</Words>
  <Application>Microsoft Macintosh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</vt:lpstr>
      <vt:lpstr>MS Shell Dlg 2</vt:lpstr>
      <vt:lpstr>Wingdings</vt:lpstr>
      <vt:lpstr>Wingdings 3</vt:lpstr>
      <vt:lpstr>Madison</vt:lpstr>
      <vt:lpstr>Bootstrap</vt:lpstr>
      <vt:lpstr>History</vt:lpstr>
      <vt:lpstr>Works the same everywhere</vt:lpstr>
      <vt:lpstr>What is the magic sauce?</vt:lpstr>
      <vt:lpstr>How is it done? Navbar example</vt:lpstr>
      <vt:lpstr>Bootstrap Columns</vt:lpstr>
      <vt:lpstr>Let’s look at simple row</vt:lpstr>
      <vt:lpstr>Large Screen</vt:lpstr>
      <vt:lpstr>Medium Screen</vt:lpstr>
      <vt:lpstr>Small Screen</vt:lpstr>
      <vt:lpstr>Extra Small Screen</vt:lpstr>
      <vt:lpstr>Doing Forms with Bootstrap</vt:lpstr>
      <vt:lpstr>Two different Form styles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Gary James</dc:creator>
  <cp:lastModifiedBy>Gary James</cp:lastModifiedBy>
  <cp:revision>4</cp:revision>
  <dcterms:created xsi:type="dcterms:W3CDTF">2021-09-14T13:29:42Z</dcterms:created>
  <dcterms:modified xsi:type="dcterms:W3CDTF">2021-09-14T20:45:06Z</dcterms:modified>
</cp:coreProperties>
</file>