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91" r:id="rId3"/>
    <p:sldId id="292" r:id="rId4"/>
    <p:sldId id="258" r:id="rId5"/>
    <p:sldId id="290" r:id="rId6"/>
    <p:sldId id="316" r:id="rId7"/>
    <p:sldId id="283" r:id="rId8"/>
    <p:sldId id="284" r:id="rId9"/>
    <p:sldId id="314" r:id="rId10"/>
    <p:sldId id="289" r:id="rId11"/>
    <p:sldId id="288" r:id="rId12"/>
    <p:sldId id="285" r:id="rId13"/>
    <p:sldId id="286" r:id="rId14"/>
    <p:sldId id="317" r:id="rId15"/>
    <p:sldId id="257" r:id="rId16"/>
    <p:sldId id="259" r:id="rId17"/>
    <p:sldId id="260" r:id="rId18"/>
    <p:sldId id="261" r:id="rId19"/>
    <p:sldId id="262" r:id="rId20"/>
    <p:sldId id="263" r:id="rId21"/>
    <p:sldId id="264" r:id="rId22"/>
    <p:sldId id="315"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p:restoredTop sz="87753"/>
  </p:normalViewPr>
  <p:slideViewPr>
    <p:cSldViewPr snapToGrid="0" snapToObjects="1">
      <p:cViewPr varScale="1">
        <p:scale>
          <a:sx n="132" d="100"/>
          <a:sy n="132"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AE09D-392D-8648-BE3C-055C545D1BB5}" type="datetimeFigureOut">
              <a:rPr lang="en-US" smtClean="0"/>
              <a:t>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A8206-74D3-C640-A5BD-20B1B66C096C}" type="slidenum">
              <a:rPr lang="en-US" smtClean="0"/>
              <a:t>‹#›</a:t>
            </a:fld>
            <a:endParaRPr lang="en-US"/>
          </a:p>
        </p:txBody>
      </p:sp>
    </p:spTree>
    <p:extLst>
      <p:ext uri="{BB962C8B-B14F-4D97-AF65-F5344CB8AC3E}">
        <p14:creationId xmlns:p14="http://schemas.microsoft.com/office/powerpoint/2010/main" val="161946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Instead of having to invest heavily in data centers and servers before you know how you’re going to use them, you can pay only when you consume computing resources, and pay only for how much you consume.</a:t>
            </a:r>
          </a:p>
          <a:p>
            <a:endParaRPr lang="en-US" dirty="0"/>
          </a:p>
          <a:p>
            <a:r>
              <a:rPr lang="en-US" dirty="0"/>
              <a:t> – By using cloud computing, you can achieve a lower variable cost than you can get on your own. Because usage from hundreds of thousands of customers is aggregated in the cloud, providers such as AWS can achieve higher economies of scale, which translates into lower pay as-you-go prices.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Eliminate guessing on your infrastructure capacity needs. When you make a capacity decision prior to deploying an application, you often end up either sitting on expensive idle resources or dealing with limited capacity. With cloud computing, these problems go away. You can access as much or as little capacity as you need, and scale up and down as required with only a few minutes’ notice.</a:t>
            </a:r>
          </a:p>
          <a:p>
            <a:endParaRPr lang="en-US" dirty="0"/>
          </a:p>
          <a:p>
            <a:r>
              <a:rPr lang="en-US" dirty="0"/>
              <a:t> – In a cloud computing environment, new IT resources are only a click away, which means that you reduce the time to make those resources available to your developers from weeks to just minutes. This results in a dramatic increase in agility for the organization, since the cost and time it takes to experiment and develop is significantly lower.</a:t>
            </a:r>
          </a:p>
          <a:p>
            <a:endParaRPr lang="en-US" dirty="0"/>
          </a:p>
          <a:p>
            <a:r>
              <a:rPr lang="en-US" dirty="0"/>
              <a:t> – Focus on projects that differentiate your business, not the infrastructure. Cloud computing lets you focus on your own customers, rather than on the heavy lifting of racking, stacking, and powering servers.</a:t>
            </a:r>
          </a:p>
          <a:p>
            <a:endParaRPr lang="en-US" dirty="0"/>
          </a:p>
          <a:p>
            <a:r>
              <a:rPr lang="en-US" sz="1200" b="0" i="0" u="none" strike="noStrike" kern="1200" dirty="0">
                <a:solidFill>
                  <a:schemeClr val="tx1"/>
                </a:solidFill>
                <a:effectLst/>
                <a:latin typeface="+mn-lt"/>
                <a:ea typeface="+mn-ea"/>
                <a:cs typeface="+mn-cs"/>
              </a:rPr>
              <a:t> – Easily deploy your application in multiple regions around the world with just a few clicks. This means you can provide lower latency and a better experience for your customers at minimal cost.</a:t>
            </a:r>
            <a:endParaRPr lang="en-US" dirty="0"/>
          </a:p>
          <a:p>
            <a:endParaRPr lang="en-US" dirty="0"/>
          </a:p>
        </p:txBody>
      </p:sp>
      <p:sp>
        <p:nvSpPr>
          <p:cNvPr id="4" name="Slide Number Placeholder 3"/>
          <p:cNvSpPr>
            <a:spLocks noGrp="1"/>
          </p:cNvSpPr>
          <p:nvPr>
            <p:ph type="sldNum" sz="quarter" idx="5"/>
          </p:nvPr>
        </p:nvSpPr>
        <p:spPr/>
        <p:txBody>
          <a:bodyPr/>
          <a:lstStyle/>
          <a:p>
            <a:fld id="{849A8206-74D3-C640-A5BD-20B1B66C096C}" type="slidenum">
              <a:rPr lang="en-US" smtClean="0"/>
              <a:t>6</a:t>
            </a:fld>
            <a:endParaRPr lang="en-US"/>
          </a:p>
        </p:txBody>
      </p:sp>
    </p:spTree>
    <p:extLst>
      <p:ext uri="{BB962C8B-B14F-4D97-AF65-F5344CB8AC3E}">
        <p14:creationId xmlns:p14="http://schemas.microsoft.com/office/powerpoint/2010/main" val="199083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9A8206-74D3-C640-A5BD-20B1B66C096C}" type="slidenum">
              <a:rPr lang="en-US" smtClean="0"/>
              <a:t>18</a:t>
            </a:fld>
            <a:endParaRPr lang="en-US"/>
          </a:p>
        </p:txBody>
      </p:sp>
    </p:spTree>
    <p:extLst>
      <p:ext uri="{BB962C8B-B14F-4D97-AF65-F5344CB8AC3E}">
        <p14:creationId xmlns:p14="http://schemas.microsoft.com/office/powerpoint/2010/main" val="133529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3/1/22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0FA9-21D8-2843-9B17-1ACB31755DA4}"/>
              </a:ext>
            </a:extLst>
          </p:cNvPr>
          <p:cNvSpPr>
            <a:spLocks noGrp="1"/>
          </p:cNvSpPr>
          <p:nvPr>
            <p:ph type="ctrTitle"/>
          </p:nvPr>
        </p:nvSpPr>
        <p:spPr/>
        <p:txBody>
          <a:bodyPr/>
          <a:lstStyle/>
          <a:p>
            <a:r>
              <a:rPr lang="en-US" dirty="0"/>
              <a:t>AWS</a:t>
            </a:r>
          </a:p>
        </p:txBody>
      </p:sp>
      <p:sp>
        <p:nvSpPr>
          <p:cNvPr id="3" name="Subtitle 2">
            <a:extLst>
              <a:ext uri="{FF2B5EF4-FFF2-40B4-BE49-F238E27FC236}">
                <a16:creationId xmlns:a16="http://schemas.microsoft.com/office/drawing/2014/main" id="{6C813357-DF42-4A4E-A5CD-88EF9B285185}"/>
              </a:ext>
            </a:extLst>
          </p:cNvPr>
          <p:cNvSpPr>
            <a:spLocks noGrp="1"/>
          </p:cNvSpPr>
          <p:nvPr>
            <p:ph type="subTitle" idx="1"/>
          </p:nvPr>
        </p:nvSpPr>
        <p:spPr/>
        <p:txBody>
          <a:bodyPr/>
          <a:lstStyle/>
          <a:p>
            <a:r>
              <a:rPr lang="en-US" dirty="0"/>
              <a:t>Week 7</a:t>
            </a:r>
          </a:p>
        </p:txBody>
      </p:sp>
    </p:spTree>
    <p:extLst>
      <p:ext uri="{BB962C8B-B14F-4D97-AF65-F5344CB8AC3E}">
        <p14:creationId xmlns:p14="http://schemas.microsoft.com/office/powerpoint/2010/main" val="258819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FFA2-DB7B-6F40-8CA1-4EE88BA064C5}"/>
              </a:ext>
            </a:extLst>
          </p:cNvPr>
          <p:cNvSpPr>
            <a:spLocks noGrp="1"/>
          </p:cNvSpPr>
          <p:nvPr>
            <p:ph type="title"/>
          </p:nvPr>
        </p:nvSpPr>
        <p:spPr/>
        <p:txBody>
          <a:bodyPr/>
          <a:lstStyle/>
          <a:p>
            <a:r>
              <a:rPr lang="en-US" b="1" dirty="0"/>
              <a:t>Advantages of IaaS</a:t>
            </a:r>
            <a:br>
              <a:rPr lang="en-US" b="1" dirty="0"/>
            </a:br>
            <a:endParaRPr lang="en-US" dirty="0"/>
          </a:p>
        </p:txBody>
      </p:sp>
      <p:sp>
        <p:nvSpPr>
          <p:cNvPr id="3" name="Content Placeholder 2">
            <a:extLst>
              <a:ext uri="{FF2B5EF4-FFF2-40B4-BE49-F238E27FC236}">
                <a16:creationId xmlns:a16="http://schemas.microsoft.com/office/drawing/2014/main" id="{BFAEA126-6690-B946-AAEB-941EA8B5DE5B}"/>
              </a:ext>
            </a:extLst>
          </p:cNvPr>
          <p:cNvSpPr>
            <a:spLocks noGrp="1"/>
          </p:cNvSpPr>
          <p:nvPr>
            <p:ph idx="1"/>
          </p:nvPr>
        </p:nvSpPr>
        <p:spPr>
          <a:xfrm>
            <a:off x="2773599" y="2052115"/>
            <a:ext cx="7796540" cy="4431811"/>
          </a:xfrm>
        </p:spPr>
        <p:txBody>
          <a:bodyPr>
            <a:normAutofit/>
          </a:bodyPr>
          <a:lstStyle/>
          <a:p>
            <a:pPr>
              <a:spcBef>
                <a:spcPts val="400"/>
              </a:spcBef>
              <a:spcAft>
                <a:spcPts val="0"/>
              </a:spcAft>
            </a:pPr>
            <a:r>
              <a:rPr lang="en-US" b="1" dirty="0"/>
              <a:t>Reduces capital expenditures and optimizes cost</a:t>
            </a:r>
          </a:p>
          <a:p>
            <a:pPr>
              <a:spcBef>
                <a:spcPts val="400"/>
              </a:spcBef>
              <a:spcAft>
                <a:spcPts val="0"/>
              </a:spcAft>
            </a:pPr>
            <a:r>
              <a:rPr lang="en-US" b="1" dirty="0"/>
              <a:t>Increases scale and performance of IT workloads</a:t>
            </a:r>
          </a:p>
          <a:p>
            <a:pPr>
              <a:spcBef>
                <a:spcPts val="400"/>
              </a:spcBef>
              <a:spcAft>
                <a:spcPts val="0"/>
              </a:spcAft>
            </a:pPr>
            <a:r>
              <a:rPr lang="en-US" b="1" dirty="0"/>
              <a:t>Increases stability, reliability, and supportability</a:t>
            </a:r>
            <a:endParaRPr lang="en-US" dirty="0"/>
          </a:p>
          <a:p>
            <a:pPr>
              <a:spcBef>
                <a:spcPts val="400"/>
              </a:spcBef>
              <a:spcAft>
                <a:spcPts val="0"/>
              </a:spcAft>
            </a:pPr>
            <a:r>
              <a:rPr lang="en-US" b="1" dirty="0"/>
              <a:t>Improves business continuity and disaster recovery</a:t>
            </a:r>
          </a:p>
          <a:p>
            <a:pPr lvl="1"/>
            <a:r>
              <a:rPr lang="en-US" dirty="0"/>
              <a:t>HA, SLA, Business Continuity, Disaster Recovery</a:t>
            </a:r>
          </a:p>
          <a:p>
            <a:pPr>
              <a:spcBef>
                <a:spcPts val="400"/>
              </a:spcBef>
              <a:spcAft>
                <a:spcPts val="0"/>
              </a:spcAft>
            </a:pPr>
            <a:r>
              <a:rPr lang="en-US" b="1" dirty="0"/>
              <a:t>Enhances security</a:t>
            </a:r>
          </a:p>
          <a:p>
            <a:pPr>
              <a:spcBef>
                <a:spcPts val="400"/>
              </a:spcBef>
              <a:spcAft>
                <a:spcPts val="0"/>
              </a:spcAft>
            </a:pPr>
            <a:r>
              <a:rPr lang="en-US" b="1" dirty="0"/>
              <a:t>Helps you innovate and get new apps to users faster</a:t>
            </a:r>
          </a:p>
        </p:txBody>
      </p:sp>
    </p:spTree>
    <p:extLst>
      <p:ext uri="{BB962C8B-B14F-4D97-AF65-F5344CB8AC3E}">
        <p14:creationId xmlns:p14="http://schemas.microsoft.com/office/powerpoint/2010/main" val="212333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592B-02D8-F448-8905-BBFE6139AA87}"/>
              </a:ext>
            </a:extLst>
          </p:cNvPr>
          <p:cNvSpPr>
            <a:spLocks noGrp="1"/>
          </p:cNvSpPr>
          <p:nvPr>
            <p:ph type="title"/>
          </p:nvPr>
        </p:nvSpPr>
        <p:spPr/>
        <p:txBody>
          <a:bodyPr/>
          <a:lstStyle/>
          <a:p>
            <a:r>
              <a:rPr lang="en-US" dirty="0"/>
              <a:t>Common PaaS Scenarios</a:t>
            </a:r>
          </a:p>
        </p:txBody>
      </p:sp>
      <p:sp>
        <p:nvSpPr>
          <p:cNvPr id="3" name="Content Placeholder 2">
            <a:extLst>
              <a:ext uri="{FF2B5EF4-FFF2-40B4-BE49-F238E27FC236}">
                <a16:creationId xmlns:a16="http://schemas.microsoft.com/office/drawing/2014/main" id="{BF7E9AF7-5990-F945-8888-FC8F0852A89E}"/>
              </a:ext>
            </a:extLst>
          </p:cNvPr>
          <p:cNvSpPr>
            <a:spLocks noGrp="1"/>
          </p:cNvSpPr>
          <p:nvPr>
            <p:ph idx="1"/>
          </p:nvPr>
        </p:nvSpPr>
        <p:spPr/>
        <p:txBody>
          <a:bodyPr>
            <a:normAutofit fontScale="92500" lnSpcReduction="10000"/>
          </a:bodyPr>
          <a:lstStyle/>
          <a:p>
            <a:r>
              <a:rPr lang="en-US" b="1" dirty="0"/>
              <a:t>Development framework.</a:t>
            </a:r>
            <a:r>
              <a:rPr lang="en-US" dirty="0"/>
              <a:t> </a:t>
            </a:r>
          </a:p>
          <a:p>
            <a:pPr lvl="1"/>
            <a:r>
              <a:rPr lang="en-US" dirty="0"/>
              <a:t>Developers can build upon to develop or customize cloud-based applications. PaaS lets developers create applications using built-in software components. Cloud features such as scalability, high-availability, and multi-tenant capability are included, reducing the amount of coding that developers must do.</a:t>
            </a:r>
          </a:p>
          <a:p>
            <a:r>
              <a:rPr lang="en-US" b="1" dirty="0"/>
              <a:t>Analytics or business intelligence.</a:t>
            </a:r>
            <a:r>
              <a:rPr lang="en-US" dirty="0"/>
              <a:t> </a:t>
            </a:r>
          </a:p>
          <a:p>
            <a:pPr lvl="1"/>
            <a:r>
              <a:rPr lang="en-US" dirty="0"/>
              <a:t>Provides tools to analyze and mine their data</a:t>
            </a:r>
          </a:p>
          <a:p>
            <a:r>
              <a:rPr lang="en-US" b="1" dirty="0"/>
              <a:t>Additional services.</a:t>
            </a:r>
            <a:r>
              <a:rPr lang="en-US" dirty="0"/>
              <a:t> </a:t>
            </a:r>
          </a:p>
          <a:p>
            <a:pPr lvl="1"/>
            <a:r>
              <a:rPr lang="en-US" dirty="0"/>
              <a:t>workflow, directory, security, and scheduling.</a:t>
            </a:r>
          </a:p>
          <a:p>
            <a:endParaRPr lang="en-US" dirty="0"/>
          </a:p>
        </p:txBody>
      </p:sp>
    </p:spTree>
    <p:extLst>
      <p:ext uri="{BB962C8B-B14F-4D97-AF65-F5344CB8AC3E}">
        <p14:creationId xmlns:p14="http://schemas.microsoft.com/office/powerpoint/2010/main" val="371002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EE53-F619-2740-9EB6-20E87B8C4EC4}"/>
              </a:ext>
            </a:extLst>
          </p:cNvPr>
          <p:cNvSpPr>
            <a:spLocks noGrp="1"/>
          </p:cNvSpPr>
          <p:nvPr>
            <p:ph type="title"/>
          </p:nvPr>
        </p:nvSpPr>
        <p:spPr/>
        <p:txBody>
          <a:bodyPr/>
          <a:lstStyle/>
          <a:p>
            <a:r>
              <a:rPr lang="en-US" b="1" dirty="0"/>
              <a:t>Advantages of PaaS</a:t>
            </a:r>
          </a:p>
        </p:txBody>
      </p:sp>
      <p:sp>
        <p:nvSpPr>
          <p:cNvPr id="3" name="Content Placeholder 2">
            <a:extLst>
              <a:ext uri="{FF2B5EF4-FFF2-40B4-BE49-F238E27FC236}">
                <a16:creationId xmlns:a16="http://schemas.microsoft.com/office/drawing/2014/main" id="{793EBF48-0C6A-1C42-A4DC-4F8C4E3C325D}"/>
              </a:ext>
            </a:extLst>
          </p:cNvPr>
          <p:cNvSpPr>
            <a:spLocks noGrp="1"/>
          </p:cNvSpPr>
          <p:nvPr>
            <p:ph idx="1"/>
          </p:nvPr>
        </p:nvSpPr>
        <p:spPr/>
        <p:txBody>
          <a:bodyPr>
            <a:normAutofit fontScale="92500" lnSpcReduction="10000"/>
          </a:bodyPr>
          <a:lstStyle/>
          <a:p>
            <a:pPr>
              <a:spcBef>
                <a:spcPts val="600"/>
              </a:spcBef>
              <a:spcAft>
                <a:spcPts val="0"/>
              </a:spcAft>
            </a:pPr>
            <a:r>
              <a:rPr lang="en-US" b="1" dirty="0"/>
              <a:t>Cut coding time.</a:t>
            </a:r>
            <a:r>
              <a:rPr lang="en-US" dirty="0"/>
              <a:t> .</a:t>
            </a:r>
          </a:p>
          <a:p>
            <a:pPr>
              <a:spcBef>
                <a:spcPts val="600"/>
              </a:spcBef>
              <a:spcAft>
                <a:spcPts val="0"/>
              </a:spcAft>
            </a:pPr>
            <a:r>
              <a:rPr lang="en-US" b="1" dirty="0"/>
              <a:t>Add development capabilities without adding staff.</a:t>
            </a:r>
            <a:r>
              <a:rPr lang="en-US" dirty="0"/>
              <a:t> </a:t>
            </a:r>
          </a:p>
          <a:p>
            <a:pPr>
              <a:spcBef>
                <a:spcPts val="600"/>
              </a:spcBef>
              <a:spcAft>
                <a:spcPts val="0"/>
              </a:spcAft>
            </a:pPr>
            <a:r>
              <a:rPr lang="en-US" b="1" dirty="0"/>
              <a:t>Develop for multiple platforms—including mobile—more easily.</a:t>
            </a:r>
            <a:r>
              <a:rPr lang="en-US" dirty="0"/>
              <a:t> </a:t>
            </a:r>
          </a:p>
          <a:p>
            <a:pPr>
              <a:spcBef>
                <a:spcPts val="600"/>
              </a:spcBef>
              <a:spcAft>
                <a:spcPts val="0"/>
              </a:spcAft>
            </a:pPr>
            <a:r>
              <a:rPr lang="en-US" b="1" dirty="0"/>
              <a:t>Use sophisticated tools affordably.</a:t>
            </a:r>
            <a:r>
              <a:rPr lang="en-US" dirty="0"/>
              <a:t> </a:t>
            </a:r>
          </a:p>
          <a:p>
            <a:pPr lvl="1"/>
            <a:r>
              <a:rPr lang="en-US" dirty="0"/>
              <a:t>A pay-as-you-go model. Use it before paying $$$$</a:t>
            </a:r>
          </a:p>
          <a:p>
            <a:pPr>
              <a:spcBef>
                <a:spcPts val="600"/>
              </a:spcBef>
              <a:spcAft>
                <a:spcPts val="0"/>
              </a:spcAft>
            </a:pPr>
            <a:r>
              <a:rPr lang="en-US" b="1" dirty="0"/>
              <a:t>Support geographically distributed development teams.</a:t>
            </a:r>
          </a:p>
          <a:p>
            <a:pPr>
              <a:spcBef>
                <a:spcPts val="600"/>
              </a:spcBef>
              <a:spcAft>
                <a:spcPts val="0"/>
              </a:spcAft>
            </a:pPr>
            <a:r>
              <a:rPr lang="en-US" b="1" dirty="0"/>
              <a:t>Efficiently manage the application lifecycle.</a:t>
            </a:r>
            <a:r>
              <a:rPr lang="en-US" dirty="0"/>
              <a:t> </a:t>
            </a:r>
          </a:p>
          <a:p>
            <a:pPr lvl="1"/>
            <a:r>
              <a:rPr lang="en-US" dirty="0"/>
              <a:t>application lifecycle: building, testing, deploying, managing, and updating within the same integrated environment.</a:t>
            </a:r>
          </a:p>
          <a:p>
            <a:endParaRPr lang="en-US" dirty="0"/>
          </a:p>
        </p:txBody>
      </p:sp>
    </p:spTree>
    <p:extLst>
      <p:ext uri="{BB962C8B-B14F-4D97-AF65-F5344CB8AC3E}">
        <p14:creationId xmlns:p14="http://schemas.microsoft.com/office/powerpoint/2010/main" val="424593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53BF-0B14-4E44-AF9F-5237155BD011}"/>
              </a:ext>
            </a:extLst>
          </p:cNvPr>
          <p:cNvSpPr>
            <a:spLocks noGrp="1"/>
          </p:cNvSpPr>
          <p:nvPr>
            <p:ph type="title"/>
          </p:nvPr>
        </p:nvSpPr>
        <p:spPr/>
        <p:txBody>
          <a:bodyPr/>
          <a:lstStyle/>
          <a:p>
            <a:r>
              <a:rPr lang="en-US" b="1" dirty="0"/>
              <a:t>Common SaaS scenarios</a:t>
            </a:r>
            <a:br>
              <a:rPr lang="en-US" b="1" dirty="0"/>
            </a:br>
            <a:endParaRPr lang="en-US" dirty="0"/>
          </a:p>
        </p:txBody>
      </p:sp>
      <p:sp>
        <p:nvSpPr>
          <p:cNvPr id="3" name="Content Placeholder 2">
            <a:extLst>
              <a:ext uri="{FF2B5EF4-FFF2-40B4-BE49-F238E27FC236}">
                <a16:creationId xmlns:a16="http://schemas.microsoft.com/office/drawing/2014/main" id="{7FA65CC3-90C7-0D4A-A409-A9569CD8CF66}"/>
              </a:ext>
            </a:extLst>
          </p:cNvPr>
          <p:cNvSpPr>
            <a:spLocks noGrp="1"/>
          </p:cNvSpPr>
          <p:nvPr>
            <p:ph idx="1"/>
          </p:nvPr>
        </p:nvSpPr>
        <p:spPr/>
        <p:txBody>
          <a:bodyPr>
            <a:normAutofit fontScale="92500"/>
          </a:bodyPr>
          <a:lstStyle/>
          <a:p>
            <a:r>
              <a:rPr lang="en-US" dirty="0"/>
              <a:t>Email SaaS: Outlook, Hotmail, or Yahoo! </a:t>
            </a:r>
          </a:p>
          <a:p>
            <a:pPr lvl="1"/>
            <a:r>
              <a:rPr lang="en-US" dirty="0"/>
              <a:t>Access account, email and storage via a browser from anywhere</a:t>
            </a:r>
          </a:p>
          <a:p>
            <a:pPr lvl="1"/>
            <a:r>
              <a:rPr lang="en-US" dirty="0"/>
              <a:t>Email software is located on the service provider’s network</a:t>
            </a:r>
          </a:p>
          <a:p>
            <a:pPr lvl="1"/>
            <a:r>
              <a:rPr lang="en-US" dirty="0"/>
              <a:t>You get the service for free, in return they get to read your email and market to you</a:t>
            </a:r>
          </a:p>
          <a:p>
            <a:r>
              <a:rPr lang="en-US" dirty="0"/>
              <a:t>Your business can rent apps, such as email, collaboration, and calendaring; customer relationship management (CRM), enterprise resource planning (ERP), and document management. </a:t>
            </a:r>
          </a:p>
          <a:p>
            <a:pPr lvl="1"/>
            <a:r>
              <a:rPr lang="en-US" dirty="0"/>
              <a:t>You pay by subscription or according to the level of use.</a:t>
            </a:r>
          </a:p>
          <a:p>
            <a:endParaRPr lang="en-US" dirty="0"/>
          </a:p>
        </p:txBody>
      </p:sp>
    </p:spTree>
    <p:extLst>
      <p:ext uri="{BB962C8B-B14F-4D97-AF65-F5344CB8AC3E}">
        <p14:creationId xmlns:p14="http://schemas.microsoft.com/office/powerpoint/2010/main" val="28839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FBE-E818-2141-9019-FD79471DB32F}"/>
              </a:ext>
            </a:extLst>
          </p:cNvPr>
          <p:cNvSpPr>
            <a:spLocks noGrp="1"/>
          </p:cNvSpPr>
          <p:nvPr>
            <p:ph type="title"/>
          </p:nvPr>
        </p:nvSpPr>
        <p:spPr/>
        <p:txBody>
          <a:bodyPr/>
          <a:lstStyle/>
          <a:p>
            <a:r>
              <a:rPr lang="en-US" b="1" dirty="0"/>
              <a:t>Benefits of AWS Security</a:t>
            </a:r>
            <a:br>
              <a:rPr lang="en-US" b="1" dirty="0"/>
            </a:br>
            <a:endParaRPr lang="en-US" dirty="0"/>
          </a:p>
        </p:txBody>
      </p:sp>
      <p:sp>
        <p:nvSpPr>
          <p:cNvPr id="3" name="Content Placeholder 2">
            <a:extLst>
              <a:ext uri="{FF2B5EF4-FFF2-40B4-BE49-F238E27FC236}">
                <a16:creationId xmlns:a16="http://schemas.microsoft.com/office/drawing/2014/main" id="{21AA37DC-DE55-244C-8932-A988A7C94762}"/>
              </a:ext>
            </a:extLst>
          </p:cNvPr>
          <p:cNvSpPr>
            <a:spLocks noGrp="1"/>
          </p:cNvSpPr>
          <p:nvPr>
            <p:ph idx="1"/>
          </p:nvPr>
        </p:nvSpPr>
        <p:spPr/>
        <p:txBody>
          <a:bodyPr>
            <a:normAutofit lnSpcReduction="10000"/>
          </a:bodyPr>
          <a:lstStyle/>
          <a:p>
            <a:r>
              <a:rPr lang="en-US" b="1" dirty="0"/>
              <a:t>Keep Your Data Safe</a:t>
            </a:r>
            <a:endParaRPr lang="en-US" dirty="0"/>
          </a:p>
          <a:p>
            <a:r>
              <a:rPr lang="en-US" b="1" dirty="0"/>
              <a:t>Meet Compliance Requirements</a:t>
            </a:r>
          </a:p>
          <a:p>
            <a:pPr lvl="1"/>
            <a:r>
              <a:rPr lang="en-US" dirty="0"/>
              <a:t>SOC 1/ISAE 3402, SOC 2, SOC 3</a:t>
            </a:r>
          </a:p>
          <a:p>
            <a:pPr lvl="1"/>
            <a:r>
              <a:rPr lang="en-US" dirty="0"/>
              <a:t>FISMA, DIACAP, and FedRAMP</a:t>
            </a:r>
          </a:p>
          <a:p>
            <a:pPr lvl="1"/>
            <a:r>
              <a:rPr lang="en-US" dirty="0"/>
              <a:t>PCI DSS Level 1</a:t>
            </a:r>
          </a:p>
          <a:p>
            <a:pPr lvl="1"/>
            <a:r>
              <a:rPr lang="en-US" dirty="0"/>
              <a:t>ISO 9001, ISO 27001, ISO 27017, ISO 27018</a:t>
            </a:r>
          </a:p>
          <a:p>
            <a:r>
              <a:rPr lang="en-US" b="1" dirty="0"/>
              <a:t>Save Money</a:t>
            </a:r>
            <a:r>
              <a:rPr lang="en-US" dirty="0"/>
              <a:t>: delegate the complexities of security</a:t>
            </a:r>
          </a:p>
          <a:p>
            <a:r>
              <a:rPr lang="en-US" b="1" dirty="0"/>
              <a:t>Scale Quickly</a:t>
            </a:r>
            <a:endParaRPr lang="en-US" dirty="0"/>
          </a:p>
        </p:txBody>
      </p:sp>
    </p:spTree>
    <p:extLst>
      <p:ext uri="{BB962C8B-B14F-4D97-AF65-F5344CB8AC3E}">
        <p14:creationId xmlns:p14="http://schemas.microsoft.com/office/powerpoint/2010/main" val="231565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41D2-F053-8444-BFA9-9D20F254A4C0}"/>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4F5464CA-8CF3-6A43-A4C6-05A1565441AF}"/>
              </a:ext>
            </a:extLst>
          </p:cNvPr>
          <p:cNvPicPr>
            <a:picLocks noChangeAspect="1"/>
          </p:cNvPicPr>
          <p:nvPr/>
        </p:nvPicPr>
        <p:blipFill>
          <a:blip r:embed="rId2"/>
          <a:stretch>
            <a:fillRect/>
          </a:stretch>
        </p:blipFill>
        <p:spPr>
          <a:xfrm>
            <a:off x="1035855" y="1495141"/>
            <a:ext cx="10120289" cy="4087368"/>
          </a:xfrm>
          <a:prstGeom prst="rect">
            <a:avLst/>
          </a:prstGeom>
        </p:spPr>
      </p:pic>
    </p:spTree>
    <p:extLst>
      <p:ext uri="{BB962C8B-B14F-4D97-AF65-F5344CB8AC3E}">
        <p14:creationId xmlns:p14="http://schemas.microsoft.com/office/powerpoint/2010/main" val="289251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FA8E6-B035-0044-BD41-ED49CFBF358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AF766EF-F3EC-9046-8A9B-053462051D0A}"/>
              </a:ext>
            </a:extLst>
          </p:cNvPr>
          <p:cNvPicPr>
            <a:picLocks noChangeAspect="1"/>
          </p:cNvPicPr>
          <p:nvPr/>
        </p:nvPicPr>
        <p:blipFill>
          <a:blip r:embed="rId2"/>
          <a:stretch>
            <a:fillRect/>
          </a:stretch>
        </p:blipFill>
        <p:spPr>
          <a:xfrm>
            <a:off x="0" y="1471500"/>
            <a:ext cx="6278880" cy="5390359"/>
          </a:xfrm>
          <a:prstGeom prst="rect">
            <a:avLst/>
          </a:prstGeom>
        </p:spPr>
      </p:pic>
      <p:sp>
        <p:nvSpPr>
          <p:cNvPr id="6" name="Title 5">
            <a:extLst>
              <a:ext uri="{FF2B5EF4-FFF2-40B4-BE49-F238E27FC236}">
                <a16:creationId xmlns:a16="http://schemas.microsoft.com/office/drawing/2014/main" id="{5ABC939B-C2E8-3446-849B-2790B654F9D1}"/>
              </a:ext>
            </a:extLst>
          </p:cNvPr>
          <p:cNvSpPr>
            <a:spLocks noGrp="1"/>
          </p:cNvSpPr>
          <p:nvPr>
            <p:ph type="title"/>
          </p:nvPr>
        </p:nvSpPr>
        <p:spPr/>
        <p:txBody>
          <a:bodyPr/>
          <a:lstStyle/>
          <a:p>
            <a:r>
              <a:rPr lang="en-US" dirty="0"/>
              <a:t>Sign up for AWS</a:t>
            </a:r>
          </a:p>
        </p:txBody>
      </p:sp>
    </p:spTree>
    <p:extLst>
      <p:ext uri="{BB962C8B-B14F-4D97-AF65-F5344CB8AC3E}">
        <p14:creationId xmlns:p14="http://schemas.microsoft.com/office/powerpoint/2010/main" val="374960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8A24-32F3-AF40-9A91-4856C68C4789}"/>
              </a:ext>
            </a:extLst>
          </p:cNvPr>
          <p:cNvSpPr>
            <a:spLocks noGrp="1"/>
          </p:cNvSpPr>
          <p:nvPr>
            <p:ph type="title"/>
          </p:nvPr>
        </p:nvSpPr>
        <p:spPr/>
        <p:txBody>
          <a:bodyPr/>
          <a:lstStyle/>
          <a:p>
            <a:r>
              <a:rPr lang="en-US" dirty="0"/>
              <a:t>Sign up for AWS</a:t>
            </a:r>
          </a:p>
        </p:txBody>
      </p:sp>
      <p:pic>
        <p:nvPicPr>
          <p:cNvPr id="11" name="Content Placeholder 10">
            <a:extLst>
              <a:ext uri="{FF2B5EF4-FFF2-40B4-BE49-F238E27FC236}">
                <a16:creationId xmlns:a16="http://schemas.microsoft.com/office/drawing/2014/main" id="{66B28BC8-3D9A-C947-B04C-5CF3333875BA}"/>
              </a:ext>
            </a:extLst>
          </p:cNvPr>
          <p:cNvPicPr>
            <a:picLocks noGrp="1" noChangeAspect="1"/>
          </p:cNvPicPr>
          <p:nvPr>
            <p:ph idx="1"/>
          </p:nvPr>
        </p:nvPicPr>
        <p:blipFill>
          <a:blip r:embed="rId2"/>
          <a:stretch>
            <a:fillRect/>
          </a:stretch>
        </p:blipFill>
        <p:spPr>
          <a:xfrm>
            <a:off x="2611808" y="2052619"/>
            <a:ext cx="5168454" cy="3997325"/>
          </a:xfrm>
        </p:spPr>
      </p:pic>
    </p:spTree>
    <p:extLst>
      <p:ext uri="{BB962C8B-B14F-4D97-AF65-F5344CB8AC3E}">
        <p14:creationId xmlns:p14="http://schemas.microsoft.com/office/powerpoint/2010/main" val="180406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BF8B-ABF1-CA4A-8C29-D3CF83C4707F}"/>
              </a:ext>
            </a:extLst>
          </p:cNvPr>
          <p:cNvSpPr>
            <a:spLocks noGrp="1"/>
          </p:cNvSpPr>
          <p:nvPr>
            <p:ph type="title"/>
          </p:nvPr>
        </p:nvSpPr>
        <p:spPr/>
        <p:txBody>
          <a:bodyPr/>
          <a:lstStyle/>
          <a:p>
            <a:r>
              <a:rPr lang="en-US" dirty="0"/>
              <a:t>Provide a Credit Card</a:t>
            </a:r>
          </a:p>
        </p:txBody>
      </p:sp>
      <p:sp>
        <p:nvSpPr>
          <p:cNvPr id="3" name="Content Placeholder 2">
            <a:extLst>
              <a:ext uri="{FF2B5EF4-FFF2-40B4-BE49-F238E27FC236}">
                <a16:creationId xmlns:a16="http://schemas.microsoft.com/office/drawing/2014/main" id="{C28F575F-565A-0D46-94AA-FB1FE082F3BD}"/>
              </a:ext>
            </a:extLst>
          </p:cNvPr>
          <p:cNvSpPr>
            <a:spLocks noGrp="1"/>
          </p:cNvSpPr>
          <p:nvPr>
            <p:ph idx="1"/>
          </p:nvPr>
        </p:nvSpPr>
        <p:spPr>
          <a:xfrm>
            <a:off x="6315457" y="2052116"/>
            <a:ext cx="4254682" cy="3997828"/>
          </a:xfrm>
        </p:spPr>
        <p:txBody>
          <a:bodyPr/>
          <a:lstStyle/>
          <a:p>
            <a:r>
              <a:rPr lang="en-US" dirty="0"/>
              <a:t>They will not be charging you</a:t>
            </a:r>
          </a:p>
          <a:p>
            <a:r>
              <a:rPr lang="en-US" dirty="0"/>
              <a:t>You won’t be building anything that big</a:t>
            </a:r>
          </a:p>
        </p:txBody>
      </p:sp>
      <p:pic>
        <p:nvPicPr>
          <p:cNvPr id="4" name="Picture 3">
            <a:extLst>
              <a:ext uri="{FF2B5EF4-FFF2-40B4-BE49-F238E27FC236}">
                <a16:creationId xmlns:a16="http://schemas.microsoft.com/office/drawing/2014/main" id="{1F414E2E-198D-6A45-9911-2B89FDECB5DF}"/>
              </a:ext>
            </a:extLst>
          </p:cNvPr>
          <p:cNvPicPr>
            <a:picLocks noChangeAspect="1"/>
          </p:cNvPicPr>
          <p:nvPr/>
        </p:nvPicPr>
        <p:blipFill>
          <a:blip r:embed="rId3"/>
          <a:stretch>
            <a:fillRect/>
          </a:stretch>
        </p:blipFill>
        <p:spPr>
          <a:xfrm>
            <a:off x="1" y="1518322"/>
            <a:ext cx="6315456" cy="5339677"/>
          </a:xfrm>
          <a:prstGeom prst="rect">
            <a:avLst/>
          </a:prstGeom>
        </p:spPr>
      </p:pic>
    </p:spTree>
    <p:extLst>
      <p:ext uri="{BB962C8B-B14F-4D97-AF65-F5344CB8AC3E}">
        <p14:creationId xmlns:p14="http://schemas.microsoft.com/office/powerpoint/2010/main" val="206588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FFFF-A052-554F-A9E3-4F040FB3195B}"/>
              </a:ext>
            </a:extLst>
          </p:cNvPr>
          <p:cNvSpPr>
            <a:spLocks noGrp="1"/>
          </p:cNvSpPr>
          <p:nvPr>
            <p:ph type="title"/>
          </p:nvPr>
        </p:nvSpPr>
        <p:spPr/>
        <p:txBody>
          <a:bodyPr/>
          <a:lstStyle/>
          <a:p>
            <a:r>
              <a:rPr lang="en-US" dirty="0"/>
              <a:t>Confirm your Identity</a:t>
            </a:r>
          </a:p>
        </p:txBody>
      </p:sp>
      <p:sp>
        <p:nvSpPr>
          <p:cNvPr id="3" name="Content Placeholder 2">
            <a:extLst>
              <a:ext uri="{FF2B5EF4-FFF2-40B4-BE49-F238E27FC236}">
                <a16:creationId xmlns:a16="http://schemas.microsoft.com/office/drawing/2014/main" id="{116C26AB-1510-0D4B-9700-B541F552950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5D3AAD0-16B1-4C4E-86DC-7D9711A68672}"/>
              </a:ext>
            </a:extLst>
          </p:cNvPr>
          <p:cNvPicPr>
            <a:picLocks noChangeAspect="1"/>
          </p:cNvPicPr>
          <p:nvPr/>
        </p:nvPicPr>
        <p:blipFill>
          <a:blip r:embed="rId2"/>
          <a:stretch>
            <a:fillRect/>
          </a:stretch>
        </p:blipFill>
        <p:spPr>
          <a:xfrm>
            <a:off x="0" y="1639678"/>
            <a:ext cx="6278880" cy="5218322"/>
          </a:xfrm>
          <a:prstGeom prst="rect">
            <a:avLst/>
          </a:prstGeom>
        </p:spPr>
      </p:pic>
    </p:spTree>
    <p:extLst>
      <p:ext uri="{BB962C8B-B14F-4D97-AF65-F5344CB8AC3E}">
        <p14:creationId xmlns:p14="http://schemas.microsoft.com/office/powerpoint/2010/main" val="43924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9DF4-9404-1648-8DB4-6731250372D4}"/>
              </a:ext>
            </a:extLst>
          </p:cNvPr>
          <p:cNvSpPr>
            <a:spLocks noGrp="1"/>
          </p:cNvSpPr>
          <p:nvPr>
            <p:ph type="title"/>
          </p:nvPr>
        </p:nvSpPr>
        <p:spPr/>
        <p:txBody>
          <a:bodyPr/>
          <a:lstStyle/>
          <a:p>
            <a:r>
              <a:rPr lang="en-US" dirty="0"/>
              <a:t>No class next week</a:t>
            </a:r>
            <a:br>
              <a:rPr lang="en-US" dirty="0"/>
            </a:br>
            <a:r>
              <a:rPr lang="en-US" dirty="0"/>
              <a:t>Do the mid-term</a:t>
            </a:r>
          </a:p>
        </p:txBody>
      </p:sp>
      <p:sp>
        <p:nvSpPr>
          <p:cNvPr id="3" name="Content Placeholder 2">
            <a:extLst>
              <a:ext uri="{FF2B5EF4-FFF2-40B4-BE49-F238E27FC236}">
                <a16:creationId xmlns:a16="http://schemas.microsoft.com/office/drawing/2014/main" id="{137A4B47-E9D2-6947-A865-70153AB253BC}"/>
              </a:ext>
            </a:extLst>
          </p:cNvPr>
          <p:cNvSpPr>
            <a:spLocks noGrp="1"/>
          </p:cNvSpPr>
          <p:nvPr>
            <p:ph idx="1"/>
          </p:nvPr>
        </p:nvSpPr>
        <p:spPr/>
        <p:txBody>
          <a:bodyPr/>
          <a:lstStyle/>
          <a:p>
            <a:r>
              <a:rPr lang="en-US" dirty="0"/>
              <a:t>Next class will be Wednesday March 23</a:t>
            </a:r>
          </a:p>
        </p:txBody>
      </p:sp>
    </p:spTree>
    <p:extLst>
      <p:ext uri="{BB962C8B-B14F-4D97-AF65-F5344CB8AC3E}">
        <p14:creationId xmlns:p14="http://schemas.microsoft.com/office/powerpoint/2010/main" val="2901968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012B-CCD8-5E46-AE17-0ACD6224E134}"/>
              </a:ext>
            </a:extLst>
          </p:cNvPr>
          <p:cNvSpPr>
            <a:spLocks noGrp="1"/>
          </p:cNvSpPr>
          <p:nvPr>
            <p:ph type="title"/>
          </p:nvPr>
        </p:nvSpPr>
        <p:spPr/>
        <p:txBody>
          <a:bodyPr/>
          <a:lstStyle/>
          <a:p>
            <a:r>
              <a:rPr lang="en-US" dirty="0"/>
              <a:t>Select a support plan</a:t>
            </a:r>
          </a:p>
        </p:txBody>
      </p:sp>
      <p:sp>
        <p:nvSpPr>
          <p:cNvPr id="3" name="Content Placeholder 2">
            <a:extLst>
              <a:ext uri="{FF2B5EF4-FFF2-40B4-BE49-F238E27FC236}">
                <a16:creationId xmlns:a16="http://schemas.microsoft.com/office/drawing/2014/main" id="{D8C68260-CA47-704F-9233-8864F54D5EDB}"/>
              </a:ext>
            </a:extLst>
          </p:cNvPr>
          <p:cNvSpPr>
            <a:spLocks noGrp="1"/>
          </p:cNvSpPr>
          <p:nvPr>
            <p:ph idx="1"/>
          </p:nvPr>
        </p:nvSpPr>
        <p:spPr>
          <a:xfrm>
            <a:off x="5291003" y="2052116"/>
            <a:ext cx="5279136" cy="3997828"/>
          </a:xfrm>
        </p:spPr>
        <p:txBody>
          <a:bodyPr/>
          <a:lstStyle/>
          <a:p>
            <a:r>
              <a:rPr lang="en-US" dirty="0"/>
              <a:t>There is A LOT you can do for free</a:t>
            </a:r>
          </a:p>
        </p:txBody>
      </p:sp>
      <p:pic>
        <p:nvPicPr>
          <p:cNvPr id="4" name="Picture 3">
            <a:extLst>
              <a:ext uri="{FF2B5EF4-FFF2-40B4-BE49-F238E27FC236}">
                <a16:creationId xmlns:a16="http://schemas.microsoft.com/office/drawing/2014/main" id="{1F436EA8-0A36-9949-874D-3E05E4C36407}"/>
              </a:ext>
            </a:extLst>
          </p:cNvPr>
          <p:cNvPicPr>
            <a:picLocks noChangeAspect="1"/>
          </p:cNvPicPr>
          <p:nvPr/>
        </p:nvPicPr>
        <p:blipFill>
          <a:blip r:embed="rId2"/>
          <a:stretch>
            <a:fillRect/>
          </a:stretch>
        </p:blipFill>
        <p:spPr>
          <a:xfrm>
            <a:off x="1" y="1887586"/>
            <a:ext cx="5279136" cy="4970414"/>
          </a:xfrm>
          <a:prstGeom prst="rect">
            <a:avLst/>
          </a:prstGeom>
        </p:spPr>
      </p:pic>
    </p:spTree>
    <p:extLst>
      <p:ext uri="{BB962C8B-B14F-4D97-AF65-F5344CB8AC3E}">
        <p14:creationId xmlns:p14="http://schemas.microsoft.com/office/powerpoint/2010/main" val="2775359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C1F5-232C-5A4F-BAEC-68F753D2FDD9}"/>
              </a:ext>
            </a:extLst>
          </p:cNvPr>
          <p:cNvSpPr>
            <a:spLocks noGrp="1"/>
          </p:cNvSpPr>
          <p:nvPr>
            <p:ph type="title"/>
          </p:nvPr>
        </p:nvSpPr>
        <p:spPr/>
        <p:txBody>
          <a:bodyPr/>
          <a:lstStyle/>
          <a:p>
            <a:r>
              <a:rPr lang="en-US" dirty="0"/>
              <a:t>Finally, you can sign in</a:t>
            </a:r>
          </a:p>
        </p:txBody>
      </p:sp>
      <p:sp>
        <p:nvSpPr>
          <p:cNvPr id="3" name="Content Placeholder 2">
            <a:extLst>
              <a:ext uri="{FF2B5EF4-FFF2-40B4-BE49-F238E27FC236}">
                <a16:creationId xmlns:a16="http://schemas.microsoft.com/office/drawing/2014/main" id="{51602728-2BE6-934B-9949-FDEE6F8DFB5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EB5E491-2B98-CB43-94F3-11FA819B7C48}"/>
              </a:ext>
            </a:extLst>
          </p:cNvPr>
          <p:cNvPicPr>
            <a:picLocks noChangeAspect="1"/>
          </p:cNvPicPr>
          <p:nvPr/>
        </p:nvPicPr>
        <p:blipFill>
          <a:blip r:embed="rId2"/>
          <a:stretch>
            <a:fillRect/>
          </a:stretch>
        </p:blipFill>
        <p:spPr>
          <a:xfrm>
            <a:off x="0" y="1292352"/>
            <a:ext cx="4368800" cy="5565647"/>
          </a:xfrm>
          <a:prstGeom prst="rect">
            <a:avLst/>
          </a:prstGeom>
        </p:spPr>
      </p:pic>
    </p:spTree>
    <p:extLst>
      <p:ext uri="{BB962C8B-B14F-4D97-AF65-F5344CB8AC3E}">
        <p14:creationId xmlns:p14="http://schemas.microsoft.com/office/powerpoint/2010/main" val="348622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BA10-5A56-8845-ABA5-2FB1BB798D08}"/>
              </a:ext>
            </a:extLst>
          </p:cNvPr>
          <p:cNvSpPr>
            <a:spLocks noGrp="1"/>
          </p:cNvSpPr>
          <p:nvPr>
            <p:ph type="title"/>
          </p:nvPr>
        </p:nvSpPr>
        <p:spPr/>
        <p:txBody>
          <a:bodyPr/>
          <a:lstStyle/>
          <a:p>
            <a:r>
              <a:rPr lang="en-US" dirty="0"/>
              <a:t>AWS Management Console</a:t>
            </a:r>
          </a:p>
        </p:txBody>
      </p:sp>
      <p:sp>
        <p:nvSpPr>
          <p:cNvPr id="3" name="Content Placeholder 2">
            <a:extLst>
              <a:ext uri="{FF2B5EF4-FFF2-40B4-BE49-F238E27FC236}">
                <a16:creationId xmlns:a16="http://schemas.microsoft.com/office/drawing/2014/main" id="{CC3B1ECF-EFB7-0C4A-9EC6-D8B6030FD96D}"/>
              </a:ext>
            </a:extLst>
          </p:cNvPr>
          <p:cNvSpPr>
            <a:spLocks noGrp="1"/>
          </p:cNvSpPr>
          <p:nvPr>
            <p:ph idx="1"/>
          </p:nvPr>
        </p:nvSpPr>
        <p:spPr/>
        <p:txBody>
          <a:bodyPr/>
          <a:lstStyle/>
          <a:p>
            <a:r>
              <a:rPr lang="en-US" dirty="0"/>
              <a:t>A static website typically uses a server-side language such as PHP or Node.js</a:t>
            </a:r>
          </a:p>
          <a:p>
            <a:r>
              <a:rPr lang="en-US" dirty="0"/>
              <a:t>Bootstrap includes all of the PHP and NodeJS files needed for creating the server-side of an interactive site</a:t>
            </a:r>
          </a:p>
          <a:p>
            <a:r>
              <a:rPr lang="en-US"/>
              <a:t>Bootstrap resources would be considered client-side rather than server-side.</a:t>
            </a:r>
          </a:p>
        </p:txBody>
      </p:sp>
    </p:spTree>
    <p:extLst>
      <p:ext uri="{BB962C8B-B14F-4D97-AF65-F5344CB8AC3E}">
        <p14:creationId xmlns:p14="http://schemas.microsoft.com/office/powerpoint/2010/main" val="331748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378-AA62-7842-BA68-8B1DA555576C}"/>
              </a:ext>
            </a:extLst>
          </p:cNvPr>
          <p:cNvSpPr>
            <a:spLocks noGrp="1"/>
          </p:cNvSpPr>
          <p:nvPr>
            <p:ph type="title"/>
          </p:nvPr>
        </p:nvSpPr>
        <p:spPr/>
        <p:txBody>
          <a:bodyPr/>
          <a:lstStyle/>
          <a:p>
            <a:r>
              <a:rPr lang="en-US" dirty="0"/>
              <a:t>This week’s assignment to to prove</a:t>
            </a:r>
            <a:br>
              <a:rPr lang="en-US" dirty="0"/>
            </a:br>
            <a:r>
              <a:rPr lang="en-US" dirty="0"/>
              <a:t>You have an AWS account</a:t>
            </a:r>
          </a:p>
        </p:txBody>
      </p:sp>
      <p:sp>
        <p:nvSpPr>
          <p:cNvPr id="3" name="Content Placeholder 2">
            <a:extLst>
              <a:ext uri="{FF2B5EF4-FFF2-40B4-BE49-F238E27FC236}">
                <a16:creationId xmlns:a16="http://schemas.microsoft.com/office/drawing/2014/main" id="{4A5034B2-CFFA-CF4B-99CC-8B938D31C28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D3EB5DD-1E88-2A48-A04F-EF1BB17AA1D1}"/>
              </a:ext>
            </a:extLst>
          </p:cNvPr>
          <p:cNvPicPr>
            <a:picLocks noChangeAspect="1"/>
          </p:cNvPicPr>
          <p:nvPr/>
        </p:nvPicPr>
        <p:blipFill>
          <a:blip r:embed="rId2"/>
          <a:stretch>
            <a:fillRect/>
          </a:stretch>
        </p:blipFill>
        <p:spPr>
          <a:xfrm>
            <a:off x="1280160" y="2351335"/>
            <a:ext cx="9899904" cy="4032898"/>
          </a:xfrm>
          <a:prstGeom prst="rect">
            <a:avLst/>
          </a:prstGeom>
        </p:spPr>
      </p:pic>
    </p:spTree>
    <p:extLst>
      <p:ext uri="{BB962C8B-B14F-4D97-AF65-F5344CB8AC3E}">
        <p14:creationId xmlns:p14="http://schemas.microsoft.com/office/powerpoint/2010/main" val="69119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7F28-AC47-AE49-B053-3497246CC7D4}"/>
              </a:ext>
            </a:extLst>
          </p:cNvPr>
          <p:cNvSpPr>
            <a:spLocks noGrp="1"/>
          </p:cNvSpPr>
          <p:nvPr>
            <p:ph type="title"/>
          </p:nvPr>
        </p:nvSpPr>
        <p:spPr/>
        <p:txBody>
          <a:bodyPr/>
          <a:lstStyle/>
          <a:p>
            <a:r>
              <a:rPr lang="en-US" dirty="0"/>
              <a:t>Start here	</a:t>
            </a:r>
          </a:p>
        </p:txBody>
      </p:sp>
      <p:sp>
        <p:nvSpPr>
          <p:cNvPr id="3" name="Content Placeholder 2">
            <a:extLst>
              <a:ext uri="{FF2B5EF4-FFF2-40B4-BE49-F238E27FC236}">
                <a16:creationId xmlns:a16="http://schemas.microsoft.com/office/drawing/2014/main" id="{D7C0D949-E524-8F48-B905-D3304A3A4F61}"/>
              </a:ext>
            </a:extLst>
          </p:cNvPr>
          <p:cNvSpPr>
            <a:spLocks noGrp="1"/>
          </p:cNvSpPr>
          <p:nvPr>
            <p:ph idx="1"/>
          </p:nvPr>
        </p:nvSpPr>
        <p:spPr/>
        <p:txBody>
          <a:bodyPr/>
          <a:lstStyle/>
          <a:p>
            <a:r>
              <a:rPr lang="en-US" dirty="0"/>
              <a:t>https://</a:t>
            </a:r>
            <a:r>
              <a:rPr lang="en-US" dirty="0" err="1"/>
              <a:t>aws.amazon.com</a:t>
            </a:r>
            <a:endParaRPr lang="en-US" dirty="0"/>
          </a:p>
        </p:txBody>
      </p:sp>
    </p:spTree>
    <p:extLst>
      <p:ext uri="{BB962C8B-B14F-4D97-AF65-F5344CB8AC3E}">
        <p14:creationId xmlns:p14="http://schemas.microsoft.com/office/powerpoint/2010/main" val="292640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0CE0-1693-D647-9636-F0654F768F69}"/>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62B5E155-07F9-9F44-B1DC-CE04D673421D}"/>
              </a:ext>
            </a:extLst>
          </p:cNvPr>
          <p:cNvSpPr>
            <a:spLocks noGrp="1"/>
          </p:cNvSpPr>
          <p:nvPr>
            <p:ph idx="1"/>
          </p:nvPr>
        </p:nvSpPr>
        <p:spPr/>
        <p:txBody>
          <a:bodyPr>
            <a:normAutofit/>
          </a:bodyPr>
          <a:lstStyle/>
          <a:p>
            <a:r>
              <a:rPr lang="en-US" dirty="0"/>
              <a:t>Control satellite communication </a:t>
            </a:r>
          </a:p>
          <a:p>
            <a:r>
              <a:rPr lang="en-US" dirty="0"/>
              <a:t>Regions</a:t>
            </a:r>
          </a:p>
          <a:p>
            <a:r>
              <a:rPr lang="en-US" dirty="0"/>
              <a:t>Payment method</a:t>
            </a:r>
          </a:p>
          <a:p>
            <a:r>
              <a:rPr lang="en-US" dirty="0"/>
              <a:t>Services</a:t>
            </a:r>
          </a:p>
          <a:p>
            <a:r>
              <a:rPr lang="en-US" dirty="0"/>
              <a:t>IaaS, PaaS, SaaS</a:t>
            </a:r>
          </a:p>
          <a:p>
            <a:r>
              <a:rPr lang="en-US" dirty="0"/>
              <a:t>Scaling and elasticity</a:t>
            </a:r>
          </a:p>
          <a:p>
            <a:r>
              <a:rPr lang="en-US" dirty="0"/>
              <a:t>Administration cost = 0$</a:t>
            </a:r>
          </a:p>
        </p:txBody>
      </p:sp>
    </p:spTree>
    <p:extLst>
      <p:ext uri="{BB962C8B-B14F-4D97-AF65-F5344CB8AC3E}">
        <p14:creationId xmlns:p14="http://schemas.microsoft.com/office/powerpoint/2010/main" val="3931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0CE0-1693-D647-9636-F0654F768F69}"/>
              </a:ext>
            </a:extLst>
          </p:cNvPr>
          <p:cNvSpPr>
            <a:spLocks noGrp="1"/>
          </p:cNvSpPr>
          <p:nvPr>
            <p:ph type="title"/>
          </p:nvPr>
        </p:nvSpPr>
        <p:spPr/>
        <p:txBody>
          <a:bodyPr/>
          <a:lstStyle/>
          <a:p>
            <a:r>
              <a:rPr lang="en-US" dirty="0"/>
              <a:t>Doesn’t do</a:t>
            </a:r>
          </a:p>
        </p:txBody>
      </p:sp>
      <p:sp>
        <p:nvSpPr>
          <p:cNvPr id="3" name="Content Placeholder 2">
            <a:extLst>
              <a:ext uri="{FF2B5EF4-FFF2-40B4-BE49-F238E27FC236}">
                <a16:creationId xmlns:a16="http://schemas.microsoft.com/office/drawing/2014/main" id="{62B5E155-07F9-9F44-B1DC-CE04D673421D}"/>
              </a:ext>
            </a:extLst>
          </p:cNvPr>
          <p:cNvSpPr>
            <a:spLocks noGrp="1"/>
          </p:cNvSpPr>
          <p:nvPr>
            <p:ph idx="1"/>
          </p:nvPr>
        </p:nvSpPr>
        <p:spPr/>
        <p:txBody>
          <a:bodyPr>
            <a:normAutofit/>
          </a:bodyPr>
          <a:lstStyle/>
          <a:p>
            <a:r>
              <a:rPr lang="en-US" dirty="0"/>
              <a:t>Penetration Testing</a:t>
            </a:r>
          </a:p>
        </p:txBody>
      </p:sp>
    </p:spTree>
    <p:extLst>
      <p:ext uri="{BB962C8B-B14F-4D97-AF65-F5344CB8AC3E}">
        <p14:creationId xmlns:p14="http://schemas.microsoft.com/office/powerpoint/2010/main" val="194282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A257-7D99-2D4D-84ED-870F739E859B}"/>
              </a:ext>
            </a:extLst>
          </p:cNvPr>
          <p:cNvSpPr>
            <a:spLocks noGrp="1"/>
          </p:cNvSpPr>
          <p:nvPr>
            <p:ph type="title"/>
          </p:nvPr>
        </p:nvSpPr>
        <p:spPr/>
        <p:txBody>
          <a:bodyPr/>
          <a:lstStyle/>
          <a:p>
            <a:r>
              <a:rPr lang="en-US" dirty="0"/>
              <a:t>Six Advantages of Cloud Computing</a:t>
            </a:r>
            <a:br>
              <a:rPr lang="en-US" dirty="0"/>
            </a:br>
            <a:endParaRPr lang="en-US" dirty="0"/>
          </a:p>
        </p:txBody>
      </p:sp>
      <p:sp>
        <p:nvSpPr>
          <p:cNvPr id="3" name="Content Placeholder 2">
            <a:extLst>
              <a:ext uri="{FF2B5EF4-FFF2-40B4-BE49-F238E27FC236}">
                <a16:creationId xmlns:a16="http://schemas.microsoft.com/office/drawing/2014/main" id="{05A3571C-5806-404B-9CD6-687FE4DB5E9D}"/>
              </a:ext>
            </a:extLst>
          </p:cNvPr>
          <p:cNvSpPr>
            <a:spLocks noGrp="1"/>
          </p:cNvSpPr>
          <p:nvPr>
            <p:ph idx="1"/>
          </p:nvPr>
        </p:nvSpPr>
        <p:spPr/>
        <p:txBody>
          <a:bodyPr>
            <a:normAutofit/>
          </a:bodyPr>
          <a:lstStyle/>
          <a:p>
            <a:r>
              <a:rPr lang="en-US" b="1" dirty="0"/>
              <a:t>Trade fixed expense for variable expense</a:t>
            </a:r>
          </a:p>
          <a:p>
            <a:pPr lvl="1"/>
            <a:r>
              <a:rPr lang="en-US" b="1" dirty="0"/>
              <a:t>Pay-as-you-go</a:t>
            </a:r>
            <a:endParaRPr lang="en-US" dirty="0"/>
          </a:p>
          <a:p>
            <a:r>
              <a:rPr lang="en-US" b="1" dirty="0"/>
              <a:t>Benefit from massive economies of scale</a:t>
            </a:r>
            <a:endParaRPr lang="en-US" dirty="0"/>
          </a:p>
          <a:p>
            <a:r>
              <a:rPr lang="en-US" b="1" dirty="0"/>
              <a:t>Stop guessing capacity</a:t>
            </a:r>
          </a:p>
          <a:p>
            <a:r>
              <a:rPr lang="en-US" b="1" dirty="0"/>
              <a:t>Increase speed and agility</a:t>
            </a:r>
            <a:endParaRPr lang="en-US" dirty="0"/>
          </a:p>
          <a:p>
            <a:r>
              <a:rPr lang="en-US" b="1" dirty="0"/>
              <a:t>Stop spending money running and maintaining data centers</a:t>
            </a:r>
            <a:endParaRPr lang="en-US" dirty="0"/>
          </a:p>
          <a:p>
            <a:r>
              <a:rPr lang="en-US" b="1" dirty="0"/>
              <a:t>Go global in minutes</a:t>
            </a:r>
            <a:endParaRPr lang="en-US" dirty="0"/>
          </a:p>
          <a:p>
            <a:endParaRPr lang="en-US" dirty="0"/>
          </a:p>
        </p:txBody>
      </p:sp>
    </p:spTree>
    <p:extLst>
      <p:ext uri="{BB962C8B-B14F-4D97-AF65-F5344CB8AC3E}">
        <p14:creationId xmlns:p14="http://schemas.microsoft.com/office/powerpoint/2010/main" val="133464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50DC-7973-384B-8E07-FB8F7CF46B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FFBE7B-0AB8-584A-9B07-3EC22CF1C0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71F9B1-ACF1-FA46-A1A2-A49879561F88}"/>
              </a:ext>
            </a:extLst>
          </p:cNvPr>
          <p:cNvPicPr>
            <a:picLocks noChangeAspect="1"/>
          </p:cNvPicPr>
          <p:nvPr/>
        </p:nvPicPr>
        <p:blipFill>
          <a:blip r:embed="rId2"/>
          <a:stretch>
            <a:fillRect/>
          </a:stretch>
        </p:blipFill>
        <p:spPr>
          <a:xfrm>
            <a:off x="1045368" y="1885285"/>
            <a:ext cx="10101263" cy="3671131"/>
          </a:xfrm>
          <a:prstGeom prst="rect">
            <a:avLst/>
          </a:prstGeom>
        </p:spPr>
      </p:pic>
    </p:spTree>
    <p:extLst>
      <p:ext uri="{BB962C8B-B14F-4D97-AF65-F5344CB8AC3E}">
        <p14:creationId xmlns:p14="http://schemas.microsoft.com/office/powerpoint/2010/main" val="181514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56A6-AEF6-F84B-8BD9-B2FF4652694A}"/>
              </a:ext>
            </a:extLst>
          </p:cNvPr>
          <p:cNvSpPr>
            <a:spLocks noGrp="1"/>
          </p:cNvSpPr>
          <p:nvPr>
            <p:ph type="title"/>
          </p:nvPr>
        </p:nvSpPr>
        <p:spPr/>
        <p:txBody>
          <a:bodyPr/>
          <a:lstStyle/>
          <a:p>
            <a:r>
              <a:rPr lang="en-US" dirty="0"/>
              <a:t>Common Business IaaS Scenarios</a:t>
            </a:r>
          </a:p>
        </p:txBody>
      </p:sp>
      <p:sp>
        <p:nvSpPr>
          <p:cNvPr id="3" name="Content Placeholder 2">
            <a:extLst>
              <a:ext uri="{FF2B5EF4-FFF2-40B4-BE49-F238E27FC236}">
                <a16:creationId xmlns:a16="http://schemas.microsoft.com/office/drawing/2014/main" id="{C45760E4-D770-A843-A87B-6D6944F80E11}"/>
              </a:ext>
            </a:extLst>
          </p:cNvPr>
          <p:cNvSpPr>
            <a:spLocks noGrp="1"/>
          </p:cNvSpPr>
          <p:nvPr>
            <p:ph idx="1"/>
          </p:nvPr>
        </p:nvSpPr>
        <p:spPr/>
        <p:txBody>
          <a:bodyPr>
            <a:normAutofit fontScale="92500" lnSpcReduction="10000"/>
          </a:bodyPr>
          <a:lstStyle/>
          <a:p>
            <a:pPr>
              <a:spcBef>
                <a:spcPts val="400"/>
              </a:spcBef>
              <a:spcAft>
                <a:spcPts val="0"/>
              </a:spcAft>
            </a:pPr>
            <a:r>
              <a:rPr lang="en-US" b="1" dirty="0"/>
              <a:t>Lift-and-shift migration</a:t>
            </a:r>
          </a:p>
          <a:p>
            <a:pPr lvl="1"/>
            <a:r>
              <a:rPr lang="en-US" dirty="0"/>
              <a:t>Without refactoring your underlying architecture, you can increase the scale and performance, enhance the security, and reduce the costs of running an application or workload.</a:t>
            </a:r>
          </a:p>
          <a:p>
            <a:pPr>
              <a:spcBef>
                <a:spcPts val="400"/>
              </a:spcBef>
              <a:spcAft>
                <a:spcPts val="0"/>
              </a:spcAft>
            </a:pPr>
            <a:r>
              <a:rPr lang="en-US" b="1" dirty="0"/>
              <a:t>Test and development</a:t>
            </a:r>
          </a:p>
          <a:p>
            <a:pPr lvl="1"/>
            <a:r>
              <a:rPr lang="en-US" dirty="0"/>
              <a:t>IaaS makes it quick and economical to scale dev/test environments up and down.</a:t>
            </a:r>
          </a:p>
          <a:p>
            <a:pPr>
              <a:spcBef>
                <a:spcPts val="400"/>
              </a:spcBef>
              <a:spcAft>
                <a:spcPts val="0"/>
              </a:spcAft>
            </a:pPr>
            <a:r>
              <a:rPr lang="en-US" b="1" dirty="0"/>
              <a:t>Storage, backup, and recovery</a:t>
            </a:r>
          </a:p>
          <a:p>
            <a:pPr lvl="1"/>
            <a:r>
              <a:rPr lang="en-US" dirty="0"/>
              <a:t>Your organization avoids the capital outlay for storage and the complexity of storage management. IaaS is useful for handling unpredictable demand and steadily growing storage needs. </a:t>
            </a:r>
          </a:p>
          <a:p>
            <a:endParaRPr lang="en-US" dirty="0"/>
          </a:p>
        </p:txBody>
      </p:sp>
    </p:spTree>
    <p:extLst>
      <p:ext uri="{BB962C8B-B14F-4D97-AF65-F5344CB8AC3E}">
        <p14:creationId xmlns:p14="http://schemas.microsoft.com/office/powerpoint/2010/main" val="417338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56A6-AEF6-F84B-8BD9-B2FF4652694A}"/>
              </a:ext>
            </a:extLst>
          </p:cNvPr>
          <p:cNvSpPr>
            <a:spLocks noGrp="1"/>
          </p:cNvSpPr>
          <p:nvPr>
            <p:ph type="title"/>
          </p:nvPr>
        </p:nvSpPr>
        <p:spPr/>
        <p:txBody>
          <a:bodyPr/>
          <a:lstStyle/>
          <a:p>
            <a:r>
              <a:rPr lang="en-US" dirty="0"/>
              <a:t>Common Business IaaS Scenarios</a:t>
            </a:r>
          </a:p>
        </p:txBody>
      </p:sp>
      <p:sp>
        <p:nvSpPr>
          <p:cNvPr id="3" name="Content Placeholder 2">
            <a:extLst>
              <a:ext uri="{FF2B5EF4-FFF2-40B4-BE49-F238E27FC236}">
                <a16:creationId xmlns:a16="http://schemas.microsoft.com/office/drawing/2014/main" id="{C45760E4-D770-A843-A87B-6D6944F80E11}"/>
              </a:ext>
            </a:extLst>
          </p:cNvPr>
          <p:cNvSpPr>
            <a:spLocks noGrp="1"/>
          </p:cNvSpPr>
          <p:nvPr>
            <p:ph idx="1"/>
          </p:nvPr>
        </p:nvSpPr>
        <p:spPr/>
        <p:txBody>
          <a:bodyPr>
            <a:normAutofit/>
          </a:bodyPr>
          <a:lstStyle/>
          <a:p>
            <a:pPr>
              <a:spcBef>
                <a:spcPts val="400"/>
              </a:spcBef>
              <a:spcAft>
                <a:spcPts val="0"/>
              </a:spcAft>
            </a:pPr>
            <a:r>
              <a:rPr lang="en-US" b="1" dirty="0"/>
              <a:t>Web apps</a:t>
            </a:r>
          </a:p>
          <a:p>
            <a:pPr lvl="1"/>
            <a:r>
              <a:rPr lang="en-US" dirty="0"/>
              <a:t>IaaS provides all the infrastructure to support web apps, including storage, web and application servers, and networking resources. Quickly deploy and scale (up or down)</a:t>
            </a:r>
          </a:p>
          <a:p>
            <a:pPr>
              <a:spcBef>
                <a:spcPts val="400"/>
              </a:spcBef>
              <a:spcAft>
                <a:spcPts val="0"/>
              </a:spcAft>
            </a:pPr>
            <a:r>
              <a:rPr lang="en-US" b="1" dirty="0"/>
              <a:t>High-performance computing</a:t>
            </a:r>
          </a:p>
          <a:p>
            <a:pPr lvl="1"/>
            <a:r>
              <a:rPr lang="en-US" dirty="0"/>
              <a:t>High-performance computing on supercomputers, computer grids, or computer clusters helps solve complex problems involving millions of variables or calculations.</a:t>
            </a:r>
          </a:p>
        </p:txBody>
      </p:sp>
    </p:spTree>
    <p:extLst>
      <p:ext uri="{BB962C8B-B14F-4D97-AF65-F5344CB8AC3E}">
        <p14:creationId xmlns:p14="http://schemas.microsoft.com/office/powerpoint/2010/main" val="729367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13323</TotalTime>
  <Words>1007</Words>
  <Application>Microsoft Macintosh PowerPoint</Application>
  <PresentationFormat>Widescreen</PresentationFormat>
  <Paragraphs>103</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MS Shell Dlg 2</vt:lpstr>
      <vt:lpstr>Wingdings</vt:lpstr>
      <vt:lpstr>Wingdings 3</vt:lpstr>
      <vt:lpstr>Madison</vt:lpstr>
      <vt:lpstr>AWS</vt:lpstr>
      <vt:lpstr>No class next week Do the mid-term</vt:lpstr>
      <vt:lpstr>Start here </vt:lpstr>
      <vt:lpstr>AWS</vt:lpstr>
      <vt:lpstr>Doesn’t do</vt:lpstr>
      <vt:lpstr>Six Advantages of Cloud Computing </vt:lpstr>
      <vt:lpstr>PowerPoint Presentation</vt:lpstr>
      <vt:lpstr>Common Business IaaS Scenarios</vt:lpstr>
      <vt:lpstr>Common Business IaaS Scenarios</vt:lpstr>
      <vt:lpstr>Advantages of IaaS </vt:lpstr>
      <vt:lpstr>Common PaaS Scenarios</vt:lpstr>
      <vt:lpstr>Advantages of PaaS</vt:lpstr>
      <vt:lpstr>Common SaaS scenarios </vt:lpstr>
      <vt:lpstr>Benefits of AWS Security </vt:lpstr>
      <vt:lpstr>PowerPoint Presentation</vt:lpstr>
      <vt:lpstr>Sign up for AWS</vt:lpstr>
      <vt:lpstr>Sign up for AWS</vt:lpstr>
      <vt:lpstr>Provide a Credit Card</vt:lpstr>
      <vt:lpstr>Confirm your Identity</vt:lpstr>
      <vt:lpstr>Select a support plan</vt:lpstr>
      <vt:lpstr>Finally, you can sign in</vt:lpstr>
      <vt:lpstr>AWS Management Console</vt:lpstr>
      <vt:lpstr>This week’s assignment to to prove You have an AWS account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James</dc:creator>
  <cp:lastModifiedBy>Gary James</cp:lastModifiedBy>
  <cp:revision>13</cp:revision>
  <dcterms:created xsi:type="dcterms:W3CDTF">2021-10-02T15:18:06Z</dcterms:created>
  <dcterms:modified xsi:type="dcterms:W3CDTF">2022-03-01T19:40:31Z</dcterms:modified>
</cp:coreProperties>
</file>