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74" r:id="rId3"/>
    <p:sldId id="257" r:id="rId4"/>
    <p:sldId id="266" r:id="rId5"/>
    <p:sldId id="294" r:id="rId6"/>
    <p:sldId id="260" r:id="rId7"/>
    <p:sldId id="261" r:id="rId8"/>
    <p:sldId id="262" r:id="rId9"/>
    <p:sldId id="264" r:id="rId10"/>
    <p:sldId id="270" r:id="rId11"/>
    <p:sldId id="293" r:id="rId12"/>
    <p:sldId id="265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92" r:id="rId21"/>
    <p:sldId id="288" r:id="rId22"/>
    <p:sldId id="290" r:id="rId23"/>
    <p:sldId id="291" r:id="rId24"/>
    <p:sldId id="279" r:id="rId25"/>
    <p:sldId id="282" r:id="rId26"/>
    <p:sldId id="280" r:id="rId27"/>
    <p:sldId id="287" r:id="rId28"/>
    <p:sldId id="281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CA0CD-BB97-5D44-BF09-237674681A81}" v="1" dt="2021-09-02T19:49:52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0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8D9CF-EA6B-724A-9C03-620689487A2C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280E-53F8-F348-9574-F1E73507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2280E-53F8-F348-9574-F1E735076B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yncing/git-pul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ourceforge.net/projects/git-osx-installer/fil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gtjames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6D17-D95B-9741-AD44-57CBCD187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1C9E0-7058-4F4B-82A7-EBB055E6A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87399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C23C-B918-2C40-99F1-D640E261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Ensure you're working from latest version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3C1F-87F7-934A-ABB0-E378A379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It’s easy to have a local copy of the codebase if you fall behind the global copy. Make sure to 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pull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fetch</a:t>
            </a:r>
            <a:r>
              <a:rPr lang="en-US" dirty="0"/>
              <a:t> the latest code before making updates. This will help avoid conflicts at merge time.</a:t>
            </a:r>
          </a:p>
          <a:p>
            <a:pPr marL="342900" lvl="0" indent="-342900">
              <a:spcBef>
                <a:spcPts val="0"/>
              </a:spcBef>
            </a:pPr>
            <a:endParaRPr lang="en-US" dirty="0"/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Fetch – gets current copy of repo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Pull – a fetch PLUS  a merge. You have the opportunity to update your code base with your changes and the team’s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2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0F54-A300-2044-85AE-BC8E2ECA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pull request?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44D1-96A5-714E-8C06-815B5E85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 is a process for a developer to notify team members that they have completed a feature. Once their feature branch is ready, the developer files a pull request via their remote server account. </a:t>
            </a:r>
          </a:p>
          <a:p>
            <a:r>
              <a:rPr lang="en-US" dirty="0"/>
              <a:t>The pull request announces to all the team members that they need to review the code and merge it into the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55634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E982-66A9-A04E-8E71-A0EC5903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Make detailed notes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6B62-63D1-3245-921F-A7FD2A90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915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Each commit has a corresponding log entry. </a:t>
            </a:r>
          </a:p>
          <a:p>
            <a:pPr lvl="0"/>
            <a:r>
              <a:rPr lang="en-US" dirty="0"/>
              <a:t>At the time of commit creation, this log entry is populated with a message. </a:t>
            </a:r>
          </a:p>
          <a:p>
            <a:pPr lvl="0"/>
            <a:r>
              <a:rPr lang="en-US" dirty="0"/>
              <a:t>It is important to leave descriptive explanatory commit log messages. These commit log messages should explain the “why” and “what” that encompass the commits content. </a:t>
            </a:r>
          </a:p>
          <a:p>
            <a:pPr lvl="0"/>
            <a:r>
              <a:rPr lang="en-US" dirty="0"/>
              <a:t>These log messages become the canonical history of the project’s development and leave a trail for future contributors to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1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BE9C-133C-C645-BEC9-918F96FA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 changes before committing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CC02-2076-7E4A-A223-B3644927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159964"/>
          </a:xfrm>
        </p:spPr>
        <p:txBody>
          <a:bodyPr/>
          <a:lstStyle/>
          <a:p>
            <a:pPr lvl="0"/>
            <a:r>
              <a:rPr lang="en-US" dirty="0"/>
              <a:t>The staging area can be used to collect a group of edits before writing them to a commit. </a:t>
            </a:r>
          </a:p>
          <a:p>
            <a:pPr lvl="0"/>
            <a:r>
              <a:rPr lang="en-US" dirty="0"/>
              <a:t>The staging area can be used to manage and review changes before creating the commit snapshot. </a:t>
            </a:r>
          </a:p>
          <a:p>
            <a:pPr lvl="0"/>
            <a:r>
              <a:rPr lang="en-US" dirty="0"/>
              <a:t>Utilizing the staging area in this manner provides a buffer area to help refine the contents of the commit.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1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0FA5-E20D-CF4F-B7FD-8254BB32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Branches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80DE-11F8-6549-86E6-D8B3FD5D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1315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Branching is a powerful mechanism that allows developers to create a separate line of development. </a:t>
            </a:r>
          </a:p>
          <a:p>
            <a:pPr lvl="0"/>
            <a:r>
              <a:rPr lang="en-US" dirty="0"/>
              <a:t>Branches should be used frequently as they are quick and inexpensive. </a:t>
            </a:r>
          </a:p>
          <a:p>
            <a:pPr lvl="0"/>
            <a:r>
              <a:rPr lang="en-US" dirty="0"/>
              <a:t>Branches enable multiple developers to work in parallel on separate lines of development. </a:t>
            </a:r>
          </a:p>
          <a:p>
            <a:pPr lvl="0"/>
            <a:r>
              <a:rPr lang="en-US" dirty="0"/>
              <a:t>These lines of development are generally different product features. When development is complete on a branch it is then merged into the main line of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1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2422-5CF9-8646-8414-318EECA2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Agree on a Workflow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6BAE-E433-C74E-9554-E64C27DA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By default, git offers very free form methods of contribution. </a:t>
            </a:r>
          </a:p>
          <a:p>
            <a:pPr lvl="0"/>
            <a:r>
              <a:rPr lang="en-US" dirty="0"/>
              <a:t>It is important that teams establish shared patterns of collaboration. </a:t>
            </a:r>
          </a:p>
          <a:p>
            <a:pPr lvl="0"/>
            <a:r>
              <a:rPr lang="en-US" dirty="0"/>
              <a:t>git workflows establish patterns and processes for merging branches. </a:t>
            </a:r>
          </a:p>
          <a:p>
            <a:pPr lvl="0"/>
            <a:r>
              <a:rPr lang="en-US" dirty="0"/>
              <a:t>If a team doesn't agree on a shared workflow it can lead to inefficient communication overhead when it comes time to merge branches.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2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EDF-8D9E-8E4E-8B02-BBAECA9C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pic>
        <p:nvPicPr>
          <p:cNvPr id="4098" name="Picture 2" descr="Unlock Security &amp; Privacy preferences">
            <a:extLst>
              <a:ext uri="{FF2B5EF4-FFF2-40B4-BE49-F238E27FC236}">
                <a16:creationId xmlns:a16="http://schemas.microsoft.com/office/drawing/2014/main" id="{306F41FF-F8B0-5C41-9B41-833592A32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92" y="2052638"/>
            <a:ext cx="4558353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29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4EE7-B4BB-544C-A787-86B8DDD2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D6FE-2F4A-D54C-A44C-4042C84E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958331" cy="107722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https://sourceforge.net/projects/git-osx-installer/files/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E3149-022A-CB44-9F14-9E7813BA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70" y="2590730"/>
            <a:ext cx="6773322" cy="40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B4E0-2A72-F745-87B9-B33B6F67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version?</a:t>
            </a:r>
            <a:br>
              <a:rPr lang="en-US" dirty="0"/>
            </a:br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9720-E6A8-C14D-B8CA-12731FDE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–version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”Gary James”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gtjames@gmail.com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/.git/config – Repository-specific settings.</a:t>
            </a:r>
          </a:p>
          <a:p>
            <a:r>
              <a:rPr lang="en-US" dirty="0"/>
              <a:t>~/.</a:t>
            </a:r>
            <a:r>
              <a:rPr lang="en-US" dirty="0" err="1"/>
              <a:t>gitconfig</a:t>
            </a:r>
            <a:r>
              <a:rPr lang="en-US" dirty="0"/>
              <a:t> – User-specific settings. This is where options set with the --global flag are stored.</a:t>
            </a:r>
          </a:p>
          <a:p>
            <a:r>
              <a:rPr lang="en-US" dirty="0"/>
              <a:t>$(prefix)/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gitconfig</a:t>
            </a:r>
            <a:r>
              <a:rPr lang="en-US" dirty="0"/>
              <a:t> – System-wide settings.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2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36925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The folder is now a repo</a:t>
            </a:r>
          </a:p>
          <a:p>
            <a:pPr lvl="1"/>
            <a:r>
              <a:rPr lang="en-US" dirty="0"/>
              <a:t>The folder might have files in it but the repo empty.</a:t>
            </a:r>
          </a:p>
          <a:p>
            <a:pPr lvl="1"/>
            <a:r>
              <a:rPr lang="en-US" dirty="0"/>
              <a:t>Just do this once</a:t>
            </a:r>
          </a:p>
          <a:p>
            <a:r>
              <a:rPr lang="en-US" dirty="0"/>
              <a:t>git add . Or names of files</a:t>
            </a:r>
          </a:p>
          <a:p>
            <a:pPr lvl="1"/>
            <a:r>
              <a:rPr lang="en-US" dirty="0"/>
              <a:t>files are now staged</a:t>
            </a:r>
          </a:p>
          <a:p>
            <a:r>
              <a:rPr lang="en-US" dirty="0"/>
              <a:t>git commit –m “this is what I did”	</a:t>
            </a:r>
          </a:p>
          <a:p>
            <a:pPr lvl="1"/>
            <a:r>
              <a:rPr lang="en-US" dirty="0"/>
              <a:t>staged files are now committed to project</a:t>
            </a:r>
          </a:p>
        </p:txBody>
      </p:sp>
    </p:spTree>
    <p:extLst>
      <p:ext uri="{BB962C8B-B14F-4D97-AF65-F5344CB8AC3E}">
        <p14:creationId xmlns:p14="http://schemas.microsoft.com/office/powerpoint/2010/main" val="47078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4897-DBD9-814B-9626-5070CF71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E85E-1F59-AE42-9365-1715F0CD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71144"/>
            <a:ext cx="7796540" cy="4378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Created by Linus Torvalds in 2005</a:t>
            </a:r>
          </a:p>
          <a:p>
            <a:pPr lvl="1"/>
            <a:r>
              <a:rPr lang="en-US" dirty="0"/>
              <a:t>Creator of Linux OS Kernel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Data Integrity</a:t>
            </a:r>
          </a:p>
          <a:p>
            <a:r>
              <a:rPr lang="en-US" dirty="0"/>
              <a:t>Staging Area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The Standard</a:t>
            </a:r>
          </a:p>
          <a:p>
            <a:r>
              <a:rPr lang="en-US" dirty="0"/>
              <a:t>Any decent IDE is integrated with 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has 190M repos as of Jan 2020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7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17C6903-1DD3-E348-8B7E-6B01FA65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70" y="1457779"/>
            <a:ext cx="4953000" cy="3686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30" y="1873190"/>
            <a:ext cx="7796540" cy="4164659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Find the Repo you need</a:t>
            </a:r>
          </a:p>
          <a:p>
            <a:r>
              <a:rPr lang="en-US" dirty="0"/>
              <a:t>Find the Green Code button</a:t>
            </a:r>
          </a:p>
          <a:p>
            <a:r>
              <a:rPr lang="en-US" dirty="0"/>
              <a:t>Click the ‘clipboard’ icon</a:t>
            </a:r>
          </a:p>
          <a:p>
            <a:pPr lvl="1"/>
            <a:r>
              <a:rPr lang="en-US" dirty="0"/>
              <a:t>This will copy the repo URL</a:t>
            </a:r>
          </a:p>
          <a:p>
            <a:r>
              <a:rPr lang="en-US" dirty="0"/>
              <a:t>Enter the git clone in your CLI</a:t>
            </a:r>
          </a:p>
          <a:p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/gtjames/</a:t>
            </a:r>
            <a:r>
              <a:rPr lang="en-US" dirty="0" err="1"/>
              <a:t>gtjames.github.io.git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92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 in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456894"/>
          </a:xfrm>
        </p:spPr>
        <p:txBody>
          <a:bodyPr>
            <a:normAutofit/>
          </a:bodyPr>
          <a:lstStyle/>
          <a:p>
            <a:r>
              <a:rPr lang="en-US" dirty="0"/>
              <a:t>Echo “create a dummy file” &gt; </a:t>
            </a:r>
            <a:r>
              <a:rPr lang="en-US" dirty="0" err="1"/>
              <a:t>file.txt</a:t>
            </a:r>
            <a:endParaRPr lang="en-US" dirty="0"/>
          </a:p>
          <a:p>
            <a:r>
              <a:rPr lang="en-US" dirty="0"/>
              <a:t>git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EE56-DF2C-3542-AA1C-27A696AAEA95}"/>
              </a:ext>
            </a:extLst>
          </p:cNvPr>
          <p:cNvSpPr txBox="1"/>
          <p:nvPr/>
        </p:nvSpPr>
        <p:spPr>
          <a:xfrm>
            <a:off x="2087176" y="3957053"/>
            <a:ext cx="9007594" cy="20313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branch main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No commits yet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Untracked files: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  (use "git add &lt;file&gt;..." to include in what will be committed)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file.txt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 in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303576"/>
            <a:ext cx="7796540" cy="14568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git add </a:t>
            </a:r>
            <a:r>
              <a:rPr lang="en-US" dirty="0" err="1"/>
              <a:t>file.txt</a:t>
            </a:r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EE56-DF2C-3542-AA1C-27A696AAEA95}"/>
              </a:ext>
            </a:extLst>
          </p:cNvPr>
          <p:cNvSpPr txBox="1"/>
          <p:nvPr/>
        </p:nvSpPr>
        <p:spPr>
          <a:xfrm>
            <a:off x="2083430" y="3957053"/>
            <a:ext cx="7796539" cy="20313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branch main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commits yet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Changes to be committed:</a:t>
            </a:r>
          </a:p>
          <a:p>
            <a:r>
              <a:rPr lang="en-US" dirty="0">
                <a:solidFill>
                  <a:schemeClr val="bg1"/>
                </a:solidFill>
              </a:rPr>
              <a:t>  (use "git rm --cached &lt;file&gt;..." to </a:t>
            </a:r>
            <a:r>
              <a:rPr lang="en-US" dirty="0" err="1">
                <a:solidFill>
                  <a:schemeClr val="bg1"/>
                </a:solidFill>
              </a:rPr>
              <a:t>unstage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new file:   </a:t>
            </a:r>
            <a:r>
              <a:rPr lang="en-US" dirty="0" err="1">
                <a:solidFill>
                  <a:srgbClr val="00B050"/>
                </a:solidFill>
              </a:rPr>
              <a:t>file.txt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5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 in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06572"/>
            <a:ext cx="7796540" cy="3154713"/>
          </a:xfrm>
        </p:spPr>
        <p:txBody>
          <a:bodyPr>
            <a:normAutofit/>
          </a:bodyPr>
          <a:lstStyle/>
          <a:p>
            <a:r>
              <a:rPr lang="en-US" dirty="0"/>
              <a:t>git commit –m “at last a commit!”</a:t>
            </a:r>
          </a:p>
          <a:p>
            <a:r>
              <a:rPr lang="en-US" dirty="0"/>
              <a:t>git status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EE56-DF2C-3542-AA1C-27A696AAEA95}"/>
              </a:ext>
            </a:extLst>
          </p:cNvPr>
          <p:cNvSpPr txBox="1"/>
          <p:nvPr/>
        </p:nvSpPr>
        <p:spPr>
          <a:xfrm>
            <a:off x="2093986" y="3145750"/>
            <a:ext cx="7796539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branch main</a:t>
            </a:r>
          </a:p>
          <a:p>
            <a:r>
              <a:rPr lang="en-US" dirty="0">
                <a:solidFill>
                  <a:schemeClr val="bg1"/>
                </a:solidFill>
              </a:rPr>
              <a:t>nothing to commit, working tree clean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7F7EF-2281-6A4E-B25C-73499F475265}"/>
              </a:ext>
            </a:extLst>
          </p:cNvPr>
          <p:cNvSpPr txBox="1"/>
          <p:nvPr/>
        </p:nvSpPr>
        <p:spPr>
          <a:xfrm>
            <a:off x="2093986" y="4837552"/>
            <a:ext cx="7796539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Author: gtjames &lt;gtjames@gmail.com&gt;</a:t>
            </a:r>
          </a:p>
          <a:p>
            <a:r>
              <a:rPr lang="en-US" dirty="0">
                <a:solidFill>
                  <a:schemeClr val="bg1"/>
                </a:solidFill>
              </a:rPr>
              <a:t>Date:   Thu Sep 2 14:02:04 2021 -0500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   at last a commit!</a:t>
            </a:r>
          </a:p>
        </p:txBody>
      </p:sp>
    </p:spTree>
    <p:extLst>
      <p:ext uri="{BB962C8B-B14F-4D97-AF65-F5344CB8AC3E}">
        <p14:creationId xmlns:p14="http://schemas.microsoft.com/office/powerpoint/2010/main" val="300889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41F9-A30D-BB44-A5A9-FEF1288D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</a:t>
            </a:r>
            <a:br>
              <a:rPr lang="en-US" dirty="0"/>
            </a:br>
            <a:r>
              <a:rPr lang="en-US" dirty="0"/>
              <a:t>Saving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3526-15F2-EC4B-9F4E-8AE1B3F7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262834"/>
          </a:xfrm>
        </p:spPr>
        <p:txBody>
          <a:bodyPr>
            <a:normAutofit/>
          </a:bodyPr>
          <a:lstStyle/>
          <a:p>
            <a:r>
              <a:rPr lang="en-US" dirty="0"/>
              <a:t>git add</a:t>
            </a:r>
          </a:p>
          <a:p>
            <a:pPr lvl="1"/>
            <a:r>
              <a:rPr lang="en-US" dirty="0"/>
              <a:t>git add .		Adds all changed files in folder to staged</a:t>
            </a:r>
          </a:p>
          <a:p>
            <a:pPr lvl="1"/>
            <a:r>
              <a:rPr lang="en-US" dirty="0"/>
              <a:t>git add </a:t>
            </a:r>
            <a:r>
              <a:rPr lang="en-US" dirty="0" err="1"/>
              <a:t>index.html</a:t>
            </a:r>
            <a:r>
              <a:rPr lang="en-US" dirty="0"/>
              <a:t>	adds just the single file to the staged list</a:t>
            </a:r>
          </a:p>
          <a:p>
            <a:r>
              <a:rPr lang="en-US" dirty="0"/>
              <a:t>The git add command adds a change in the working directory to the staging area. It tells git that you want to include updates to a particular file in the next commit.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84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AACA-8E2A-C348-93A9-C09E9291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interrupt this lecture with an important status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3B11-BEAA-F348-AD0B-80FA6CCE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 status	what files are changed or added or new</a:t>
            </a:r>
          </a:p>
          <a:p>
            <a:r>
              <a:rPr lang="en-US" dirty="0"/>
              <a:t>git diff	 there we see the diff</a:t>
            </a:r>
          </a:p>
          <a:p>
            <a:r>
              <a:rPr lang="en-US" dirty="0"/>
              <a:t>git blame	Who wrote any line of code</a:t>
            </a:r>
          </a:p>
          <a:p>
            <a:r>
              <a:rPr lang="en-US" dirty="0"/>
              <a:t>git log	All commits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There are usually files created by the IDE you do not want to put in the repo. List the files and directories here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/git/tutorials/saving-changes/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Back to our regularly scheduled broadcast</a:t>
            </a:r>
          </a:p>
        </p:txBody>
      </p:sp>
    </p:spTree>
    <p:extLst>
      <p:ext uri="{BB962C8B-B14F-4D97-AF65-F5344CB8AC3E}">
        <p14:creationId xmlns:p14="http://schemas.microsoft.com/office/powerpoint/2010/main" val="382141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5799-AC66-D94C-A912-340D781B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7A93-50CA-FD46-9981-4BD3D5AB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 commit </a:t>
            </a:r>
            <a:r>
              <a:rPr lang="en-US" dirty="0"/>
              <a:t>-m "commit message”</a:t>
            </a:r>
          </a:p>
          <a:p>
            <a:pPr lvl="1" fontAlgn="t"/>
            <a:r>
              <a:rPr lang="en-US" dirty="0"/>
              <a:t>Don’t go cheap on the message!!</a:t>
            </a:r>
          </a:p>
          <a:p>
            <a:pPr fontAlgn="t"/>
            <a:r>
              <a:rPr lang="en-US" dirty="0"/>
              <a:t>The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 commit </a:t>
            </a:r>
            <a:r>
              <a:rPr lang="en-US" dirty="0"/>
              <a:t>command captures a snapshot of the project's currently staged changes. </a:t>
            </a:r>
          </a:p>
          <a:p>
            <a:pPr fontAlgn="t"/>
            <a:r>
              <a:rPr lang="en-US" dirty="0"/>
              <a:t>Committed snapshots can be thought of as “safe” versions of a project. </a:t>
            </a:r>
          </a:p>
          <a:p>
            <a:pPr fontAlgn="t"/>
            <a:r>
              <a:rPr lang="en-US" dirty="0"/>
              <a:t>git records the entire contents of each file in every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15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7389-1BD4-C447-B613-C9CAF3BC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2A86-2B8B-7040-B01F-03DBC789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my-new-branch</a:t>
            </a:r>
          </a:p>
          <a:p>
            <a:pPr lvl="1"/>
            <a:r>
              <a:rPr lang="en-US" dirty="0"/>
              <a:t>Create a new folder and initialize a repo</a:t>
            </a:r>
          </a:p>
          <a:p>
            <a:pPr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ls –la my-new-branch</a:t>
            </a:r>
            <a:r>
              <a:rPr lang="en-US" dirty="0"/>
              <a:t>	 to see all that is created and </a:t>
            </a:r>
            <a:r>
              <a:rPr lang="en-US" i="1" dirty="0"/>
              <a:t>hidden</a:t>
            </a:r>
            <a:endParaRPr lang="en-US" dirty="0"/>
          </a:p>
          <a:p>
            <a:r>
              <a:rPr lang="en-US" dirty="0"/>
              <a:t>git branch –d &lt;branch-name&gt;</a:t>
            </a:r>
          </a:p>
          <a:p>
            <a:pPr lvl="1"/>
            <a:r>
              <a:rPr lang="en-US" dirty="0"/>
              <a:t>Delete a branch</a:t>
            </a:r>
          </a:p>
          <a:p>
            <a:pPr lvl="1"/>
            <a:r>
              <a:rPr lang="en-US" dirty="0"/>
              <a:t>Use –D to delete a branch with uncommitted work</a:t>
            </a:r>
          </a:p>
        </p:txBody>
      </p:sp>
    </p:spTree>
    <p:extLst>
      <p:ext uri="{BB962C8B-B14F-4D97-AF65-F5344CB8AC3E}">
        <p14:creationId xmlns:p14="http://schemas.microsoft.com/office/powerpoint/2010/main" val="1366835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5E55-A7E3-F642-ACC3-29F838E1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root folder of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F95B-4A09-B541-B94D-C738832F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449572" cy="3997828"/>
          </a:xfrm>
        </p:spPr>
        <p:txBody>
          <a:bodyPr>
            <a:normAutofit/>
          </a:bodyPr>
          <a:lstStyle/>
          <a:p>
            <a:r>
              <a:rPr lang="en-US" dirty="0"/>
              <a:t>Step 0 create an empty repo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echo "</a:t>
            </a:r>
            <a:r>
              <a:rPr lang="en-US" dirty="0"/>
              <a:t>Your Project Name</a:t>
            </a:r>
            <a:r>
              <a:rPr lang="en-US" b="1" dirty="0"/>
              <a:t>" &gt; </a:t>
            </a:r>
            <a:r>
              <a:rPr lang="en-US" b="1" dirty="0" err="1"/>
              <a:t>README.md</a:t>
            </a:r>
            <a:br>
              <a:rPr lang="en-US" b="1" dirty="0"/>
            </a:br>
            <a:r>
              <a:rPr lang="en-US" b="1" dirty="0"/>
              <a:t>// echo </a:t>
            </a:r>
            <a:r>
              <a:rPr lang="en-US" b="1" dirty="0" err="1"/>
              <a:t>node_modules</a:t>
            </a:r>
            <a:r>
              <a:rPr lang="en-US" b="1" dirty="0"/>
              <a:t> &gt; .</a:t>
            </a:r>
            <a:r>
              <a:rPr lang="en-US" b="1" dirty="0" err="1"/>
              <a:t>gitignore</a:t>
            </a:r>
            <a:br>
              <a:rPr lang="en-US" b="1" dirty="0"/>
            </a:br>
            <a:r>
              <a:rPr lang="en-US" b="1" dirty="0"/>
              <a:t>git </a:t>
            </a:r>
            <a:r>
              <a:rPr lang="en-US" b="1" dirty="0" err="1"/>
              <a:t>init</a:t>
            </a:r>
            <a:br>
              <a:rPr lang="en-US" b="1" dirty="0"/>
            </a:br>
            <a:r>
              <a:rPr lang="en-US" b="1" dirty="0"/>
              <a:t>git add .</a:t>
            </a:r>
            <a:br>
              <a:rPr lang="en-US" b="1" dirty="0"/>
            </a:br>
            <a:r>
              <a:rPr lang="en-US" b="1" dirty="0"/>
              <a:t>git commit -m "first commit"</a:t>
            </a:r>
            <a:br>
              <a:rPr lang="en-US" b="1" dirty="0"/>
            </a:br>
            <a:r>
              <a:rPr lang="en-US" b="1" dirty="0"/>
              <a:t>git remote add </a:t>
            </a:r>
            <a:r>
              <a:rPr lang="en-US" b="1" dirty="0">
                <a:highlight>
                  <a:srgbClr val="FF0000"/>
                </a:highlight>
              </a:rPr>
              <a:t>origin</a:t>
            </a:r>
            <a:r>
              <a:rPr lang="en-US" b="1" dirty="0"/>
              <a:t> 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>
                <a:solidFill>
                  <a:srgbClr val="FFC000"/>
                </a:solidFill>
              </a:rPr>
              <a:t>yourID</a:t>
            </a:r>
            <a:r>
              <a:rPr lang="en-US" b="1" dirty="0"/>
              <a:t>/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YourProject</a:t>
            </a:r>
            <a:r>
              <a:rPr lang="en-US" b="1" dirty="0" err="1"/>
              <a:t>.git</a:t>
            </a:r>
            <a:br>
              <a:rPr lang="en-US" b="1" dirty="0"/>
            </a:br>
            <a:r>
              <a:rPr lang="en-US" b="1" dirty="0"/>
              <a:t>git push -u </a:t>
            </a:r>
            <a:r>
              <a:rPr lang="en-US" b="1" dirty="0">
                <a:highlight>
                  <a:srgbClr val="FF0000"/>
                </a:highlight>
              </a:rPr>
              <a:t>origin</a:t>
            </a:r>
            <a:r>
              <a:rPr lang="en-US" b="1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2342671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3DC4-0C66-CF44-BCAB-FE88E1C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80A0-D40B-BB46-9951-1C127304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The git push command is used to upload local repository content to a remote repository. Pushing is how you transfer commits from your local repository to a remote repo.</a:t>
            </a:r>
          </a:p>
          <a:p>
            <a:pPr fontAlgn="t"/>
            <a:endParaRPr lang="en-US" dirty="0"/>
          </a:p>
          <a:p>
            <a:pPr fontAlgn="t"/>
            <a:r>
              <a:rPr lang="en-US" dirty="0"/>
              <a:t>git push is most commonly used to publish an upload local changes to a central repository. After a local repository has been modified a push is executed to share the modifications with remote team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2347-B65A-684C-96BB-AE08FCA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Life Cycle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1DAB87-065A-3F4A-8129-D7BC909B4B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8" y="2007136"/>
            <a:ext cx="7952284" cy="447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0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D568-4A58-6B4A-B13E-35E21407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28AD-587E-DC4B-AC11-3B3B28F44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fetch and download content from a remote repository </a:t>
            </a:r>
          </a:p>
          <a:p>
            <a:r>
              <a:rPr lang="en-US" dirty="0"/>
              <a:t>Updates the local repository to match that content. </a:t>
            </a:r>
          </a:p>
          <a:p>
            <a:r>
              <a:rPr lang="en-US" dirty="0"/>
              <a:t>Merging remote upstream changes into your local repository is a common task in git-based collaboration work flows. </a:t>
            </a:r>
          </a:p>
          <a:p>
            <a:r>
              <a:rPr lang="en-US" dirty="0"/>
              <a:t> It’s an easy way to synchronize your local repository with upstream changes.</a:t>
            </a:r>
          </a:p>
        </p:txBody>
      </p:sp>
    </p:spTree>
    <p:extLst>
      <p:ext uri="{BB962C8B-B14F-4D97-AF65-F5344CB8AC3E}">
        <p14:creationId xmlns:p14="http://schemas.microsoft.com/office/powerpoint/2010/main" val="2654921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209D-486A-E14A-A78C-2C0B71A3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5309-9B9C-9845-B013-6FEC0B3E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34511"/>
            <a:ext cx="7796540" cy="4845268"/>
          </a:xfrm>
        </p:spPr>
        <p:txBody>
          <a:bodyPr>
            <a:normAutofit/>
          </a:bodyPr>
          <a:lstStyle/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dirty="0"/>
              <a:t> –b </a:t>
            </a:r>
            <a:r>
              <a:rPr lang="en-US" dirty="0">
                <a:solidFill>
                  <a:srgbClr val="FF0000"/>
                </a:solidFill>
              </a:rPr>
              <a:t>whatever-you-want</a:t>
            </a:r>
          </a:p>
          <a:p>
            <a:pPr lvl="1"/>
            <a:r>
              <a:rPr lang="en-US" dirty="0"/>
              <a:t>Now modify file(s) you want to test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file		</a:t>
            </a:r>
          </a:p>
          <a:p>
            <a:pPr lvl="1"/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status</a:t>
            </a:r>
            <a:r>
              <a:rPr lang="en-US" dirty="0"/>
              <a:t> file		//  check what’s happening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commit</a:t>
            </a:r>
            <a:r>
              <a:rPr lang="en-US" dirty="0"/>
              <a:t> –m ”I’m happy with the change”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dirty="0"/>
              <a:t> master		//  how we change branches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merge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whatever-you-want	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			</a:t>
            </a:r>
            <a:r>
              <a:rPr lang="en-US" dirty="0"/>
              <a:t>//  what happened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status</a:t>
            </a:r>
            <a:r>
              <a:rPr lang="en-US" dirty="0"/>
              <a:t> file			//  check that nothing is happening</a:t>
            </a:r>
          </a:p>
        </p:txBody>
      </p:sp>
    </p:spTree>
    <p:extLst>
      <p:ext uri="{BB962C8B-B14F-4D97-AF65-F5344CB8AC3E}">
        <p14:creationId xmlns:p14="http://schemas.microsoft.com/office/powerpoint/2010/main" val="80511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54234D"/>
          </a:solidFill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4F2A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320B9B-85DF-BB49-B49F-978EA4B2AF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395" y="643467"/>
            <a:ext cx="1012921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C896-B690-87A8-3EBF-54399C69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/Master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16C-A416-07A5-C630-FC9B43AF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3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6C18-2CCB-DF48-B552-20D85E9E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503D-C6A1-0E4D-93EE-1434CA08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Working </a:t>
            </a:r>
          </a:p>
          <a:p>
            <a:pPr lvl="1"/>
            <a:r>
              <a:rPr lang="en-US" dirty="0"/>
              <a:t>Everyone has a full ‘working’ copy of the project</a:t>
            </a:r>
          </a:p>
          <a:p>
            <a:pPr lvl="1"/>
            <a:r>
              <a:rPr lang="en-US" dirty="0"/>
              <a:t>Do all the damage you want, and you don’t affect your team</a:t>
            </a:r>
          </a:p>
          <a:p>
            <a:r>
              <a:rPr lang="en-US" dirty="0"/>
              <a:t>Staging</a:t>
            </a:r>
          </a:p>
          <a:p>
            <a:pPr lvl="1"/>
            <a:r>
              <a:rPr lang="en-US" dirty="0"/>
              <a:t>Your next draft of the project</a:t>
            </a:r>
          </a:p>
          <a:p>
            <a:pPr lvl="1"/>
            <a:r>
              <a:rPr lang="en-US" dirty="0"/>
              <a:t>You have something you are happy with</a:t>
            </a:r>
          </a:p>
          <a:p>
            <a:r>
              <a:rPr lang="en-US" dirty="0"/>
              <a:t>Repo</a:t>
            </a:r>
          </a:p>
          <a:p>
            <a:pPr lvl="1"/>
            <a:r>
              <a:rPr lang="en-US" dirty="0"/>
              <a:t>The final word</a:t>
            </a:r>
          </a:p>
          <a:p>
            <a:pPr lvl="1"/>
            <a:r>
              <a:rPr lang="en-US" dirty="0"/>
              <a:t>Hosts the latest and greatest version of everyone’s code</a:t>
            </a:r>
          </a:p>
        </p:txBody>
      </p:sp>
    </p:spTree>
    <p:extLst>
      <p:ext uri="{BB962C8B-B14F-4D97-AF65-F5344CB8AC3E}">
        <p14:creationId xmlns:p14="http://schemas.microsoft.com/office/powerpoint/2010/main" val="122817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CFB-5F42-824B-BEB5-B5663AF8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System Attributes</a:t>
            </a:r>
            <a:br>
              <a:rPr lang="en-US" dirty="0"/>
            </a:br>
            <a:r>
              <a:rPr lang="en-US" sz="2400" dirty="0"/>
              <a:t>Who do we blame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BFAB-3820-0D4E-84FD-8C5B42BA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679904"/>
          </a:xfrm>
        </p:spPr>
        <p:txBody>
          <a:bodyPr/>
          <a:lstStyle/>
          <a:p>
            <a:r>
              <a:rPr lang="en-US" dirty="0"/>
              <a:t>Complete history of every change</a:t>
            </a:r>
          </a:p>
          <a:p>
            <a:pPr lvl="1"/>
            <a:r>
              <a:rPr lang="en-US" dirty="0"/>
              <a:t>Who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What</a:t>
            </a:r>
          </a:p>
          <a:p>
            <a:pPr lvl="1"/>
            <a:r>
              <a:rPr lang="en-US" dirty="0"/>
              <a:t>Why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3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519F-BBFB-3648-9EDA-603B467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Life-Cycle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8ED5-FA2B-B54A-BA8D-44B2B479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1 – Golden works great. Everyone loves it</a:t>
            </a:r>
          </a:p>
          <a:p>
            <a:r>
              <a:rPr lang="en-US" dirty="0"/>
              <a:t>Version 2 – What happened? Old features are broken</a:t>
            </a:r>
          </a:p>
          <a:p>
            <a:pPr lvl="1"/>
            <a:r>
              <a:rPr lang="en-US" dirty="0"/>
              <a:t>Revert production to Version 1</a:t>
            </a:r>
          </a:p>
          <a:p>
            <a:pPr lvl="1"/>
            <a:r>
              <a:rPr lang="en-US" dirty="0"/>
              <a:t>Compare the versions(</a:t>
            </a:r>
          </a:p>
          <a:p>
            <a:pPr lvl="1"/>
            <a:r>
              <a:rPr lang="en-US" dirty="0"/>
              <a:t>Analyze what changed</a:t>
            </a:r>
          </a:p>
          <a:p>
            <a:pPr lvl="1"/>
            <a:r>
              <a:rPr lang="en-US" dirty="0"/>
              <a:t>Identify (Blame) the contributor</a:t>
            </a:r>
          </a:p>
          <a:p>
            <a:pPr lvl="1"/>
            <a:r>
              <a:rPr lang="en-US" dirty="0"/>
              <a:t>Repair, test, promote</a:t>
            </a:r>
          </a:p>
          <a:p>
            <a:r>
              <a:rPr lang="en-US" dirty="0"/>
              <a:t>Version 2.1 yay! things are better</a:t>
            </a:r>
          </a:p>
        </p:txBody>
      </p:sp>
    </p:spTree>
    <p:extLst>
      <p:ext uri="{BB962C8B-B14F-4D97-AF65-F5344CB8AC3E}">
        <p14:creationId xmlns:p14="http://schemas.microsoft.com/office/powerpoint/2010/main" val="382831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3487-6F4A-874A-8E28-93F056EF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Commit often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B74D-E5A3-7943-B9DF-BE7932FE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239974"/>
          </a:xfrm>
        </p:spPr>
        <p:txBody>
          <a:bodyPr/>
          <a:lstStyle/>
          <a:p>
            <a:pPr lvl="0"/>
            <a:r>
              <a:rPr lang="en-US" dirty="0"/>
              <a:t>Commits are cheap and easy to make. </a:t>
            </a:r>
          </a:p>
          <a:p>
            <a:pPr lvl="0"/>
            <a:r>
              <a:rPr lang="en-US" dirty="0"/>
              <a:t>Make frequently to capture updates to a code base. </a:t>
            </a:r>
          </a:p>
          <a:p>
            <a:pPr lvl="0"/>
            <a:r>
              <a:rPr lang="en-US" dirty="0"/>
              <a:t>Each commit is a snapshot that the codebase can be reverted to if needed. </a:t>
            </a:r>
          </a:p>
          <a:p>
            <a:r>
              <a:rPr lang="en-US" dirty="0"/>
              <a:t>Frequent commits give many opportunities to revert or undo work. You have few changes to evaluate when something goes bad between commits  </a:t>
            </a:r>
          </a:p>
        </p:txBody>
      </p:sp>
    </p:spTree>
    <p:extLst>
      <p:ext uri="{BB962C8B-B14F-4D97-AF65-F5344CB8AC3E}">
        <p14:creationId xmlns:p14="http://schemas.microsoft.com/office/powerpoint/2010/main" val="1036139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4813</TotalTime>
  <Words>1540</Words>
  <Application>Microsoft Macintosh PowerPoint</Application>
  <PresentationFormat>Widescreen</PresentationFormat>
  <Paragraphs>181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</vt:lpstr>
      <vt:lpstr>MS Shell Dlg 2</vt:lpstr>
      <vt:lpstr>Wingdings</vt:lpstr>
      <vt:lpstr>Wingdings 3</vt:lpstr>
      <vt:lpstr>Madison</vt:lpstr>
      <vt:lpstr>Source Control</vt:lpstr>
      <vt:lpstr>git</vt:lpstr>
      <vt:lpstr>DevOps Life Cycle</vt:lpstr>
      <vt:lpstr>PowerPoint Presentation</vt:lpstr>
      <vt:lpstr>Main /Master</vt:lpstr>
      <vt:lpstr>Git project</vt:lpstr>
      <vt:lpstr>Version Control System Attributes Who do we blame</vt:lpstr>
      <vt:lpstr>Git Life-Cycle</vt:lpstr>
      <vt:lpstr>Commit often </vt:lpstr>
      <vt:lpstr>Ensure you're working from latest version </vt:lpstr>
      <vt:lpstr>What is GitHub pull request? </vt:lpstr>
      <vt:lpstr>Make detailed notes </vt:lpstr>
      <vt:lpstr>Review changes before committing </vt:lpstr>
      <vt:lpstr>Use Branches </vt:lpstr>
      <vt:lpstr>Agree on a Workflow </vt:lpstr>
      <vt:lpstr>Install git</vt:lpstr>
      <vt:lpstr>PowerPoint Presentation</vt:lpstr>
      <vt:lpstr>What version? Who are you?</vt:lpstr>
      <vt:lpstr>Starting the repo</vt:lpstr>
      <vt:lpstr>Cloning a Repo</vt:lpstr>
      <vt:lpstr>What is happening in the repo</vt:lpstr>
      <vt:lpstr>What is happening in the repo</vt:lpstr>
      <vt:lpstr>What is happening in the repo</vt:lpstr>
      <vt:lpstr>git add Saving Changes</vt:lpstr>
      <vt:lpstr>We interrupt this lecture with an important status message</vt:lpstr>
      <vt:lpstr>git commit </vt:lpstr>
      <vt:lpstr>Handy Commands</vt:lpstr>
      <vt:lpstr>In the root folder of your Project</vt:lpstr>
      <vt:lpstr>git push </vt:lpstr>
      <vt:lpstr>git pull </vt:lpstr>
      <vt:lpstr>Branching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</dc:title>
  <dc:creator>Gary James</dc:creator>
  <cp:lastModifiedBy>Gary James</cp:lastModifiedBy>
  <cp:revision>7</cp:revision>
  <dcterms:created xsi:type="dcterms:W3CDTF">2021-08-30T15:34:35Z</dcterms:created>
  <dcterms:modified xsi:type="dcterms:W3CDTF">2022-07-30T16:33:56Z</dcterms:modified>
</cp:coreProperties>
</file>