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75" r:id="rId2"/>
    <p:sldId id="276" r:id="rId3"/>
    <p:sldId id="294" r:id="rId4"/>
    <p:sldId id="285" r:id="rId5"/>
    <p:sldId id="289" r:id="rId6"/>
    <p:sldId id="286" r:id="rId7"/>
    <p:sldId id="288" r:id="rId8"/>
    <p:sldId id="287" r:id="rId9"/>
    <p:sldId id="290" r:id="rId10"/>
    <p:sldId id="267" r:id="rId11"/>
    <p:sldId id="268" r:id="rId12"/>
    <p:sldId id="269" r:id="rId13"/>
    <p:sldId id="283" r:id="rId14"/>
    <p:sldId id="284" r:id="rId15"/>
    <p:sldId id="277" r:id="rId16"/>
    <p:sldId id="278" r:id="rId17"/>
    <p:sldId id="291" r:id="rId18"/>
    <p:sldId id="292" r:id="rId19"/>
    <p:sldId id="29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ry James" initials="GJ" lastIdx="1" clrIdx="0">
    <p:extLst>
      <p:ext uri="{19B8F6BF-5375-455C-9EA6-DF929625EA0E}">
        <p15:presenceInfo xmlns:p15="http://schemas.microsoft.com/office/powerpoint/2012/main" userId="b719b97f58c4cd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27"/>
  </p:normalViewPr>
  <p:slideViewPr>
    <p:cSldViewPr snapToGrid="0" snapToObjects="1">
      <p:cViewPr varScale="1">
        <p:scale>
          <a:sx n="119" d="100"/>
          <a:sy n="119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y James" userId="b719b97f58c4cd25" providerId="LiveId" clId="{0CB9C494-0561-1E4C-B40F-7005B600BBE5}"/>
    <pc:docChg chg="delSld">
      <pc:chgData name="Gary James" userId="b719b97f58c4cd25" providerId="LiveId" clId="{0CB9C494-0561-1E4C-B40F-7005B600BBE5}" dt="2021-09-09T22:26:39.776" v="0" actId="2696"/>
      <pc:docMkLst>
        <pc:docMk/>
      </pc:docMkLst>
      <pc:sldChg chg="del">
        <pc:chgData name="Gary James" userId="b719b97f58c4cd25" providerId="LiveId" clId="{0CB9C494-0561-1E4C-B40F-7005B600BBE5}" dt="2021-09-09T22:26:39.776" v="0" actId="2696"/>
        <pc:sldMkLst>
          <pc:docMk/>
          <pc:sldMk cId="2745807722" sldId="256"/>
        </pc:sldMkLst>
      </pc:sldChg>
      <pc:sldChg chg="del">
        <pc:chgData name="Gary James" userId="b719b97f58c4cd25" providerId="LiveId" clId="{0CB9C494-0561-1E4C-B40F-7005B600BBE5}" dt="2021-09-09T22:26:39.776" v="0" actId="2696"/>
        <pc:sldMkLst>
          <pc:docMk/>
          <pc:sldMk cId="3308909928" sldId="257"/>
        </pc:sldMkLst>
      </pc:sldChg>
      <pc:sldChg chg="del">
        <pc:chgData name="Gary James" userId="b719b97f58c4cd25" providerId="LiveId" clId="{0CB9C494-0561-1E4C-B40F-7005B600BBE5}" dt="2021-09-09T22:26:39.776" v="0" actId="2696"/>
        <pc:sldMkLst>
          <pc:docMk/>
          <pc:sldMk cId="3734009152" sldId="258"/>
        </pc:sldMkLst>
      </pc:sldChg>
      <pc:sldChg chg="del">
        <pc:chgData name="Gary James" userId="b719b97f58c4cd25" providerId="LiveId" clId="{0CB9C494-0561-1E4C-B40F-7005B600BBE5}" dt="2021-09-09T22:26:39.776" v="0" actId="2696"/>
        <pc:sldMkLst>
          <pc:docMk/>
          <pc:sldMk cId="3734802134" sldId="259"/>
        </pc:sldMkLst>
      </pc:sldChg>
      <pc:sldChg chg="del">
        <pc:chgData name="Gary James" userId="b719b97f58c4cd25" providerId="LiveId" clId="{0CB9C494-0561-1E4C-B40F-7005B600BBE5}" dt="2021-09-09T22:26:39.776" v="0" actId="2696"/>
        <pc:sldMkLst>
          <pc:docMk/>
          <pc:sldMk cId="1046315600" sldId="260"/>
        </pc:sldMkLst>
      </pc:sldChg>
      <pc:sldChg chg="del">
        <pc:chgData name="Gary James" userId="b719b97f58c4cd25" providerId="LiveId" clId="{0CB9C494-0561-1E4C-B40F-7005B600BBE5}" dt="2021-09-09T22:26:39.776" v="0" actId="2696"/>
        <pc:sldMkLst>
          <pc:docMk/>
          <pc:sldMk cId="1608752891" sldId="261"/>
        </pc:sldMkLst>
      </pc:sldChg>
      <pc:sldChg chg="del">
        <pc:chgData name="Gary James" userId="b719b97f58c4cd25" providerId="LiveId" clId="{0CB9C494-0561-1E4C-B40F-7005B600BBE5}" dt="2021-09-09T22:26:39.776" v="0" actId="2696"/>
        <pc:sldMkLst>
          <pc:docMk/>
          <pc:sldMk cId="3289139823" sldId="263"/>
        </pc:sldMkLst>
      </pc:sldChg>
      <pc:sldChg chg="del">
        <pc:chgData name="Gary James" userId="b719b97f58c4cd25" providerId="LiveId" clId="{0CB9C494-0561-1E4C-B40F-7005B600BBE5}" dt="2021-09-09T22:26:39.776" v="0" actId="2696"/>
        <pc:sldMkLst>
          <pc:docMk/>
          <pc:sldMk cId="2946060238" sldId="264"/>
        </pc:sldMkLst>
      </pc:sldChg>
      <pc:sldChg chg="del">
        <pc:chgData name="Gary James" userId="b719b97f58c4cd25" providerId="LiveId" clId="{0CB9C494-0561-1E4C-B40F-7005B600BBE5}" dt="2021-09-09T22:26:39.776" v="0" actId="2696"/>
        <pc:sldMkLst>
          <pc:docMk/>
          <pc:sldMk cId="3328010229" sldId="265"/>
        </pc:sldMkLst>
      </pc:sldChg>
      <pc:sldChg chg="del">
        <pc:chgData name="Gary James" userId="b719b97f58c4cd25" providerId="LiveId" clId="{0CB9C494-0561-1E4C-B40F-7005B600BBE5}" dt="2021-09-09T22:26:39.776" v="0" actId="2696"/>
        <pc:sldMkLst>
          <pc:docMk/>
          <pc:sldMk cId="1831265491" sldId="266"/>
        </pc:sldMkLst>
      </pc:sldChg>
      <pc:sldChg chg="del">
        <pc:chgData name="Gary James" userId="b719b97f58c4cd25" providerId="LiveId" clId="{0CB9C494-0561-1E4C-B40F-7005B600BBE5}" dt="2021-09-09T22:26:39.776" v="0" actId="2696"/>
        <pc:sldMkLst>
          <pc:docMk/>
          <pc:sldMk cId="2160937208" sldId="270"/>
        </pc:sldMkLst>
      </pc:sldChg>
      <pc:sldChg chg="del">
        <pc:chgData name="Gary James" userId="b719b97f58c4cd25" providerId="LiveId" clId="{0CB9C494-0561-1E4C-B40F-7005B600BBE5}" dt="2021-09-09T22:26:39.776" v="0" actId="2696"/>
        <pc:sldMkLst>
          <pc:docMk/>
          <pc:sldMk cId="2184679227" sldId="271"/>
        </pc:sldMkLst>
      </pc:sldChg>
      <pc:sldChg chg="del">
        <pc:chgData name="Gary James" userId="b719b97f58c4cd25" providerId="LiveId" clId="{0CB9C494-0561-1E4C-B40F-7005B600BBE5}" dt="2021-09-09T22:26:39.776" v="0" actId="2696"/>
        <pc:sldMkLst>
          <pc:docMk/>
          <pc:sldMk cId="3971860534" sldId="272"/>
        </pc:sldMkLst>
      </pc:sldChg>
      <pc:sldChg chg="del">
        <pc:chgData name="Gary James" userId="b719b97f58c4cd25" providerId="LiveId" clId="{0CB9C494-0561-1E4C-B40F-7005B600BBE5}" dt="2021-09-09T22:26:39.776" v="0" actId="2696"/>
        <pc:sldMkLst>
          <pc:docMk/>
          <pc:sldMk cId="1033933779" sldId="273"/>
        </pc:sldMkLst>
      </pc:sldChg>
      <pc:sldChg chg="del">
        <pc:chgData name="Gary James" userId="b719b97f58c4cd25" providerId="LiveId" clId="{0CB9C494-0561-1E4C-B40F-7005B600BBE5}" dt="2021-09-09T22:26:39.776" v="0" actId="2696"/>
        <pc:sldMkLst>
          <pc:docMk/>
          <pc:sldMk cId="2410878278" sldId="274"/>
        </pc:sldMkLst>
      </pc:sldChg>
      <pc:sldChg chg="del">
        <pc:chgData name="Gary James" userId="b719b97f58c4cd25" providerId="LiveId" clId="{0CB9C494-0561-1E4C-B40F-7005B600BBE5}" dt="2021-09-09T22:26:39.776" v="0" actId="2696"/>
        <pc:sldMkLst>
          <pc:docMk/>
          <pc:sldMk cId="2663483585" sldId="279"/>
        </pc:sldMkLst>
      </pc:sldChg>
      <pc:sldChg chg="del">
        <pc:chgData name="Gary James" userId="b719b97f58c4cd25" providerId="LiveId" clId="{0CB9C494-0561-1E4C-B40F-7005B600BBE5}" dt="2021-09-09T22:26:39.776" v="0" actId="2696"/>
        <pc:sldMkLst>
          <pc:docMk/>
          <pc:sldMk cId="1007833178" sldId="280"/>
        </pc:sldMkLst>
      </pc:sldChg>
      <pc:sldChg chg="del">
        <pc:chgData name="Gary James" userId="b719b97f58c4cd25" providerId="LiveId" clId="{0CB9C494-0561-1E4C-B40F-7005B600BBE5}" dt="2021-09-09T22:26:39.776" v="0" actId="2696"/>
        <pc:sldMkLst>
          <pc:docMk/>
          <pc:sldMk cId="2684232465" sldId="281"/>
        </pc:sldMkLst>
      </pc:sldChg>
      <pc:sldChg chg="del">
        <pc:chgData name="Gary James" userId="b719b97f58c4cd25" providerId="LiveId" clId="{0CB9C494-0561-1E4C-B40F-7005B600BBE5}" dt="2021-09-09T22:26:39.776" v="0" actId="2696"/>
        <pc:sldMkLst>
          <pc:docMk/>
          <pc:sldMk cId="3634665224" sldId="28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7/29/22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70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7/29/22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9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7/29/22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27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7/29/22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64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7/29/22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8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7/29/22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27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7/29/22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29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7/29/22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89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7/29/22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84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7/29/22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7/29/22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8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7/29/22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0259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" TargetMode="External"/><Relationship Id="rId2" Type="http://schemas.openxmlformats.org/officeDocument/2006/relationships/hyperlink" Target="https://www.codecademy.com/learn/make-a-websit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tbootstrap.com/docs/4.4/getting-started/introductio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gtjames/8ee73cdb274fac15a7a7c50dd403e638" TargetMode="External"/><Relationship Id="rId2" Type="http://schemas.openxmlformats.org/officeDocument/2006/relationships/hyperlink" Target="https://gist.github.com/gtjames/1df94d99a9c3d65f7bf6791d4d7a8d1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w3schools.com/colors/colors_name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C319-0A69-A741-92E6-B9D187ECB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and </a:t>
            </a:r>
            <a:r>
              <a:rPr lang="en-US" dirty="0" err="1"/>
              <a:t>BootStrap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F33A8-2AE0-AD4F-84B6-1609BC60E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39159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F520C-2DFD-F242-AEE2-95BBB720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Margins, Borders and Padding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882711-0356-664F-9918-A91E69582F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62" t="8220" r="11507" b="8202"/>
          <a:stretch/>
        </p:blipFill>
        <p:spPr>
          <a:xfrm>
            <a:off x="1157288" y="2043779"/>
            <a:ext cx="4769158" cy="3671222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911DB2B-67BF-C04E-9690-D8170E62B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672" y="1885285"/>
            <a:ext cx="5160645" cy="399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109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7CDE-B2C1-7E44-A719-A9E5804D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Adding padding and margins</a:t>
            </a:r>
            <a:br>
              <a:rPr lang="en-US" dirty="0"/>
            </a:br>
            <a:r>
              <a:rPr lang="en-US" dirty="0"/>
              <a:t>Styling an &lt;aside&gt;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B088D6-4135-BF40-A823-5A5A205A5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BEDEC2-4498-FF4A-99D3-CB91429BD9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53" r="2656"/>
          <a:stretch/>
        </p:blipFill>
        <p:spPr>
          <a:xfrm>
            <a:off x="2627048" y="1985536"/>
            <a:ext cx="8170497" cy="296912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EC5261-B98E-B74B-A02E-AD36A26D9A58}"/>
              </a:ext>
            </a:extLst>
          </p:cNvPr>
          <p:cNvCxnSpPr>
            <a:cxnSpLocks/>
          </p:cNvCxnSpPr>
          <p:nvPr/>
        </p:nvCxnSpPr>
        <p:spPr>
          <a:xfrm flipV="1">
            <a:off x="1116379" y="2274570"/>
            <a:ext cx="3009851" cy="686541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64BE3E-16CA-4142-A2EB-856134920A6F}"/>
              </a:ext>
            </a:extLst>
          </p:cNvPr>
          <p:cNvCxnSpPr>
            <a:cxnSpLocks/>
          </p:cNvCxnSpPr>
          <p:nvPr/>
        </p:nvCxnSpPr>
        <p:spPr>
          <a:xfrm flipV="1">
            <a:off x="7966710" y="2674620"/>
            <a:ext cx="0" cy="2346625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EA90CA-04F4-DC4B-992B-BF7F652D9A06}"/>
              </a:ext>
            </a:extLst>
          </p:cNvPr>
          <p:cNvCxnSpPr>
            <a:cxnSpLocks/>
          </p:cNvCxnSpPr>
          <p:nvPr/>
        </p:nvCxnSpPr>
        <p:spPr>
          <a:xfrm flipV="1">
            <a:off x="8949690" y="2174320"/>
            <a:ext cx="0" cy="323207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6E702F-BBBA-3447-942C-8B6E3A3E4FC6}"/>
              </a:ext>
            </a:extLst>
          </p:cNvPr>
          <p:cNvCxnSpPr>
            <a:cxnSpLocks/>
          </p:cNvCxnSpPr>
          <p:nvPr/>
        </p:nvCxnSpPr>
        <p:spPr>
          <a:xfrm flipV="1">
            <a:off x="8435340" y="3790355"/>
            <a:ext cx="0" cy="1616035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C9B57F-B170-004F-AB15-9481156EAD90}"/>
              </a:ext>
            </a:extLst>
          </p:cNvPr>
          <p:cNvCxnSpPr>
            <a:cxnSpLocks/>
          </p:cNvCxnSpPr>
          <p:nvPr/>
        </p:nvCxnSpPr>
        <p:spPr>
          <a:xfrm flipV="1">
            <a:off x="10072688" y="4300904"/>
            <a:ext cx="507888" cy="1105486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56A8280-9C70-8240-A06B-5E68C7787B9B}"/>
              </a:ext>
            </a:extLst>
          </p:cNvPr>
          <p:cNvCxnSpPr>
            <a:cxnSpLocks/>
          </p:cNvCxnSpPr>
          <p:nvPr/>
        </p:nvCxnSpPr>
        <p:spPr>
          <a:xfrm flipV="1">
            <a:off x="2773599" y="3847934"/>
            <a:ext cx="1512651" cy="1766405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6241361-A0E6-4543-A235-8F95BBE27239}"/>
              </a:ext>
            </a:extLst>
          </p:cNvPr>
          <p:cNvSpPr txBox="1"/>
          <p:nvPr/>
        </p:nvSpPr>
        <p:spPr>
          <a:xfrm>
            <a:off x="-40945" y="2857658"/>
            <a:ext cx="3486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margin: 25px 0px 20px 0px;</a:t>
            </a:r>
            <a:br>
              <a:rPr lang="en-US" dirty="0"/>
            </a:b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23F8C3-F619-BF43-A4F2-597A99F04BEE}"/>
              </a:ext>
            </a:extLst>
          </p:cNvPr>
          <p:cNvSpPr txBox="1"/>
          <p:nvPr/>
        </p:nvSpPr>
        <p:spPr>
          <a:xfrm>
            <a:off x="1474447" y="5614339"/>
            <a:ext cx="348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padding: 40px 0px 40px 40px;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D5E5CA5-21E3-F14B-8EF2-7C09B8E1E6CA}"/>
              </a:ext>
            </a:extLst>
          </p:cNvPr>
          <p:cNvCxnSpPr>
            <a:cxnSpLocks/>
          </p:cNvCxnSpPr>
          <p:nvPr/>
        </p:nvCxnSpPr>
        <p:spPr>
          <a:xfrm>
            <a:off x="2074546" y="3082103"/>
            <a:ext cx="930593" cy="1679786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A8009EB-C152-F246-BA5B-CEC4DF83182D}"/>
              </a:ext>
            </a:extLst>
          </p:cNvPr>
          <p:cNvSpPr txBox="1"/>
          <p:nvPr/>
        </p:nvSpPr>
        <p:spPr>
          <a:xfrm>
            <a:off x="5900743" y="4915170"/>
            <a:ext cx="230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padding-left: 15px;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86BA26-3A0B-A146-A750-3F9BDB37A8CB}"/>
              </a:ext>
            </a:extLst>
          </p:cNvPr>
          <p:cNvSpPr txBox="1"/>
          <p:nvPr/>
        </p:nvSpPr>
        <p:spPr>
          <a:xfrm>
            <a:off x="8949690" y="1381413"/>
            <a:ext cx="230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margin-right: 25px;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937882-9573-0743-997C-044F1D3852AA}"/>
              </a:ext>
            </a:extLst>
          </p:cNvPr>
          <p:cNvCxnSpPr>
            <a:cxnSpLocks/>
          </p:cNvCxnSpPr>
          <p:nvPr/>
        </p:nvCxnSpPr>
        <p:spPr>
          <a:xfrm flipH="1">
            <a:off x="10477644" y="1817325"/>
            <a:ext cx="27798" cy="1201960"/>
          </a:xfrm>
          <a:prstGeom prst="straightConnector1">
            <a:avLst/>
          </a:prstGeom>
          <a:ln w="1682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A01BAF6-CEAC-2940-8162-4157396BF2C5}"/>
              </a:ext>
            </a:extLst>
          </p:cNvPr>
          <p:cNvSpPr txBox="1"/>
          <p:nvPr/>
        </p:nvSpPr>
        <p:spPr>
          <a:xfrm>
            <a:off x="9252241" y="5406390"/>
            <a:ext cx="2300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border-style: solid;</a:t>
            </a:r>
            <a:br>
              <a:rPr lang="en-US" dirty="0"/>
            </a:br>
            <a:r>
              <a:rPr lang="en-US" dirty="0"/>
              <a:t>padding: 4px;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946167-5E47-C34D-AF4E-30734DC9C4A1}"/>
              </a:ext>
            </a:extLst>
          </p:cNvPr>
          <p:cNvCxnSpPr>
            <a:cxnSpLocks/>
          </p:cNvCxnSpPr>
          <p:nvPr/>
        </p:nvCxnSpPr>
        <p:spPr>
          <a:xfrm flipV="1">
            <a:off x="3737610" y="4389120"/>
            <a:ext cx="251460" cy="122522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6A32E65-F361-B943-876F-F1855D5B2434}"/>
              </a:ext>
            </a:extLst>
          </p:cNvPr>
          <p:cNvCxnSpPr>
            <a:cxnSpLocks/>
          </p:cNvCxnSpPr>
          <p:nvPr/>
        </p:nvCxnSpPr>
        <p:spPr>
          <a:xfrm flipH="1" flipV="1">
            <a:off x="2925999" y="4126230"/>
            <a:ext cx="1360251" cy="1488109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06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46A74-693D-7941-836F-A6B2C7F7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for the last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C74E2-A8D3-AF4B-A1F6-1CC919D072F0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</a:schemeClr>
          </a:solidFill>
        </p:spPr>
        <p:txBody>
          <a:bodyPr/>
          <a:lstStyle/>
          <a:p>
            <a:pPr marL="616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div {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    border-style: solid;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    padding: 4px;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}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h1, h3 {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    margin: 25px 0px 20px 0px;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    padding: 40px 0px 40px 40px;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    background-color: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rebeccapurple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;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2007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E94B-BE86-E944-8D2F-0C7A580C6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styling to an &lt;aside&gt;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6687E-7204-E848-A0FA-CF4E9ADCE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8" y="2052116"/>
            <a:ext cx="8324931" cy="3997828"/>
          </a:xfrm>
          <a:solidFill>
            <a:schemeClr val="tx1">
              <a:lumMod val="85000"/>
            </a:schemeClr>
          </a:solidFill>
        </p:spPr>
        <p:txBody>
          <a:bodyPr>
            <a:normAutofit fontScale="92500"/>
          </a:bodyPr>
          <a:lstStyle/>
          <a:p>
            <a:pPr marL="6160" indent="0">
              <a:buNone/>
            </a:pP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aside {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 width: 30%;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 padding-left: 15px;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 margin-right: 15px;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 float: right;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 font-style: italic;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 background-color: </a:t>
            </a:r>
            <a:r>
              <a:rPr lang="en-US" dirty="0" err="1">
                <a:solidFill>
                  <a:schemeClr val="bg1"/>
                </a:solidFill>
                <a:latin typeface="Courier" pitchFamily="2" charset="0"/>
              </a:rPr>
              <a:t>lightgray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;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}</a:t>
            </a:r>
          </a:p>
          <a:p>
            <a:pPr marL="616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Margins and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Padding.html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  <a:p>
            <a:pPr marL="616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https://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gist.github.com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/1df94d99a9c3d65f7bf6791d4d7a8d1e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C6160-534E-3946-B335-FBE185446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45" r="3320" b="9707"/>
          <a:stretch/>
        </p:blipFill>
        <p:spPr>
          <a:xfrm>
            <a:off x="6671869" y="2234565"/>
            <a:ext cx="5294631" cy="238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976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58E57-DBEB-D244-ADC6-B6D18B27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Screen Elements</a:t>
            </a:r>
            <a:br>
              <a:rPr lang="en-US" dirty="0"/>
            </a:br>
            <a:r>
              <a:rPr lang="en-US" dirty="0"/>
              <a:t>by type or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F73D0-2919-D240-84A3-548416902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8" y="2052116"/>
            <a:ext cx="8142051" cy="399782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Tag		H1, p, div, tr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This is painting with a wide brush. ALL similar tags get the same style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CSS 	</a:t>
            </a:r>
            <a:r>
              <a:rPr lang="en-US" dirty="0">
                <a:solidFill>
                  <a:srgbClr val="FF0000"/>
                </a:solidFill>
              </a:rPr>
              <a:t>h1</a:t>
            </a:r>
            <a:r>
              <a:rPr lang="en-US" dirty="0"/>
              <a:t> { color : black;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Id		id=“</a:t>
            </a:r>
            <a:r>
              <a:rPr lang="en-US" dirty="0" err="1">
                <a:solidFill>
                  <a:srgbClr val="00B050"/>
                </a:solidFill>
              </a:rPr>
              <a:t>firstName</a:t>
            </a:r>
            <a:r>
              <a:rPr lang="en-US" dirty="0"/>
              <a:t>”		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unique within the page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CSS	</a:t>
            </a:r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 err="1">
                <a:solidFill>
                  <a:srgbClr val="00B050"/>
                </a:solidFill>
              </a:rPr>
              <a:t>firstName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{ box-shadow: 10px 10px 10px grey;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Class	class=“active </a:t>
            </a:r>
            <a:r>
              <a:rPr lang="en-US" dirty="0" err="1"/>
              <a:t>errorBorder</a:t>
            </a:r>
            <a:r>
              <a:rPr lang="en-US" dirty="0"/>
              <a:t>”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multiple classes are acceptable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CSS	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3900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00B050"/>
                </a:solidFill>
              </a:rPr>
              <a:t>errorBorder</a:t>
            </a:r>
            <a:r>
              <a:rPr lang="en-US" dirty="0">
                <a:solidFill>
                  <a:srgbClr val="00B050"/>
                </a:solidFill>
              </a:rPr>
              <a:t>  </a:t>
            </a:r>
            <a:r>
              <a:rPr lang="en-US" dirty="0"/>
              <a:t>{ border: 2px solid red; } </a:t>
            </a:r>
          </a:p>
        </p:txBody>
      </p:sp>
    </p:spTree>
    <p:extLst>
      <p:ext uri="{BB962C8B-B14F-4D97-AF65-F5344CB8AC3E}">
        <p14:creationId xmlns:p14="http://schemas.microsoft.com/office/powerpoint/2010/main" val="991163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E6069-ACA6-DE4D-9D40-A71B5EEEB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an element to Style by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72DC4-95B2-294F-8504-A7060C7D3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tag name</a:t>
            </a:r>
          </a:p>
          <a:p>
            <a:pPr lvl="1"/>
            <a:r>
              <a:rPr lang="en-US" dirty="0"/>
              <a:t>Tag { attribute: value; }</a:t>
            </a:r>
          </a:p>
          <a:p>
            <a:pPr lvl="1"/>
            <a:r>
              <a:rPr lang="en-US" dirty="0"/>
              <a:t>Body { background-color: 	orange; }</a:t>
            </a:r>
          </a:p>
          <a:p>
            <a:pPr lvl="1"/>
            <a:r>
              <a:rPr lang="en-US" dirty="0"/>
              <a:t>H1 { color:	blue; }</a:t>
            </a:r>
          </a:p>
          <a:p>
            <a:pPr lvl="2"/>
            <a:r>
              <a:rPr lang="en-US" dirty="0"/>
              <a:t>All H1 elements will have blue text</a:t>
            </a:r>
          </a:p>
          <a:p>
            <a:pPr lvl="1"/>
            <a:r>
              <a:rPr lang="en-US" dirty="0"/>
              <a:t>table </a:t>
            </a:r>
            <a:r>
              <a:rPr lang="en-US" dirty="0" err="1"/>
              <a:t>tbody</a:t>
            </a:r>
            <a:r>
              <a:rPr lang="en-US" dirty="0"/>
              <a:t> </a:t>
            </a:r>
            <a:r>
              <a:rPr lang="en-US" dirty="0" err="1"/>
              <a:t>tr:nth-child</a:t>
            </a:r>
            <a:r>
              <a:rPr lang="en-US" dirty="0"/>
              <a:t>(odd) {</a:t>
            </a:r>
            <a:br>
              <a:rPr lang="en-US" dirty="0"/>
            </a:br>
            <a:r>
              <a:rPr lang="en-US" dirty="0"/>
              <a:t>  background-color: </a:t>
            </a:r>
            <a:r>
              <a:rPr lang="en-US" dirty="0" err="1"/>
              <a:t>lightgrey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</a:p>
          <a:p>
            <a:pPr lvl="2"/>
            <a:r>
              <a:rPr lang="en-US" dirty="0"/>
              <a:t>All odd rows will be </a:t>
            </a:r>
            <a:r>
              <a:rPr lang="en-US" dirty="0" err="1"/>
              <a:t>lightgrey</a:t>
            </a:r>
            <a:endParaRPr lang="en-US" dirty="0"/>
          </a:p>
          <a:p>
            <a:pPr marL="45701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62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1811-5668-CE47-8113-B785BECF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by #Id or .Class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C2CB3-824A-834C-B87B-979DF9F16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</a:t>
            </a:r>
            <a:r>
              <a:rPr lang="en-US" dirty="0" err="1"/>
              <a:t>firstName</a:t>
            </a:r>
            <a:r>
              <a:rPr lang="en-US" dirty="0"/>
              <a:t>	{ attribute: value; }</a:t>
            </a:r>
          </a:p>
          <a:p>
            <a:r>
              <a:rPr lang="en-US" dirty="0"/>
              <a:t>.</a:t>
            </a:r>
            <a:r>
              <a:rPr lang="en-US" dirty="0" err="1"/>
              <a:t>errorBorder</a:t>
            </a:r>
            <a:r>
              <a:rPr lang="en-US" dirty="0"/>
              <a:t>	{ border: 2px solid red; }</a:t>
            </a:r>
          </a:p>
          <a:p>
            <a:r>
              <a:rPr lang="en-US" dirty="0"/>
              <a:t>.shadow	{ box-shadow: </a:t>
            </a:r>
            <a:r>
              <a:rPr lang="en-US" dirty="0" err="1"/>
              <a:t>forestgreen</a:t>
            </a:r>
            <a:r>
              <a:rPr lang="en-US" dirty="0"/>
              <a:t> 10px 10px 10px; }</a:t>
            </a:r>
          </a:p>
          <a:p>
            <a:r>
              <a:rPr lang="en-US" dirty="0"/>
              <a:t>H1 { color:	blue; }</a:t>
            </a:r>
          </a:p>
          <a:p>
            <a:r>
              <a:rPr lang="en-US" dirty="0"/>
              <a:t>table </a:t>
            </a:r>
            <a:r>
              <a:rPr lang="en-US" dirty="0" err="1"/>
              <a:t>tbody</a:t>
            </a:r>
            <a:r>
              <a:rPr lang="en-US" dirty="0"/>
              <a:t> </a:t>
            </a:r>
            <a:r>
              <a:rPr lang="en-US" dirty="0" err="1"/>
              <a:t>tr:nth-child</a:t>
            </a:r>
            <a:r>
              <a:rPr lang="en-US" dirty="0"/>
              <a:t>(odd) {</a:t>
            </a:r>
            <a:br>
              <a:rPr lang="en-US" dirty="0"/>
            </a:br>
            <a:r>
              <a:rPr lang="en-US" dirty="0"/>
              <a:t>  background-color: #</a:t>
            </a:r>
            <a:r>
              <a:rPr lang="en-US" dirty="0" err="1"/>
              <a:t>fafafa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</a:p>
          <a:p>
            <a:pPr marL="45701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92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FC03-0AB9-A04B-AF94-4778C345F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for some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9008-D056-9B4D-A495-4739FBE5F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61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D809-C862-2D47-A6F8-B29D744B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B0FE7-3FF1-304B-8C27-5F0919925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transition</a:t>
            </a:r>
            <a:r>
              <a:rPr lang="en-US" dirty="0"/>
              <a:t>: 1s ease 5s;</a:t>
            </a:r>
            <a:br>
              <a:rPr lang="en-US" dirty="0"/>
            </a:br>
            <a:endParaRPr lang="en-US" dirty="0"/>
          </a:p>
          <a:p>
            <a:r>
              <a:rPr lang="en-US" dirty="0"/>
              <a:t>Transition the attribute over a length of time</a:t>
            </a:r>
          </a:p>
          <a:p>
            <a:r>
              <a:rPr lang="en-US" dirty="0"/>
              <a:t>And in a certain manner (linear, ease, ease-in…)</a:t>
            </a:r>
          </a:p>
          <a:p>
            <a:r>
              <a:rPr lang="en-US" dirty="0"/>
              <a:t>Delay time before starting transition</a:t>
            </a:r>
          </a:p>
        </p:txBody>
      </p:sp>
    </p:spTree>
    <p:extLst>
      <p:ext uri="{BB962C8B-B14F-4D97-AF65-F5344CB8AC3E}">
        <p14:creationId xmlns:p14="http://schemas.microsoft.com/office/powerpoint/2010/main" val="4065076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9E165-8CEE-7145-81A6-BCFED682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</a:t>
            </a:r>
            <a:br>
              <a:rPr lang="en-US" dirty="0"/>
            </a:br>
            <a:r>
              <a:rPr lang="en-US" sz="2400" dirty="0"/>
              <a:t>Change dimensions of the DIV</a:t>
            </a:r>
            <a:r>
              <a:rPr lang="en-US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B88AC7-5A79-524F-8BDF-CD33B9630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8939" y="2072163"/>
            <a:ext cx="3070154" cy="19301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C03EA6-B8F2-1349-AE82-C4251AA5FBCF}"/>
              </a:ext>
            </a:extLst>
          </p:cNvPr>
          <p:cNvSpPr txBox="1"/>
          <p:nvPr/>
        </p:nvSpPr>
        <p:spPr>
          <a:xfrm>
            <a:off x="1234560" y="2839381"/>
            <a:ext cx="4871847" cy="175432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&lt;h4&gt;Scale&lt;/h4&gt;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&lt;div id="scale"&gt;&lt;/div&gt;</a:t>
            </a:r>
          </a:p>
          <a:p>
            <a:endParaRPr lang="en-US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#scale {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background-color: gold;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192A5-FC14-CE42-9092-B705B40E8B35}"/>
              </a:ext>
            </a:extLst>
          </p:cNvPr>
          <p:cNvSpPr txBox="1"/>
          <p:nvPr/>
        </p:nvSpPr>
        <p:spPr>
          <a:xfrm>
            <a:off x="1234560" y="4795628"/>
            <a:ext cx="4871847" cy="1477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#</a:t>
            </a:r>
            <a:r>
              <a:rPr lang="en-US" dirty="0" err="1">
                <a:solidFill>
                  <a:schemeClr val="bg1"/>
                </a:solidFill>
                <a:latin typeface="Courier" pitchFamily="2" charset="0"/>
              </a:rPr>
              <a:t>scale:hover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{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background-color: chocolate;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transform: scale(1.1);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box-shadow: 10px 10px 5px grey;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E7E96-7011-0A4F-9E2B-1B5BE25F0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938" y="4131310"/>
            <a:ext cx="3528131" cy="218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AB23DB-F79E-B940-8147-9035B5C10F2C}"/>
              </a:ext>
            </a:extLst>
          </p:cNvPr>
          <p:cNvSpPr txBox="1"/>
          <p:nvPr/>
        </p:nvSpPr>
        <p:spPr>
          <a:xfrm>
            <a:off x="1234560" y="606135"/>
            <a:ext cx="4871847" cy="203132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div {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width: 200px;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height: 100px;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margin-bottom: 5px;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margin-left: 20px;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transition: 1s ease;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454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DF8A-D045-EA46-A3CD-6E777132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Codecademy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CD463-A5AE-734A-B0F2-F5F0F2DF8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771650"/>
            <a:ext cx="7796540" cy="4278294"/>
          </a:xfrm>
        </p:spPr>
        <p:txBody>
          <a:bodyPr>
            <a:normAutofit/>
          </a:bodyPr>
          <a:lstStyle/>
          <a:p>
            <a:r>
              <a:rPr lang="en-US" dirty="0"/>
              <a:t>Do the Codecademy lab for the following modules</a:t>
            </a:r>
          </a:p>
          <a:p>
            <a:pPr marL="799910" lvl="1" indent="-342900">
              <a:buFont typeface="+mj-lt"/>
              <a:buAutoNum type="arabicPeriod"/>
            </a:pPr>
            <a:r>
              <a:rPr lang="en-US" dirty="0"/>
              <a:t>Site Structure</a:t>
            </a:r>
          </a:p>
          <a:p>
            <a:pPr marL="1263460" lvl="2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https://www.codecademy.com/learn/make-a-website</a:t>
            </a:r>
            <a:endParaRPr lang="en-US" dirty="0"/>
          </a:p>
          <a:p>
            <a:pPr marL="799910" lvl="1" indent="-342900">
              <a:buFont typeface="+mj-lt"/>
              <a:buAutoNum type="arabicPeriod"/>
            </a:pPr>
            <a:r>
              <a:rPr lang="en-US" dirty="0"/>
              <a:t>A Closer look at CSS</a:t>
            </a:r>
          </a:p>
          <a:p>
            <a:pPr marL="1263460" lvl="2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https://www.w3schools.com/Css/</a:t>
            </a:r>
            <a:endParaRPr lang="en-US" dirty="0"/>
          </a:p>
          <a:p>
            <a:pPr marL="799910" lvl="1" indent="-342900">
              <a:buFont typeface="+mj-lt"/>
              <a:buAutoNum type="arabicPeriod"/>
            </a:pPr>
            <a:r>
              <a:rPr lang="en-US" dirty="0"/>
              <a:t>Boundaries and Space</a:t>
            </a:r>
          </a:p>
          <a:p>
            <a:pPr marL="799910" lvl="1" indent="-342900">
              <a:buFont typeface="+mj-lt"/>
              <a:buAutoNum type="arabicPeriod"/>
            </a:pPr>
            <a:r>
              <a:rPr lang="en-US" dirty="0"/>
              <a:t>Building with Bootstrap</a:t>
            </a:r>
          </a:p>
          <a:p>
            <a:pPr marL="1263460" lvl="2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https://getbootstrap.com/docs/4.4/getting-started/introduction/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28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609B-801F-6E4E-BE54-28075FD46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from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7CD9F-F646-4D4B-85B4-F14C3A648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8" y="2052116"/>
            <a:ext cx="8416371" cy="3997828"/>
          </a:xfrm>
        </p:spPr>
        <p:txBody>
          <a:bodyPr/>
          <a:lstStyle/>
          <a:p>
            <a:r>
              <a:rPr lang="en-US" dirty="0"/>
              <a:t>Margins and Padding</a:t>
            </a:r>
          </a:p>
          <a:p>
            <a:pPr lvl="1"/>
            <a:r>
              <a:rPr lang="en-US" dirty="0">
                <a:hlinkClick r:id="rId2"/>
              </a:rPr>
              <a:t>https://gist.github.com/gtjames/1df94d99a9c3d65f7bf6791d4d7a8d1e</a:t>
            </a:r>
            <a:endParaRPr lang="en-US" dirty="0"/>
          </a:p>
          <a:p>
            <a:r>
              <a:rPr lang="en-US" dirty="0"/>
              <a:t>Transforms</a:t>
            </a:r>
          </a:p>
          <a:p>
            <a:pPr lvl="1"/>
            <a:r>
              <a:rPr lang="en-US" dirty="0">
                <a:hlinkClick r:id="rId3"/>
              </a:rPr>
              <a:t>https://gist.github.com/gtjames/8ee73cdb274fac15a7a7c50dd403e638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24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4137B-14D4-F146-A380-80F9B2CB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8626F-4E7F-BE42-B7C0-20FBDE8FA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	attribute	:	value;	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a tag name in front of the opening curly and you have styles your first element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7B3FF1-B5FB-C34C-AC9A-908BDBAAB500}"/>
              </a:ext>
            </a:extLst>
          </p:cNvPr>
          <p:cNvSpPr txBox="1"/>
          <p:nvPr/>
        </p:nvSpPr>
        <p:spPr>
          <a:xfrm>
            <a:off x="3120390" y="3086100"/>
            <a:ext cx="5195653" cy="1477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6160" indent="0">
              <a:buNone/>
            </a:pP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{</a:t>
            </a:r>
          </a:p>
          <a:p>
            <a:pPr marL="457010" lvl="1" indent="0">
              <a:buNone/>
            </a:pP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background-color: </a:t>
            </a:r>
            <a:r>
              <a:rPr lang="en-US" dirty="0" err="1">
                <a:solidFill>
                  <a:schemeClr val="bg1"/>
                </a:solidFill>
                <a:latin typeface="Courier" pitchFamily="2" charset="0"/>
              </a:rPr>
              <a:t>lightsteelblue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;</a:t>
            </a:r>
          </a:p>
          <a:p>
            <a:pPr marL="457010" lvl="1" indent="0">
              <a:buNone/>
            </a:pP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color			: red;</a:t>
            </a:r>
          </a:p>
          <a:p>
            <a:pPr marL="6160" indent="0">
              <a:buNone/>
            </a:pP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}</a:t>
            </a:r>
          </a:p>
          <a:p>
            <a:endParaRPr lang="en-US" dirty="0">
              <a:solidFill>
                <a:schemeClr val="bg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000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85D91-9D59-874E-93D7-264DC334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words about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F2229-FB5B-3F42-8F80-5205A8D3D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4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8B1B-E41D-B646-8B5E-102494598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B0583-20E6-C649-9A84-26093FF15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3549" y="2693341"/>
            <a:ext cx="7796540" cy="399782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https://www.w3schools.com/colors/colors_names.asp</a:t>
            </a:r>
            <a:endParaRPr lang="en-US" dirty="0"/>
          </a:p>
          <a:p>
            <a:pPr lvl="1"/>
            <a:r>
              <a:rPr lang="en-US" dirty="0"/>
              <a:t>From </a:t>
            </a:r>
            <a:r>
              <a:rPr lang="en-US" dirty="0" err="1"/>
              <a:t>AliceBlue</a:t>
            </a:r>
            <a:r>
              <a:rPr lang="en-US" dirty="0"/>
              <a:t> to </a:t>
            </a:r>
            <a:r>
              <a:rPr lang="en-US" dirty="0" err="1"/>
              <a:t>YellowGreen</a:t>
            </a:r>
            <a:endParaRPr lang="en-US" dirty="0"/>
          </a:p>
          <a:p>
            <a:pPr lvl="1"/>
            <a:r>
              <a:rPr lang="en-US" dirty="0"/>
              <a:t>140 to choose from</a:t>
            </a:r>
          </a:p>
          <a:p>
            <a:r>
              <a:rPr lang="en-US" dirty="0"/>
              <a:t>These colors have a name </a:t>
            </a:r>
            <a:br>
              <a:rPr lang="en-US" dirty="0"/>
            </a:br>
            <a:r>
              <a:rPr lang="en-US" dirty="0"/>
              <a:t>plus a hex value</a:t>
            </a:r>
          </a:p>
          <a:p>
            <a:r>
              <a:rPr lang="en-US" dirty="0"/>
              <a:t>But do you </a:t>
            </a:r>
            <a:r>
              <a:rPr lang="en-US" i="1" dirty="0"/>
              <a:t>really</a:t>
            </a:r>
            <a:r>
              <a:rPr lang="en-US" dirty="0"/>
              <a:t> want to mess</a:t>
            </a:r>
            <a:br>
              <a:rPr lang="en-US" dirty="0"/>
            </a:br>
            <a:r>
              <a:rPr lang="en-US" dirty="0"/>
              <a:t>with the hex values??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1A7413-3E7A-3F45-92A4-4F25516F1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430" y="3866898"/>
            <a:ext cx="5271770" cy="29847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A3DD8E-15C6-7147-8474-0099B21E5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628478" cy="312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3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2264E-0E87-E440-9B17-5942A97E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5E951-36E4-A642-89FC-9A61F9D63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hexadecimal color is specified with:</a:t>
            </a:r>
            <a:r>
              <a:rPr lang="en-US" b="1" dirty="0"/>
              <a:t> #RRGGBB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RR (red), GG (green) and BB (blue)</a:t>
            </a:r>
          </a:p>
          <a:p>
            <a:r>
              <a:rPr lang="en-US" dirty="0"/>
              <a:t>Hexadecimal integers between 00 and FF specifying the intensity of the color. </a:t>
            </a:r>
          </a:p>
          <a:p>
            <a:r>
              <a:rPr lang="en-US" dirty="0"/>
              <a:t>For example, </a:t>
            </a:r>
          </a:p>
          <a:p>
            <a:pPr lvl="1"/>
            <a:r>
              <a:rPr lang="en-US" dirty="0"/>
              <a:t>#0000FF is displayed as blue, because the blue component is set to its highest value (FF) and the others are set to 00.</a:t>
            </a:r>
          </a:p>
          <a:p>
            <a:pPr lvl="1"/>
            <a:r>
              <a:rPr lang="en-US" dirty="0"/>
              <a:t>#00FF00 is displayed as green, because the red is 0 intensity, blue is 0 intensity, but the green is full FF (255)</a:t>
            </a:r>
          </a:p>
        </p:txBody>
      </p:sp>
    </p:spTree>
    <p:extLst>
      <p:ext uri="{BB962C8B-B14F-4D97-AF65-F5344CB8AC3E}">
        <p14:creationId xmlns:p14="http://schemas.microsoft.com/office/powerpoint/2010/main" val="222245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23094-CEE2-CD49-B573-7B280B63E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finer control over the color?</a:t>
            </a:r>
            <a:br>
              <a:rPr lang="en-US" dirty="0"/>
            </a:br>
            <a:r>
              <a:rPr lang="en-US" sz="3100" dirty="0"/>
              <a:t>use hexadecimal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73580-FB5E-094F-BC32-6D3D6D614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Notice the ‘red’ values</a:t>
            </a:r>
            <a:br>
              <a:rPr lang="en-US" dirty="0"/>
            </a:br>
            <a:r>
              <a:rPr lang="en-US" dirty="0"/>
              <a:t>stay mostly red. They</a:t>
            </a:r>
            <a:br>
              <a:rPr lang="en-US" dirty="0"/>
            </a:br>
            <a:r>
              <a:rPr lang="en-US" dirty="0"/>
              <a:t>start with F</a:t>
            </a:r>
          </a:p>
          <a:p>
            <a:r>
              <a:rPr lang="en-US" dirty="0"/>
              <a:t>Pure Red is #FF0000</a:t>
            </a:r>
          </a:p>
          <a:p>
            <a:r>
              <a:rPr lang="en-US" dirty="0"/>
              <a:t>Dark Red is #800000</a:t>
            </a:r>
            <a:br>
              <a:rPr lang="en-US" dirty="0"/>
            </a:br>
            <a:r>
              <a:rPr lang="en-US" dirty="0"/>
              <a:t>only 50% intensity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67AF8-5DCE-BB41-A30B-3653CF63A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570" y="3005978"/>
            <a:ext cx="6361430" cy="385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12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709AB-0CDE-674A-B5EC-D87EC0DD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need my space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157D31-B62F-FF4C-8B62-2A7C0555E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062" t="8220" r="11507" b="8202"/>
          <a:stretch/>
        </p:blipFill>
        <p:spPr>
          <a:xfrm>
            <a:off x="2914650" y="1885285"/>
            <a:ext cx="5634989" cy="433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09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{786C7ED5-3AFD-D64F-98C0-01BC7D168A30}tf16401378</Template>
  <TotalTime>10414</TotalTime>
  <Words>846</Words>
  <Application>Microsoft Macintosh PowerPoint</Application>
  <PresentationFormat>Widescreen</PresentationFormat>
  <Paragraphs>95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Courier</vt:lpstr>
      <vt:lpstr>MS Shell Dlg 2</vt:lpstr>
      <vt:lpstr>Wingdings</vt:lpstr>
      <vt:lpstr>Wingdings 3</vt:lpstr>
      <vt:lpstr>Madison</vt:lpstr>
      <vt:lpstr>CSS and BootStrap</vt:lpstr>
      <vt:lpstr>Codecademy</vt:lpstr>
      <vt:lpstr>Examples from class</vt:lpstr>
      <vt:lpstr>CSS Rules</vt:lpstr>
      <vt:lpstr>A few words about color</vt:lpstr>
      <vt:lpstr>Colors</vt:lpstr>
      <vt:lpstr>Hexadecimal Colors</vt:lpstr>
      <vt:lpstr>Need finer control over the color? use hexadecimal</vt:lpstr>
      <vt:lpstr>I need my space</vt:lpstr>
      <vt:lpstr>Margins, Borders and Padding</vt:lpstr>
      <vt:lpstr>Adding padding and margins Styling an &lt;aside&gt;</vt:lpstr>
      <vt:lpstr>Styling for the last slide</vt:lpstr>
      <vt:lpstr>Adding styling to an &lt;aside&gt;</vt:lpstr>
      <vt:lpstr>Identifying Screen Elements by type or attribute</vt:lpstr>
      <vt:lpstr>Selecting an element to Style by type</vt:lpstr>
      <vt:lpstr>Selecting by #Id or .Class</vt:lpstr>
      <vt:lpstr>Now for some examples</vt:lpstr>
      <vt:lpstr>Adding movement</vt:lpstr>
      <vt:lpstr>Scale Change dimensions of the DIV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Gary James</dc:creator>
  <cp:lastModifiedBy>Gary James</cp:lastModifiedBy>
  <cp:revision>15</cp:revision>
  <cp:lastPrinted>2021-09-07T22:35:35Z</cp:lastPrinted>
  <dcterms:created xsi:type="dcterms:W3CDTF">2021-09-03T13:52:05Z</dcterms:created>
  <dcterms:modified xsi:type="dcterms:W3CDTF">2022-07-30T17:14:46Z</dcterms:modified>
</cp:coreProperties>
</file>