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98" r:id="rId3"/>
    <p:sldId id="257" r:id="rId4"/>
    <p:sldId id="282" r:id="rId5"/>
    <p:sldId id="283" r:id="rId6"/>
    <p:sldId id="258" r:id="rId7"/>
    <p:sldId id="259" r:id="rId8"/>
    <p:sldId id="260" r:id="rId9"/>
    <p:sldId id="261" r:id="rId10"/>
    <p:sldId id="273" r:id="rId11"/>
    <p:sldId id="262" r:id="rId12"/>
    <p:sldId id="266" r:id="rId13"/>
    <p:sldId id="275" r:id="rId14"/>
    <p:sldId id="276" r:id="rId15"/>
    <p:sldId id="267" r:id="rId16"/>
    <p:sldId id="268" r:id="rId17"/>
    <p:sldId id="289" r:id="rId18"/>
    <p:sldId id="290" r:id="rId19"/>
    <p:sldId id="291" r:id="rId20"/>
    <p:sldId id="292" r:id="rId21"/>
    <p:sldId id="310" r:id="rId22"/>
    <p:sldId id="293" r:id="rId23"/>
    <p:sldId id="294" r:id="rId24"/>
    <p:sldId id="299" r:id="rId25"/>
    <p:sldId id="274" r:id="rId26"/>
    <p:sldId id="263" r:id="rId27"/>
    <p:sldId id="269" r:id="rId28"/>
    <p:sldId id="277" r:id="rId29"/>
    <p:sldId id="270" r:id="rId30"/>
    <p:sldId id="271" r:id="rId31"/>
    <p:sldId id="272" r:id="rId32"/>
    <p:sldId id="278" r:id="rId33"/>
    <p:sldId id="264" r:id="rId34"/>
    <p:sldId id="265" r:id="rId35"/>
    <p:sldId id="279" r:id="rId36"/>
    <p:sldId id="280" r:id="rId37"/>
    <p:sldId id="281" r:id="rId38"/>
    <p:sldId id="284" r:id="rId39"/>
    <p:sldId id="286" r:id="rId40"/>
    <p:sldId id="285" r:id="rId41"/>
    <p:sldId id="287" r:id="rId42"/>
    <p:sldId id="288" r:id="rId43"/>
    <p:sldId id="295" r:id="rId44"/>
    <p:sldId id="296" r:id="rId45"/>
    <p:sldId id="304"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666"/>
  </p:normalViewPr>
  <p:slideViewPr>
    <p:cSldViewPr snapToGrid="0" snapToObjects="1">
      <p:cViewPr varScale="1">
        <p:scale>
          <a:sx n="119" d="100"/>
          <a:sy n="119" d="100"/>
        </p:scale>
        <p:origin x="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8/1/22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0520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8/1/22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50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8/1/22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7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8/1/22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5071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8/1/22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788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8/1/22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5324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8/1/22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60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8/1/22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5029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8/1/22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881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8/1/22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14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8/1/22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065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8/1/22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59693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w3schools.com/jsref/event_ondrop.asp" TargetMode="External"/><Relationship Id="rId13" Type="http://schemas.openxmlformats.org/officeDocument/2006/relationships/hyperlink" Target="https://www.w3schools.com/jsref/event_onmousedown.asp" TargetMode="External"/><Relationship Id="rId18" Type="http://schemas.openxmlformats.org/officeDocument/2006/relationships/hyperlink" Target="https://www.w3schools.com/jsref/event_onsearch.asp" TargetMode="External"/><Relationship Id="rId3" Type="http://schemas.openxmlformats.org/officeDocument/2006/relationships/hyperlink" Target="https://www.w3schools.com/jsref/event_onclick.asp" TargetMode="External"/><Relationship Id="rId21" Type="http://schemas.openxmlformats.org/officeDocument/2006/relationships/hyperlink" Target="https://www.w3schools.com/jsref/event_onwheel.asp" TargetMode="External"/><Relationship Id="rId7" Type="http://schemas.openxmlformats.org/officeDocument/2006/relationships/hyperlink" Target="https://www.w3schools.com/jsref/event_ondrag.asp" TargetMode="External"/><Relationship Id="rId12" Type="http://schemas.openxmlformats.org/officeDocument/2006/relationships/hyperlink" Target="https://www.w3schools.com/jsref/event_onload.asp" TargetMode="External"/><Relationship Id="rId17" Type="http://schemas.openxmlformats.org/officeDocument/2006/relationships/hyperlink" Target="https://www.w3schools.com/jsref/event_onscroll.asp" TargetMode="External"/><Relationship Id="rId2" Type="http://schemas.openxmlformats.org/officeDocument/2006/relationships/hyperlink" Target="https://www.w3schools.com/jsref/event_onblur.asp" TargetMode="External"/><Relationship Id="rId16" Type="http://schemas.openxmlformats.org/officeDocument/2006/relationships/hyperlink" Target="https://www.w3schools.com/jsref/event_onresize.asp" TargetMode="External"/><Relationship Id="rId20" Type="http://schemas.openxmlformats.org/officeDocument/2006/relationships/hyperlink" Target="https://www.w3schools.com/jsref/event_touchcancel.asp" TargetMode="External"/><Relationship Id="rId1" Type="http://schemas.openxmlformats.org/officeDocument/2006/relationships/slideLayout" Target="../slideLayouts/slideLayout2.xml"/><Relationship Id="rId6" Type="http://schemas.openxmlformats.org/officeDocument/2006/relationships/hyperlink" Target="https://www.w3schools.com/jsref/event_ondblclick.asp" TargetMode="External"/><Relationship Id="rId11" Type="http://schemas.openxmlformats.org/officeDocument/2006/relationships/hyperlink" Target="https://www.w3schools.com/jsref/event_onkeydown.asp" TargetMode="External"/><Relationship Id="rId5" Type="http://schemas.openxmlformats.org/officeDocument/2006/relationships/hyperlink" Target="https://www.w3schools.com/jsref/event_oncut.asp" TargetMode="External"/><Relationship Id="rId15" Type="http://schemas.openxmlformats.org/officeDocument/2006/relationships/hyperlink" Target="https://www.w3schools.com/jsref/event_onreset.asp" TargetMode="External"/><Relationship Id="rId10" Type="http://schemas.openxmlformats.org/officeDocument/2006/relationships/hyperlink" Target="https://www.w3schools.com/jsref/event_oninput.asp" TargetMode="External"/><Relationship Id="rId19" Type="http://schemas.openxmlformats.org/officeDocument/2006/relationships/hyperlink" Target="https://www.w3schools.com/jsref/event_onsubmit.asp" TargetMode="External"/><Relationship Id="rId4" Type="http://schemas.openxmlformats.org/officeDocument/2006/relationships/hyperlink" Target="https://www.w3schools.com/jsref/event_oncopy.asp" TargetMode="External"/><Relationship Id="rId9" Type="http://schemas.openxmlformats.org/officeDocument/2006/relationships/hyperlink" Target="https://www.w3schools.com/jsref/event_onfocus.asp" TargetMode="External"/><Relationship Id="rId14" Type="http://schemas.openxmlformats.org/officeDocument/2006/relationships/hyperlink" Target="https://www.w3schools.com/jsref/event_onpaste.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6ECB-78D5-084E-A7A6-5799B504A582}"/>
              </a:ext>
            </a:extLst>
          </p:cNvPr>
          <p:cNvSpPr>
            <a:spLocks noGrp="1"/>
          </p:cNvSpPr>
          <p:nvPr>
            <p:ph type="ctrTitle"/>
          </p:nvPr>
        </p:nvSpPr>
        <p:spPr/>
        <p:txBody>
          <a:bodyPr/>
          <a:lstStyle/>
          <a:p>
            <a:r>
              <a:rPr lang="en-US" dirty="0"/>
              <a:t>JavaScript</a:t>
            </a:r>
          </a:p>
        </p:txBody>
      </p:sp>
      <p:sp>
        <p:nvSpPr>
          <p:cNvPr id="3" name="Subtitle 2">
            <a:extLst>
              <a:ext uri="{FF2B5EF4-FFF2-40B4-BE49-F238E27FC236}">
                <a16:creationId xmlns:a16="http://schemas.microsoft.com/office/drawing/2014/main" id="{8808083F-EB53-9948-B201-2535598D78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908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7C11-66BB-DC40-B6FD-EE663CF304DE}"/>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2F892F3F-07A7-1347-98DE-7242A7F984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481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102B-B651-DC4D-9A91-1C8B942C3D9A}"/>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EA546CAE-AE44-EF4C-9840-546709BF76C8}"/>
              </a:ext>
            </a:extLst>
          </p:cNvPr>
          <p:cNvSpPr>
            <a:spLocks noGrp="1"/>
          </p:cNvSpPr>
          <p:nvPr>
            <p:ph idx="1"/>
          </p:nvPr>
        </p:nvSpPr>
        <p:spPr/>
        <p:txBody>
          <a:bodyPr>
            <a:normAutofit fontScale="92500" lnSpcReduction="20000"/>
          </a:bodyPr>
          <a:lstStyle/>
          <a:p>
            <a:r>
              <a:rPr lang="en-US" i="1" dirty="0">
                <a:solidFill>
                  <a:srgbClr val="FFFF00"/>
                </a:solidFill>
              </a:rPr>
              <a:t>Kind of </a:t>
            </a:r>
            <a:r>
              <a:rPr lang="en-US" dirty="0"/>
              <a:t>like Java and C# objects.</a:t>
            </a:r>
          </a:p>
          <a:p>
            <a:r>
              <a:rPr lang="en-US" dirty="0"/>
              <a:t>let </a:t>
            </a:r>
            <a:r>
              <a:rPr lang="en-US" dirty="0">
                <a:solidFill>
                  <a:schemeClr val="tx2">
                    <a:lumMod val="75000"/>
                  </a:schemeClr>
                </a:solidFill>
              </a:rPr>
              <a:t>name</a:t>
            </a:r>
            <a:r>
              <a:rPr lang="en-US" dirty="0"/>
              <a:t> = “University of North Texas”;</a:t>
            </a:r>
          </a:p>
          <a:p>
            <a:pPr lvl="1"/>
            <a:r>
              <a:rPr lang="en-US" dirty="0">
                <a:solidFill>
                  <a:schemeClr val="tx2">
                    <a:lumMod val="75000"/>
                  </a:schemeClr>
                </a:solidFill>
              </a:rPr>
              <a:t>name</a:t>
            </a:r>
            <a:r>
              <a:rPr lang="en-US" dirty="0"/>
              <a:t> is an object.</a:t>
            </a:r>
          </a:p>
          <a:p>
            <a:pPr lvl="1"/>
            <a:r>
              <a:rPr lang="en-US" dirty="0"/>
              <a:t>It has functions associated with it</a:t>
            </a:r>
          </a:p>
          <a:p>
            <a:pPr lvl="1"/>
            <a:r>
              <a:rPr lang="en-US" dirty="0"/>
              <a:t>Copy chars - </a:t>
            </a:r>
            <a:r>
              <a:rPr lang="en-US" dirty="0" err="1"/>
              <a:t>name.</a:t>
            </a:r>
            <a:r>
              <a:rPr lang="en-US" dirty="0" err="1">
                <a:solidFill>
                  <a:schemeClr val="accent1"/>
                </a:solidFill>
              </a:rPr>
              <a:t>substring</a:t>
            </a:r>
            <a:r>
              <a:rPr lang="en-US" dirty="0"/>
              <a:t>(0,10);	// new string ’university’</a:t>
            </a:r>
          </a:p>
          <a:p>
            <a:pPr lvl="1"/>
            <a:r>
              <a:rPr lang="en-US" dirty="0"/>
              <a:t>Get one char – </a:t>
            </a:r>
            <a:r>
              <a:rPr lang="en-US" dirty="0" err="1"/>
              <a:t>name.charAt</a:t>
            </a:r>
            <a:r>
              <a:rPr lang="en-US" dirty="0"/>
              <a:t>(8);	// ‘t’ remember to start at 0</a:t>
            </a:r>
          </a:p>
          <a:p>
            <a:pPr lvl="1"/>
            <a:r>
              <a:rPr lang="en-US" dirty="0"/>
              <a:t>Where is? - </a:t>
            </a:r>
            <a:r>
              <a:rPr lang="en-US" dirty="0" err="1"/>
              <a:t>name.indexOf</a:t>
            </a:r>
            <a:r>
              <a:rPr lang="en-US" dirty="0"/>
              <a:t>(‘N’);	// returns 14</a:t>
            </a:r>
          </a:p>
          <a:p>
            <a:r>
              <a:rPr lang="en-US" dirty="0"/>
              <a:t>Object followed by a dot followed by the function that is part of that object</a:t>
            </a:r>
          </a:p>
          <a:p>
            <a:pPr marL="6160" indent="0">
              <a:buNone/>
            </a:pPr>
            <a:r>
              <a:rPr lang="en-US" dirty="0"/>
              <a:t>https://www.w3schools.com/</a:t>
            </a:r>
            <a:r>
              <a:rPr lang="en-US" dirty="0" err="1"/>
              <a:t>jsref</a:t>
            </a:r>
            <a:r>
              <a:rPr lang="en-US" dirty="0"/>
              <a:t>/</a:t>
            </a:r>
            <a:r>
              <a:rPr lang="en-US" dirty="0" err="1"/>
              <a:t>jsref_obj_string.asp</a:t>
            </a:r>
            <a:endParaRPr lang="en-US" dirty="0"/>
          </a:p>
        </p:txBody>
      </p:sp>
    </p:spTree>
    <p:extLst>
      <p:ext uri="{BB962C8B-B14F-4D97-AF65-F5344CB8AC3E}">
        <p14:creationId xmlns:p14="http://schemas.microsoft.com/office/powerpoint/2010/main" val="410990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059C-F604-9E49-9EDC-7218A085B3DB}"/>
              </a:ext>
            </a:extLst>
          </p:cNvPr>
          <p:cNvSpPr>
            <a:spLocks noGrp="1"/>
          </p:cNvSpPr>
          <p:nvPr>
            <p:ph type="title"/>
          </p:nvPr>
        </p:nvSpPr>
        <p:spPr/>
        <p:txBody>
          <a:bodyPr/>
          <a:lstStyle/>
          <a:p>
            <a:r>
              <a:rPr lang="en-US" dirty="0"/>
              <a:t>Passing an argument into an </a:t>
            </a:r>
            <a:br>
              <a:rPr lang="en-US" dirty="0"/>
            </a:br>
            <a:r>
              <a:rPr lang="en-US" dirty="0"/>
              <a:t>Event Handler</a:t>
            </a:r>
          </a:p>
        </p:txBody>
      </p:sp>
      <p:sp>
        <p:nvSpPr>
          <p:cNvPr id="3" name="Content Placeholder 2">
            <a:extLst>
              <a:ext uri="{FF2B5EF4-FFF2-40B4-BE49-F238E27FC236}">
                <a16:creationId xmlns:a16="http://schemas.microsoft.com/office/drawing/2014/main" id="{D49CBC87-8486-D24D-8B81-5906A0CE74BD}"/>
              </a:ext>
            </a:extLst>
          </p:cNvPr>
          <p:cNvSpPr>
            <a:spLocks noGrp="1"/>
          </p:cNvSpPr>
          <p:nvPr>
            <p:ph idx="1"/>
          </p:nvPr>
        </p:nvSpPr>
        <p:spPr>
          <a:xfrm>
            <a:off x="2773599" y="2058713"/>
            <a:ext cx="7796540" cy="1967022"/>
          </a:xfrm>
        </p:spPr>
        <p:txBody>
          <a:bodyPr/>
          <a:lstStyle/>
          <a:p>
            <a:r>
              <a:rPr lang="en-US" dirty="0"/>
              <a:t>The (e) is the parameter for our Event Handler.</a:t>
            </a:r>
          </a:p>
          <a:p>
            <a:r>
              <a:rPr lang="en-US" dirty="0"/>
              <a:t>e is the object that describes the event</a:t>
            </a:r>
          </a:p>
          <a:p>
            <a:r>
              <a:rPr lang="en-US" dirty="0"/>
              <a:t>In this case it is a mouse event</a:t>
            </a:r>
          </a:p>
          <a:p>
            <a:endParaRPr lang="en-US" dirty="0"/>
          </a:p>
        </p:txBody>
      </p:sp>
      <p:sp>
        <p:nvSpPr>
          <p:cNvPr id="4" name="TextBox 3">
            <a:extLst>
              <a:ext uri="{FF2B5EF4-FFF2-40B4-BE49-F238E27FC236}">
                <a16:creationId xmlns:a16="http://schemas.microsoft.com/office/drawing/2014/main" id="{59227F62-BC9F-FD4F-97B9-BF217243A503}"/>
              </a:ext>
            </a:extLst>
          </p:cNvPr>
          <p:cNvSpPr txBox="1"/>
          <p:nvPr/>
        </p:nvSpPr>
        <p:spPr>
          <a:xfrm>
            <a:off x="237632" y="4615416"/>
            <a:ext cx="11075468" cy="1477328"/>
          </a:xfrm>
          <a:prstGeom prst="rect">
            <a:avLst/>
          </a:prstGeom>
          <a:solidFill>
            <a:schemeClr val="tx1">
              <a:lumMod val="85000"/>
            </a:schemeClr>
          </a:solidFill>
        </p:spPr>
        <p:txBody>
          <a:bodyPr wrap="none" rtlCol="0">
            <a:spAutoFit/>
          </a:bodyPr>
          <a:lstStyle/>
          <a:p>
            <a:r>
              <a:rPr lang="en-US" dirty="0" err="1">
                <a:solidFill>
                  <a:schemeClr val="bg1"/>
                </a:solidFill>
                <a:latin typeface="Courier" pitchFamily="2" charset="0"/>
              </a:rPr>
              <a:t>bgDiv.addEventListener</a:t>
            </a:r>
            <a:r>
              <a:rPr lang="en-US" dirty="0">
                <a:solidFill>
                  <a:schemeClr val="bg1"/>
                </a:solidFill>
                <a:latin typeface="Courier" pitchFamily="2" charset="0"/>
              </a:rPr>
              <a:t>('</a:t>
            </a:r>
            <a:r>
              <a:rPr lang="en-US" dirty="0" err="1">
                <a:solidFill>
                  <a:schemeClr val="bg1"/>
                </a:solidFill>
                <a:latin typeface="Courier" pitchFamily="2" charset="0"/>
              </a:rPr>
              <a:t>mousemove</a:t>
            </a:r>
            <a:r>
              <a:rPr lang="en-US" dirty="0">
                <a:solidFill>
                  <a:schemeClr val="bg1"/>
                </a:solidFill>
                <a:latin typeface="Courier" pitchFamily="2" charset="0"/>
              </a:rPr>
              <a:t>', (</a:t>
            </a:r>
            <a:r>
              <a:rPr lang="en-US" b="1" dirty="0">
                <a:solidFill>
                  <a:srgbClr val="FF0000"/>
                </a:solidFill>
                <a:latin typeface="Courier" pitchFamily="2" charset="0"/>
              </a:rPr>
              <a:t>e</a:t>
            </a:r>
            <a:r>
              <a:rPr lang="en-US" dirty="0">
                <a:solidFill>
                  <a:schemeClr val="bg1"/>
                </a:solidFill>
                <a:latin typeface="Courier" pitchFamily="2" charset="0"/>
              </a:rPr>
              <a:t>) =&gt; {</a:t>
            </a:r>
            <a:br>
              <a:rPr lang="en-US" dirty="0">
                <a:solidFill>
                  <a:schemeClr val="bg1"/>
                </a:solidFill>
                <a:latin typeface="Courier" pitchFamily="2" charset="0"/>
              </a:rPr>
            </a:br>
            <a:r>
              <a:rPr lang="en-US" dirty="0">
                <a:solidFill>
                  <a:schemeClr val="bg1"/>
                </a:solidFill>
                <a:latin typeface="Courier" pitchFamily="2" charset="0"/>
              </a:rPr>
              <a:t>    let color = </a:t>
            </a:r>
            <a:r>
              <a:rPr lang="en-US" i="1" dirty="0" err="1">
                <a:solidFill>
                  <a:schemeClr val="bg1"/>
                </a:solidFill>
                <a:latin typeface="Courier" pitchFamily="2" charset="0"/>
              </a:rPr>
              <a:t>getRandomColor</a:t>
            </a:r>
            <a:r>
              <a:rPr lang="en-US" dirty="0">
                <a:solidFill>
                  <a:schemeClr val="bg1"/>
                </a:solidFill>
                <a:latin typeface="Courier" pitchFamily="2" charset="0"/>
              </a:rPr>
              <a:t>();</a:t>
            </a:r>
            <a:br>
              <a:rPr lang="en-US" dirty="0">
                <a:solidFill>
                  <a:schemeClr val="bg1"/>
                </a:solidFill>
                <a:latin typeface="Courier" pitchFamily="2" charset="0"/>
              </a:rPr>
            </a:br>
            <a:r>
              <a:rPr lang="en-US" dirty="0">
                <a:solidFill>
                  <a:schemeClr val="bg1"/>
                </a:solidFill>
                <a:latin typeface="Courier" pitchFamily="2" charset="0"/>
              </a:rPr>
              <a:t>    </a:t>
            </a:r>
            <a:r>
              <a:rPr lang="en-US" dirty="0" err="1">
                <a:solidFill>
                  <a:schemeClr val="bg1"/>
                </a:solidFill>
                <a:latin typeface="Courier" pitchFamily="2" charset="0"/>
              </a:rPr>
              <a:t>bgDiv.style.backgroundColor</a:t>
            </a:r>
            <a:r>
              <a:rPr lang="en-US" dirty="0">
                <a:solidFill>
                  <a:schemeClr val="bg1"/>
                </a:solidFill>
                <a:latin typeface="Courier" pitchFamily="2" charset="0"/>
              </a:rPr>
              <a:t> = color;</a:t>
            </a:r>
            <a:br>
              <a:rPr lang="en-US" dirty="0">
                <a:solidFill>
                  <a:schemeClr val="bg1"/>
                </a:solidFill>
                <a:latin typeface="Courier" pitchFamily="2" charset="0"/>
              </a:rPr>
            </a:br>
            <a:r>
              <a:rPr lang="en-US" dirty="0">
                <a:solidFill>
                  <a:schemeClr val="bg1"/>
                </a:solidFill>
                <a:latin typeface="Courier" pitchFamily="2" charset="0"/>
              </a:rPr>
              <a:t>    </a:t>
            </a:r>
            <a:r>
              <a:rPr lang="en-US" dirty="0" err="1">
                <a:solidFill>
                  <a:schemeClr val="bg1"/>
                </a:solidFill>
                <a:latin typeface="Courier" pitchFamily="2" charset="0"/>
              </a:rPr>
              <a:t>bgDiv.innerHTML</a:t>
            </a:r>
            <a:r>
              <a:rPr lang="en-US" dirty="0">
                <a:solidFill>
                  <a:schemeClr val="bg1"/>
                </a:solidFill>
                <a:latin typeface="Courier" pitchFamily="2" charset="0"/>
              </a:rPr>
              <a:t> = color + '&lt;</a:t>
            </a:r>
            <a:r>
              <a:rPr lang="en-US" dirty="0" err="1">
                <a:solidFill>
                  <a:schemeClr val="bg1"/>
                </a:solidFill>
                <a:latin typeface="Courier" pitchFamily="2" charset="0"/>
              </a:rPr>
              <a:t>br</a:t>
            </a:r>
            <a:r>
              <a:rPr lang="en-US" dirty="0">
                <a:solidFill>
                  <a:schemeClr val="bg1"/>
                </a:solidFill>
                <a:latin typeface="Courier" pitchFamily="2" charset="0"/>
              </a:rPr>
              <a:t>&gt;&lt;</a:t>
            </a:r>
            <a:r>
              <a:rPr lang="en-US" dirty="0" err="1">
                <a:solidFill>
                  <a:schemeClr val="bg1"/>
                </a:solidFill>
                <a:latin typeface="Courier" pitchFamily="2" charset="0"/>
              </a:rPr>
              <a:t>hr</a:t>
            </a:r>
            <a:r>
              <a:rPr lang="en-US" dirty="0">
                <a:solidFill>
                  <a:schemeClr val="bg1"/>
                </a:solidFill>
                <a:latin typeface="Courier" pitchFamily="2" charset="0"/>
              </a:rPr>
              <a:t>&gt;(' + </a:t>
            </a:r>
            <a:r>
              <a:rPr lang="en-US" b="1" dirty="0" err="1">
                <a:solidFill>
                  <a:srgbClr val="FF0000"/>
                </a:solidFill>
                <a:latin typeface="Courier" pitchFamily="2" charset="0"/>
              </a:rPr>
              <a:t>e</a:t>
            </a:r>
            <a:r>
              <a:rPr lang="en-US" dirty="0" err="1">
                <a:solidFill>
                  <a:schemeClr val="bg1"/>
                </a:solidFill>
                <a:latin typeface="Courier" pitchFamily="2" charset="0"/>
              </a:rPr>
              <a:t>.clientX</a:t>
            </a:r>
            <a:r>
              <a:rPr lang="en-US" dirty="0">
                <a:solidFill>
                  <a:schemeClr val="bg1"/>
                </a:solidFill>
                <a:latin typeface="Courier" pitchFamily="2" charset="0"/>
              </a:rPr>
              <a:t> + ", " + </a:t>
            </a:r>
            <a:r>
              <a:rPr lang="en-US" b="1" dirty="0" err="1">
                <a:solidFill>
                  <a:srgbClr val="FF0000"/>
                </a:solidFill>
                <a:latin typeface="Courier" pitchFamily="2" charset="0"/>
              </a:rPr>
              <a:t>e</a:t>
            </a:r>
            <a:r>
              <a:rPr lang="en-US" dirty="0" err="1">
                <a:solidFill>
                  <a:schemeClr val="bg1"/>
                </a:solidFill>
                <a:latin typeface="Courier" pitchFamily="2" charset="0"/>
              </a:rPr>
              <a:t>.clientY</a:t>
            </a:r>
            <a:r>
              <a:rPr lang="en-US" dirty="0">
                <a:solidFill>
                  <a:schemeClr val="bg1"/>
                </a:solidFill>
                <a:latin typeface="Courier" pitchFamily="2" charset="0"/>
              </a:rPr>
              <a:t> + ')';</a:t>
            </a:r>
            <a:br>
              <a:rPr lang="en-US" dirty="0">
                <a:solidFill>
                  <a:schemeClr val="bg1"/>
                </a:solidFill>
                <a:latin typeface="Courier" pitchFamily="2" charset="0"/>
              </a:rPr>
            </a:br>
            <a:r>
              <a:rPr lang="en-US" dirty="0">
                <a:solidFill>
                  <a:schemeClr val="bg1"/>
                </a:solidFill>
                <a:latin typeface="Courier" pitchFamily="2" charset="0"/>
              </a:rPr>
              <a:t>});</a:t>
            </a:r>
          </a:p>
        </p:txBody>
      </p:sp>
    </p:spTree>
    <p:extLst>
      <p:ext uri="{BB962C8B-B14F-4D97-AF65-F5344CB8AC3E}">
        <p14:creationId xmlns:p14="http://schemas.microsoft.com/office/powerpoint/2010/main" val="120557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25C0-E998-8240-AB3A-9E81B7BF0FCC}"/>
              </a:ext>
            </a:extLst>
          </p:cNvPr>
          <p:cNvSpPr>
            <a:spLocks noGrp="1"/>
          </p:cNvSpPr>
          <p:nvPr>
            <p:ph type="title"/>
          </p:nvPr>
        </p:nvSpPr>
        <p:spPr/>
        <p:txBody>
          <a:bodyPr/>
          <a:lstStyle/>
          <a:p>
            <a:r>
              <a:rPr lang="en-US" dirty="0"/>
              <a:t>The Event Handler Object</a:t>
            </a:r>
          </a:p>
        </p:txBody>
      </p:sp>
      <p:sp>
        <p:nvSpPr>
          <p:cNvPr id="3" name="Content Placeholder 2">
            <a:extLst>
              <a:ext uri="{FF2B5EF4-FFF2-40B4-BE49-F238E27FC236}">
                <a16:creationId xmlns:a16="http://schemas.microsoft.com/office/drawing/2014/main" id="{F56C249C-C2D2-6545-9FF0-3454D89AC1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239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098-2065-B547-A11F-5E290ADCFD7B}"/>
              </a:ext>
            </a:extLst>
          </p:cNvPr>
          <p:cNvSpPr>
            <a:spLocks noGrp="1"/>
          </p:cNvSpPr>
          <p:nvPr>
            <p:ph type="title"/>
          </p:nvPr>
        </p:nvSpPr>
        <p:spPr/>
        <p:txBody>
          <a:bodyPr/>
          <a:lstStyle/>
          <a:p>
            <a:r>
              <a:rPr lang="en-US" dirty="0"/>
              <a:t>The Event Handler Object</a:t>
            </a:r>
          </a:p>
        </p:txBody>
      </p:sp>
      <p:sp>
        <p:nvSpPr>
          <p:cNvPr id="3" name="Content Placeholder 2">
            <a:extLst>
              <a:ext uri="{FF2B5EF4-FFF2-40B4-BE49-F238E27FC236}">
                <a16:creationId xmlns:a16="http://schemas.microsoft.com/office/drawing/2014/main" id="{DFCA3EFE-D750-C948-B5C2-ADAB4CA32337}"/>
              </a:ext>
            </a:extLst>
          </p:cNvPr>
          <p:cNvSpPr>
            <a:spLocks noGrp="1"/>
          </p:cNvSpPr>
          <p:nvPr>
            <p:ph idx="1"/>
          </p:nvPr>
        </p:nvSpPr>
        <p:spPr>
          <a:xfrm>
            <a:off x="2773599" y="2052116"/>
            <a:ext cx="7796540" cy="646331"/>
          </a:xfrm>
        </p:spPr>
        <p:txBody>
          <a:bodyPr/>
          <a:lstStyle/>
          <a:p>
            <a:r>
              <a:rPr lang="en-US" dirty="0"/>
              <a:t>Let’s add a simple div to our web page</a:t>
            </a:r>
          </a:p>
        </p:txBody>
      </p:sp>
      <p:sp>
        <p:nvSpPr>
          <p:cNvPr id="4" name="TextBox 3">
            <a:extLst>
              <a:ext uri="{FF2B5EF4-FFF2-40B4-BE49-F238E27FC236}">
                <a16:creationId xmlns:a16="http://schemas.microsoft.com/office/drawing/2014/main" id="{544458BD-3107-AF49-B163-A971C01B2D4A}"/>
              </a:ext>
            </a:extLst>
          </p:cNvPr>
          <p:cNvSpPr txBox="1"/>
          <p:nvPr/>
        </p:nvSpPr>
        <p:spPr>
          <a:xfrm>
            <a:off x="7810384" y="2190615"/>
            <a:ext cx="4088691" cy="369332"/>
          </a:xfrm>
          <a:prstGeom prst="rect">
            <a:avLst/>
          </a:prstGeom>
          <a:solidFill>
            <a:schemeClr val="tx1">
              <a:lumMod val="85000"/>
            </a:schemeClr>
          </a:solidFill>
        </p:spPr>
        <p:txBody>
          <a:bodyPr wrap="square" rtlCol="0">
            <a:spAutoFit/>
          </a:bodyPr>
          <a:lstStyle/>
          <a:p>
            <a:r>
              <a:rPr lang="en-US" dirty="0">
                <a:solidFill>
                  <a:schemeClr val="bg1"/>
                </a:solidFill>
                <a:latin typeface="Courier" pitchFamily="2" charset="0"/>
              </a:rPr>
              <a:t>&lt;div id = "</a:t>
            </a:r>
            <a:r>
              <a:rPr lang="en-US" dirty="0" err="1">
                <a:solidFill>
                  <a:srgbClr val="0070C0"/>
                </a:solidFill>
                <a:latin typeface="Courier" pitchFamily="2" charset="0"/>
              </a:rPr>
              <a:t>bgDiv</a:t>
            </a:r>
            <a:r>
              <a:rPr lang="en-US" dirty="0">
                <a:solidFill>
                  <a:schemeClr val="bg1"/>
                </a:solidFill>
                <a:latin typeface="Courier" pitchFamily="2" charset="0"/>
              </a:rPr>
              <a:t>"&gt;&lt;/div&gt;</a:t>
            </a:r>
          </a:p>
        </p:txBody>
      </p:sp>
      <p:sp>
        <p:nvSpPr>
          <p:cNvPr id="5" name="TextBox 4">
            <a:extLst>
              <a:ext uri="{FF2B5EF4-FFF2-40B4-BE49-F238E27FC236}">
                <a16:creationId xmlns:a16="http://schemas.microsoft.com/office/drawing/2014/main" id="{C738484B-5554-8A47-9139-B406031806FC}"/>
              </a:ext>
            </a:extLst>
          </p:cNvPr>
          <p:cNvSpPr txBox="1"/>
          <p:nvPr/>
        </p:nvSpPr>
        <p:spPr>
          <a:xfrm>
            <a:off x="332509" y="3650108"/>
            <a:ext cx="11075468" cy="1477328"/>
          </a:xfrm>
          <a:prstGeom prst="rect">
            <a:avLst/>
          </a:prstGeom>
          <a:solidFill>
            <a:schemeClr val="tx1">
              <a:lumMod val="85000"/>
            </a:schemeClr>
          </a:solidFill>
        </p:spPr>
        <p:txBody>
          <a:bodyPr wrap="square" rtlCol="0">
            <a:spAutoFit/>
          </a:bodyPr>
          <a:lstStyle>
            <a:defPPr>
              <a:defRPr lang="en-US"/>
            </a:defPPr>
            <a:lvl1pPr>
              <a:defRPr>
                <a:solidFill>
                  <a:schemeClr val="bg1"/>
                </a:solidFill>
                <a:latin typeface="Courier" pitchFamily="2" charset="0"/>
              </a:defRPr>
            </a:lvl1pPr>
          </a:lstStyle>
          <a:p>
            <a:r>
              <a:rPr lang="en-US" dirty="0" err="1"/>
              <a:t>bgDiv.addEventListener</a:t>
            </a:r>
            <a:r>
              <a:rPr lang="en-US" dirty="0"/>
              <a:t>(</a:t>
            </a:r>
            <a:r>
              <a:rPr lang="en-US" dirty="0">
                <a:solidFill>
                  <a:srgbClr val="0070C0"/>
                </a:solidFill>
              </a:rPr>
              <a:t>'</a:t>
            </a:r>
            <a:r>
              <a:rPr lang="en-US" dirty="0" err="1">
                <a:solidFill>
                  <a:srgbClr val="0070C0"/>
                </a:solidFill>
              </a:rPr>
              <a:t>mousemove</a:t>
            </a:r>
            <a:r>
              <a:rPr lang="en-US" dirty="0"/>
              <a:t>', (</a:t>
            </a:r>
            <a:r>
              <a:rPr lang="en-US" dirty="0">
                <a:solidFill>
                  <a:srgbClr val="FF0000"/>
                </a:solidFill>
              </a:rPr>
              <a:t>e</a:t>
            </a:r>
            <a:r>
              <a:rPr lang="en-US" dirty="0"/>
              <a:t>) =&gt; {</a:t>
            </a:r>
            <a:br>
              <a:rPr lang="en-US" dirty="0"/>
            </a:br>
            <a:r>
              <a:rPr lang="en-US" dirty="0"/>
              <a:t>    let color = </a:t>
            </a:r>
            <a:r>
              <a:rPr lang="en-US" dirty="0" err="1"/>
              <a:t>getRandomColor</a:t>
            </a:r>
            <a:r>
              <a:rPr lang="en-US" dirty="0"/>
              <a:t>();</a:t>
            </a:r>
            <a:br>
              <a:rPr lang="en-US" dirty="0"/>
            </a:br>
            <a:r>
              <a:rPr lang="en-US" dirty="0"/>
              <a:t>    </a:t>
            </a:r>
            <a:r>
              <a:rPr lang="en-US" dirty="0" err="1">
                <a:solidFill>
                  <a:srgbClr val="0070C0"/>
                </a:solidFill>
              </a:rPr>
              <a:t>bgDiv</a:t>
            </a:r>
            <a:r>
              <a:rPr lang="en-US" dirty="0" err="1"/>
              <a:t>.style.backgroundColor</a:t>
            </a:r>
            <a:r>
              <a:rPr lang="en-US" dirty="0"/>
              <a:t> = color;</a:t>
            </a:r>
            <a:br>
              <a:rPr lang="en-US" dirty="0"/>
            </a:br>
            <a:r>
              <a:rPr lang="en-US" dirty="0"/>
              <a:t>    </a:t>
            </a:r>
            <a:r>
              <a:rPr lang="en-US" dirty="0" err="1">
                <a:solidFill>
                  <a:srgbClr val="0070C0"/>
                </a:solidFill>
              </a:rPr>
              <a:t>bgDiv</a:t>
            </a:r>
            <a:r>
              <a:rPr lang="en-US" dirty="0" err="1"/>
              <a:t>.innerHTML</a:t>
            </a:r>
            <a:r>
              <a:rPr lang="en-US" dirty="0"/>
              <a:t> = color + '&lt;</a:t>
            </a:r>
            <a:r>
              <a:rPr lang="en-US" dirty="0" err="1"/>
              <a:t>br</a:t>
            </a:r>
            <a:r>
              <a:rPr lang="en-US" dirty="0"/>
              <a:t>&gt;&lt;</a:t>
            </a:r>
            <a:r>
              <a:rPr lang="en-US" dirty="0" err="1"/>
              <a:t>hr</a:t>
            </a:r>
            <a:r>
              <a:rPr lang="en-US" dirty="0"/>
              <a:t>&gt;(' + </a:t>
            </a:r>
            <a:r>
              <a:rPr lang="en-US" dirty="0" err="1">
                <a:solidFill>
                  <a:srgbClr val="FF0000"/>
                </a:solidFill>
              </a:rPr>
              <a:t>e</a:t>
            </a:r>
            <a:r>
              <a:rPr lang="en-US" dirty="0" err="1"/>
              <a:t>.clientX</a:t>
            </a:r>
            <a:r>
              <a:rPr lang="en-US" dirty="0"/>
              <a:t> + ", " + </a:t>
            </a:r>
            <a:r>
              <a:rPr lang="en-US" dirty="0" err="1">
                <a:solidFill>
                  <a:srgbClr val="FF0000"/>
                </a:solidFill>
              </a:rPr>
              <a:t>e</a:t>
            </a:r>
            <a:r>
              <a:rPr lang="en-US" dirty="0" err="1"/>
              <a:t>.clientY</a:t>
            </a:r>
            <a:r>
              <a:rPr lang="en-US" dirty="0"/>
              <a:t> + ')';</a:t>
            </a:r>
            <a:br>
              <a:rPr lang="en-US" dirty="0"/>
            </a:br>
            <a:r>
              <a:rPr lang="en-US" dirty="0"/>
              <a:t>});</a:t>
            </a:r>
          </a:p>
        </p:txBody>
      </p:sp>
      <p:sp>
        <p:nvSpPr>
          <p:cNvPr id="6" name="Content Placeholder 2">
            <a:extLst>
              <a:ext uri="{FF2B5EF4-FFF2-40B4-BE49-F238E27FC236}">
                <a16:creationId xmlns:a16="http://schemas.microsoft.com/office/drawing/2014/main" id="{C1F1B803-96A1-F24F-8775-4315EF2569E6}"/>
              </a:ext>
            </a:extLst>
          </p:cNvPr>
          <p:cNvSpPr txBox="1">
            <a:spLocks/>
          </p:cNvSpPr>
          <p:nvPr/>
        </p:nvSpPr>
        <p:spPr>
          <a:xfrm>
            <a:off x="2773599" y="3003777"/>
            <a:ext cx="7796540" cy="646331"/>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dirty="0"/>
              <a:t>We’ll add a </a:t>
            </a:r>
            <a:r>
              <a:rPr lang="en-US" dirty="0" err="1">
                <a:solidFill>
                  <a:srgbClr val="0070C0"/>
                </a:solidFill>
              </a:rPr>
              <a:t>mousemove</a:t>
            </a:r>
            <a:r>
              <a:rPr lang="en-US" dirty="0"/>
              <a:t> event handler</a:t>
            </a:r>
          </a:p>
        </p:txBody>
      </p:sp>
      <p:sp>
        <p:nvSpPr>
          <p:cNvPr id="7" name="Content Placeholder 2">
            <a:extLst>
              <a:ext uri="{FF2B5EF4-FFF2-40B4-BE49-F238E27FC236}">
                <a16:creationId xmlns:a16="http://schemas.microsoft.com/office/drawing/2014/main" id="{7865DD43-238D-164E-AD22-FB615DCFBC12}"/>
              </a:ext>
            </a:extLst>
          </p:cNvPr>
          <p:cNvSpPr txBox="1">
            <a:spLocks/>
          </p:cNvSpPr>
          <p:nvPr/>
        </p:nvSpPr>
        <p:spPr>
          <a:xfrm>
            <a:off x="2773599" y="5234359"/>
            <a:ext cx="7796540" cy="1178316"/>
          </a:xfrm>
          <a:prstGeom prst="rect">
            <a:avLst/>
          </a:prstGeom>
        </p:spPr>
        <p:txBody>
          <a:bodyPr vert="horz" lIns="91440" tIns="45720" rIns="91440" bIns="45720" rtlCol="0" anchor="ctr">
            <a:normAutofit fontScale="92500" lnSpcReduction="10000"/>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en-US" dirty="0"/>
              <a:t>The </a:t>
            </a:r>
            <a:r>
              <a:rPr lang="en-US" dirty="0">
                <a:solidFill>
                  <a:srgbClr val="FF0000"/>
                </a:solidFill>
              </a:rPr>
              <a:t>e</a:t>
            </a:r>
            <a:r>
              <a:rPr lang="en-US" dirty="0"/>
              <a:t> is the event handler object. </a:t>
            </a:r>
          </a:p>
          <a:p>
            <a:r>
              <a:rPr lang="en-US" dirty="0"/>
              <a:t>From it we can get the X and Y coordinate of the mouse when the mouse moved</a:t>
            </a:r>
          </a:p>
        </p:txBody>
      </p:sp>
    </p:spTree>
    <p:extLst>
      <p:ext uri="{BB962C8B-B14F-4D97-AF65-F5344CB8AC3E}">
        <p14:creationId xmlns:p14="http://schemas.microsoft.com/office/powerpoint/2010/main" val="215239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059C-F604-9E49-9EDC-7218A085B3DB}"/>
              </a:ext>
            </a:extLst>
          </p:cNvPr>
          <p:cNvSpPr>
            <a:spLocks noGrp="1"/>
          </p:cNvSpPr>
          <p:nvPr>
            <p:ph type="title"/>
          </p:nvPr>
        </p:nvSpPr>
        <p:spPr/>
        <p:txBody>
          <a:bodyPr/>
          <a:lstStyle/>
          <a:p>
            <a:r>
              <a:rPr lang="en-US" dirty="0"/>
              <a:t>Passing an argument into an </a:t>
            </a:r>
            <a:br>
              <a:rPr lang="en-US" dirty="0"/>
            </a:br>
            <a:r>
              <a:rPr lang="en-US" dirty="0"/>
              <a:t>Event Handler</a:t>
            </a:r>
          </a:p>
        </p:txBody>
      </p:sp>
      <p:sp>
        <p:nvSpPr>
          <p:cNvPr id="3" name="Content Placeholder 2">
            <a:extLst>
              <a:ext uri="{FF2B5EF4-FFF2-40B4-BE49-F238E27FC236}">
                <a16:creationId xmlns:a16="http://schemas.microsoft.com/office/drawing/2014/main" id="{D49CBC87-8486-D24D-8B81-5906A0CE74BD}"/>
              </a:ext>
            </a:extLst>
          </p:cNvPr>
          <p:cNvSpPr>
            <a:spLocks noGrp="1"/>
          </p:cNvSpPr>
          <p:nvPr>
            <p:ph idx="1"/>
          </p:nvPr>
        </p:nvSpPr>
        <p:spPr>
          <a:xfrm>
            <a:off x="2773599" y="2052116"/>
            <a:ext cx="5702626" cy="3256154"/>
          </a:xfrm>
        </p:spPr>
        <p:txBody>
          <a:bodyPr>
            <a:normAutofit/>
          </a:bodyPr>
          <a:lstStyle/>
          <a:p>
            <a:r>
              <a:rPr lang="en-US" dirty="0"/>
              <a:t>Each event has different data</a:t>
            </a:r>
          </a:p>
          <a:p>
            <a:r>
              <a:rPr lang="en-US" dirty="0"/>
              <a:t>What you see here is what is available to you</a:t>
            </a:r>
            <a:br>
              <a:rPr lang="en-US" dirty="0"/>
            </a:br>
            <a:r>
              <a:rPr lang="en-US" dirty="0"/>
              <a:t>for a </a:t>
            </a:r>
            <a:r>
              <a:rPr lang="en-US" dirty="0" err="1"/>
              <a:t>mousemove</a:t>
            </a:r>
            <a:r>
              <a:rPr lang="en-US" dirty="0"/>
              <a:t> event</a:t>
            </a:r>
          </a:p>
          <a:p>
            <a:r>
              <a:rPr lang="en-US" dirty="0"/>
              <a:t>You get different kinds of X and Y coordinates</a:t>
            </a:r>
          </a:p>
          <a:p>
            <a:r>
              <a:rPr lang="en-US" dirty="0"/>
              <a:t>You also get the </a:t>
            </a:r>
            <a:r>
              <a:rPr lang="en-US" dirty="0" err="1"/>
              <a:t>currentTarget</a:t>
            </a:r>
            <a:r>
              <a:rPr lang="en-US" dirty="0"/>
              <a:t>. Our div!</a:t>
            </a:r>
            <a:br>
              <a:rPr lang="en-US" dirty="0"/>
            </a:br>
            <a:r>
              <a:rPr lang="en-US" dirty="0" err="1">
                <a:solidFill>
                  <a:srgbClr val="FFC000"/>
                </a:solidFill>
              </a:rPr>
              <a:t>bgDiv</a:t>
            </a:r>
            <a:endParaRPr lang="en-US" dirty="0">
              <a:solidFill>
                <a:srgbClr val="FFC000"/>
              </a:solidFill>
            </a:endParaRPr>
          </a:p>
        </p:txBody>
      </p:sp>
      <p:pic>
        <p:nvPicPr>
          <p:cNvPr id="5" name="Picture 4">
            <a:extLst>
              <a:ext uri="{FF2B5EF4-FFF2-40B4-BE49-F238E27FC236}">
                <a16:creationId xmlns:a16="http://schemas.microsoft.com/office/drawing/2014/main" id="{0A79AB2B-93D2-534B-BCF9-B5DA07A83176}"/>
              </a:ext>
            </a:extLst>
          </p:cNvPr>
          <p:cNvPicPr>
            <a:picLocks noChangeAspect="1"/>
          </p:cNvPicPr>
          <p:nvPr/>
        </p:nvPicPr>
        <p:blipFill>
          <a:blip r:embed="rId2"/>
          <a:stretch>
            <a:fillRect/>
          </a:stretch>
        </p:blipFill>
        <p:spPr>
          <a:xfrm>
            <a:off x="0" y="1549730"/>
            <a:ext cx="2885704" cy="5085696"/>
          </a:xfrm>
          <a:prstGeom prst="rect">
            <a:avLst/>
          </a:prstGeom>
        </p:spPr>
      </p:pic>
      <p:pic>
        <p:nvPicPr>
          <p:cNvPr id="6" name="Picture 5">
            <a:extLst>
              <a:ext uri="{FF2B5EF4-FFF2-40B4-BE49-F238E27FC236}">
                <a16:creationId xmlns:a16="http://schemas.microsoft.com/office/drawing/2014/main" id="{033C1348-B762-A444-9F73-185CB9E68255}"/>
              </a:ext>
            </a:extLst>
          </p:cNvPr>
          <p:cNvPicPr>
            <a:picLocks noChangeAspect="1"/>
          </p:cNvPicPr>
          <p:nvPr/>
        </p:nvPicPr>
        <p:blipFill>
          <a:blip r:embed="rId3"/>
          <a:stretch>
            <a:fillRect/>
          </a:stretch>
        </p:blipFill>
        <p:spPr>
          <a:xfrm>
            <a:off x="8476225" y="1797206"/>
            <a:ext cx="2885704" cy="4838220"/>
          </a:xfrm>
          <a:prstGeom prst="rect">
            <a:avLst/>
          </a:prstGeom>
        </p:spPr>
      </p:pic>
    </p:spTree>
    <p:extLst>
      <p:ext uri="{BB962C8B-B14F-4D97-AF65-F5344CB8AC3E}">
        <p14:creationId xmlns:p14="http://schemas.microsoft.com/office/powerpoint/2010/main" val="98597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7008-FD49-F141-BDF1-5D0DAA5DBC98}"/>
              </a:ext>
            </a:extLst>
          </p:cNvPr>
          <p:cNvSpPr>
            <a:spLocks noGrp="1"/>
          </p:cNvSpPr>
          <p:nvPr>
            <p:ph type="title"/>
          </p:nvPr>
        </p:nvSpPr>
        <p:spPr/>
        <p:txBody>
          <a:bodyPr/>
          <a:lstStyle/>
          <a:p>
            <a:r>
              <a:rPr lang="en-US" dirty="0"/>
              <a:t>JavaScript Objects</a:t>
            </a:r>
          </a:p>
        </p:txBody>
      </p:sp>
      <p:sp>
        <p:nvSpPr>
          <p:cNvPr id="3" name="Content Placeholder 2">
            <a:extLst>
              <a:ext uri="{FF2B5EF4-FFF2-40B4-BE49-F238E27FC236}">
                <a16:creationId xmlns:a16="http://schemas.microsoft.com/office/drawing/2014/main" id="{E8C3D55D-CEAC-D645-A3F7-C4E8206D4AA7}"/>
              </a:ext>
            </a:extLst>
          </p:cNvPr>
          <p:cNvSpPr>
            <a:spLocks noGrp="1"/>
          </p:cNvSpPr>
          <p:nvPr>
            <p:ph idx="1"/>
          </p:nvPr>
        </p:nvSpPr>
        <p:spPr>
          <a:xfrm>
            <a:off x="2773599" y="2052116"/>
            <a:ext cx="5702626" cy="4657442"/>
          </a:xfrm>
        </p:spPr>
        <p:txBody>
          <a:bodyPr>
            <a:normAutofit fontScale="92500" lnSpcReduction="10000"/>
          </a:bodyPr>
          <a:lstStyle/>
          <a:p>
            <a:r>
              <a:rPr lang="en-US" dirty="0"/>
              <a:t>This is a good point to mention JS objects again</a:t>
            </a:r>
          </a:p>
          <a:p>
            <a:r>
              <a:rPr lang="en-US" dirty="0"/>
              <a:t>Our event </a:t>
            </a:r>
            <a:r>
              <a:rPr lang="en-US" dirty="0">
                <a:solidFill>
                  <a:srgbClr val="0070C0"/>
                </a:solidFill>
              </a:rPr>
              <a:t>object</a:t>
            </a:r>
            <a:r>
              <a:rPr lang="en-US" dirty="0"/>
              <a:t> gives access to all </a:t>
            </a:r>
            <a:r>
              <a:rPr lang="en-US" dirty="0">
                <a:solidFill>
                  <a:srgbClr val="0070C0"/>
                </a:solidFill>
              </a:rPr>
              <a:t>attributes</a:t>
            </a:r>
            <a:r>
              <a:rPr lang="en-US" dirty="0"/>
              <a:t> of this particular event</a:t>
            </a:r>
          </a:p>
          <a:p>
            <a:r>
              <a:rPr lang="en-US" dirty="0" err="1"/>
              <a:t>e.altKey</a:t>
            </a:r>
            <a:r>
              <a:rPr lang="en-US" dirty="0"/>
              <a:t> or </a:t>
            </a:r>
            <a:r>
              <a:rPr lang="en-US" dirty="0" err="1"/>
              <a:t>e.shiftKey</a:t>
            </a:r>
            <a:r>
              <a:rPr lang="en-US" dirty="0"/>
              <a:t> tells you if those keys are depressed.</a:t>
            </a:r>
          </a:p>
          <a:p>
            <a:r>
              <a:rPr lang="en-US" dirty="0" err="1"/>
              <a:t>e.timestamp</a:t>
            </a:r>
            <a:r>
              <a:rPr lang="en-US" dirty="0"/>
              <a:t> gives the time of the event</a:t>
            </a:r>
          </a:p>
          <a:p>
            <a:r>
              <a:rPr lang="en-US" dirty="0"/>
              <a:t>e dot whatever gives you the value of the attribute you need to reference</a:t>
            </a:r>
          </a:p>
          <a:p>
            <a:r>
              <a:rPr lang="en-US" dirty="0"/>
              <a:t>When you have an object you reference the name followed by a dot and the attribute from that object</a:t>
            </a:r>
          </a:p>
          <a:p>
            <a:endParaRPr lang="en-US" dirty="0"/>
          </a:p>
        </p:txBody>
      </p:sp>
      <p:pic>
        <p:nvPicPr>
          <p:cNvPr id="4" name="Picture 3">
            <a:extLst>
              <a:ext uri="{FF2B5EF4-FFF2-40B4-BE49-F238E27FC236}">
                <a16:creationId xmlns:a16="http://schemas.microsoft.com/office/drawing/2014/main" id="{0D6E668E-97FF-C047-A72E-984FEE37E924}"/>
              </a:ext>
            </a:extLst>
          </p:cNvPr>
          <p:cNvPicPr>
            <a:picLocks noChangeAspect="1"/>
          </p:cNvPicPr>
          <p:nvPr/>
        </p:nvPicPr>
        <p:blipFill>
          <a:blip r:embed="rId2"/>
          <a:stretch>
            <a:fillRect/>
          </a:stretch>
        </p:blipFill>
        <p:spPr>
          <a:xfrm>
            <a:off x="0" y="1537801"/>
            <a:ext cx="2885704" cy="5085696"/>
          </a:xfrm>
          <a:prstGeom prst="rect">
            <a:avLst/>
          </a:prstGeom>
        </p:spPr>
      </p:pic>
      <p:pic>
        <p:nvPicPr>
          <p:cNvPr id="5" name="Picture 4">
            <a:extLst>
              <a:ext uri="{FF2B5EF4-FFF2-40B4-BE49-F238E27FC236}">
                <a16:creationId xmlns:a16="http://schemas.microsoft.com/office/drawing/2014/main" id="{3A640A5F-71E3-4848-AE07-0FAC0D5A63EA}"/>
              </a:ext>
            </a:extLst>
          </p:cNvPr>
          <p:cNvPicPr>
            <a:picLocks noChangeAspect="1"/>
          </p:cNvPicPr>
          <p:nvPr/>
        </p:nvPicPr>
        <p:blipFill>
          <a:blip r:embed="rId3"/>
          <a:stretch>
            <a:fillRect/>
          </a:stretch>
        </p:blipFill>
        <p:spPr>
          <a:xfrm>
            <a:off x="8476225" y="1785277"/>
            <a:ext cx="2885704" cy="4838220"/>
          </a:xfrm>
          <a:prstGeom prst="rect">
            <a:avLst/>
          </a:prstGeom>
        </p:spPr>
      </p:pic>
    </p:spTree>
    <p:extLst>
      <p:ext uri="{BB962C8B-B14F-4D97-AF65-F5344CB8AC3E}">
        <p14:creationId xmlns:p14="http://schemas.microsoft.com/office/powerpoint/2010/main" val="387459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5155-197A-4B4F-B4F8-FDCD9F636CA6}"/>
              </a:ext>
            </a:extLst>
          </p:cNvPr>
          <p:cNvSpPr>
            <a:spLocks noGrp="1"/>
          </p:cNvSpPr>
          <p:nvPr>
            <p:ph type="title"/>
          </p:nvPr>
        </p:nvSpPr>
        <p:spPr/>
        <p:txBody>
          <a:bodyPr/>
          <a:lstStyle/>
          <a:p>
            <a:r>
              <a:rPr lang="en-US" dirty="0"/>
              <a:t>Defining an event</a:t>
            </a:r>
            <a:br>
              <a:rPr lang="en-US" dirty="0"/>
            </a:br>
            <a:r>
              <a:rPr lang="en-US" dirty="0"/>
              <a:t>in the HTML (not preferred)</a:t>
            </a:r>
          </a:p>
        </p:txBody>
      </p:sp>
      <p:sp>
        <p:nvSpPr>
          <p:cNvPr id="3" name="Content Placeholder 2">
            <a:extLst>
              <a:ext uri="{FF2B5EF4-FFF2-40B4-BE49-F238E27FC236}">
                <a16:creationId xmlns:a16="http://schemas.microsoft.com/office/drawing/2014/main" id="{9E18F173-470A-EB42-8CF4-EDBB97BB2743}"/>
              </a:ext>
            </a:extLst>
          </p:cNvPr>
          <p:cNvSpPr>
            <a:spLocks noGrp="1"/>
          </p:cNvSpPr>
          <p:nvPr>
            <p:ph idx="1"/>
          </p:nvPr>
        </p:nvSpPr>
        <p:spPr/>
        <p:txBody>
          <a:bodyPr>
            <a:normAutofit fontScale="92500"/>
          </a:bodyPr>
          <a:lstStyle/>
          <a:p>
            <a:pPr marL="463360" indent="-457200">
              <a:buFont typeface="+mj-lt"/>
              <a:buAutoNum type="arabicPeriod"/>
            </a:pPr>
            <a:r>
              <a:rPr lang="en-US" dirty="0"/>
              <a:t>&lt;button onclick=</a:t>
            </a:r>
            <a:r>
              <a:rPr lang="en-US" dirty="0">
                <a:solidFill>
                  <a:schemeClr val="tx2">
                    <a:lumMod val="75000"/>
                  </a:schemeClr>
                </a:solidFill>
              </a:rPr>
              <a:t>"</a:t>
            </a:r>
            <a:r>
              <a:rPr lang="en-US" dirty="0" err="1">
                <a:solidFill>
                  <a:schemeClr val="tx2">
                    <a:lumMod val="75000"/>
                  </a:schemeClr>
                </a:solidFill>
              </a:rPr>
              <a:t>document.getElementById</a:t>
            </a:r>
            <a:r>
              <a:rPr lang="en-US" dirty="0">
                <a:solidFill>
                  <a:schemeClr val="tx2">
                    <a:lumMod val="75000"/>
                  </a:schemeClr>
                </a:solidFill>
              </a:rPr>
              <a:t>('demo').</a:t>
            </a:r>
            <a:r>
              <a:rPr lang="en-US" dirty="0" err="1">
                <a:solidFill>
                  <a:schemeClr val="tx2">
                    <a:lumMod val="75000"/>
                  </a:schemeClr>
                </a:solidFill>
              </a:rPr>
              <a:t>innerHTML</a:t>
            </a:r>
            <a:r>
              <a:rPr lang="en-US" dirty="0">
                <a:solidFill>
                  <a:schemeClr val="tx2">
                    <a:lumMod val="75000"/>
                  </a:schemeClr>
                </a:solidFill>
              </a:rPr>
              <a:t> = Date()"</a:t>
            </a:r>
            <a:r>
              <a:rPr lang="en-US" dirty="0"/>
              <a:t>&gt;The time is?&lt;/button&gt;</a:t>
            </a:r>
          </a:p>
          <a:p>
            <a:pPr marL="463360" indent="-457200">
              <a:buFont typeface="+mj-lt"/>
              <a:buAutoNum type="arabicPeriod"/>
            </a:pPr>
            <a:r>
              <a:rPr lang="en-US" dirty="0"/>
              <a:t>&lt;button onclick=</a:t>
            </a:r>
            <a:r>
              <a:rPr lang="en-US" dirty="0">
                <a:solidFill>
                  <a:schemeClr val="tx2">
                    <a:lumMod val="75000"/>
                  </a:schemeClr>
                </a:solidFill>
              </a:rPr>
              <a:t>"</a:t>
            </a:r>
            <a:r>
              <a:rPr lang="en-US" dirty="0" err="1">
                <a:solidFill>
                  <a:schemeClr val="tx2">
                    <a:lumMod val="75000"/>
                  </a:schemeClr>
                </a:solidFill>
              </a:rPr>
              <a:t>this.innerHTML</a:t>
            </a:r>
            <a:r>
              <a:rPr lang="en-US" dirty="0">
                <a:solidFill>
                  <a:schemeClr val="tx2">
                    <a:lumMod val="75000"/>
                  </a:schemeClr>
                </a:solidFill>
              </a:rPr>
              <a:t> = Date()"</a:t>
            </a:r>
            <a:r>
              <a:rPr lang="en-US" dirty="0"/>
              <a:t>&gt;The time is?&lt;/button&gt;</a:t>
            </a:r>
          </a:p>
          <a:p>
            <a:pPr marL="463360" indent="-457200">
              <a:buFont typeface="+mj-lt"/>
              <a:buAutoNum type="arabicPeriod"/>
            </a:pPr>
            <a:r>
              <a:rPr lang="en-US" dirty="0"/>
              <a:t>&lt;button onclick=</a:t>
            </a:r>
            <a:r>
              <a:rPr lang="en-US" dirty="0">
                <a:solidFill>
                  <a:schemeClr val="tx2">
                    <a:lumMod val="75000"/>
                  </a:schemeClr>
                </a:solidFill>
              </a:rPr>
              <a:t>"</a:t>
            </a:r>
            <a:r>
              <a:rPr lang="en-US" dirty="0" err="1">
                <a:solidFill>
                  <a:schemeClr val="tx2">
                    <a:lumMod val="75000"/>
                  </a:schemeClr>
                </a:solidFill>
              </a:rPr>
              <a:t>displayDate</a:t>
            </a:r>
            <a:r>
              <a:rPr lang="en-US" dirty="0">
                <a:solidFill>
                  <a:schemeClr val="tx2">
                    <a:lumMod val="75000"/>
                  </a:schemeClr>
                </a:solidFill>
              </a:rPr>
              <a:t>()"</a:t>
            </a:r>
            <a:r>
              <a:rPr lang="en-US" dirty="0"/>
              <a:t>&gt;The time is?&lt;/button&gt;</a:t>
            </a:r>
            <a:br>
              <a:rPr lang="en-US" dirty="0"/>
            </a:br>
            <a:r>
              <a:rPr lang="en-US" dirty="0"/>
              <a:t>&lt;script&gt;</a:t>
            </a:r>
          </a:p>
          <a:p>
            <a:pPr marL="457010" lvl="1" indent="0">
              <a:buNone/>
            </a:pPr>
            <a:r>
              <a:rPr lang="en-US" dirty="0">
                <a:solidFill>
                  <a:srgbClr val="FFC000"/>
                </a:solidFill>
              </a:rPr>
              <a:t>function </a:t>
            </a:r>
            <a:r>
              <a:rPr lang="en-US" dirty="0" err="1">
                <a:solidFill>
                  <a:srgbClr val="FFC000"/>
                </a:solidFill>
              </a:rPr>
              <a:t>displayDate</a:t>
            </a:r>
            <a:r>
              <a:rPr lang="en-US" dirty="0">
                <a:solidFill>
                  <a:srgbClr val="FFC000"/>
                </a:solidFill>
              </a:rPr>
              <a:t>() {</a:t>
            </a:r>
          </a:p>
          <a:p>
            <a:pPr marL="457010" lvl="1" indent="0">
              <a:buNone/>
            </a:pPr>
            <a:r>
              <a:rPr lang="en-US" dirty="0">
                <a:solidFill>
                  <a:srgbClr val="FFC000"/>
                </a:solidFill>
              </a:rPr>
              <a:t>  </a:t>
            </a:r>
            <a:r>
              <a:rPr lang="en-US" dirty="0" err="1">
                <a:solidFill>
                  <a:srgbClr val="FFC000"/>
                </a:solidFill>
              </a:rPr>
              <a:t>document.getElementById</a:t>
            </a:r>
            <a:r>
              <a:rPr lang="en-US" dirty="0">
                <a:solidFill>
                  <a:srgbClr val="FFC000"/>
                </a:solidFill>
              </a:rPr>
              <a:t>("demo").</a:t>
            </a:r>
            <a:r>
              <a:rPr lang="en-US" dirty="0" err="1">
                <a:solidFill>
                  <a:srgbClr val="FFC000"/>
                </a:solidFill>
              </a:rPr>
              <a:t>innerHTML</a:t>
            </a:r>
            <a:r>
              <a:rPr lang="en-US" dirty="0">
                <a:solidFill>
                  <a:srgbClr val="FFC000"/>
                </a:solidFill>
              </a:rPr>
              <a:t> = Date();</a:t>
            </a:r>
          </a:p>
          <a:p>
            <a:pPr marL="457010" lvl="1" indent="0">
              <a:buNone/>
            </a:pPr>
            <a:r>
              <a:rPr lang="en-US" dirty="0">
                <a:solidFill>
                  <a:srgbClr val="FFC000"/>
                </a:solidFill>
              </a:rPr>
              <a:t>}</a:t>
            </a:r>
          </a:p>
          <a:p>
            <a:pPr marL="457010" lvl="1" indent="0">
              <a:buNone/>
            </a:pPr>
            <a:r>
              <a:rPr lang="en-US" dirty="0"/>
              <a:t>&lt;/script&gt;</a:t>
            </a:r>
          </a:p>
        </p:txBody>
      </p:sp>
    </p:spTree>
    <p:extLst>
      <p:ext uri="{BB962C8B-B14F-4D97-AF65-F5344CB8AC3E}">
        <p14:creationId xmlns:p14="http://schemas.microsoft.com/office/powerpoint/2010/main" val="175855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A48C-2F2B-6448-AFE8-F8925FF4466A}"/>
              </a:ext>
            </a:extLst>
          </p:cNvPr>
          <p:cNvSpPr>
            <a:spLocks noGrp="1"/>
          </p:cNvSpPr>
          <p:nvPr>
            <p:ph type="title"/>
          </p:nvPr>
        </p:nvSpPr>
        <p:spPr/>
        <p:txBody>
          <a:bodyPr/>
          <a:lstStyle/>
          <a:p>
            <a:r>
              <a:rPr lang="en-US" dirty="0"/>
              <a:t>Defining an Event</a:t>
            </a:r>
            <a:br>
              <a:rPr lang="en-US" dirty="0"/>
            </a:br>
            <a:r>
              <a:rPr lang="en-US" dirty="0"/>
              <a:t>Using </a:t>
            </a:r>
            <a:r>
              <a:rPr lang="en-US" dirty="0" err="1"/>
              <a:t>addEventListener</a:t>
            </a:r>
            <a:r>
              <a:rPr lang="en-US" dirty="0"/>
              <a:t> (preferred)</a:t>
            </a:r>
          </a:p>
        </p:txBody>
      </p:sp>
      <p:sp>
        <p:nvSpPr>
          <p:cNvPr id="3" name="Content Placeholder 2">
            <a:extLst>
              <a:ext uri="{FF2B5EF4-FFF2-40B4-BE49-F238E27FC236}">
                <a16:creationId xmlns:a16="http://schemas.microsoft.com/office/drawing/2014/main" id="{88B268A5-9314-7847-854C-D09A763248FB}"/>
              </a:ext>
            </a:extLst>
          </p:cNvPr>
          <p:cNvSpPr>
            <a:spLocks noGrp="1"/>
          </p:cNvSpPr>
          <p:nvPr>
            <p:ph idx="1"/>
          </p:nvPr>
        </p:nvSpPr>
        <p:spPr/>
        <p:txBody>
          <a:bodyPr/>
          <a:lstStyle/>
          <a:p>
            <a:r>
              <a:rPr lang="en-US" dirty="0"/>
              <a:t>Why is it preferred?</a:t>
            </a:r>
          </a:p>
          <a:p>
            <a:r>
              <a:rPr lang="en-US" dirty="0"/>
              <a:t>You are not combining JavaScript and HTML in the same setting</a:t>
            </a:r>
          </a:p>
          <a:p>
            <a:r>
              <a:rPr lang="en-US" dirty="0"/>
              <a:t>All a part of a MVC pattern</a:t>
            </a:r>
          </a:p>
          <a:p>
            <a:pPr lvl="1"/>
            <a:r>
              <a:rPr lang="en-US" dirty="0"/>
              <a:t>.html is for HTML – the View, how the page looks</a:t>
            </a:r>
          </a:p>
          <a:p>
            <a:pPr lvl="1"/>
            <a:r>
              <a:rPr lang="en-US" dirty="0"/>
              <a:t>.</a:t>
            </a:r>
            <a:r>
              <a:rPr lang="en-US" dirty="0" err="1"/>
              <a:t>js</a:t>
            </a:r>
            <a:r>
              <a:rPr lang="en-US" dirty="0"/>
              <a:t> is for the JavaScript – the Controller, how the page acts</a:t>
            </a:r>
          </a:p>
        </p:txBody>
      </p:sp>
    </p:spTree>
    <p:extLst>
      <p:ext uri="{BB962C8B-B14F-4D97-AF65-F5344CB8AC3E}">
        <p14:creationId xmlns:p14="http://schemas.microsoft.com/office/powerpoint/2010/main" val="162796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F0FF-99C1-404E-9F31-88A30820D4A0}"/>
              </a:ext>
            </a:extLst>
          </p:cNvPr>
          <p:cNvSpPr>
            <a:spLocks noGrp="1"/>
          </p:cNvSpPr>
          <p:nvPr>
            <p:ph type="title"/>
          </p:nvPr>
        </p:nvSpPr>
        <p:spPr/>
        <p:txBody>
          <a:bodyPr/>
          <a:lstStyle/>
          <a:p>
            <a:r>
              <a:rPr lang="en-US" dirty="0" err="1"/>
              <a:t>addEventHandler</a:t>
            </a:r>
            <a:endParaRPr lang="en-US" dirty="0"/>
          </a:p>
        </p:txBody>
      </p:sp>
      <p:sp>
        <p:nvSpPr>
          <p:cNvPr id="3" name="Content Placeholder 2">
            <a:extLst>
              <a:ext uri="{FF2B5EF4-FFF2-40B4-BE49-F238E27FC236}">
                <a16:creationId xmlns:a16="http://schemas.microsoft.com/office/drawing/2014/main" id="{E613CE5D-0E82-D54A-952C-1CAC12540440}"/>
              </a:ext>
            </a:extLst>
          </p:cNvPr>
          <p:cNvSpPr>
            <a:spLocks noGrp="1"/>
          </p:cNvSpPr>
          <p:nvPr>
            <p:ph idx="1"/>
          </p:nvPr>
        </p:nvSpPr>
        <p:spPr/>
        <p:txBody>
          <a:bodyPr/>
          <a:lstStyle/>
          <a:p>
            <a:r>
              <a:rPr lang="en-US" dirty="0"/>
              <a:t>You need a reference to the element requiring a handler</a:t>
            </a:r>
          </a:p>
          <a:p>
            <a:r>
              <a:rPr lang="en-US" dirty="0"/>
              <a:t>To select a single element use:</a:t>
            </a:r>
          </a:p>
          <a:p>
            <a:pPr lvl="1"/>
            <a:r>
              <a:rPr lang="en-US" dirty="0" err="1"/>
              <a:t>querySelector</a:t>
            </a:r>
            <a:r>
              <a:rPr lang="en-US" dirty="0"/>
              <a:t>, </a:t>
            </a:r>
            <a:r>
              <a:rPr lang="en-US" dirty="0" err="1"/>
              <a:t>getElementById</a:t>
            </a:r>
            <a:r>
              <a:rPr lang="en-US" dirty="0"/>
              <a:t>, </a:t>
            </a:r>
          </a:p>
          <a:p>
            <a:r>
              <a:rPr lang="en-US" dirty="0"/>
              <a:t>Need to add the same handler to multiple elements? Use</a:t>
            </a:r>
          </a:p>
          <a:p>
            <a:pPr lvl="1"/>
            <a:r>
              <a:rPr lang="en-US" dirty="0" err="1"/>
              <a:t>getElementsByTagName</a:t>
            </a:r>
            <a:r>
              <a:rPr lang="en-US" dirty="0"/>
              <a:t>, </a:t>
            </a:r>
            <a:r>
              <a:rPr lang="en-US" dirty="0" err="1"/>
              <a:t>getElementsByClassName</a:t>
            </a:r>
            <a:r>
              <a:rPr lang="en-US" dirty="0"/>
              <a:t>, </a:t>
            </a:r>
            <a:r>
              <a:rPr lang="en-US" dirty="0" err="1"/>
              <a:t>querySelectorAll</a:t>
            </a:r>
            <a:endParaRPr lang="en-US" dirty="0"/>
          </a:p>
          <a:p>
            <a:r>
              <a:rPr lang="en-US" dirty="0"/>
              <a:t>See </a:t>
            </a:r>
            <a:r>
              <a:rPr lang="en-US" dirty="0" err="1">
                <a:solidFill>
                  <a:srgbClr val="FFC000"/>
                </a:solidFill>
              </a:rPr>
              <a:t>FetchExamples</a:t>
            </a:r>
            <a:r>
              <a:rPr lang="en-US" dirty="0"/>
              <a:t> repo</a:t>
            </a:r>
          </a:p>
        </p:txBody>
      </p:sp>
    </p:spTree>
    <p:extLst>
      <p:ext uri="{BB962C8B-B14F-4D97-AF65-F5344CB8AC3E}">
        <p14:creationId xmlns:p14="http://schemas.microsoft.com/office/powerpoint/2010/main" val="38284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9968-7821-6545-8A5C-B730CD4E80FA}"/>
              </a:ext>
            </a:extLst>
          </p:cNvPr>
          <p:cNvSpPr>
            <a:spLocks noGrp="1"/>
          </p:cNvSpPr>
          <p:nvPr>
            <p:ph type="title"/>
          </p:nvPr>
        </p:nvSpPr>
        <p:spPr/>
        <p:txBody>
          <a:bodyPr/>
          <a:lstStyle/>
          <a:p>
            <a:r>
              <a:rPr lang="en-US" dirty="0"/>
              <a:t>Note to the class</a:t>
            </a:r>
          </a:p>
        </p:txBody>
      </p:sp>
      <p:sp>
        <p:nvSpPr>
          <p:cNvPr id="3" name="Content Placeholder 2">
            <a:extLst>
              <a:ext uri="{FF2B5EF4-FFF2-40B4-BE49-F238E27FC236}">
                <a16:creationId xmlns:a16="http://schemas.microsoft.com/office/drawing/2014/main" id="{E6F24833-0BD5-DD4C-B27C-B3448517C339}"/>
              </a:ext>
            </a:extLst>
          </p:cNvPr>
          <p:cNvSpPr>
            <a:spLocks noGrp="1"/>
          </p:cNvSpPr>
          <p:nvPr>
            <p:ph idx="1"/>
          </p:nvPr>
        </p:nvSpPr>
        <p:spPr/>
        <p:txBody>
          <a:bodyPr>
            <a:normAutofit/>
          </a:bodyPr>
          <a:lstStyle/>
          <a:p>
            <a:r>
              <a:rPr lang="en-US" dirty="0"/>
              <a:t>I have incorporated anything that needs to be understood for the quizzes in this PowerPoint.</a:t>
            </a:r>
          </a:p>
          <a:p>
            <a:r>
              <a:rPr lang="en-US" dirty="0"/>
              <a:t>Use this gist for code demonstrating much of what is covered in the slide deck</a:t>
            </a:r>
          </a:p>
          <a:p>
            <a:pPr lvl="1"/>
            <a:r>
              <a:rPr lang="en-US" dirty="0"/>
              <a:t>https://</a:t>
            </a:r>
            <a:r>
              <a:rPr lang="en-US" dirty="0" err="1"/>
              <a:t>gist.github.com</a:t>
            </a:r>
            <a:r>
              <a:rPr lang="en-US" dirty="0"/>
              <a:t>/43dbd897cd04ff223ecb4a66c12f45cd</a:t>
            </a:r>
          </a:p>
          <a:p>
            <a:r>
              <a:rPr lang="en-US" dirty="0"/>
              <a:t>I tried to be a responsible programmer and include helpful comments</a:t>
            </a:r>
          </a:p>
        </p:txBody>
      </p:sp>
    </p:spTree>
    <p:extLst>
      <p:ext uri="{BB962C8B-B14F-4D97-AF65-F5344CB8AC3E}">
        <p14:creationId xmlns:p14="http://schemas.microsoft.com/office/powerpoint/2010/main" val="37996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2E7F-DF0F-1041-8F5F-CEC986F48D68}"/>
              </a:ext>
            </a:extLst>
          </p:cNvPr>
          <p:cNvSpPr>
            <a:spLocks noGrp="1"/>
          </p:cNvSpPr>
          <p:nvPr>
            <p:ph type="title"/>
          </p:nvPr>
        </p:nvSpPr>
        <p:spPr/>
        <p:txBody>
          <a:bodyPr/>
          <a:lstStyle/>
          <a:p>
            <a:r>
              <a:rPr lang="en-US" dirty="0" err="1"/>
              <a:t>addEventHandler</a:t>
            </a:r>
            <a:endParaRPr lang="en-US" dirty="0"/>
          </a:p>
        </p:txBody>
      </p:sp>
      <p:sp>
        <p:nvSpPr>
          <p:cNvPr id="6" name="Rectangle 5">
            <a:extLst>
              <a:ext uri="{FF2B5EF4-FFF2-40B4-BE49-F238E27FC236}">
                <a16:creationId xmlns:a16="http://schemas.microsoft.com/office/drawing/2014/main" id="{A30FDEBD-AC2B-194D-9E6C-FE5BECCADF47}"/>
              </a:ext>
            </a:extLst>
          </p:cNvPr>
          <p:cNvSpPr/>
          <p:nvPr/>
        </p:nvSpPr>
        <p:spPr>
          <a:xfrm>
            <a:off x="2334930" y="2136338"/>
            <a:ext cx="8447865" cy="2308324"/>
          </a:xfrm>
          <a:prstGeom prst="rect">
            <a:avLst/>
          </a:prstGeom>
          <a:solidFill>
            <a:schemeClr val="tx1">
              <a:lumMod val="85000"/>
            </a:schemeClr>
          </a:solidFill>
        </p:spPr>
        <p:txBody>
          <a:bodyPr wrap="square">
            <a:spAutoFit/>
          </a:bodyPr>
          <a:lstStyle/>
          <a:p>
            <a:r>
              <a:rPr lang="en-US" dirty="0">
                <a:solidFill>
                  <a:srgbClr val="0033B3"/>
                </a:solidFill>
              </a:rPr>
              <a:t>let </a:t>
            </a:r>
            <a:r>
              <a:rPr lang="en-US" dirty="0" err="1">
                <a:solidFill>
                  <a:srgbClr val="248F8F"/>
                </a:solidFill>
              </a:rPr>
              <a:t>bgDiv</a:t>
            </a:r>
            <a:r>
              <a:rPr lang="en-US" dirty="0">
                <a:solidFill>
                  <a:srgbClr val="248F8F"/>
                </a:solidFill>
              </a:rPr>
              <a:t> </a:t>
            </a:r>
            <a:r>
              <a:rPr lang="en-US" dirty="0"/>
              <a:t>= </a:t>
            </a:r>
            <a:r>
              <a:rPr lang="en-US" dirty="0" err="1">
                <a:solidFill>
                  <a:srgbClr val="830091"/>
                </a:solidFill>
              </a:rPr>
              <a:t>document</a:t>
            </a:r>
            <a:r>
              <a:rPr lang="en-US" dirty="0" err="1"/>
              <a:t>.</a:t>
            </a:r>
            <a:r>
              <a:rPr lang="en-US" dirty="0" err="1">
                <a:solidFill>
                  <a:srgbClr val="7A7A43"/>
                </a:solidFill>
              </a:rPr>
              <a:t>getElementById</a:t>
            </a:r>
            <a:r>
              <a:rPr lang="en-US" dirty="0"/>
              <a:t>(</a:t>
            </a:r>
            <a:r>
              <a:rPr lang="en-US" dirty="0">
                <a:solidFill>
                  <a:srgbClr val="067D17"/>
                </a:solidFill>
              </a:rPr>
              <a:t>"</a:t>
            </a:r>
            <a:r>
              <a:rPr lang="en-US" dirty="0" err="1">
                <a:solidFill>
                  <a:srgbClr val="067D17"/>
                </a:solidFill>
              </a:rPr>
              <a:t>bgDiv</a:t>
            </a:r>
            <a:r>
              <a:rPr lang="en-US" dirty="0">
                <a:solidFill>
                  <a:srgbClr val="067D17"/>
                </a:solidFill>
              </a:rPr>
              <a:t>"</a:t>
            </a:r>
            <a:r>
              <a:rPr lang="en-US" dirty="0"/>
              <a:t>);</a:t>
            </a:r>
            <a:br>
              <a:rPr lang="en-US" dirty="0"/>
            </a:br>
            <a:endParaRPr lang="en-US" dirty="0">
              <a:solidFill>
                <a:srgbClr val="248F8F"/>
              </a:solidFill>
            </a:endParaRPr>
          </a:p>
          <a:p>
            <a:r>
              <a:rPr lang="en-US" dirty="0" err="1">
                <a:solidFill>
                  <a:srgbClr val="248F8F"/>
                </a:solidFill>
              </a:rPr>
              <a:t>bgDiv</a:t>
            </a:r>
            <a:r>
              <a:rPr lang="en-US" dirty="0" err="1"/>
              <a:t>.</a:t>
            </a:r>
            <a:r>
              <a:rPr lang="en-US" dirty="0" err="1">
                <a:solidFill>
                  <a:srgbClr val="7A7A43"/>
                </a:solidFill>
              </a:rPr>
              <a:t>addEventListener</a:t>
            </a:r>
            <a:r>
              <a:rPr lang="en-US" dirty="0"/>
              <a:t>(</a:t>
            </a:r>
            <a:r>
              <a:rPr lang="en-US" dirty="0">
                <a:solidFill>
                  <a:srgbClr val="067D17"/>
                </a:solidFill>
              </a:rPr>
              <a:t>'</a:t>
            </a:r>
            <a:r>
              <a:rPr lang="en-US" dirty="0" err="1">
                <a:solidFill>
                  <a:srgbClr val="067D17"/>
                </a:solidFill>
              </a:rPr>
              <a:t>mousemove</a:t>
            </a:r>
            <a:r>
              <a:rPr lang="en-US" dirty="0">
                <a:solidFill>
                  <a:srgbClr val="067D17"/>
                </a:solidFill>
              </a:rPr>
              <a:t>'</a:t>
            </a:r>
            <a:r>
              <a:rPr lang="en-US" dirty="0"/>
              <a:t>, (</a:t>
            </a:r>
            <a:r>
              <a:rPr lang="en-US" dirty="0">
                <a:solidFill>
                  <a:srgbClr val="FF0000"/>
                </a:solidFill>
              </a:rPr>
              <a:t>e</a:t>
            </a:r>
            <a:r>
              <a:rPr lang="en-US" dirty="0"/>
              <a:t>) =&gt; </a:t>
            </a:r>
            <a:r>
              <a:rPr lang="en-US" dirty="0">
                <a:solidFill>
                  <a:srgbClr val="FF0000"/>
                </a:solidFill>
              </a:rPr>
              <a:t>{</a:t>
            </a:r>
            <a:br>
              <a:rPr lang="en-US" dirty="0"/>
            </a:br>
            <a:r>
              <a:rPr lang="en-US" dirty="0"/>
              <a:t>      </a:t>
            </a:r>
            <a:r>
              <a:rPr lang="en-US" dirty="0">
                <a:solidFill>
                  <a:srgbClr val="0033B3"/>
                </a:solidFill>
              </a:rPr>
              <a:t>let </a:t>
            </a:r>
            <a:r>
              <a:rPr lang="en-US" dirty="0">
                <a:solidFill>
                  <a:srgbClr val="248F8F"/>
                </a:solidFill>
              </a:rPr>
              <a:t>color </a:t>
            </a:r>
            <a:r>
              <a:rPr lang="en-US" dirty="0"/>
              <a:t>= </a:t>
            </a:r>
            <a:r>
              <a:rPr lang="en-US" i="1" dirty="0" err="1"/>
              <a:t>getRandomColor</a:t>
            </a:r>
            <a:r>
              <a:rPr lang="en-US" dirty="0"/>
              <a:t>();</a:t>
            </a:r>
            <a:br>
              <a:rPr lang="en-US" dirty="0"/>
            </a:br>
            <a:r>
              <a:rPr lang="en-US" dirty="0"/>
              <a:t>      </a:t>
            </a:r>
            <a:r>
              <a:rPr lang="en-US" dirty="0" err="1">
                <a:solidFill>
                  <a:srgbClr val="248F8F"/>
                </a:solidFill>
              </a:rPr>
              <a:t>bgDiv</a:t>
            </a:r>
            <a:r>
              <a:rPr lang="en-US" dirty="0" err="1"/>
              <a:t>.</a:t>
            </a:r>
            <a:r>
              <a:rPr lang="en-US" dirty="0" err="1">
                <a:solidFill>
                  <a:srgbClr val="871094"/>
                </a:solidFill>
              </a:rPr>
              <a:t>style</a:t>
            </a:r>
            <a:r>
              <a:rPr lang="en-US" dirty="0" err="1"/>
              <a:t>.</a:t>
            </a:r>
            <a:r>
              <a:rPr lang="en-US" dirty="0" err="1">
                <a:solidFill>
                  <a:srgbClr val="871094"/>
                </a:solidFill>
              </a:rPr>
              <a:t>backgroundColor</a:t>
            </a:r>
            <a:r>
              <a:rPr lang="en-US" dirty="0">
                <a:solidFill>
                  <a:srgbClr val="871094"/>
                </a:solidFill>
              </a:rPr>
              <a:t> </a:t>
            </a:r>
            <a:r>
              <a:rPr lang="en-US" dirty="0"/>
              <a:t>= </a:t>
            </a:r>
            <a:r>
              <a:rPr lang="en-US" dirty="0">
                <a:solidFill>
                  <a:srgbClr val="248F8F"/>
                </a:solidFill>
              </a:rPr>
              <a:t>color</a:t>
            </a:r>
            <a:r>
              <a:rPr lang="en-US" dirty="0"/>
              <a:t>;</a:t>
            </a:r>
            <a:br>
              <a:rPr lang="en-US" dirty="0"/>
            </a:br>
            <a:r>
              <a:rPr lang="en-US" dirty="0"/>
              <a:t>      </a:t>
            </a:r>
            <a:r>
              <a:rPr lang="en-US" dirty="0" err="1">
                <a:solidFill>
                  <a:srgbClr val="248F8F"/>
                </a:solidFill>
              </a:rPr>
              <a:t>bgDiv</a:t>
            </a:r>
            <a:r>
              <a:rPr lang="en-US" dirty="0" err="1"/>
              <a:t>.</a:t>
            </a:r>
            <a:r>
              <a:rPr lang="en-US" dirty="0" err="1">
                <a:solidFill>
                  <a:srgbClr val="871094"/>
                </a:solidFill>
              </a:rPr>
              <a:t>innerHTML</a:t>
            </a:r>
            <a:r>
              <a:rPr lang="en-US" dirty="0">
                <a:solidFill>
                  <a:srgbClr val="871094"/>
                </a:solidFill>
              </a:rPr>
              <a:t> </a:t>
            </a:r>
            <a:r>
              <a:rPr lang="en-US" dirty="0"/>
              <a:t>= </a:t>
            </a:r>
            <a:r>
              <a:rPr lang="en-US" dirty="0">
                <a:solidFill>
                  <a:srgbClr val="248F8F"/>
                </a:solidFill>
              </a:rPr>
              <a:t>color </a:t>
            </a:r>
            <a:r>
              <a:rPr lang="en-US" dirty="0"/>
              <a:t>+ </a:t>
            </a:r>
            <a:r>
              <a:rPr lang="en-US" dirty="0">
                <a:solidFill>
                  <a:srgbClr val="067D17"/>
                </a:solidFill>
              </a:rPr>
              <a:t>'&lt;</a:t>
            </a:r>
            <a:r>
              <a:rPr lang="en-US" dirty="0" err="1">
                <a:solidFill>
                  <a:srgbClr val="067D17"/>
                </a:solidFill>
              </a:rPr>
              <a:t>br</a:t>
            </a:r>
            <a:r>
              <a:rPr lang="en-US" dirty="0">
                <a:solidFill>
                  <a:srgbClr val="067D17"/>
                </a:solidFill>
              </a:rPr>
              <a:t>&gt;&lt;</a:t>
            </a:r>
            <a:r>
              <a:rPr lang="en-US" dirty="0" err="1">
                <a:solidFill>
                  <a:srgbClr val="067D17"/>
                </a:solidFill>
              </a:rPr>
              <a:t>hr</a:t>
            </a:r>
            <a:r>
              <a:rPr lang="en-US" dirty="0">
                <a:solidFill>
                  <a:srgbClr val="067D17"/>
                </a:solidFill>
              </a:rPr>
              <a:t>&gt;(' </a:t>
            </a:r>
            <a:r>
              <a:rPr lang="en-US" dirty="0"/>
              <a:t>+ </a:t>
            </a:r>
            <a:r>
              <a:rPr lang="en-US" dirty="0" err="1">
                <a:solidFill>
                  <a:srgbClr val="FF0000"/>
                </a:solidFill>
              </a:rPr>
              <a:t>e</a:t>
            </a:r>
            <a:r>
              <a:rPr lang="en-US" dirty="0" err="1"/>
              <a:t>.</a:t>
            </a:r>
            <a:r>
              <a:rPr lang="en-US" dirty="0" err="1">
                <a:solidFill>
                  <a:srgbClr val="871094"/>
                </a:solidFill>
              </a:rPr>
              <a:t>clientX</a:t>
            </a:r>
            <a:r>
              <a:rPr lang="en-US" dirty="0">
                <a:solidFill>
                  <a:srgbClr val="871094"/>
                </a:solidFill>
              </a:rPr>
              <a:t> </a:t>
            </a:r>
            <a:r>
              <a:rPr lang="en-US" dirty="0"/>
              <a:t>+ </a:t>
            </a:r>
            <a:r>
              <a:rPr lang="en-US" dirty="0">
                <a:solidFill>
                  <a:srgbClr val="067D17"/>
                </a:solidFill>
              </a:rPr>
              <a:t>", " </a:t>
            </a:r>
            <a:r>
              <a:rPr lang="en-US" dirty="0"/>
              <a:t>+ </a:t>
            </a:r>
            <a:r>
              <a:rPr lang="en-US" dirty="0" err="1">
                <a:solidFill>
                  <a:srgbClr val="FF0000"/>
                </a:solidFill>
              </a:rPr>
              <a:t>e</a:t>
            </a:r>
            <a:r>
              <a:rPr lang="en-US" dirty="0" err="1"/>
              <a:t>.</a:t>
            </a:r>
            <a:r>
              <a:rPr lang="en-US" dirty="0" err="1">
                <a:solidFill>
                  <a:srgbClr val="871094"/>
                </a:solidFill>
              </a:rPr>
              <a:t>clientY</a:t>
            </a:r>
            <a:r>
              <a:rPr lang="en-US" dirty="0">
                <a:solidFill>
                  <a:srgbClr val="871094"/>
                </a:solidFill>
              </a:rPr>
              <a:t> </a:t>
            </a:r>
            <a:r>
              <a:rPr lang="en-US" dirty="0"/>
              <a:t>+ </a:t>
            </a:r>
            <a:r>
              <a:rPr lang="en-US" dirty="0">
                <a:solidFill>
                  <a:srgbClr val="067D17"/>
                </a:solidFill>
              </a:rPr>
              <a:t>')'</a:t>
            </a:r>
            <a:r>
              <a:rPr lang="en-US" dirty="0"/>
              <a:t>;</a:t>
            </a:r>
            <a:br>
              <a:rPr lang="en-US" dirty="0"/>
            </a:br>
            <a:r>
              <a:rPr lang="en-US" dirty="0"/>
              <a:t>      </a:t>
            </a:r>
            <a:r>
              <a:rPr lang="en-US" dirty="0" err="1">
                <a:solidFill>
                  <a:srgbClr val="830091"/>
                </a:solidFill>
              </a:rPr>
              <a:t>console</a:t>
            </a:r>
            <a:r>
              <a:rPr lang="en-US" dirty="0" err="1"/>
              <a:t>.</a:t>
            </a:r>
            <a:r>
              <a:rPr lang="en-US" dirty="0" err="1">
                <a:solidFill>
                  <a:srgbClr val="7A7A43"/>
                </a:solidFill>
              </a:rPr>
              <a:t>log</a:t>
            </a:r>
            <a:r>
              <a:rPr lang="en-US" dirty="0">
                <a:solidFill>
                  <a:srgbClr val="7A7A43"/>
                </a:solidFill>
              </a:rPr>
              <a:t> </a:t>
            </a:r>
            <a:r>
              <a:rPr lang="en-US" dirty="0"/>
              <a:t>(</a:t>
            </a:r>
            <a:r>
              <a:rPr lang="en-US" dirty="0">
                <a:solidFill>
                  <a:srgbClr val="067D17"/>
                </a:solidFill>
              </a:rPr>
              <a:t>'(' </a:t>
            </a:r>
            <a:r>
              <a:rPr lang="en-US" dirty="0"/>
              <a:t>+ </a:t>
            </a:r>
            <a:r>
              <a:rPr lang="en-US" dirty="0" err="1">
                <a:solidFill>
                  <a:srgbClr val="FF0000"/>
                </a:solidFill>
              </a:rPr>
              <a:t>e</a:t>
            </a:r>
            <a:r>
              <a:rPr lang="en-US" dirty="0" err="1"/>
              <a:t>.</a:t>
            </a:r>
            <a:r>
              <a:rPr lang="en-US" dirty="0" err="1">
                <a:solidFill>
                  <a:srgbClr val="871094"/>
                </a:solidFill>
              </a:rPr>
              <a:t>clientX</a:t>
            </a:r>
            <a:r>
              <a:rPr lang="en-US" dirty="0">
                <a:solidFill>
                  <a:srgbClr val="871094"/>
                </a:solidFill>
              </a:rPr>
              <a:t> </a:t>
            </a:r>
            <a:r>
              <a:rPr lang="en-US" dirty="0"/>
              <a:t>+ </a:t>
            </a:r>
            <a:r>
              <a:rPr lang="en-US" dirty="0">
                <a:solidFill>
                  <a:srgbClr val="067D17"/>
                </a:solidFill>
              </a:rPr>
              <a:t>", " </a:t>
            </a:r>
            <a:r>
              <a:rPr lang="en-US" dirty="0"/>
              <a:t>+ </a:t>
            </a:r>
            <a:r>
              <a:rPr lang="en-US" dirty="0" err="1">
                <a:solidFill>
                  <a:srgbClr val="FF0000"/>
                </a:solidFill>
              </a:rPr>
              <a:t>e</a:t>
            </a:r>
            <a:r>
              <a:rPr lang="en-US" dirty="0" err="1"/>
              <a:t>.</a:t>
            </a:r>
            <a:r>
              <a:rPr lang="en-US" dirty="0" err="1">
                <a:solidFill>
                  <a:srgbClr val="871094"/>
                </a:solidFill>
              </a:rPr>
              <a:t>clientY</a:t>
            </a:r>
            <a:r>
              <a:rPr lang="en-US" dirty="0">
                <a:solidFill>
                  <a:srgbClr val="871094"/>
                </a:solidFill>
              </a:rPr>
              <a:t> </a:t>
            </a:r>
            <a:r>
              <a:rPr lang="en-US" dirty="0"/>
              <a:t>+ </a:t>
            </a:r>
            <a:r>
              <a:rPr lang="en-US" dirty="0">
                <a:solidFill>
                  <a:srgbClr val="067D17"/>
                </a:solidFill>
              </a:rPr>
              <a:t>')'</a:t>
            </a:r>
            <a:r>
              <a:rPr lang="en-US" dirty="0"/>
              <a:t>);</a:t>
            </a:r>
            <a:br>
              <a:rPr lang="en-US" dirty="0"/>
            </a:br>
            <a:r>
              <a:rPr lang="en-US" dirty="0">
                <a:solidFill>
                  <a:srgbClr val="FF0000"/>
                </a:solidFill>
              </a:rPr>
              <a:t>}</a:t>
            </a:r>
            <a:r>
              <a:rPr lang="en-US" dirty="0"/>
              <a:t>);</a:t>
            </a:r>
          </a:p>
        </p:txBody>
      </p:sp>
    </p:spTree>
    <p:extLst>
      <p:ext uri="{BB962C8B-B14F-4D97-AF65-F5344CB8AC3E}">
        <p14:creationId xmlns:p14="http://schemas.microsoft.com/office/powerpoint/2010/main" val="240225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D2B1-50A4-4D54-5AEC-330F12279BF3}"/>
              </a:ext>
            </a:extLst>
          </p:cNvPr>
          <p:cNvSpPr>
            <a:spLocks noGrp="1"/>
          </p:cNvSpPr>
          <p:nvPr>
            <p:ph type="title"/>
          </p:nvPr>
        </p:nvSpPr>
        <p:spPr/>
        <p:txBody>
          <a:bodyPr/>
          <a:lstStyle/>
          <a:p>
            <a:endParaRPr lang="en-US" dirty="0"/>
          </a:p>
        </p:txBody>
      </p:sp>
      <p:sp>
        <p:nvSpPr>
          <p:cNvPr id="5" name="TextBox 4">
            <a:extLst>
              <a:ext uri="{FF2B5EF4-FFF2-40B4-BE49-F238E27FC236}">
                <a16:creationId xmlns:a16="http://schemas.microsoft.com/office/drawing/2014/main" id="{80758DDA-1F89-0CA8-3694-C7D8088A7D8D}"/>
              </a:ext>
            </a:extLst>
          </p:cNvPr>
          <p:cNvSpPr txBox="1"/>
          <p:nvPr/>
        </p:nvSpPr>
        <p:spPr>
          <a:xfrm>
            <a:off x="1280160" y="2277527"/>
            <a:ext cx="9727963" cy="1323439"/>
          </a:xfrm>
          <a:prstGeom prst="rect">
            <a:avLst/>
          </a:prstGeom>
          <a:solidFill>
            <a:schemeClr val="accent2">
              <a:lumMod val="40000"/>
              <a:lumOff val="60000"/>
            </a:schemeClr>
          </a:solidFill>
        </p:spPr>
        <p:txBody>
          <a:bodyPr wrap="square">
            <a:spAutoFit/>
          </a:bodyPr>
          <a:lstStyle/>
          <a:p>
            <a:r>
              <a:rPr lang="en-US" sz="2000" dirty="0">
                <a:solidFill>
                  <a:srgbClr val="0033B3"/>
                </a:solidFill>
                <a:effectLst/>
              </a:rPr>
              <a:t>let </a:t>
            </a:r>
            <a:r>
              <a:rPr lang="en-US" sz="2000" dirty="0" err="1">
                <a:solidFill>
                  <a:srgbClr val="830091"/>
                </a:solidFill>
                <a:effectLst/>
              </a:rPr>
              <a:t>sortableTables</a:t>
            </a:r>
            <a:r>
              <a:rPr lang="en-US" sz="2000" dirty="0">
                <a:solidFill>
                  <a:srgbClr val="830091"/>
                </a:solidFill>
                <a:effectLst/>
              </a:rPr>
              <a:t> </a:t>
            </a:r>
            <a:r>
              <a:rPr lang="en-US" sz="2000" dirty="0"/>
              <a:t>= </a:t>
            </a:r>
            <a:r>
              <a:rPr lang="en-US" sz="2000" dirty="0" err="1">
                <a:solidFill>
                  <a:srgbClr val="830091"/>
                </a:solidFill>
                <a:effectLst/>
              </a:rPr>
              <a:t>document</a:t>
            </a:r>
            <a:r>
              <a:rPr lang="en-US" sz="2000" dirty="0" err="1"/>
              <a:t>.</a:t>
            </a:r>
            <a:r>
              <a:rPr lang="en-US" sz="2000" dirty="0" err="1">
                <a:solidFill>
                  <a:srgbClr val="7A7A43"/>
                </a:solidFill>
                <a:effectLst/>
              </a:rPr>
              <a:t>getElementsByClassName</a:t>
            </a:r>
            <a:r>
              <a:rPr lang="en-US" sz="2000" dirty="0"/>
              <a:t>(</a:t>
            </a:r>
            <a:r>
              <a:rPr lang="en-US" sz="2000" dirty="0">
                <a:solidFill>
                  <a:srgbClr val="067D17"/>
                </a:solidFill>
                <a:effectLst/>
              </a:rPr>
              <a:t>'sortable'</a:t>
            </a:r>
            <a:r>
              <a:rPr lang="en-US" sz="2000" dirty="0"/>
              <a:t>);</a:t>
            </a:r>
            <a:br>
              <a:rPr lang="en-US" sz="2000" dirty="0"/>
            </a:br>
            <a:r>
              <a:rPr lang="en-US" sz="2000" dirty="0" err="1">
                <a:solidFill>
                  <a:srgbClr val="830091"/>
                </a:solidFill>
                <a:effectLst/>
              </a:rPr>
              <a:t>Array</a:t>
            </a:r>
            <a:r>
              <a:rPr lang="en-US" sz="2000" dirty="0" err="1"/>
              <a:t>.</a:t>
            </a:r>
            <a:r>
              <a:rPr lang="en-US" sz="2000" dirty="0" err="1">
                <a:solidFill>
                  <a:srgbClr val="7A7A43"/>
                </a:solidFill>
                <a:effectLst/>
              </a:rPr>
              <a:t>from</a:t>
            </a:r>
            <a:r>
              <a:rPr lang="en-US" sz="2000" dirty="0"/>
              <a:t>(</a:t>
            </a:r>
            <a:r>
              <a:rPr lang="en-US" sz="2000" dirty="0" err="1">
                <a:solidFill>
                  <a:srgbClr val="830091"/>
                </a:solidFill>
                <a:effectLst/>
              </a:rPr>
              <a:t>sortableTables</a:t>
            </a:r>
            <a:r>
              <a:rPr lang="en-US" sz="2000" dirty="0"/>
              <a:t>)</a:t>
            </a:r>
            <a:br>
              <a:rPr lang="en-US" sz="2000" dirty="0"/>
            </a:br>
            <a:r>
              <a:rPr lang="en-US" sz="2000" dirty="0"/>
              <a:t>    .</a:t>
            </a:r>
            <a:r>
              <a:rPr lang="en-US" sz="2000" dirty="0" err="1">
                <a:solidFill>
                  <a:srgbClr val="7A7A43"/>
                </a:solidFill>
                <a:effectLst/>
              </a:rPr>
              <a:t>forEach</a:t>
            </a:r>
            <a:r>
              <a:rPr lang="en-US" sz="2000" dirty="0"/>
              <a:t>(</a:t>
            </a:r>
            <a:r>
              <a:rPr lang="en-US" sz="2000" dirty="0" err="1"/>
              <a:t>tbl</a:t>
            </a:r>
            <a:r>
              <a:rPr lang="en-US" sz="2000" dirty="0"/>
              <a:t> =&gt; </a:t>
            </a:r>
            <a:r>
              <a:rPr lang="en-US" sz="2000" dirty="0" err="1">
                <a:solidFill>
                  <a:srgbClr val="830091"/>
                </a:solidFill>
                <a:effectLst/>
              </a:rPr>
              <a:t>Array</a:t>
            </a:r>
            <a:r>
              <a:rPr lang="en-US" sz="2000" dirty="0" err="1"/>
              <a:t>.</a:t>
            </a:r>
            <a:r>
              <a:rPr lang="en-US" sz="2000" dirty="0" err="1">
                <a:solidFill>
                  <a:srgbClr val="7A7A43"/>
                </a:solidFill>
                <a:effectLst/>
              </a:rPr>
              <a:t>from</a:t>
            </a:r>
            <a:r>
              <a:rPr lang="en-US" sz="2000" dirty="0"/>
              <a:t>(</a:t>
            </a:r>
            <a:r>
              <a:rPr lang="en-US" sz="2000" dirty="0" err="1"/>
              <a:t>tbl.</a:t>
            </a:r>
            <a:r>
              <a:rPr lang="en-US" sz="2000" dirty="0" err="1">
                <a:solidFill>
                  <a:srgbClr val="7A7A43"/>
                </a:solidFill>
                <a:effectLst/>
              </a:rPr>
              <a:t>getElementsByTagName</a:t>
            </a:r>
            <a:r>
              <a:rPr lang="en-US" sz="2000" dirty="0"/>
              <a:t>(</a:t>
            </a:r>
            <a:r>
              <a:rPr lang="en-US" sz="2000" dirty="0">
                <a:solidFill>
                  <a:srgbClr val="067D17"/>
                </a:solidFill>
                <a:effectLst/>
              </a:rPr>
              <a:t>'</a:t>
            </a:r>
            <a:r>
              <a:rPr lang="en-US" sz="2000" dirty="0" err="1">
                <a:solidFill>
                  <a:srgbClr val="067D17"/>
                </a:solidFill>
                <a:effectLst/>
              </a:rPr>
              <a:t>th</a:t>
            </a:r>
            <a:r>
              <a:rPr lang="en-US" sz="2000" dirty="0">
                <a:solidFill>
                  <a:srgbClr val="067D17"/>
                </a:solidFill>
                <a:effectLst/>
              </a:rPr>
              <a:t>'</a:t>
            </a:r>
            <a:r>
              <a:rPr lang="en-US" sz="2000" dirty="0"/>
              <a:t>))</a:t>
            </a:r>
            <a:br>
              <a:rPr lang="en-US" sz="2000" dirty="0"/>
            </a:br>
            <a:r>
              <a:rPr lang="en-US" sz="2000" dirty="0"/>
              <a:t>        .</a:t>
            </a:r>
            <a:r>
              <a:rPr lang="en-US" sz="2000" dirty="0" err="1">
                <a:solidFill>
                  <a:srgbClr val="7A7A43"/>
                </a:solidFill>
                <a:effectLst/>
              </a:rPr>
              <a:t>forEach</a:t>
            </a:r>
            <a:r>
              <a:rPr lang="en-US" sz="2000" dirty="0"/>
              <a:t>(</a:t>
            </a:r>
            <a:r>
              <a:rPr lang="en-US" sz="2000" dirty="0" err="1"/>
              <a:t>hdr</a:t>
            </a:r>
            <a:r>
              <a:rPr lang="en-US" sz="2000" dirty="0"/>
              <a:t> =&gt; </a:t>
            </a:r>
            <a:r>
              <a:rPr lang="en-US" sz="2000" dirty="0" err="1"/>
              <a:t>hdr.</a:t>
            </a:r>
            <a:r>
              <a:rPr lang="en-US" sz="2000" dirty="0" err="1">
                <a:solidFill>
                  <a:srgbClr val="7A7A43"/>
                </a:solidFill>
                <a:effectLst/>
              </a:rPr>
              <a:t>addEventListener</a:t>
            </a:r>
            <a:r>
              <a:rPr lang="en-US" sz="2000" dirty="0"/>
              <a:t>(</a:t>
            </a:r>
            <a:r>
              <a:rPr lang="en-US" sz="2000" dirty="0">
                <a:solidFill>
                  <a:srgbClr val="067D17"/>
                </a:solidFill>
                <a:effectLst/>
              </a:rPr>
              <a:t>'click'</a:t>
            </a:r>
            <a:r>
              <a:rPr lang="en-US" sz="2000" dirty="0"/>
              <a:t>, () =&gt; </a:t>
            </a:r>
            <a:r>
              <a:rPr lang="en-US" sz="2000" i="1" dirty="0" err="1">
                <a:effectLst/>
              </a:rPr>
              <a:t>callSort</a:t>
            </a:r>
            <a:r>
              <a:rPr lang="en-US" sz="2000" dirty="0"/>
              <a:t>(</a:t>
            </a:r>
            <a:r>
              <a:rPr lang="en-US" sz="2000" dirty="0" err="1"/>
              <a:t>hdr</a:t>
            </a:r>
            <a:r>
              <a:rPr lang="en-US" sz="2000" dirty="0"/>
              <a:t>, </a:t>
            </a:r>
            <a:r>
              <a:rPr lang="en-US" sz="2000" dirty="0" err="1"/>
              <a:t>hdr.</a:t>
            </a:r>
            <a:r>
              <a:rPr lang="en-US" sz="2000" dirty="0" err="1">
                <a:solidFill>
                  <a:srgbClr val="871094"/>
                </a:solidFill>
                <a:effectLst/>
              </a:rPr>
              <a:t>cellIndex</a:t>
            </a:r>
            <a:r>
              <a:rPr lang="en-US" sz="2000" dirty="0"/>
              <a:t>))));</a:t>
            </a:r>
          </a:p>
        </p:txBody>
      </p:sp>
      <p:sp>
        <p:nvSpPr>
          <p:cNvPr id="9" name="TextBox 8">
            <a:extLst>
              <a:ext uri="{FF2B5EF4-FFF2-40B4-BE49-F238E27FC236}">
                <a16:creationId xmlns:a16="http://schemas.microsoft.com/office/drawing/2014/main" id="{5AA10B04-5563-B9D3-AF99-21802295AA0F}"/>
              </a:ext>
            </a:extLst>
          </p:cNvPr>
          <p:cNvSpPr txBox="1"/>
          <p:nvPr/>
        </p:nvSpPr>
        <p:spPr>
          <a:xfrm>
            <a:off x="2156066" y="4468322"/>
            <a:ext cx="8869813" cy="1323439"/>
          </a:xfrm>
          <a:prstGeom prst="rect">
            <a:avLst/>
          </a:prstGeom>
          <a:solidFill>
            <a:schemeClr val="accent2">
              <a:lumMod val="40000"/>
              <a:lumOff val="60000"/>
            </a:schemeClr>
          </a:solidFill>
        </p:spPr>
        <p:txBody>
          <a:bodyPr wrap="square">
            <a:spAutoFit/>
          </a:bodyPr>
          <a:lstStyle/>
          <a:p>
            <a:r>
              <a:rPr lang="en-US" sz="2000" dirty="0">
                <a:solidFill>
                  <a:srgbClr val="0033B3"/>
                </a:solidFill>
                <a:effectLst/>
              </a:rPr>
              <a:t>let </a:t>
            </a:r>
            <a:r>
              <a:rPr lang="en-US" sz="2000" dirty="0" err="1">
                <a:solidFill>
                  <a:srgbClr val="830091"/>
                </a:solidFill>
                <a:effectLst/>
              </a:rPr>
              <a:t>keyBoard</a:t>
            </a:r>
            <a:r>
              <a:rPr lang="en-US" sz="2000" dirty="0">
                <a:solidFill>
                  <a:srgbClr val="830091"/>
                </a:solidFill>
                <a:effectLst/>
              </a:rPr>
              <a:t>       </a:t>
            </a:r>
            <a:r>
              <a:rPr lang="en-US" sz="2000" dirty="0"/>
              <a:t>= </a:t>
            </a:r>
            <a:r>
              <a:rPr lang="en-US" sz="2000" dirty="0" err="1">
                <a:solidFill>
                  <a:srgbClr val="830091"/>
                </a:solidFill>
                <a:effectLst/>
              </a:rPr>
              <a:t>document</a:t>
            </a:r>
            <a:r>
              <a:rPr lang="en-US" sz="2000" dirty="0" err="1"/>
              <a:t>.</a:t>
            </a:r>
            <a:r>
              <a:rPr lang="en-US" sz="2000" dirty="0" err="1">
                <a:solidFill>
                  <a:srgbClr val="7A7A43"/>
                </a:solidFill>
                <a:effectLst/>
              </a:rPr>
              <a:t>querySelectorAll</a:t>
            </a:r>
            <a:r>
              <a:rPr lang="en-US" sz="2000" dirty="0"/>
              <a:t>(</a:t>
            </a:r>
            <a:r>
              <a:rPr lang="en-US" sz="2000" dirty="0">
                <a:solidFill>
                  <a:srgbClr val="067D17"/>
                </a:solidFill>
                <a:effectLst/>
              </a:rPr>
              <a:t>'#keyboard </a:t>
            </a:r>
            <a:r>
              <a:rPr lang="en-US" sz="2000" dirty="0">
                <a:solidFill>
                  <a:srgbClr val="0033B3"/>
                </a:solidFill>
                <a:effectLst/>
              </a:rPr>
              <a:t>button</a:t>
            </a:r>
            <a:r>
              <a:rPr lang="en-US" sz="2000" dirty="0">
                <a:solidFill>
                  <a:srgbClr val="067D17"/>
                </a:solidFill>
                <a:effectLst/>
              </a:rPr>
              <a:t>'</a:t>
            </a:r>
            <a:r>
              <a:rPr lang="en-US" sz="2000" dirty="0"/>
              <a:t>)</a:t>
            </a:r>
            <a:br>
              <a:rPr lang="en-US" sz="2000" dirty="0"/>
            </a:br>
            <a:r>
              <a:rPr lang="en-US" sz="2000" dirty="0" err="1">
                <a:solidFill>
                  <a:srgbClr val="830091"/>
                </a:solidFill>
                <a:effectLst/>
              </a:rPr>
              <a:t>keyBoard</a:t>
            </a:r>
            <a:r>
              <a:rPr lang="en-US" sz="2000" dirty="0" err="1"/>
              <a:t>.</a:t>
            </a:r>
            <a:r>
              <a:rPr lang="en-US" sz="2000" dirty="0" err="1">
                <a:solidFill>
                  <a:srgbClr val="7A7A43"/>
                </a:solidFill>
                <a:effectLst/>
              </a:rPr>
              <a:t>forEach</a:t>
            </a:r>
            <a:r>
              <a:rPr lang="en-US" sz="2000" dirty="0"/>
              <a:t>(key =&gt; </a:t>
            </a:r>
            <a:r>
              <a:rPr lang="en-US" sz="2000" dirty="0" err="1"/>
              <a:t>key.</a:t>
            </a:r>
            <a:r>
              <a:rPr lang="en-US" sz="2000" dirty="0" err="1">
                <a:solidFill>
                  <a:srgbClr val="7A7A43"/>
                </a:solidFill>
                <a:effectLst/>
              </a:rPr>
              <a:t>addEventListener</a:t>
            </a:r>
            <a:r>
              <a:rPr lang="en-US" sz="2000" dirty="0"/>
              <a:t>(</a:t>
            </a:r>
            <a:r>
              <a:rPr lang="en-US" sz="2000" dirty="0">
                <a:solidFill>
                  <a:srgbClr val="067D17"/>
                </a:solidFill>
                <a:effectLst/>
              </a:rPr>
              <a:t>'touch'</a:t>
            </a:r>
            <a:r>
              <a:rPr lang="en-US" sz="2000" dirty="0"/>
              <a:t>,  </a:t>
            </a:r>
            <a:r>
              <a:rPr lang="en-US" sz="2000" i="1" dirty="0" err="1">
                <a:effectLst/>
              </a:rPr>
              <a:t>readKeyboard</a:t>
            </a:r>
            <a:r>
              <a:rPr lang="en-US" sz="2000" dirty="0"/>
              <a:t>));</a:t>
            </a:r>
            <a:br>
              <a:rPr lang="en-US" sz="2000" dirty="0"/>
            </a:br>
            <a:r>
              <a:rPr lang="en-US" sz="2000" dirty="0" err="1">
                <a:solidFill>
                  <a:srgbClr val="830091"/>
                </a:solidFill>
                <a:effectLst/>
              </a:rPr>
              <a:t>keyBoard</a:t>
            </a:r>
            <a:r>
              <a:rPr lang="en-US" sz="2000" dirty="0" err="1"/>
              <a:t>.</a:t>
            </a:r>
            <a:r>
              <a:rPr lang="en-US" sz="2000" dirty="0" err="1">
                <a:solidFill>
                  <a:srgbClr val="7A7A43"/>
                </a:solidFill>
                <a:effectLst/>
              </a:rPr>
              <a:t>forEach</a:t>
            </a:r>
            <a:r>
              <a:rPr lang="en-US" sz="2000" dirty="0"/>
              <a:t>(key =&gt; </a:t>
            </a:r>
            <a:r>
              <a:rPr lang="en-US" sz="2000" dirty="0" err="1"/>
              <a:t>key.</a:t>
            </a:r>
            <a:r>
              <a:rPr lang="en-US" sz="2000" dirty="0" err="1">
                <a:solidFill>
                  <a:srgbClr val="7A7A43"/>
                </a:solidFill>
                <a:effectLst/>
              </a:rPr>
              <a:t>addEventListener</a:t>
            </a:r>
            <a:r>
              <a:rPr lang="en-US" sz="2000" dirty="0"/>
              <a:t>(</a:t>
            </a:r>
            <a:r>
              <a:rPr lang="en-US" sz="2000" dirty="0">
                <a:solidFill>
                  <a:srgbClr val="067D17"/>
                </a:solidFill>
                <a:effectLst/>
              </a:rPr>
              <a:t>'click'</a:t>
            </a:r>
            <a:r>
              <a:rPr lang="en-US" sz="2000" dirty="0"/>
              <a:t>,  </a:t>
            </a:r>
            <a:r>
              <a:rPr lang="en-US" sz="2000" i="1" dirty="0" err="1">
                <a:effectLst/>
              </a:rPr>
              <a:t>readKeyboard</a:t>
            </a:r>
            <a:r>
              <a:rPr lang="en-US" sz="2000" dirty="0"/>
              <a:t>));</a:t>
            </a:r>
            <a:br>
              <a:rPr lang="en-US" sz="2000" dirty="0"/>
            </a:br>
            <a:endParaRPr lang="en-US" sz="2000" dirty="0"/>
          </a:p>
        </p:txBody>
      </p:sp>
    </p:spTree>
    <p:extLst>
      <p:ext uri="{BB962C8B-B14F-4D97-AF65-F5344CB8AC3E}">
        <p14:creationId xmlns:p14="http://schemas.microsoft.com/office/powerpoint/2010/main" val="3863806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D65-B4DE-984E-BFCA-070BF9C9F284}"/>
              </a:ext>
            </a:extLst>
          </p:cNvPr>
          <p:cNvSpPr>
            <a:spLocks noGrp="1"/>
          </p:cNvSpPr>
          <p:nvPr>
            <p:ph type="title"/>
          </p:nvPr>
        </p:nvSpPr>
        <p:spPr/>
        <p:txBody>
          <a:bodyPr/>
          <a:lstStyle/>
          <a:p>
            <a:r>
              <a:rPr lang="en-US" dirty="0"/>
              <a:t>Available Events</a:t>
            </a:r>
          </a:p>
        </p:txBody>
      </p:sp>
      <p:sp>
        <p:nvSpPr>
          <p:cNvPr id="3" name="Content Placeholder 2">
            <a:extLst>
              <a:ext uri="{FF2B5EF4-FFF2-40B4-BE49-F238E27FC236}">
                <a16:creationId xmlns:a16="http://schemas.microsoft.com/office/drawing/2014/main" id="{579EFD34-8201-E54C-922C-418B61CE92F8}"/>
              </a:ext>
            </a:extLst>
          </p:cNvPr>
          <p:cNvSpPr>
            <a:spLocks noGrp="1"/>
          </p:cNvSpPr>
          <p:nvPr>
            <p:ph idx="1"/>
          </p:nvPr>
        </p:nvSpPr>
        <p:spPr/>
        <p:txBody>
          <a:bodyPr/>
          <a:lstStyle/>
          <a:p>
            <a:r>
              <a:rPr lang="en-US" dirty="0">
                <a:hlinkClick r:id="rId2"/>
              </a:rPr>
              <a:t>https://www.w3schools.com/jsref/dom_obj_event.asp</a:t>
            </a:r>
            <a:endParaRPr lang="en-US" dirty="0"/>
          </a:p>
          <a:p>
            <a:r>
              <a:rPr lang="en-US" dirty="0"/>
              <a:t>There are a lot to choose from</a:t>
            </a:r>
          </a:p>
          <a:p>
            <a:r>
              <a:rPr lang="en-US" dirty="0"/>
              <a:t>The next page shows of few of the more popular</a:t>
            </a:r>
          </a:p>
        </p:txBody>
      </p:sp>
    </p:spTree>
    <p:extLst>
      <p:ext uri="{BB962C8B-B14F-4D97-AF65-F5344CB8AC3E}">
        <p14:creationId xmlns:p14="http://schemas.microsoft.com/office/powerpoint/2010/main" val="199405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16FB-BA97-874A-B83B-CBB578F01901}"/>
              </a:ext>
            </a:extLst>
          </p:cNvPr>
          <p:cNvSpPr>
            <a:spLocks noGrp="1"/>
          </p:cNvSpPr>
          <p:nvPr>
            <p:ph type="title"/>
          </p:nvPr>
        </p:nvSpPr>
        <p:spPr/>
        <p:txBody>
          <a:bodyPr/>
          <a:lstStyle/>
          <a:p>
            <a:r>
              <a:rPr lang="en-US" dirty="0"/>
              <a:t>Some events</a:t>
            </a:r>
          </a:p>
        </p:txBody>
      </p:sp>
      <p:graphicFrame>
        <p:nvGraphicFramePr>
          <p:cNvPr id="7" name="Content Placeholder 6">
            <a:extLst>
              <a:ext uri="{FF2B5EF4-FFF2-40B4-BE49-F238E27FC236}">
                <a16:creationId xmlns:a16="http://schemas.microsoft.com/office/drawing/2014/main" id="{283D424B-F980-F648-809D-0FC7B1AA25CA}"/>
              </a:ext>
            </a:extLst>
          </p:cNvPr>
          <p:cNvGraphicFramePr>
            <a:graphicFrameLocks noGrp="1"/>
          </p:cNvGraphicFramePr>
          <p:nvPr>
            <p:ph idx="1"/>
            <p:extLst>
              <p:ext uri="{D42A27DB-BD31-4B8C-83A1-F6EECF244321}">
                <p14:modId xmlns:p14="http://schemas.microsoft.com/office/powerpoint/2010/main" val="2771063010"/>
              </p:ext>
            </p:extLst>
          </p:nvPr>
        </p:nvGraphicFramePr>
        <p:xfrm>
          <a:off x="426030" y="1892239"/>
          <a:ext cx="4903335" cy="3997327"/>
        </p:xfrm>
        <a:graphic>
          <a:graphicData uri="http://schemas.openxmlformats.org/drawingml/2006/table">
            <a:tbl>
              <a:tblPr>
                <a:tableStyleId>{5C22544A-7EE6-4342-B048-85BDC9FD1C3A}</a:tableStyleId>
              </a:tblPr>
              <a:tblGrid>
                <a:gridCol w="1518869">
                  <a:extLst>
                    <a:ext uri="{9D8B030D-6E8A-4147-A177-3AD203B41FA5}">
                      <a16:colId xmlns:a16="http://schemas.microsoft.com/office/drawing/2014/main" val="2068671988"/>
                    </a:ext>
                  </a:extLst>
                </a:gridCol>
                <a:gridCol w="3384466">
                  <a:extLst>
                    <a:ext uri="{9D8B030D-6E8A-4147-A177-3AD203B41FA5}">
                      <a16:colId xmlns:a16="http://schemas.microsoft.com/office/drawing/2014/main" val="1610023298"/>
                    </a:ext>
                  </a:extLst>
                </a:gridCol>
              </a:tblGrid>
              <a:tr h="228419">
                <a:tc>
                  <a:txBody>
                    <a:bodyPr/>
                    <a:lstStyle/>
                    <a:p>
                      <a:pPr algn="l" fontAlgn="b"/>
                      <a:r>
                        <a:rPr lang="en-US" sz="1400" b="1" u="none" strike="noStrike" dirty="0">
                          <a:effectLst/>
                        </a:rPr>
                        <a:t>Event</a:t>
                      </a:r>
                      <a:endParaRPr lang="en-US" sz="1400" b="1" i="0" u="none" strike="noStrike" dirty="0">
                        <a:solidFill>
                          <a:srgbClr val="000000"/>
                        </a:solidFill>
                        <a:effectLst/>
                        <a:latin typeface="Verdana" panose="020B0604030504040204" pitchFamily="34" charset="0"/>
                      </a:endParaRPr>
                    </a:p>
                  </a:txBody>
                  <a:tcPr marL="9017" marR="9017" marT="9017" marB="0" anchor="b">
                    <a:solidFill>
                      <a:schemeClr val="accent1">
                        <a:lumMod val="40000"/>
                        <a:lumOff val="60000"/>
                      </a:schemeClr>
                    </a:solidFill>
                  </a:tcPr>
                </a:tc>
                <a:tc>
                  <a:txBody>
                    <a:bodyPr/>
                    <a:lstStyle/>
                    <a:p>
                      <a:pPr algn="l" fontAlgn="b"/>
                      <a:r>
                        <a:rPr lang="en-US" sz="1400" b="1" u="none" strike="noStrike" dirty="0">
                          <a:effectLst/>
                        </a:rPr>
                        <a:t>When</a:t>
                      </a:r>
                      <a:endParaRPr lang="en-US" sz="1400" b="1" i="0" u="none" strike="noStrike" dirty="0">
                        <a:solidFill>
                          <a:srgbClr val="000000"/>
                        </a:solidFill>
                        <a:effectLst/>
                        <a:latin typeface="Verdana" panose="020B0604030504040204" pitchFamily="34" charset="0"/>
                      </a:endParaRPr>
                    </a:p>
                  </a:txBody>
                  <a:tcPr marL="9017" marR="9017" marT="9017" marB="0" anchor="b">
                    <a:solidFill>
                      <a:schemeClr val="accent1">
                        <a:lumMod val="40000"/>
                        <a:lumOff val="60000"/>
                      </a:schemeClr>
                    </a:solidFill>
                  </a:tcPr>
                </a:tc>
                <a:extLst>
                  <a:ext uri="{0D108BD9-81ED-4DB2-BD59-A6C34878D82A}">
                    <a16:rowId xmlns:a16="http://schemas.microsoft.com/office/drawing/2014/main" val="2192304927"/>
                  </a:ext>
                </a:extLst>
              </a:tr>
              <a:tr h="360661">
                <a:tc>
                  <a:txBody>
                    <a:bodyPr/>
                    <a:lstStyle/>
                    <a:p>
                      <a:pPr algn="l" fontAlgn="b"/>
                      <a:r>
                        <a:rPr lang="en-US" sz="1400" u="sng" strike="noStrike">
                          <a:effectLst/>
                          <a:hlinkClick r:id="rId2"/>
                        </a:rPr>
                        <a:t>blur</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a:effectLst/>
                        </a:rPr>
                        <a:t>an element loses focus</a:t>
                      </a:r>
                      <a:endParaRPr lang="en-US" sz="1400" b="0" i="0" u="none" strike="noStrike">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550020227"/>
                  </a:ext>
                </a:extLst>
              </a:tr>
              <a:tr h="360661">
                <a:tc>
                  <a:txBody>
                    <a:bodyPr/>
                    <a:lstStyle/>
                    <a:p>
                      <a:pPr algn="l" fontAlgn="b"/>
                      <a:r>
                        <a:rPr lang="en-US" sz="1400" u="sng" strike="noStrike">
                          <a:effectLst/>
                          <a:hlinkClick r:id="rId3"/>
                        </a:rPr>
                        <a:t>click</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clicks on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640026781"/>
                  </a:ext>
                </a:extLst>
              </a:tr>
              <a:tr h="360661">
                <a:tc>
                  <a:txBody>
                    <a:bodyPr/>
                    <a:lstStyle/>
                    <a:p>
                      <a:pPr algn="l" fontAlgn="b"/>
                      <a:r>
                        <a:rPr lang="en-US" sz="1400" u="sng" strike="noStrike">
                          <a:effectLst/>
                          <a:hlinkClick r:id="rId4"/>
                        </a:rPr>
                        <a:t>copy</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copies the content of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2866394689"/>
                  </a:ext>
                </a:extLst>
              </a:tr>
              <a:tr h="360661">
                <a:tc>
                  <a:txBody>
                    <a:bodyPr/>
                    <a:lstStyle/>
                    <a:p>
                      <a:pPr algn="l" fontAlgn="b"/>
                      <a:r>
                        <a:rPr lang="en-US" sz="1400" u="sng" strike="noStrike">
                          <a:effectLst/>
                          <a:hlinkClick r:id="rId5"/>
                        </a:rPr>
                        <a:t>cut</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cuts the content of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2404189892"/>
                  </a:ext>
                </a:extLst>
              </a:tr>
              <a:tr h="360661">
                <a:tc>
                  <a:txBody>
                    <a:bodyPr/>
                    <a:lstStyle/>
                    <a:p>
                      <a:pPr algn="l" fontAlgn="b"/>
                      <a:r>
                        <a:rPr lang="en-US" sz="1400" u="sng" strike="noStrike">
                          <a:effectLst/>
                          <a:hlinkClick r:id="rId6"/>
                        </a:rPr>
                        <a:t>dblclick</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double-clicks on an element</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1504510401"/>
                  </a:ext>
                </a:extLst>
              </a:tr>
              <a:tr h="441810">
                <a:tc>
                  <a:txBody>
                    <a:bodyPr/>
                    <a:lstStyle/>
                    <a:p>
                      <a:pPr algn="l" fontAlgn="b"/>
                      <a:r>
                        <a:rPr lang="en-US" sz="1400" u="sng" strike="noStrike">
                          <a:effectLst/>
                          <a:hlinkClick r:id="rId7"/>
                        </a:rPr>
                        <a:t>drag: drag, start, end,…</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an element is being dragged</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671891664"/>
                  </a:ext>
                </a:extLst>
              </a:tr>
              <a:tr h="360661">
                <a:tc>
                  <a:txBody>
                    <a:bodyPr/>
                    <a:lstStyle/>
                    <a:p>
                      <a:pPr algn="l" fontAlgn="b"/>
                      <a:r>
                        <a:rPr lang="en-US" sz="1400" u="sng" strike="noStrike">
                          <a:effectLst/>
                          <a:hlinkClick r:id="rId8"/>
                        </a:rPr>
                        <a:t>drop</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dragged element is dropped</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412511026"/>
                  </a:ext>
                </a:extLst>
              </a:tr>
              <a:tr h="360661">
                <a:tc>
                  <a:txBody>
                    <a:bodyPr/>
                    <a:lstStyle/>
                    <a:p>
                      <a:pPr algn="l" fontAlgn="b"/>
                      <a:r>
                        <a:rPr lang="en-US" sz="1400" u="sng" strike="noStrike">
                          <a:effectLst/>
                          <a:hlinkClick r:id="rId9"/>
                        </a:rPr>
                        <a:t>focus</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an element gets focus</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1460975432"/>
                  </a:ext>
                </a:extLst>
              </a:tr>
              <a:tr h="360661">
                <a:tc>
                  <a:txBody>
                    <a:bodyPr/>
                    <a:lstStyle/>
                    <a:p>
                      <a:pPr algn="l" fontAlgn="b"/>
                      <a:r>
                        <a:rPr lang="en-US" sz="1400" u="sng" strike="noStrike">
                          <a:effectLst/>
                          <a:hlinkClick r:id="rId10"/>
                        </a:rPr>
                        <a:t>input</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a:effectLst/>
                        </a:rPr>
                        <a:t>an element gets user input</a:t>
                      </a:r>
                      <a:endParaRPr lang="en-US" sz="1400" b="0" i="0" u="none" strike="noStrike">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983206349"/>
                  </a:ext>
                </a:extLst>
              </a:tr>
              <a:tr h="441810">
                <a:tc>
                  <a:txBody>
                    <a:bodyPr/>
                    <a:lstStyle/>
                    <a:p>
                      <a:pPr algn="l" fontAlgn="b"/>
                      <a:r>
                        <a:rPr lang="en-US" sz="1400" u="sng" strike="noStrike">
                          <a:effectLst/>
                          <a:hlinkClick r:id="rId11"/>
                        </a:rPr>
                        <a:t>keydown, up, press</a:t>
                      </a:r>
                      <a:endParaRPr lang="en-US" sz="1400" b="0" i="0" u="sng" strike="noStrike">
                        <a:solidFill>
                          <a:srgbClr val="0563C1"/>
                        </a:solidFill>
                        <a:effectLst/>
                        <a:latin typeface="Calibri" panose="020F0502020204030204" pitchFamily="34" charset="0"/>
                      </a:endParaRPr>
                    </a:p>
                  </a:txBody>
                  <a:tcPr marL="9017" marR="9017" marT="9017" marB="0" anchor="b"/>
                </a:tc>
                <a:tc>
                  <a:txBody>
                    <a:bodyPr/>
                    <a:lstStyle/>
                    <a:p>
                      <a:pPr algn="l" fontAlgn="b"/>
                      <a:r>
                        <a:rPr lang="en-US" sz="1400" u="none" strike="noStrike" dirty="0">
                          <a:effectLst/>
                        </a:rPr>
                        <a:t>the user is pressing a key</a:t>
                      </a:r>
                      <a:endParaRPr lang="en-US" sz="1400" b="0" i="0" u="none" strike="noStrike" dirty="0">
                        <a:solidFill>
                          <a:srgbClr val="000000"/>
                        </a:solidFill>
                        <a:effectLst/>
                        <a:latin typeface="Verdana" panose="020B0604030504040204" pitchFamily="34" charset="0"/>
                      </a:endParaRPr>
                    </a:p>
                  </a:txBody>
                  <a:tcPr marL="9017" marR="9017" marT="72132" marB="72132" anchor="b"/>
                </a:tc>
                <a:extLst>
                  <a:ext uri="{0D108BD9-81ED-4DB2-BD59-A6C34878D82A}">
                    <a16:rowId xmlns:a16="http://schemas.microsoft.com/office/drawing/2014/main" val="3387304789"/>
                  </a:ext>
                </a:extLst>
              </a:tr>
            </a:tbl>
          </a:graphicData>
        </a:graphic>
      </p:graphicFrame>
      <p:graphicFrame>
        <p:nvGraphicFramePr>
          <p:cNvPr id="8" name="Table 7">
            <a:extLst>
              <a:ext uri="{FF2B5EF4-FFF2-40B4-BE49-F238E27FC236}">
                <a16:creationId xmlns:a16="http://schemas.microsoft.com/office/drawing/2014/main" id="{CB47EBC1-EADF-B046-BF76-C7F9ABDAEF08}"/>
              </a:ext>
            </a:extLst>
          </p:cNvPr>
          <p:cNvGraphicFramePr>
            <a:graphicFrameLocks noGrp="1"/>
          </p:cNvGraphicFramePr>
          <p:nvPr>
            <p:extLst>
              <p:ext uri="{D42A27DB-BD31-4B8C-83A1-F6EECF244321}">
                <p14:modId xmlns:p14="http://schemas.microsoft.com/office/powerpoint/2010/main" val="638960541"/>
              </p:ext>
            </p:extLst>
          </p:nvPr>
        </p:nvGraphicFramePr>
        <p:xfrm>
          <a:off x="5581403" y="1892239"/>
          <a:ext cx="5643691" cy="4015566"/>
        </p:xfrm>
        <a:graphic>
          <a:graphicData uri="http://schemas.openxmlformats.org/drawingml/2006/table">
            <a:tbl>
              <a:tblPr>
                <a:tableStyleId>{5C22544A-7EE6-4342-B048-85BDC9FD1C3A}</a:tableStyleId>
              </a:tblPr>
              <a:tblGrid>
                <a:gridCol w="972074">
                  <a:extLst>
                    <a:ext uri="{9D8B030D-6E8A-4147-A177-3AD203B41FA5}">
                      <a16:colId xmlns:a16="http://schemas.microsoft.com/office/drawing/2014/main" val="4264604795"/>
                    </a:ext>
                  </a:extLst>
                </a:gridCol>
                <a:gridCol w="4671617">
                  <a:extLst>
                    <a:ext uri="{9D8B030D-6E8A-4147-A177-3AD203B41FA5}">
                      <a16:colId xmlns:a16="http://schemas.microsoft.com/office/drawing/2014/main" val="2246387773"/>
                    </a:ext>
                  </a:extLst>
                </a:gridCol>
              </a:tblGrid>
              <a:tr h="201557">
                <a:tc>
                  <a:txBody>
                    <a:bodyPr/>
                    <a:lstStyle/>
                    <a:p>
                      <a:pPr algn="l" fontAlgn="b"/>
                      <a:r>
                        <a:rPr lang="en-US" sz="1300" b="1" u="none" strike="noStrike" dirty="0">
                          <a:effectLst/>
                        </a:rPr>
                        <a:t>Event</a:t>
                      </a:r>
                      <a:endParaRPr lang="en-US" sz="1300" b="1" i="0" u="none" strike="noStrike" dirty="0">
                        <a:solidFill>
                          <a:srgbClr val="000000"/>
                        </a:solidFill>
                        <a:effectLst/>
                        <a:latin typeface="Verdana" panose="020B0604030504040204" pitchFamily="34" charset="0"/>
                      </a:endParaRPr>
                    </a:p>
                  </a:txBody>
                  <a:tcPr marL="8136" marR="8136" marT="8136" marB="0" anchor="b">
                    <a:solidFill>
                      <a:schemeClr val="accent1">
                        <a:lumMod val="40000"/>
                        <a:lumOff val="60000"/>
                      </a:schemeClr>
                    </a:solidFill>
                  </a:tcPr>
                </a:tc>
                <a:tc>
                  <a:txBody>
                    <a:bodyPr/>
                    <a:lstStyle/>
                    <a:p>
                      <a:pPr algn="l" fontAlgn="b"/>
                      <a:r>
                        <a:rPr lang="en-US" sz="1300" b="1" u="none" strike="noStrike" dirty="0">
                          <a:effectLst/>
                        </a:rPr>
                        <a:t>When</a:t>
                      </a:r>
                      <a:endParaRPr lang="en-US" sz="1300" b="1" i="0" u="none" strike="noStrike" dirty="0">
                        <a:solidFill>
                          <a:srgbClr val="000000"/>
                        </a:solidFill>
                        <a:effectLst/>
                        <a:latin typeface="Verdana" panose="020B0604030504040204" pitchFamily="34" charset="0"/>
                      </a:endParaRPr>
                    </a:p>
                  </a:txBody>
                  <a:tcPr marL="8136" marR="8136" marT="8136" marB="0" anchor="b">
                    <a:solidFill>
                      <a:schemeClr val="accent1">
                        <a:lumMod val="40000"/>
                        <a:lumOff val="60000"/>
                      </a:schemeClr>
                    </a:solidFill>
                  </a:tcPr>
                </a:tc>
                <a:extLst>
                  <a:ext uri="{0D108BD9-81ED-4DB2-BD59-A6C34878D82A}">
                    <a16:rowId xmlns:a16="http://schemas.microsoft.com/office/drawing/2014/main" val="2269702739"/>
                  </a:ext>
                </a:extLst>
              </a:tr>
              <a:tr h="320810">
                <a:tc>
                  <a:txBody>
                    <a:bodyPr/>
                    <a:lstStyle/>
                    <a:p>
                      <a:pPr algn="l" fontAlgn="b"/>
                      <a:r>
                        <a:rPr lang="en-US" sz="1300" u="sng" strike="noStrike">
                          <a:effectLst/>
                          <a:hlinkClick r:id="rId12"/>
                        </a:rPr>
                        <a:t>load</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an object has loaded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741911602"/>
                  </a:ext>
                </a:extLst>
              </a:tr>
              <a:tr h="327606">
                <a:tc>
                  <a:txBody>
                    <a:bodyPr/>
                    <a:lstStyle/>
                    <a:p>
                      <a:pPr algn="l" fontAlgn="b"/>
                      <a:r>
                        <a:rPr lang="en-US" sz="1300" u="sng" strike="noStrike" dirty="0">
                          <a:effectLst/>
                          <a:hlinkClick r:id="rId13"/>
                        </a:rPr>
                        <a:t>mouse:</a:t>
                      </a:r>
                      <a:endParaRPr lang="en-US" sz="1300" b="0" i="0" u="sng" strike="noStrike" dirty="0">
                        <a:solidFill>
                          <a:srgbClr val="0563C1"/>
                        </a:solidFill>
                        <a:effectLst/>
                        <a:latin typeface="Calibri" panose="020F0502020204030204" pitchFamily="34" charset="0"/>
                      </a:endParaRPr>
                    </a:p>
                  </a:txBody>
                  <a:tcPr marL="8136" marR="8136" marT="8136" marB="0" anchor="b"/>
                </a:tc>
                <a:tc>
                  <a:txBody>
                    <a:bodyPr/>
                    <a:lstStyle/>
                    <a:p>
                      <a:pPr algn="l" fontAlgn="b"/>
                      <a:r>
                        <a:rPr lang="en-US" sz="1300" u="sng" strike="noStrike" dirty="0">
                          <a:effectLst/>
                          <a:hlinkClick r:id="rId13"/>
                        </a:rPr>
                        <a:t>down, up, enter, leave, move, out, over</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1204566584"/>
                  </a:ext>
                </a:extLst>
              </a:tr>
              <a:tr h="320810">
                <a:tc>
                  <a:txBody>
                    <a:bodyPr/>
                    <a:lstStyle/>
                    <a:p>
                      <a:pPr algn="l" fontAlgn="b"/>
                      <a:endParaRPr lang="en-US" sz="1300" b="0" i="0" u="sng" strike="noStrike" dirty="0">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user presses a mouse button or moves over an element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784836449"/>
                  </a:ext>
                </a:extLst>
              </a:tr>
              <a:tr h="320810">
                <a:tc>
                  <a:txBody>
                    <a:bodyPr/>
                    <a:lstStyle/>
                    <a:p>
                      <a:pPr algn="l" fontAlgn="b"/>
                      <a:r>
                        <a:rPr lang="en-US" sz="1300" u="sng" strike="noStrike" dirty="0">
                          <a:effectLst/>
                          <a:hlinkClick r:id="rId14"/>
                        </a:rPr>
                        <a:t>paste</a:t>
                      </a:r>
                      <a:endParaRPr lang="en-US" sz="1300" b="0" i="0" u="sng" strike="noStrike" dirty="0">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user pastes some content in an element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2673963415"/>
                  </a:ext>
                </a:extLst>
              </a:tr>
              <a:tr h="320810">
                <a:tc>
                  <a:txBody>
                    <a:bodyPr/>
                    <a:lstStyle/>
                    <a:p>
                      <a:pPr algn="l" fontAlgn="b"/>
                      <a:r>
                        <a:rPr lang="en-US" sz="1300" u="sng" strike="noStrike">
                          <a:effectLst/>
                          <a:hlinkClick r:id="rId15"/>
                        </a:rPr>
                        <a:t>reset</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 form is reset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3744810473"/>
                  </a:ext>
                </a:extLst>
              </a:tr>
              <a:tr h="320810">
                <a:tc>
                  <a:txBody>
                    <a:bodyPr/>
                    <a:lstStyle/>
                    <a:p>
                      <a:pPr algn="l" fontAlgn="b"/>
                      <a:r>
                        <a:rPr lang="en-US" sz="1300" u="sng" strike="noStrike">
                          <a:effectLst/>
                          <a:hlinkClick r:id="rId16"/>
                        </a:rPr>
                        <a:t>resize</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document view is resized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3049689052"/>
                  </a:ext>
                </a:extLst>
              </a:tr>
              <a:tr h="320810">
                <a:tc>
                  <a:txBody>
                    <a:bodyPr/>
                    <a:lstStyle/>
                    <a:p>
                      <a:pPr algn="l" fontAlgn="b"/>
                      <a:r>
                        <a:rPr lang="en-US" sz="1300" u="sng" strike="noStrike">
                          <a:effectLst/>
                          <a:hlinkClick r:id="rId17"/>
                        </a:rPr>
                        <a:t>scroll</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an element's scrollbar is being scrolled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4110543423"/>
                  </a:ext>
                </a:extLst>
              </a:tr>
              <a:tr h="514417">
                <a:tc>
                  <a:txBody>
                    <a:bodyPr/>
                    <a:lstStyle/>
                    <a:p>
                      <a:pPr algn="l" fontAlgn="b"/>
                      <a:r>
                        <a:rPr lang="en-US" sz="1300" u="sng" strike="noStrike">
                          <a:effectLst/>
                          <a:hlinkClick r:id="rId18"/>
                        </a:rPr>
                        <a:t>search</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user writes something in a search field (for &lt;input="search"&gt;)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495676477"/>
                  </a:ext>
                </a:extLst>
              </a:tr>
              <a:tr h="320810">
                <a:tc>
                  <a:txBody>
                    <a:bodyPr/>
                    <a:lstStyle/>
                    <a:p>
                      <a:pPr algn="l" fontAlgn="b"/>
                      <a:r>
                        <a:rPr lang="en-US" sz="1300" u="sng" strike="noStrike">
                          <a:effectLst/>
                          <a:hlinkClick r:id="rId19"/>
                        </a:rPr>
                        <a:t>submit</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a form is submitted</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2459806312"/>
                  </a:ext>
                </a:extLst>
              </a:tr>
              <a:tr h="258926">
                <a:tc>
                  <a:txBody>
                    <a:bodyPr/>
                    <a:lstStyle/>
                    <a:p>
                      <a:pPr algn="l" fontAlgn="b"/>
                      <a:r>
                        <a:rPr lang="en-US" sz="1300" b="0" i="0" u="sng" strike="noStrike" dirty="0">
                          <a:solidFill>
                            <a:srgbClr val="0563C1"/>
                          </a:solidFill>
                          <a:effectLst/>
                          <a:latin typeface="Calibri" panose="020F0502020204030204" pitchFamily="34" charset="0"/>
                        </a:rPr>
                        <a:t>Touch</a:t>
                      </a:r>
                    </a:p>
                  </a:txBody>
                  <a:tcPr marL="8136" marR="8136" marT="8136" marB="0" anchor="b"/>
                </a:tc>
                <a:tc>
                  <a:txBody>
                    <a:bodyPr/>
                    <a:lstStyle/>
                    <a:p>
                      <a:pPr algn="l" fontAlgn="b"/>
                      <a:r>
                        <a:rPr lang="en-US" sz="1300" u="sng" strike="noStrike" dirty="0">
                          <a:effectLst/>
                          <a:hlinkClick r:id="rId20"/>
                        </a:rPr>
                        <a:t>touch: cancel, end, move, start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2995171810"/>
                  </a:ext>
                </a:extLst>
              </a:tr>
              <a:tr h="320810">
                <a:tc>
                  <a:txBody>
                    <a:bodyPr/>
                    <a:lstStyle/>
                    <a:p>
                      <a:pPr algn="l" fontAlgn="b"/>
                      <a:r>
                        <a:rPr lang="en-US" sz="1300" u="sng" strike="noStrike">
                          <a:effectLst/>
                          <a:hlinkClick r:id="rId21"/>
                        </a:rPr>
                        <a:t>wheel</a:t>
                      </a:r>
                      <a:endParaRPr lang="en-US" sz="1300" b="0" i="0" u="sng" strike="noStrike">
                        <a:solidFill>
                          <a:srgbClr val="0563C1"/>
                        </a:solidFill>
                        <a:effectLst/>
                        <a:latin typeface="Calibri" panose="020F0502020204030204" pitchFamily="34" charset="0"/>
                      </a:endParaRPr>
                    </a:p>
                  </a:txBody>
                  <a:tcPr marL="8136" marR="8136" marT="8136" marB="0" anchor="b"/>
                </a:tc>
                <a:tc>
                  <a:txBody>
                    <a:bodyPr/>
                    <a:lstStyle/>
                    <a:p>
                      <a:pPr algn="l" fontAlgn="b"/>
                      <a:r>
                        <a:rPr lang="en-US" sz="1300" u="none" strike="noStrike" dirty="0">
                          <a:effectLst/>
                        </a:rPr>
                        <a:t>the mouse wheel rolls up or down over an element</a:t>
                      </a:r>
                      <a:endParaRPr lang="en-US" sz="1300" b="0" i="0" u="none" strike="noStrike" dirty="0">
                        <a:solidFill>
                          <a:srgbClr val="000000"/>
                        </a:solidFill>
                        <a:effectLst/>
                        <a:latin typeface="Verdana" panose="020B0604030504040204" pitchFamily="34" charset="0"/>
                      </a:endParaRPr>
                    </a:p>
                  </a:txBody>
                  <a:tcPr marL="8136" marR="8136" marT="65085" marB="65085" anchor="b"/>
                </a:tc>
                <a:extLst>
                  <a:ext uri="{0D108BD9-81ED-4DB2-BD59-A6C34878D82A}">
                    <a16:rowId xmlns:a16="http://schemas.microsoft.com/office/drawing/2014/main" val="3374804297"/>
                  </a:ext>
                </a:extLst>
              </a:tr>
            </a:tbl>
          </a:graphicData>
        </a:graphic>
      </p:graphicFrame>
    </p:spTree>
    <p:extLst>
      <p:ext uri="{BB962C8B-B14F-4D97-AF65-F5344CB8AC3E}">
        <p14:creationId xmlns:p14="http://schemas.microsoft.com/office/powerpoint/2010/main" val="56291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474A-F9BC-FA4D-AA3B-E01A61119334}"/>
              </a:ext>
            </a:extLst>
          </p:cNvPr>
          <p:cNvSpPr>
            <a:spLocks noGrp="1"/>
          </p:cNvSpPr>
          <p:nvPr>
            <p:ph type="title"/>
          </p:nvPr>
        </p:nvSpPr>
        <p:spPr/>
        <p:txBody>
          <a:bodyPr/>
          <a:lstStyle/>
          <a:p>
            <a:r>
              <a:rPr lang="en-US" dirty="0"/>
              <a:t>A note on one particular event</a:t>
            </a:r>
          </a:p>
        </p:txBody>
      </p:sp>
      <p:sp>
        <p:nvSpPr>
          <p:cNvPr id="3" name="Content Placeholder 2">
            <a:extLst>
              <a:ext uri="{FF2B5EF4-FFF2-40B4-BE49-F238E27FC236}">
                <a16:creationId xmlns:a16="http://schemas.microsoft.com/office/drawing/2014/main" id="{85A44952-E35B-4D43-A79C-A37E78FEBCAD}"/>
              </a:ext>
            </a:extLst>
          </p:cNvPr>
          <p:cNvSpPr>
            <a:spLocks noGrp="1"/>
          </p:cNvSpPr>
          <p:nvPr>
            <p:ph idx="1"/>
          </p:nvPr>
        </p:nvSpPr>
        <p:spPr/>
        <p:txBody>
          <a:bodyPr/>
          <a:lstStyle/>
          <a:p>
            <a:r>
              <a:rPr lang="en-US" dirty="0"/>
              <a:t>Load</a:t>
            </a:r>
          </a:p>
          <a:p>
            <a:r>
              <a:rPr lang="en-US" dirty="0"/>
              <a:t>A good habit is to put your &lt;script&gt; tag at the bottom of the page so the page is completely loaded and all screen elements are available for initialization</a:t>
            </a:r>
          </a:p>
          <a:p>
            <a:r>
              <a:rPr lang="en-US" dirty="0"/>
              <a:t>An alternative is to have a ‘load’ event that only triggers AFTER the page is loaded. Then you can put the &lt;script&gt; tag any where</a:t>
            </a:r>
          </a:p>
          <a:p>
            <a:r>
              <a:rPr lang="en-US" dirty="0"/>
              <a:t>Check out the gist referenced at the top of the slide deck for an example</a:t>
            </a:r>
          </a:p>
        </p:txBody>
      </p:sp>
    </p:spTree>
    <p:extLst>
      <p:ext uri="{BB962C8B-B14F-4D97-AF65-F5344CB8AC3E}">
        <p14:creationId xmlns:p14="http://schemas.microsoft.com/office/powerpoint/2010/main" val="192436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A375-8CA4-5146-862F-81B348A225E2}"/>
              </a:ext>
            </a:extLst>
          </p:cNvPr>
          <p:cNvSpPr>
            <a:spLocks noGrp="1"/>
          </p:cNvSpPr>
          <p:nvPr>
            <p:ph type="title"/>
          </p:nvPr>
        </p:nvSpPr>
        <p:spPr/>
        <p:txBody>
          <a:bodyPr/>
          <a:lstStyle/>
          <a:p>
            <a:r>
              <a:rPr lang="en-US" dirty="0"/>
              <a:t>Document Object Model</a:t>
            </a:r>
          </a:p>
        </p:txBody>
      </p:sp>
      <p:sp>
        <p:nvSpPr>
          <p:cNvPr id="3" name="Content Placeholder 2">
            <a:extLst>
              <a:ext uri="{FF2B5EF4-FFF2-40B4-BE49-F238E27FC236}">
                <a16:creationId xmlns:a16="http://schemas.microsoft.com/office/drawing/2014/main" id="{EA370B8E-BF13-6F41-A10E-24DD9F3DB8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1765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BFCC-02B8-B947-842A-ACA6E37B598E}"/>
              </a:ext>
            </a:extLst>
          </p:cNvPr>
          <p:cNvSpPr>
            <a:spLocks noGrp="1"/>
          </p:cNvSpPr>
          <p:nvPr>
            <p:ph type="title"/>
          </p:nvPr>
        </p:nvSpPr>
        <p:spPr/>
        <p:txBody>
          <a:bodyPr/>
          <a:lstStyle/>
          <a:p>
            <a:r>
              <a:rPr lang="en-US" dirty="0"/>
              <a:t>Working with DOM</a:t>
            </a:r>
          </a:p>
        </p:txBody>
      </p:sp>
      <p:sp>
        <p:nvSpPr>
          <p:cNvPr id="3" name="Content Placeholder 2">
            <a:extLst>
              <a:ext uri="{FF2B5EF4-FFF2-40B4-BE49-F238E27FC236}">
                <a16:creationId xmlns:a16="http://schemas.microsoft.com/office/drawing/2014/main" id="{1F5AD335-1E50-AC49-81F2-778B012A2AAF}"/>
              </a:ext>
            </a:extLst>
          </p:cNvPr>
          <p:cNvSpPr>
            <a:spLocks noGrp="1"/>
          </p:cNvSpPr>
          <p:nvPr>
            <p:ph idx="1"/>
          </p:nvPr>
        </p:nvSpPr>
        <p:spPr/>
        <p:txBody>
          <a:bodyPr/>
          <a:lstStyle/>
          <a:p>
            <a:r>
              <a:rPr lang="en-US" dirty="0"/>
              <a:t>The DOM – Document Object Model is a ‘database’ of ALL objects on your web page.</a:t>
            </a:r>
          </a:p>
          <a:p>
            <a:r>
              <a:rPr lang="en-US" dirty="0"/>
              <a:t>And everything on your page is an object</a:t>
            </a:r>
          </a:p>
          <a:p>
            <a:r>
              <a:rPr lang="en-US" dirty="0"/>
              <a:t>To access a screen element, you have several options.</a:t>
            </a:r>
          </a:p>
          <a:p>
            <a:pPr lvl="1"/>
            <a:r>
              <a:rPr lang="en-US" dirty="0"/>
              <a:t>Get the element by the id, tag, or name</a:t>
            </a:r>
          </a:p>
        </p:txBody>
      </p:sp>
    </p:spTree>
    <p:extLst>
      <p:ext uri="{BB962C8B-B14F-4D97-AF65-F5344CB8AC3E}">
        <p14:creationId xmlns:p14="http://schemas.microsoft.com/office/powerpoint/2010/main" val="2347849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1567-C952-2F4F-93A6-ED433CAE1889}"/>
              </a:ext>
            </a:extLst>
          </p:cNvPr>
          <p:cNvSpPr>
            <a:spLocks noGrp="1"/>
          </p:cNvSpPr>
          <p:nvPr>
            <p:ph type="title"/>
          </p:nvPr>
        </p:nvSpPr>
        <p:spPr/>
        <p:txBody>
          <a:bodyPr>
            <a:normAutofit fontScale="90000"/>
          </a:bodyPr>
          <a:lstStyle/>
          <a:p>
            <a:r>
              <a:rPr lang="en-US" dirty="0"/>
              <a:t>Accessing elements on your page</a:t>
            </a:r>
            <a:br>
              <a:rPr lang="en-US" dirty="0"/>
            </a:br>
            <a:r>
              <a:rPr lang="en-US" sz="2200" dirty="0" err="1"/>
              <a:t>document.querySelector</a:t>
            </a:r>
            <a:r>
              <a:rPr lang="en-US" sz="2200" dirty="0"/>
              <a:t>(</a:t>
            </a:r>
            <a:r>
              <a:rPr lang="en-US" sz="2200" i="1" dirty="0"/>
              <a:t>CSS selectors</a:t>
            </a:r>
            <a:r>
              <a:rPr lang="en-US" sz="2200" dirty="0"/>
              <a:t>)</a:t>
            </a:r>
            <a:br>
              <a:rPr lang="en-US" dirty="0"/>
            </a:br>
            <a:endParaRPr lang="en-US" dirty="0"/>
          </a:p>
        </p:txBody>
      </p:sp>
      <p:sp>
        <p:nvSpPr>
          <p:cNvPr id="3" name="Content Placeholder 2">
            <a:extLst>
              <a:ext uri="{FF2B5EF4-FFF2-40B4-BE49-F238E27FC236}">
                <a16:creationId xmlns:a16="http://schemas.microsoft.com/office/drawing/2014/main" id="{23AE2F66-E664-B84B-BD70-8EDAF9A494AD}"/>
              </a:ext>
            </a:extLst>
          </p:cNvPr>
          <p:cNvSpPr>
            <a:spLocks noGrp="1"/>
          </p:cNvSpPr>
          <p:nvPr>
            <p:ph idx="1"/>
          </p:nvPr>
        </p:nvSpPr>
        <p:spPr>
          <a:xfrm>
            <a:off x="2773599" y="2052115"/>
            <a:ext cx="8365456" cy="4805885"/>
          </a:xfrm>
        </p:spPr>
        <p:txBody>
          <a:bodyPr>
            <a:normAutofit/>
          </a:bodyPr>
          <a:lstStyle/>
          <a:p>
            <a:r>
              <a:rPr lang="en-US" dirty="0" err="1"/>
              <a:t>querySelector</a:t>
            </a:r>
            <a:r>
              <a:rPr lang="en-US" dirty="0"/>
              <a:t> returns the FIRST matching element or null</a:t>
            </a:r>
          </a:p>
          <a:p>
            <a:r>
              <a:rPr lang="en-US" i="1" dirty="0"/>
              <a:t>CSS selectors – for instance these selectors return the first</a:t>
            </a:r>
          </a:p>
          <a:p>
            <a:pPr lvl="1"/>
            <a:r>
              <a:rPr lang="en-US" i="1" dirty="0"/>
              <a:t>“h1” 			H1 on your page</a:t>
            </a:r>
          </a:p>
          <a:p>
            <a:pPr lvl="1"/>
            <a:r>
              <a:rPr lang="en-US" i="1" dirty="0"/>
              <a:t>“h1, h2” 			H1 or H2</a:t>
            </a:r>
          </a:p>
          <a:p>
            <a:pPr lvl="1"/>
            <a:r>
              <a:rPr lang="en-US" i="1" dirty="0"/>
              <a:t>“</a:t>
            </a:r>
            <a:r>
              <a:rPr lang="en-US" i="1" dirty="0" err="1">
                <a:solidFill>
                  <a:schemeClr val="accent1">
                    <a:lumMod val="75000"/>
                  </a:schemeClr>
                </a:solidFill>
              </a:rPr>
              <a:t>div</a:t>
            </a:r>
            <a:r>
              <a:rPr lang="en-US" i="1" dirty="0" err="1"/>
              <a:t>.</a:t>
            </a:r>
            <a:r>
              <a:rPr lang="en-US" i="1" dirty="0" err="1">
                <a:solidFill>
                  <a:srgbClr val="92D050"/>
                </a:solidFill>
              </a:rPr>
              <a:t>error</a:t>
            </a:r>
            <a:r>
              <a:rPr lang="en-US" i="1" dirty="0"/>
              <a:t>”			</a:t>
            </a:r>
            <a:r>
              <a:rPr lang="en-US" i="1" dirty="0">
                <a:solidFill>
                  <a:schemeClr val="accent1">
                    <a:lumMod val="75000"/>
                  </a:schemeClr>
                </a:solidFill>
              </a:rPr>
              <a:t>div</a:t>
            </a:r>
            <a:r>
              <a:rPr lang="en-US" i="1" dirty="0"/>
              <a:t> with a class of </a:t>
            </a:r>
            <a:r>
              <a:rPr lang="en-US" i="1" dirty="0">
                <a:solidFill>
                  <a:srgbClr val="92D050"/>
                </a:solidFill>
              </a:rPr>
              <a:t>error</a:t>
            </a:r>
          </a:p>
          <a:p>
            <a:pPr lvl="1"/>
            <a:r>
              <a:rPr lang="en-US" dirty="0"/>
              <a:t>“#</a:t>
            </a:r>
            <a:r>
              <a:rPr lang="en-US" dirty="0">
                <a:solidFill>
                  <a:srgbClr val="00B0F0"/>
                </a:solidFill>
              </a:rPr>
              <a:t>demo</a:t>
            </a:r>
            <a:r>
              <a:rPr lang="en-US" dirty="0"/>
              <a:t>”			id = </a:t>
            </a:r>
            <a:r>
              <a:rPr lang="en-US" dirty="0">
                <a:solidFill>
                  <a:srgbClr val="00B0F0"/>
                </a:solidFill>
              </a:rPr>
              <a:t>demo</a:t>
            </a:r>
            <a:r>
              <a:rPr lang="en-US" dirty="0"/>
              <a:t> (SB only 1)</a:t>
            </a:r>
          </a:p>
          <a:p>
            <a:pPr lvl="1"/>
            <a:r>
              <a:rPr lang="en-US" dirty="0"/>
              <a:t>“.</a:t>
            </a:r>
            <a:r>
              <a:rPr lang="en-US" dirty="0">
                <a:solidFill>
                  <a:srgbClr val="FFC000"/>
                </a:solidFill>
              </a:rPr>
              <a:t>required</a:t>
            </a:r>
            <a:r>
              <a:rPr lang="en-US" dirty="0"/>
              <a:t>”		the class of </a:t>
            </a:r>
            <a:r>
              <a:rPr lang="en-US" dirty="0">
                <a:solidFill>
                  <a:srgbClr val="FFC000"/>
                </a:solidFill>
              </a:rPr>
              <a:t>required</a:t>
            </a:r>
            <a:r>
              <a:rPr lang="en-US" dirty="0"/>
              <a:t> </a:t>
            </a:r>
          </a:p>
          <a:p>
            <a:pPr lvl="1"/>
            <a:r>
              <a:rPr lang="en-US" dirty="0"/>
              <a:t>“name=</a:t>
            </a:r>
            <a:r>
              <a:rPr lang="en-US" dirty="0" err="1"/>
              <a:t>firstName</a:t>
            </a:r>
            <a:r>
              <a:rPr lang="en-US" dirty="0"/>
              <a:t>”		name attribute = </a:t>
            </a:r>
            <a:r>
              <a:rPr lang="en-US" dirty="0" err="1"/>
              <a:t>firstName</a:t>
            </a:r>
            <a:endParaRPr lang="en-US" dirty="0"/>
          </a:p>
        </p:txBody>
      </p:sp>
    </p:spTree>
    <p:extLst>
      <p:ext uri="{BB962C8B-B14F-4D97-AF65-F5344CB8AC3E}">
        <p14:creationId xmlns:p14="http://schemas.microsoft.com/office/powerpoint/2010/main" val="3123458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C89B-447F-4A40-9ADB-9BA8D7434328}"/>
              </a:ext>
            </a:extLst>
          </p:cNvPr>
          <p:cNvSpPr>
            <a:spLocks noGrp="1"/>
          </p:cNvSpPr>
          <p:nvPr>
            <p:ph type="title"/>
          </p:nvPr>
        </p:nvSpPr>
        <p:spPr/>
        <p:txBody>
          <a:bodyPr/>
          <a:lstStyle/>
          <a:p>
            <a:r>
              <a:rPr lang="en-US" dirty="0"/>
              <a:t>What to see more examples of </a:t>
            </a:r>
            <a:br>
              <a:rPr lang="en-US" dirty="0"/>
            </a:br>
            <a:r>
              <a:rPr lang="en-US" dirty="0"/>
              <a:t>CSS Selectors?</a:t>
            </a:r>
          </a:p>
        </p:txBody>
      </p:sp>
      <p:sp>
        <p:nvSpPr>
          <p:cNvPr id="3" name="Content Placeholder 2">
            <a:extLst>
              <a:ext uri="{FF2B5EF4-FFF2-40B4-BE49-F238E27FC236}">
                <a16:creationId xmlns:a16="http://schemas.microsoft.com/office/drawing/2014/main" id="{408102C3-D674-0F42-876D-F24E8A823D20}"/>
              </a:ext>
            </a:extLst>
          </p:cNvPr>
          <p:cNvSpPr>
            <a:spLocks noGrp="1"/>
          </p:cNvSpPr>
          <p:nvPr>
            <p:ph idx="1"/>
          </p:nvPr>
        </p:nvSpPr>
        <p:spPr/>
        <p:txBody>
          <a:bodyPr/>
          <a:lstStyle/>
          <a:p>
            <a:r>
              <a:rPr lang="en-US" dirty="0">
                <a:hlinkClick r:id="rId2"/>
              </a:rPr>
              <a:t>https://www.w3schools.com/cssref/css_selectors.asp</a:t>
            </a:r>
            <a:endParaRPr lang="en-US" dirty="0"/>
          </a:p>
          <a:p>
            <a:r>
              <a:rPr lang="en-US" dirty="0"/>
              <a:t>The next slide is a sample of what can be used</a:t>
            </a:r>
          </a:p>
          <a:p>
            <a:endParaRPr lang="en-US" dirty="0"/>
          </a:p>
        </p:txBody>
      </p:sp>
    </p:spTree>
    <p:extLst>
      <p:ext uri="{BB962C8B-B14F-4D97-AF65-F5344CB8AC3E}">
        <p14:creationId xmlns:p14="http://schemas.microsoft.com/office/powerpoint/2010/main" val="29702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296E-75A0-5D45-93D1-B979FD4FE3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70733E-B778-4646-83C5-A57A272162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3907AC-C0F5-374E-B83A-080948B68569}"/>
              </a:ext>
            </a:extLst>
          </p:cNvPr>
          <p:cNvPicPr>
            <a:picLocks noChangeAspect="1"/>
          </p:cNvPicPr>
          <p:nvPr/>
        </p:nvPicPr>
        <p:blipFill>
          <a:blip r:embed="rId2"/>
          <a:stretch>
            <a:fillRect/>
          </a:stretch>
        </p:blipFill>
        <p:spPr>
          <a:xfrm>
            <a:off x="47800" y="0"/>
            <a:ext cx="12096399" cy="6858000"/>
          </a:xfrm>
          <a:prstGeom prst="rect">
            <a:avLst/>
          </a:prstGeom>
        </p:spPr>
      </p:pic>
    </p:spTree>
    <p:extLst>
      <p:ext uri="{BB962C8B-B14F-4D97-AF65-F5344CB8AC3E}">
        <p14:creationId xmlns:p14="http://schemas.microsoft.com/office/powerpoint/2010/main" val="177198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905C-CD4D-0C47-ADEC-06761A032781}"/>
              </a:ext>
            </a:extLst>
          </p:cNvPr>
          <p:cNvSpPr>
            <a:spLocks noGrp="1"/>
          </p:cNvSpPr>
          <p:nvPr>
            <p:ph type="title"/>
          </p:nvPr>
        </p:nvSpPr>
        <p:spPr/>
        <p:txBody>
          <a:bodyPr/>
          <a:lstStyle/>
          <a:p>
            <a:r>
              <a:rPr lang="en-US" dirty="0"/>
              <a:t>The topics to be covered</a:t>
            </a:r>
          </a:p>
        </p:txBody>
      </p:sp>
      <p:sp>
        <p:nvSpPr>
          <p:cNvPr id="3" name="Content Placeholder 2">
            <a:extLst>
              <a:ext uri="{FF2B5EF4-FFF2-40B4-BE49-F238E27FC236}">
                <a16:creationId xmlns:a16="http://schemas.microsoft.com/office/drawing/2014/main" id="{6F468C4A-6EF5-5442-BBDE-E827FEBAADB5}"/>
              </a:ext>
            </a:extLst>
          </p:cNvPr>
          <p:cNvSpPr>
            <a:spLocks noGrp="1"/>
          </p:cNvSpPr>
          <p:nvPr>
            <p:ph idx="1"/>
          </p:nvPr>
        </p:nvSpPr>
        <p:spPr/>
        <p:txBody>
          <a:bodyPr>
            <a:normAutofit/>
          </a:bodyPr>
          <a:lstStyle/>
          <a:p>
            <a:pPr lvl="0"/>
            <a:r>
              <a:rPr lang="en-US" dirty="0"/>
              <a:t>Using functions and objects</a:t>
            </a:r>
          </a:p>
          <a:p>
            <a:pPr lvl="0"/>
            <a:r>
              <a:rPr lang="en-US" dirty="0"/>
              <a:t>Working with JavaScript and the DOM</a:t>
            </a:r>
          </a:p>
          <a:p>
            <a:pPr lvl="0"/>
            <a:r>
              <a:rPr lang="en-US" dirty="0"/>
              <a:t>Changing DOM elements</a:t>
            </a:r>
          </a:p>
          <a:p>
            <a:pPr lvl="0"/>
            <a:r>
              <a:rPr lang="en-US" dirty="0"/>
              <a:t>Handling events</a:t>
            </a:r>
          </a:p>
          <a:p>
            <a:pPr lvl="0"/>
            <a:r>
              <a:rPr lang="en-US" dirty="0"/>
              <a:t>Troubleshooting code</a:t>
            </a:r>
          </a:p>
          <a:p>
            <a:pPr lvl="0"/>
            <a:r>
              <a:rPr lang="en-US" dirty="0"/>
              <a:t>Validating functionality</a:t>
            </a:r>
          </a:p>
          <a:p>
            <a:pPr lvl="0"/>
            <a:r>
              <a:rPr lang="en-US" dirty="0"/>
              <a:t>Minifying JavaScript</a:t>
            </a:r>
          </a:p>
        </p:txBody>
      </p:sp>
    </p:spTree>
    <p:extLst>
      <p:ext uri="{BB962C8B-B14F-4D97-AF65-F5344CB8AC3E}">
        <p14:creationId xmlns:p14="http://schemas.microsoft.com/office/powerpoint/2010/main" val="292878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25C6-00A6-1C43-B26F-72F5E31303C2}"/>
              </a:ext>
            </a:extLst>
          </p:cNvPr>
          <p:cNvSpPr>
            <a:spLocks noGrp="1"/>
          </p:cNvSpPr>
          <p:nvPr>
            <p:ph type="title"/>
          </p:nvPr>
        </p:nvSpPr>
        <p:spPr/>
        <p:txBody>
          <a:bodyPr/>
          <a:lstStyle/>
          <a:p>
            <a:r>
              <a:rPr lang="en-US" dirty="0"/>
              <a:t>Using </a:t>
            </a:r>
            <a:r>
              <a:rPr lang="en-US" dirty="0" err="1"/>
              <a:t>querySelector</a:t>
            </a:r>
            <a:r>
              <a:rPr lang="en-US" dirty="0"/>
              <a:t> to </a:t>
            </a:r>
            <a:br>
              <a:rPr lang="en-US" dirty="0"/>
            </a:br>
            <a:r>
              <a:rPr lang="en-US" dirty="0"/>
              <a:t>reference a screen element</a:t>
            </a:r>
          </a:p>
        </p:txBody>
      </p:sp>
      <p:sp>
        <p:nvSpPr>
          <p:cNvPr id="4" name="TextBox 3">
            <a:extLst>
              <a:ext uri="{FF2B5EF4-FFF2-40B4-BE49-F238E27FC236}">
                <a16:creationId xmlns:a16="http://schemas.microsoft.com/office/drawing/2014/main" id="{483A5176-6724-564B-BE5A-19BC21AB8FFD}"/>
              </a:ext>
            </a:extLst>
          </p:cNvPr>
          <p:cNvSpPr txBox="1"/>
          <p:nvPr/>
        </p:nvSpPr>
        <p:spPr>
          <a:xfrm>
            <a:off x="130629" y="2149433"/>
            <a:ext cx="9773393" cy="923330"/>
          </a:xfrm>
          <a:prstGeom prst="rect">
            <a:avLst/>
          </a:prstGeom>
          <a:solidFill>
            <a:schemeClr val="tx1">
              <a:lumMod val="85000"/>
            </a:schemeClr>
          </a:solidFill>
        </p:spPr>
        <p:txBody>
          <a:bodyPr wrap="square" rtlCol="0">
            <a:spAutoFit/>
          </a:bodyPr>
          <a:lstStyle/>
          <a:p>
            <a:r>
              <a:rPr lang="en-US" dirty="0">
                <a:solidFill>
                  <a:schemeClr val="bg1"/>
                </a:solidFill>
              </a:rPr>
              <a:t>&lt;div name="name"&gt;&lt;/div&gt;</a:t>
            </a:r>
            <a:br>
              <a:rPr lang="en-US" dirty="0">
                <a:solidFill>
                  <a:schemeClr val="bg1"/>
                </a:solidFill>
              </a:rPr>
            </a:br>
            <a:r>
              <a:rPr lang="en-US" dirty="0">
                <a:solidFill>
                  <a:schemeClr val="bg1"/>
                </a:solidFill>
              </a:rPr>
              <a:t>&lt;div id="id"&gt;&lt;/div&gt;</a:t>
            </a:r>
            <a:br>
              <a:rPr lang="en-US" dirty="0">
                <a:solidFill>
                  <a:schemeClr val="bg1"/>
                </a:solidFill>
              </a:rPr>
            </a:br>
            <a:r>
              <a:rPr lang="en-US" dirty="0">
                <a:solidFill>
                  <a:schemeClr val="bg1"/>
                </a:solidFill>
              </a:rPr>
              <a:t>&lt;div class="class"&gt;&lt;/div&gt;</a:t>
            </a:r>
            <a:endParaRPr lang="en-US" dirty="0">
              <a:solidFill>
                <a:schemeClr val="bg1"/>
              </a:solidFill>
              <a:latin typeface="Courier" pitchFamily="2" charset="0"/>
            </a:endParaRPr>
          </a:p>
        </p:txBody>
      </p:sp>
      <p:pic>
        <p:nvPicPr>
          <p:cNvPr id="5" name="Picture 4">
            <a:extLst>
              <a:ext uri="{FF2B5EF4-FFF2-40B4-BE49-F238E27FC236}">
                <a16:creationId xmlns:a16="http://schemas.microsoft.com/office/drawing/2014/main" id="{4B2A1D10-0EF1-C84E-8AD7-5069E8BA34F7}"/>
              </a:ext>
            </a:extLst>
          </p:cNvPr>
          <p:cNvPicPr>
            <a:picLocks noChangeAspect="1"/>
          </p:cNvPicPr>
          <p:nvPr/>
        </p:nvPicPr>
        <p:blipFill>
          <a:blip r:embed="rId2"/>
          <a:stretch>
            <a:fillRect/>
          </a:stretch>
        </p:blipFill>
        <p:spPr>
          <a:xfrm>
            <a:off x="9776389" y="1885285"/>
            <a:ext cx="1587500" cy="4051300"/>
          </a:xfrm>
          <a:prstGeom prst="rect">
            <a:avLst/>
          </a:prstGeom>
        </p:spPr>
      </p:pic>
      <p:sp>
        <p:nvSpPr>
          <p:cNvPr id="6" name="TextBox 5">
            <a:extLst>
              <a:ext uri="{FF2B5EF4-FFF2-40B4-BE49-F238E27FC236}">
                <a16:creationId xmlns:a16="http://schemas.microsoft.com/office/drawing/2014/main" id="{86EA7645-1B4A-4A4D-8BEC-2C97FAB4263F}"/>
              </a:ext>
            </a:extLst>
          </p:cNvPr>
          <p:cNvSpPr txBox="1"/>
          <p:nvPr/>
        </p:nvSpPr>
        <p:spPr>
          <a:xfrm>
            <a:off x="130629" y="3905260"/>
            <a:ext cx="9773393" cy="2308324"/>
          </a:xfrm>
          <a:prstGeom prst="rect">
            <a:avLst/>
          </a:prstGeom>
          <a:solidFill>
            <a:schemeClr val="tx1">
              <a:lumMod val="85000"/>
            </a:schemeClr>
          </a:solidFill>
        </p:spPr>
        <p:txBody>
          <a:bodyPr wrap="square" rtlCol="0">
            <a:spAutoFit/>
          </a:bodyPr>
          <a:lstStyle/>
          <a:p>
            <a:r>
              <a:rPr lang="en-US" dirty="0" err="1">
                <a:solidFill>
                  <a:schemeClr val="bg1"/>
                </a:solidFill>
              </a:rPr>
              <a:t>document.querySelector</a:t>
            </a:r>
            <a:r>
              <a:rPr lang="en-US" dirty="0">
                <a:solidFill>
                  <a:schemeClr val="bg1"/>
                </a:solidFill>
              </a:rPr>
              <a:t>("[name=name]").</a:t>
            </a:r>
            <a:r>
              <a:rPr lang="en-US" dirty="0" err="1">
                <a:solidFill>
                  <a:schemeClr val="bg1"/>
                </a:solidFill>
              </a:rPr>
              <a:t>innerHTML</a:t>
            </a:r>
            <a:r>
              <a:rPr lang="en-US" dirty="0">
                <a:solidFill>
                  <a:schemeClr val="bg1"/>
                </a:solidFill>
              </a:rPr>
              <a:t> = "&lt;b&gt;Name&lt;/b&gt;";</a:t>
            </a:r>
            <a:br>
              <a:rPr lang="en-US" dirty="0">
                <a:solidFill>
                  <a:schemeClr val="bg1"/>
                </a:solidFill>
              </a:rPr>
            </a:br>
            <a:r>
              <a:rPr lang="en-US" dirty="0" err="1">
                <a:solidFill>
                  <a:schemeClr val="bg1"/>
                </a:solidFill>
              </a:rPr>
              <a:t>document.querySelector</a:t>
            </a:r>
            <a:r>
              <a:rPr lang="en-US" dirty="0">
                <a:solidFill>
                  <a:schemeClr val="bg1"/>
                </a:solidFill>
              </a:rPr>
              <a:t>("#id").</a:t>
            </a:r>
            <a:r>
              <a:rPr lang="en-US" dirty="0" err="1">
                <a:solidFill>
                  <a:schemeClr val="bg1"/>
                </a:solidFill>
              </a:rPr>
              <a:t>innerHTML</a:t>
            </a:r>
            <a:r>
              <a:rPr lang="en-US" dirty="0">
                <a:solidFill>
                  <a:schemeClr val="bg1"/>
                </a:solidFill>
              </a:rPr>
              <a:t>                  = "&lt;</a:t>
            </a:r>
            <a:r>
              <a:rPr lang="en-US" dirty="0" err="1">
                <a:solidFill>
                  <a:schemeClr val="bg1"/>
                </a:solidFill>
              </a:rPr>
              <a:t>em</a:t>
            </a:r>
            <a:r>
              <a:rPr lang="en-US" dirty="0">
                <a:solidFill>
                  <a:schemeClr val="bg1"/>
                </a:solidFill>
              </a:rPr>
              <a:t>&gt;id&lt;/</a:t>
            </a:r>
            <a:r>
              <a:rPr lang="en-US" dirty="0" err="1">
                <a:solidFill>
                  <a:schemeClr val="bg1"/>
                </a:solidFill>
              </a:rPr>
              <a:t>em</a:t>
            </a:r>
            <a:r>
              <a:rPr lang="en-US" dirty="0">
                <a:solidFill>
                  <a:schemeClr val="bg1"/>
                </a:solidFill>
              </a:rPr>
              <a:t>&gt;";</a:t>
            </a:r>
            <a:br>
              <a:rPr lang="en-US" dirty="0">
                <a:solidFill>
                  <a:schemeClr val="bg1"/>
                </a:solidFill>
              </a:rPr>
            </a:br>
            <a:r>
              <a:rPr lang="en-US" dirty="0" err="1">
                <a:solidFill>
                  <a:schemeClr val="bg1"/>
                </a:solidFill>
              </a:rPr>
              <a:t>document.querySelector</a:t>
            </a:r>
            <a:r>
              <a:rPr lang="en-US" dirty="0">
                <a:solidFill>
                  <a:schemeClr val="bg1"/>
                </a:solidFill>
              </a:rPr>
              <a:t>(".class").</a:t>
            </a:r>
            <a:r>
              <a:rPr lang="en-US" dirty="0" err="1">
                <a:solidFill>
                  <a:schemeClr val="bg1"/>
                </a:solidFill>
              </a:rPr>
              <a:t>innerHTML</a:t>
            </a:r>
            <a:r>
              <a:rPr lang="en-US" dirty="0">
                <a:solidFill>
                  <a:schemeClr val="bg1"/>
                </a:solidFill>
              </a:rPr>
              <a:t>              =  "&lt;b&gt;Class&lt;/b&gt;";</a:t>
            </a:r>
            <a:br>
              <a:rPr lang="en-US" dirty="0">
                <a:solidFill>
                  <a:schemeClr val="bg1"/>
                </a:solidFill>
              </a:rPr>
            </a:br>
            <a:br>
              <a:rPr lang="en-US" dirty="0">
                <a:solidFill>
                  <a:schemeClr val="bg1"/>
                </a:solidFill>
              </a:rPr>
            </a:br>
            <a:r>
              <a:rPr lang="en-US" dirty="0" err="1">
                <a:solidFill>
                  <a:schemeClr val="bg1"/>
                </a:solidFill>
              </a:rPr>
              <a:t>document.querySelector</a:t>
            </a:r>
            <a:r>
              <a:rPr lang="en-US" dirty="0">
                <a:solidFill>
                  <a:schemeClr val="bg1"/>
                </a:solidFill>
              </a:rPr>
              <a:t>("[name=name]").</a:t>
            </a:r>
            <a:r>
              <a:rPr lang="en-US" dirty="0" err="1">
                <a:solidFill>
                  <a:schemeClr val="bg1"/>
                </a:solidFill>
              </a:rPr>
              <a:t>style.backgroundColor</a:t>
            </a:r>
            <a:r>
              <a:rPr lang="en-US" dirty="0">
                <a:solidFill>
                  <a:schemeClr val="bg1"/>
                </a:solidFill>
              </a:rPr>
              <a:t> = </a:t>
            </a:r>
            <a:r>
              <a:rPr lang="en-US" i="1" dirty="0" err="1">
                <a:solidFill>
                  <a:schemeClr val="bg1"/>
                </a:solidFill>
              </a:rPr>
              <a:t>getRandomColor</a:t>
            </a:r>
            <a:r>
              <a:rPr lang="en-US" dirty="0">
                <a:solidFill>
                  <a:schemeClr val="bg1"/>
                </a:solidFill>
              </a:rPr>
              <a:t>();</a:t>
            </a:r>
            <a:endParaRPr lang="en-US" dirty="0">
              <a:solidFill>
                <a:schemeClr val="bg1"/>
              </a:solidFill>
              <a:latin typeface="Courier" pitchFamily="2" charset="0"/>
            </a:endParaRPr>
          </a:p>
          <a:p>
            <a:r>
              <a:rPr lang="en-US" dirty="0" err="1">
                <a:solidFill>
                  <a:schemeClr val="bg1"/>
                </a:solidFill>
              </a:rPr>
              <a:t>document.querySelector</a:t>
            </a:r>
            <a:r>
              <a:rPr lang="en-US" dirty="0">
                <a:solidFill>
                  <a:schemeClr val="bg1"/>
                </a:solidFill>
              </a:rPr>
              <a:t>("#id").</a:t>
            </a:r>
            <a:r>
              <a:rPr lang="en-US" dirty="0" err="1">
                <a:solidFill>
                  <a:schemeClr val="bg1"/>
                </a:solidFill>
              </a:rPr>
              <a:t>style.backgroundColor</a:t>
            </a:r>
            <a:r>
              <a:rPr lang="en-US" dirty="0">
                <a:solidFill>
                  <a:schemeClr val="bg1"/>
                </a:solidFill>
              </a:rPr>
              <a:t> 		   = </a:t>
            </a:r>
            <a:r>
              <a:rPr lang="en-US" i="1" dirty="0" err="1">
                <a:solidFill>
                  <a:schemeClr val="bg1"/>
                </a:solidFill>
              </a:rPr>
              <a:t>getRandomColor</a:t>
            </a:r>
            <a:r>
              <a:rPr lang="en-US" dirty="0">
                <a:solidFill>
                  <a:schemeClr val="bg1"/>
                </a:solidFill>
              </a:rPr>
              <a:t>();</a:t>
            </a:r>
            <a:br>
              <a:rPr lang="en-US" dirty="0">
                <a:solidFill>
                  <a:schemeClr val="bg1"/>
                </a:solidFill>
              </a:rPr>
            </a:br>
            <a:r>
              <a:rPr lang="en-US" dirty="0" err="1">
                <a:solidFill>
                  <a:schemeClr val="bg1"/>
                </a:solidFill>
              </a:rPr>
              <a:t>document.querySelector</a:t>
            </a:r>
            <a:r>
              <a:rPr lang="en-US" dirty="0">
                <a:solidFill>
                  <a:schemeClr val="bg1"/>
                </a:solidFill>
              </a:rPr>
              <a:t>(".class").</a:t>
            </a:r>
            <a:r>
              <a:rPr lang="en-US" dirty="0" err="1">
                <a:solidFill>
                  <a:schemeClr val="bg1"/>
                </a:solidFill>
              </a:rPr>
              <a:t>style.backgroundColor</a:t>
            </a:r>
            <a:r>
              <a:rPr lang="en-US" dirty="0">
                <a:solidFill>
                  <a:schemeClr val="bg1"/>
                </a:solidFill>
              </a:rPr>
              <a:t> 		   = </a:t>
            </a:r>
            <a:r>
              <a:rPr lang="en-US" i="1" dirty="0" err="1">
                <a:solidFill>
                  <a:schemeClr val="bg1"/>
                </a:solidFill>
              </a:rPr>
              <a:t>getRandomColor</a:t>
            </a:r>
            <a:r>
              <a:rPr lang="en-US" dirty="0">
                <a:solidFill>
                  <a:schemeClr val="bg1"/>
                </a:solidFill>
              </a:rPr>
              <a:t>();</a:t>
            </a:r>
            <a:br>
              <a:rPr lang="en-US" dirty="0">
                <a:solidFill>
                  <a:schemeClr val="bg1"/>
                </a:solidFill>
              </a:rPr>
            </a:br>
            <a:endParaRPr lang="en-US" dirty="0">
              <a:solidFill>
                <a:schemeClr val="bg1"/>
              </a:solidFill>
              <a:latin typeface="Courier" pitchFamily="2" charset="0"/>
            </a:endParaRPr>
          </a:p>
        </p:txBody>
      </p:sp>
    </p:spTree>
    <p:extLst>
      <p:ext uri="{BB962C8B-B14F-4D97-AF65-F5344CB8AC3E}">
        <p14:creationId xmlns:p14="http://schemas.microsoft.com/office/powerpoint/2010/main" val="1413750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94B7-6B4C-D040-866A-23732E0126FA}"/>
              </a:ext>
            </a:extLst>
          </p:cNvPr>
          <p:cNvSpPr>
            <a:spLocks noGrp="1"/>
          </p:cNvSpPr>
          <p:nvPr>
            <p:ph type="title"/>
          </p:nvPr>
        </p:nvSpPr>
        <p:spPr/>
        <p:txBody>
          <a:bodyPr/>
          <a:lstStyle/>
          <a:p>
            <a:r>
              <a:rPr lang="en-US" dirty="0"/>
              <a:t>Other ways to reference a screen element</a:t>
            </a:r>
          </a:p>
        </p:txBody>
      </p:sp>
      <p:sp>
        <p:nvSpPr>
          <p:cNvPr id="3" name="Content Placeholder 2">
            <a:extLst>
              <a:ext uri="{FF2B5EF4-FFF2-40B4-BE49-F238E27FC236}">
                <a16:creationId xmlns:a16="http://schemas.microsoft.com/office/drawing/2014/main" id="{B91A6ABC-DE52-754A-BD68-36B710AFBE82}"/>
              </a:ext>
            </a:extLst>
          </p:cNvPr>
          <p:cNvSpPr>
            <a:spLocks noGrp="1"/>
          </p:cNvSpPr>
          <p:nvPr>
            <p:ph idx="1"/>
          </p:nvPr>
        </p:nvSpPr>
        <p:spPr>
          <a:xfrm>
            <a:off x="2773599" y="2052116"/>
            <a:ext cx="8329830" cy="3997828"/>
          </a:xfrm>
        </p:spPr>
        <p:txBody>
          <a:bodyPr>
            <a:normAutofit/>
          </a:bodyPr>
          <a:lstStyle/>
          <a:p>
            <a:r>
              <a:rPr lang="en-US" dirty="0" err="1"/>
              <a:t>querySelector</a:t>
            </a:r>
            <a:r>
              <a:rPr lang="en-US" dirty="0"/>
              <a:t> is great of a single element</a:t>
            </a:r>
          </a:p>
          <a:p>
            <a:r>
              <a:rPr lang="en-US" dirty="0" err="1"/>
              <a:t>querySelectorAll</a:t>
            </a:r>
            <a:r>
              <a:rPr lang="en-US" dirty="0"/>
              <a:t> will return an array of matching elements</a:t>
            </a:r>
          </a:p>
          <a:p>
            <a:r>
              <a:rPr lang="en-US" dirty="0"/>
              <a:t>We also have </a:t>
            </a:r>
          </a:p>
          <a:p>
            <a:r>
              <a:rPr lang="en-US" dirty="0" err="1"/>
              <a:t>document.get</a:t>
            </a:r>
            <a:r>
              <a:rPr lang="en-US" dirty="0" err="1">
                <a:solidFill>
                  <a:schemeClr val="tx2">
                    <a:lumMod val="75000"/>
                  </a:schemeClr>
                </a:solidFill>
              </a:rPr>
              <a:t>Element</a:t>
            </a:r>
            <a:r>
              <a:rPr lang="en-US" dirty="0" err="1"/>
              <a:t>ById</a:t>
            </a:r>
            <a:r>
              <a:rPr lang="en-US" dirty="0"/>
              <a:t>		//  returns a </a:t>
            </a:r>
            <a:r>
              <a:rPr lang="en-US" dirty="0">
                <a:solidFill>
                  <a:schemeClr val="tx2">
                    <a:lumMod val="75000"/>
                  </a:schemeClr>
                </a:solidFill>
              </a:rPr>
              <a:t>single</a:t>
            </a:r>
            <a:r>
              <a:rPr lang="en-US" dirty="0"/>
              <a:t> element</a:t>
            </a:r>
          </a:p>
          <a:p>
            <a:r>
              <a:rPr lang="en-US" dirty="0" err="1"/>
              <a:t>document.get</a:t>
            </a:r>
            <a:r>
              <a:rPr lang="en-US" dirty="0" err="1">
                <a:solidFill>
                  <a:srgbClr val="FF0000"/>
                </a:solidFill>
              </a:rPr>
              <a:t>Elements</a:t>
            </a:r>
            <a:r>
              <a:rPr lang="en-US" dirty="0" err="1"/>
              <a:t>ByClassName</a:t>
            </a:r>
            <a:r>
              <a:rPr lang="en-US" dirty="0"/>
              <a:t>	//  </a:t>
            </a:r>
            <a:r>
              <a:rPr lang="en-US" dirty="0">
                <a:solidFill>
                  <a:srgbClr val="FF0000"/>
                </a:solidFill>
              </a:rPr>
              <a:t>all</a:t>
            </a:r>
            <a:r>
              <a:rPr lang="en-US" dirty="0"/>
              <a:t> matching class name</a:t>
            </a:r>
          </a:p>
          <a:p>
            <a:r>
              <a:rPr lang="en-US" dirty="0" err="1"/>
              <a:t>document.get</a:t>
            </a:r>
            <a:r>
              <a:rPr lang="en-US" dirty="0" err="1">
                <a:solidFill>
                  <a:srgbClr val="FF0000"/>
                </a:solidFill>
              </a:rPr>
              <a:t>Elements</a:t>
            </a:r>
            <a:r>
              <a:rPr lang="en-US" dirty="0" err="1"/>
              <a:t>ByName</a:t>
            </a:r>
            <a:r>
              <a:rPr lang="en-US" dirty="0"/>
              <a:t>	//  </a:t>
            </a:r>
            <a:r>
              <a:rPr lang="en-US" dirty="0">
                <a:solidFill>
                  <a:srgbClr val="FF0000"/>
                </a:solidFill>
              </a:rPr>
              <a:t>all</a:t>
            </a:r>
            <a:r>
              <a:rPr lang="en-US" dirty="0"/>
              <a:t> matching names</a:t>
            </a:r>
          </a:p>
          <a:p>
            <a:r>
              <a:rPr lang="en-US" dirty="0" err="1"/>
              <a:t>document.get</a:t>
            </a:r>
            <a:r>
              <a:rPr lang="en-US" dirty="0" err="1">
                <a:solidFill>
                  <a:srgbClr val="FF0000"/>
                </a:solidFill>
              </a:rPr>
              <a:t>Elements</a:t>
            </a:r>
            <a:r>
              <a:rPr lang="en-US" dirty="0" err="1"/>
              <a:t>ByTagName</a:t>
            </a:r>
            <a:r>
              <a:rPr lang="en-US" dirty="0"/>
              <a:t>	//  </a:t>
            </a:r>
            <a:r>
              <a:rPr lang="en-US" dirty="0">
                <a:solidFill>
                  <a:srgbClr val="FF0000"/>
                </a:solidFill>
              </a:rPr>
              <a:t>all</a:t>
            </a:r>
            <a:r>
              <a:rPr lang="en-US" dirty="0"/>
              <a:t> matching tag names</a:t>
            </a:r>
          </a:p>
          <a:p>
            <a:endParaRPr lang="en-US" dirty="0"/>
          </a:p>
        </p:txBody>
      </p:sp>
    </p:spTree>
    <p:extLst>
      <p:ext uri="{BB962C8B-B14F-4D97-AF65-F5344CB8AC3E}">
        <p14:creationId xmlns:p14="http://schemas.microsoft.com/office/powerpoint/2010/main" val="3717859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4B16-9690-BB43-AD4B-414C14483F7A}"/>
              </a:ext>
            </a:extLst>
          </p:cNvPr>
          <p:cNvSpPr>
            <a:spLocks noGrp="1"/>
          </p:cNvSpPr>
          <p:nvPr>
            <p:ph type="title"/>
          </p:nvPr>
        </p:nvSpPr>
        <p:spPr/>
        <p:txBody>
          <a:bodyPr/>
          <a:lstStyle/>
          <a:p>
            <a:r>
              <a:rPr lang="en-US" dirty="0"/>
              <a:t>Looking for errors</a:t>
            </a:r>
          </a:p>
        </p:txBody>
      </p:sp>
      <p:sp>
        <p:nvSpPr>
          <p:cNvPr id="3" name="Content Placeholder 2">
            <a:extLst>
              <a:ext uri="{FF2B5EF4-FFF2-40B4-BE49-F238E27FC236}">
                <a16:creationId xmlns:a16="http://schemas.microsoft.com/office/drawing/2014/main" id="{D40B0429-3561-8049-A08C-079739E10B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4172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7596-7504-EC49-9944-109C784E6CA3}"/>
              </a:ext>
            </a:extLst>
          </p:cNvPr>
          <p:cNvSpPr>
            <a:spLocks noGrp="1"/>
          </p:cNvSpPr>
          <p:nvPr>
            <p:ph type="title"/>
          </p:nvPr>
        </p:nvSpPr>
        <p:spPr/>
        <p:txBody>
          <a:bodyPr/>
          <a:lstStyle/>
          <a:p>
            <a:r>
              <a:rPr lang="en-US" dirty="0"/>
              <a:t>There is something wrong with my </a:t>
            </a:r>
            <a:br>
              <a:rPr lang="en-US" dirty="0"/>
            </a:br>
            <a:r>
              <a:rPr lang="en-US" dirty="0"/>
              <a:t>JavaScript</a:t>
            </a:r>
          </a:p>
        </p:txBody>
      </p:sp>
      <p:sp>
        <p:nvSpPr>
          <p:cNvPr id="3" name="Content Placeholder 2">
            <a:extLst>
              <a:ext uri="{FF2B5EF4-FFF2-40B4-BE49-F238E27FC236}">
                <a16:creationId xmlns:a16="http://schemas.microsoft.com/office/drawing/2014/main" id="{9561E3C9-B9BA-C34D-948A-4EBB6DD51082}"/>
              </a:ext>
            </a:extLst>
          </p:cNvPr>
          <p:cNvSpPr>
            <a:spLocks noGrp="1"/>
          </p:cNvSpPr>
          <p:nvPr>
            <p:ph idx="1"/>
          </p:nvPr>
        </p:nvSpPr>
        <p:spPr>
          <a:xfrm>
            <a:off x="2773599" y="2052115"/>
            <a:ext cx="7958330" cy="2674264"/>
          </a:xfrm>
        </p:spPr>
        <p:txBody>
          <a:bodyPr>
            <a:normAutofit/>
          </a:bodyPr>
          <a:lstStyle/>
          <a:p>
            <a:r>
              <a:rPr lang="en-US" dirty="0"/>
              <a:t>Where can you look for errors?</a:t>
            </a:r>
          </a:p>
          <a:p>
            <a:pPr lvl="1"/>
            <a:r>
              <a:rPr lang="en-US" dirty="0"/>
              <a:t>Right click Inspect</a:t>
            </a:r>
          </a:p>
          <a:p>
            <a:pPr lvl="1"/>
            <a:r>
              <a:rPr lang="en-US" dirty="0"/>
              <a:t>Click on the console tab</a:t>
            </a:r>
          </a:p>
          <a:p>
            <a:pPr lvl="1"/>
            <a:r>
              <a:rPr lang="en-US" dirty="0"/>
              <a:t>You can click on the link domExperimetns.js:5</a:t>
            </a:r>
          </a:p>
          <a:p>
            <a:pPr lvl="1"/>
            <a:r>
              <a:rPr lang="en-US" dirty="0"/>
              <a:t>It will take you to the sources tab</a:t>
            </a:r>
          </a:p>
        </p:txBody>
      </p:sp>
      <p:pic>
        <p:nvPicPr>
          <p:cNvPr id="4" name="Picture 3">
            <a:extLst>
              <a:ext uri="{FF2B5EF4-FFF2-40B4-BE49-F238E27FC236}">
                <a16:creationId xmlns:a16="http://schemas.microsoft.com/office/drawing/2014/main" id="{A8A3BC70-6F66-674B-A273-7FA6F60AE531}"/>
              </a:ext>
            </a:extLst>
          </p:cNvPr>
          <p:cNvPicPr>
            <a:picLocks noChangeAspect="1"/>
          </p:cNvPicPr>
          <p:nvPr/>
        </p:nvPicPr>
        <p:blipFill rotWithShape="1">
          <a:blip r:embed="rId2"/>
          <a:srcRect b="16371"/>
          <a:stretch/>
        </p:blipFill>
        <p:spPr>
          <a:xfrm>
            <a:off x="410579" y="4625286"/>
            <a:ext cx="9327188" cy="1867848"/>
          </a:xfrm>
          <a:prstGeom prst="rect">
            <a:avLst/>
          </a:prstGeom>
        </p:spPr>
      </p:pic>
    </p:spTree>
    <p:extLst>
      <p:ext uri="{BB962C8B-B14F-4D97-AF65-F5344CB8AC3E}">
        <p14:creationId xmlns:p14="http://schemas.microsoft.com/office/powerpoint/2010/main" val="2030134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7596-7504-EC49-9944-109C784E6CA3}"/>
              </a:ext>
            </a:extLst>
          </p:cNvPr>
          <p:cNvSpPr>
            <a:spLocks noGrp="1"/>
          </p:cNvSpPr>
          <p:nvPr>
            <p:ph type="title"/>
          </p:nvPr>
        </p:nvSpPr>
        <p:spPr/>
        <p:txBody>
          <a:bodyPr/>
          <a:lstStyle/>
          <a:p>
            <a:r>
              <a:rPr lang="en-US" dirty="0"/>
              <a:t>There is something wrong with my </a:t>
            </a:r>
            <a:br>
              <a:rPr lang="en-US" dirty="0"/>
            </a:br>
            <a:r>
              <a:rPr lang="en-US" dirty="0"/>
              <a:t>JavaScript</a:t>
            </a:r>
          </a:p>
        </p:txBody>
      </p:sp>
      <p:sp>
        <p:nvSpPr>
          <p:cNvPr id="3" name="Content Placeholder 2">
            <a:extLst>
              <a:ext uri="{FF2B5EF4-FFF2-40B4-BE49-F238E27FC236}">
                <a16:creationId xmlns:a16="http://schemas.microsoft.com/office/drawing/2014/main" id="{9561E3C9-B9BA-C34D-948A-4EBB6DD51082}"/>
              </a:ext>
            </a:extLst>
          </p:cNvPr>
          <p:cNvSpPr>
            <a:spLocks noGrp="1"/>
          </p:cNvSpPr>
          <p:nvPr>
            <p:ph idx="1"/>
          </p:nvPr>
        </p:nvSpPr>
        <p:spPr>
          <a:xfrm>
            <a:off x="2773599" y="2052116"/>
            <a:ext cx="7958330" cy="842900"/>
          </a:xfrm>
        </p:spPr>
        <p:txBody>
          <a:bodyPr>
            <a:normAutofit fontScale="92500" lnSpcReduction="20000"/>
          </a:bodyPr>
          <a:lstStyle/>
          <a:p>
            <a:r>
              <a:rPr lang="en-US" dirty="0"/>
              <a:t>You can see that the browser is not happy with line 5</a:t>
            </a:r>
          </a:p>
          <a:p>
            <a:r>
              <a:rPr lang="en-US" dirty="0"/>
              <a:t>You’ll have to use your big programmer brain to figure out the error</a:t>
            </a:r>
          </a:p>
        </p:txBody>
      </p:sp>
      <p:sp>
        <p:nvSpPr>
          <p:cNvPr id="6" name="TextBox 5">
            <a:extLst>
              <a:ext uri="{FF2B5EF4-FFF2-40B4-BE49-F238E27FC236}">
                <a16:creationId xmlns:a16="http://schemas.microsoft.com/office/drawing/2014/main" id="{F2074933-1C3F-F349-8763-7172D8406F22}"/>
              </a:ext>
            </a:extLst>
          </p:cNvPr>
          <p:cNvSpPr txBox="1"/>
          <p:nvPr/>
        </p:nvSpPr>
        <p:spPr>
          <a:xfrm>
            <a:off x="7671167" y="3079494"/>
            <a:ext cx="2898972" cy="3416320"/>
          </a:xfrm>
          <a:prstGeom prst="rect">
            <a:avLst/>
          </a:prstGeom>
          <a:noFill/>
        </p:spPr>
        <p:txBody>
          <a:bodyPr wrap="square" rtlCol="0">
            <a:spAutoFit/>
          </a:bodyPr>
          <a:lstStyle/>
          <a:p>
            <a:r>
              <a:rPr lang="en-US" dirty="0"/>
              <a:t>In this case it says it ‘</a:t>
            </a:r>
            <a:r>
              <a:rPr lang="en-US" dirty="0">
                <a:solidFill>
                  <a:srgbClr val="FF0000"/>
                </a:solidFill>
              </a:rPr>
              <a:t>Cannot read properties of null</a:t>
            </a:r>
            <a:r>
              <a:rPr lang="en-US" dirty="0"/>
              <a:t>. If you put a break point on this line you will see that </a:t>
            </a:r>
            <a:r>
              <a:rPr lang="en-US" dirty="0" err="1"/>
              <a:t>bgDiv</a:t>
            </a:r>
            <a:r>
              <a:rPr lang="en-US" dirty="0"/>
              <a:t> is null.</a:t>
            </a:r>
          </a:p>
          <a:p>
            <a:endParaRPr lang="en-US" dirty="0"/>
          </a:p>
          <a:p>
            <a:r>
              <a:rPr lang="en-US" dirty="0"/>
              <a:t>Where is it assigned??</a:t>
            </a:r>
          </a:p>
          <a:p>
            <a:r>
              <a:rPr lang="en-US" dirty="0"/>
              <a:t>On Line 3.</a:t>
            </a:r>
          </a:p>
          <a:p>
            <a:endParaRPr lang="en-US" dirty="0"/>
          </a:p>
          <a:p>
            <a:r>
              <a:rPr lang="en-US" dirty="0"/>
              <a:t>Which means </a:t>
            </a:r>
            <a:r>
              <a:rPr lang="en-US" dirty="0" err="1"/>
              <a:t>bgDiv</a:t>
            </a:r>
            <a:r>
              <a:rPr lang="en-US" dirty="0"/>
              <a:t> was not found in the HTML</a:t>
            </a:r>
          </a:p>
          <a:p>
            <a:r>
              <a:rPr lang="en-US" dirty="0"/>
              <a:t>Maybe we spelled it wrong</a:t>
            </a:r>
          </a:p>
        </p:txBody>
      </p:sp>
      <p:pic>
        <p:nvPicPr>
          <p:cNvPr id="8" name="Picture 7">
            <a:extLst>
              <a:ext uri="{FF2B5EF4-FFF2-40B4-BE49-F238E27FC236}">
                <a16:creationId xmlns:a16="http://schemas.microsoft.com/office/drawing/2014/main" id="{C960B8B2-6D56-7B43-9B4E-1683C83C6A3E}"/>
              </a:ext>
            </a:extLst>
          </p:cNvPr>
          <p:cNvPicPr>
            <a:picLocks noChangeAspect="1"/>
          </p:cNvPicPr>
          <p:nvPr/>
        </p:nvPicPr>
        <p:blipFill>
          <a:blip r:embed="rId2"/>
          <a:stretch>
            <a:fillRect/>
          </a:stretch>
        </p:blipFill>
        <p:spPr>
          <a:xfrm>
            <a:off x="-1256933" y="2802576"/>
            <a:ext cx="8928100" cy="4055423"/>
          </a:xfrm>
          <a:prstGeom prst="rect">
            <a:avLst/>
          </a:prstGeom>
        </p:spPr>
      </p:pic>
    </p:spTree>
    <p:extLst>
      <p:ext uri="{BB962C8B-B14F-4D97-AF65-F5344CB8AC3E}">
        <p14:creationId xmlns:p14="http://schemas.microsoft.com/office/powerpoint/2010/main" val="385318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339F-2BE6-424C-B93A-8322D8D721EF}"/>
              </a:ext>
            </a:extLst>
          </p:cNvPr>
          <p:cNvSpPr>
            <a:spLocks noGrp="1"/>
          </p:cNvSpPr>
          <p:nvPr>
            <p:ph type="title"/>
          </p:nvPr>
        </p:nvSpPr>
        <p:spPr/>
        <p:txBody>
          <a:bodyPr/>
          <a:lstStyle/>
          <a:p>
            <a:r>
              <a:rPr lang="en-US" dirty="0"/>
              <a:t>Debugging Tips</a:t>
            </a:r>
          </a:p>
        </p:txBody>
      </p:sp>
      <p:sp>
        <p:nvSpPr>
          <p:cNvPr id="3" name="Content Placeholder 2">
            <a:extLst>
              <a:ext uri="{FF2B5EF4-FFF2-40B4-BE49-F238E27FC236}">
                <a16:creationId xmlns:a16="http://schemas.microsoft.com/office/drawing/2014/main" id="{AFCBD54E-A21B-304A-B05F-50EAD1842879}"/>
              </a:ext>
            </a:extLst>
          </p:cNvPr>
          <p:cNvSpPr>
            <a:spLocks noGrp="1"/>
          </p:cNvSpPr>
          <p:nvPr>
            <p:ph idx="1"/>
          </p:nvPr>
        </p:nvSpPr>
        <p:spPr/>
        <p:txBody>
          <a:bodyPr/>
          <a:lstStyle/>
          <a:p>
            <a:r>
              <a:rPr lang="en-US" dirty="0" err="1"/>
              <a:t>console.log</a:t>
            </a:r>
            <a:r>
              <a:rPr lang="en-US" dirty="0"/>
              <a:t> and </a:t>
            </a:r>
            <a:r>
              <a:rPr lang="en-US" dirty="0" err="1"/>
              <a:t>console.table</a:t>
            </a:r>
            <a:r>
              <a:rPr lang="en-US" dirty="0"/>
              <a:t> are great for dumping the contents of variables or arrays, respectively</a:t>
            </a:r>
          </a:p>
          <a:p>
            <a:r>
              <a:rPr lang="en-US" dirty="0"/>
              <a:t>Pepper them through your code and look in the console to see what is happening.</a:t>
            </a:r>
          </a:p>
          <a:p>
            <a:r>
              <a:rPr lang="en-US" dirty="0"/>
              <a:t>I have added a </a:t>
            </a:r>
            <a:r>
              <a:rPr lang="en-US" dirty="0" err="1"/>
              <a:t>console.log</a:t>
            </a:r>
            <a:r>
              <a:rPr lang="en-US" dirty="0"/>
              <a:t> for the X and Y </a:t>
            </a:r>
            <a:r>
              <a:rPr lang="en-US" dirty="0" err="1"/>
              <a:t>coords</a:t>
            </a:r>
            <a:r>
              <a:rPr lang="en-US" dirty="0"/>
              <a:t> in the sample code for this module. Open the console to see the flow of info</a:t>
            </a:r>
          </a:p>
        </p:txBody>
      </p:sp>
    </p:spTree>
    <p:extLst>
      <p:ext uri="{BB962C8B-B14F-4D97-AF65-F5344CB8AC3E}">
        <p14:creationId xmlns:p14="http://schemas.microsoft.com/office/powerpoint/2010/main" val="3747061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4981-F431-8641-8379-5EA142679709}"/>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8D8E1E0A-CB88-694E-8179-656A0B285833}"/>
              </a:ext>
            </a:extLst>
          </p:cNvPr>
          <p:cNvSpPr>
            <a:spLocks noGrp="1"/>
          </p:cNvSpPr>
          <p:nvPr>
            <p:ph idx="1"/>
          </p:nvPr>
        </p:nvSpPr>
        <p:spPr/>
        <p:txBody>
          <a:bodyPr/>
          <a:lstStyle/>
          <a:p>
            <a:r>
              <a:rPr lang="en-US" dirty="0"/>
              <a:t>Make sure you have a good </a:t>
            </a:r>
            <a:r>
              <a:rPr lang="en-US" dirty="0">
                <a:solidFill>
                  <a:srgbClr val="FF0000"/>
                </a:solidFill>
              </a:rPr>
              <a:t>lint</a:t>
            </a:r>
            <a:r>
              <a:rPr lang="en-US" dirty="0"/>
              <a:t> extension added to your editor</a:t>
            </a:r>
          </a:p>
          <a:p>
            <a:r>
              <a:rPr lang="en-US" dirty="0"/>
              <a:t>In VS Code just search for LINT in the extensions window</a:t>
            </a:r>
          </a:p>
          <a:p>
            <a:r>
              <a:rPr lang="en-US" dirty="0"/>
              <a:t>I use </a:t>
            </a:r>
            <a:r>
              <a:rPr lang="en-US" dirty="0" err="1"/>
              <a:t>ESLint</a:t>
            </a:r>
            <a:r>
              <a:rPr lang="en-US" dirty="0"/>
              <a:t> but there are many to choose from</a:t>
            </a:r>
          </a:p>
        </p:txBody>
      </p:sp>
    </p:spTree>
    <p:extLst>
      <p:ext uri="{BB962C8B-B14F-4D97-AF65-F5344CB8AC3E}">
        <p14:creationId xmlns:p14="http://schemas.microsoft.com/office/powerpoint/2010/main" val="1182121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70B3-FE08-7F41-A65E-7B0233C2CE87}"/>
              </a:ext>
            </a:extLst>
          </p:cNvPr>
          <p:cNvSpPr>
            <a:spLocks noGrp="1"/>
          </p:cNvSpPr>
          <p:nvPr>
            <p:ph type="title"/>
          </p:nvPr>
        </p:nvSpPr>
        <p:spPr/>
        <p:txBody>
          <a:bodyPr/>
          <a:lstStyle/>
          <a:p>
            <a:r>
              <a:rPr lang="en-US" dirty="0"/>
              <a:t>Minification</a:t>
            </a:r>
          </a:p>
        </p:txBody>
      </p:sp>
      <p:sp>
        <p:nvSpPr>
          <p:cNvPr id="3" name="Content Placeholder 2">
            <a:extLst>
              <a:ext uri="{FF2B5EF4-FFF2-40B4-BE49-F238E27FC236}">
                <a16:creationId xmlns:a16="http://schemas.microsoft.com/office/drawing/2014/main" id="{73AC4215-F7D3-5548-B503-EA3A05F0AB34}"/>
              </a:ext>
            </a:extLst>
          </p:cNvPr>
          <p:cNvSpPr>
            <a:spLocks noGrp="1"/>
          </p:cNvSpPr>
          <p:nvPr>
            <p:ph idx="1"/>
          </p:nvPr>
        </p:nvSpPr>
        <p:spPr/>
        <p:txBody>
          <a:bodyPr/>
          <a:lstStyle/>
          <a:p>
            <a:r>
              <a:rPr lang="en-US" dirty="0"/>
              <a:t>Often you will see Bootstrap CSS or JS file that has </a:t>
            </a:r>
            <a:r>
              <a:rPr lang="en-US" dirty="0">
                <a:solidFill>
                  <a:srgbClr val="FFC000"/>
                </a:solidFill>
              </a:rPr>
              <a:t>.min.</a:t>
            </a:r>
            <a:r>
              <a:rPr lang="en-US" dirty="0"/>
              <a:t> in the name</a:t>
            </a:r>
          </a:p>
          <a:p>
            <a:r>
              <a:rPr lang="en-US" dirty="0"/>
              <a:t>What is going on there?</a:t>
            </a:r>
          </a:p>
          <a:p>
            <a:r>
              <a:rPr lang="en-US" dirty="0"/>
              <a:t>You can minify (opposite of magnify) your files.</a:t>
            </a:r>
          </a:p>
          <a:p>
            <a:r>
              <a:rPr lang="en-US" dirty="0"/>
              <a:t>This will strip out all unnecessary white space to make the file smaller and faster loading</a:t>
            </a:r>
          </a:p>
          <a:p>
            <a:r>
              <a:rPr lang="en-US" dirty="0"/>
              <a:t>It also makes it neigh impossible to read</a:t>
            </a:r>
          </a:p>
          <a:p>
            <a:r>
              <a:rPr lang="en-US" dirty="0"/>
              <a:t>(not helpful for debugging purposes)</a:t>
            </a:r>
          </a:p>
        </p:txBody>
      </p:sp>
    </p:spTree>
    <p:extLst>
      <p:ext uri="{BB962C8B-B14F-4D97-AF65-F5344CB8AC3E}">
        <p14:creationId xmlns:p14="http://schemas.microsoft.com/office/powerpoint/2010/main" val="1880326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EFF3-B5B7-1C47-B4F5-3B9339D6ABDE}"/>
              </a:ext>
            </a:extLst>
          </p:cNvPr>
          <p:cNvSpPr>
            <a:spLocks noGrp="1"/>
          </p:cNvSpPr>
          <p:nvPr>
            <p:ph type="title"/>
          </p:nvPr>
        </p:nvSpPr>
        <p:spPr/>
        <p:txBody>
          <a:bodyPr/>
          <a:lstStyle/>
          <a:p>
            <a:r>
              <a:rPr lang="en-US" dirty="0"/>
              <a:t>JavaScript Code</a:t>
            </a:r>
            <a:br>
              <a:rPr lang="en-US" dirty="0"/>
            </a:br>
            <a:r>
              <a:rPr lang="en-US" dirty="0"/>
              <a:t>What is the same with other languages</a:t>
            </a:r>
          </a:p>
        </p:txBody>
      </p:sp>
      <p:sp>
        <p:nvSpPr>
          <p:cNvPr id="3" name="Content Placeholder 2">
            <a:extLst>
              <a:ext uri="{FF2B5EF4-FFF2-40B4-BE49-F238E27FC236}">
                <a16:creationId xmlns:a16="http://schemas.microsoft.com/office/drawing/2014/main" id="{7B74AF37-EEC6-7942-B32E-F1139F3EEB09}"/>
              </a:ext>
            </a:extLst>
          </p:cNvPr>
          <p:cNvSpPr>
            <a:spLocks noGrp="1"/>
          </p:cNvSpPr>
          <p:nvPr>
            <p:ph idx="1"/>
          </p:nvPr>
        </p:nvSpPr>
        <p:spPr/>
        <p:txBody>
          <a:bodyPr/>
          <a:lstStyle/>
          <a:p>
            <a:r>
              <a:rPr lang="en-US" dirty="0"/>
              <a:t>JS has all the usual constructs from Java and C</a:t>
            </a:r>
          </a:p>
          <a:p>
            <a:pPr lvl="1"/>
            <a:r>
              <a:rPr lang="en-US" dirty="0"/>
              <a:t>if else</a:t>
            </a:r>
          </a:p>
          <a:p>
            <a:pPr lvl="1"/>
            <a:r>
              <a:rPr lang="en-US" dirty="0"/>
              <a:t>switch case</a:t>
            </a:r>
          </a:p>
          <a:p>
            <a:pPr lvl="1"/>
            <a:r>
              <a:rPr lang="en-US" dirty="0"/>
              <a:t>while</a:t>
            </a:r>
          </a:p>
          <a:p>
            <a:pPr lvl="1"/>
            <a:r>
              <a:rPr lang="en-US" dirty="0"/>
              <a:t>for</a:t>
            </a:r>
          </a:p>
          <a:p>
            <a:pPr lvl="1"/>
            <a:r>
              <a:rPr lang="en-US" dirty="0"/>
              <a:t>do while</a:t>
            </a:r>
          </a:p>
        </p:txBody>
      </p:sp>
    </p:spTree>
    <p:extLst>
      <p:ext uri="{BB962C8B-B14F-4D97-AF65-F5344CB8AC3E}">
        <p14:creationId xmlns:p14="http://schemas.microsoft.com/office/powerpoint/2010/main" val="389824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EFF3-B5B7-1C47-B4F5-3B9339D6ABDE}"/>
              </a:ext>
            </a:extLst>
          </p:cNvPr>
          <p:cNvSpPr>
            <a:spLocks noGrp="1"/>
          </p:cNvSpPr>
          <p:nvPr>
            <p:ph type="title"/>
          </p:nvPr>
        </p:nvSpPr>
        <p:spPr/>
        <p:txBody>
          <a:bodyPr/>
          <a:lstStyle/>
          <a:p>
            <a:r>
              <a:rPr lang="en-US" dirty="0"/>
              <a:t>JavaScript Code</a:t>
            </a:r>
            <a:br>
              <a:rPr lang="en-US" dirty="0"/>
            </a:br>
            <a:r>
              <a:rPr lang="en-US" dirty="0"/>
              <a:t>What is different with other languages</a:t>
            </a:r>
          </a:p>
        </p:txBody>
      </p:sp>
      <p:sp>
        <p:nvSpPr>
          <p:cNvPr id="3" name="Content Placeholder 2">
            <a:extLst>
              <a:ext uri="{FF2B5EF4-FFF2-40B4-BE49-F238E27FC236}">
                <a16:creationId xmlns:a16="http://schemas.microsoft.com/office/drawing/2014/main" id="{7B74AF37-EEC6-7942-B32E-F1139F3EEB09}"/>
              </a:ext>
            </a:extLst>
          </p:cNvPr>
          <p:cNvSpPr>
            <a:spLocks noGrp="1"/>
          </p:cNvSpPr>
          <p:nvPr>
            <p:ph idx="1"/>
          </p:nvPr>
        </p:nvSpPr>
        <p:spPr/>
        <p:txBody>
          <a:bodyPr/>
          <a:lstStyle/>
          <a:p>
            <a:r>
              <a:rPr lang="en-US" dirty="0"/>
              <a:t>Variables do not have ‘types’</a:t>
            </a:r>
          </a:p>
          <a:p>
            <a:r>
              <a:rPr lang="en-US" dirty="0"/>
              <a:t>There are no int, string, long, float key words</a:t>
            </a:r>
          </a:p>
          <a:p>
            <a:r>
              <a:rPr lang="en-US" dirty="0"/>
              <a:t>How ever a variable CAN contain an int, string, long, or float</a:t>
            </a:r>
          </a:p>
          <a:p>
            <a:r>
              <a:rPr lang="en-US" dirty="0"/>
              <a:t>And the same variable can at different times be a float or an int or a string</a:t>
            </a:r>
          </a:p>
          <a:p>
            <a:r>
              <a:rPr lang="en-US" dirty="0"/>
              <a:t>We declare a variable using the </a:t>
            </a:r>
            <a:r>
              <a:rPr lang="en-US" dirty="0">
                <a:solidFill>
                  <a:srgbClr val="FF0000"/>
                </a:solidFill>
              </a:rPr>
              <a:t>let</a:t>
            </a:r>
            <a:r>
              <a:rPr lang="en-US" dirty="0"/>
              <a:t> or </a:t>
            </a:r>
            <a:r>
              <a:rPr lang="en-US" dirty="0">
                <a:solidFill>
                  <a:srgbClr val="FF0000"/>
                </a:solidFill>
              </a:rPr>
              <a:t>var</a:t>
            </a:r>
            <a:r>
              <a:rPr lang="en-US" dirty="0"/>
              <a:t> key word</a:t>
            </a:r>
          </a:p>
        </p:txBody>
      </p:sp>
    </p:spTree>
    <p:extLst>
      <p:ext uri="{BB962C8B-B14F-4D97-AF65-F5344CB8AC3E}">
        <p14:creationId xmlns:p14="http://schemas.microsoft.com/office/powerpoint/2010/main" val="217409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45AF-D11B-9240-8437-1065F1E9D775}"/>
              </a:ext>
            </a:extLst>
          </p:cNvPr>
          <p:cNvSpPr>
            <a:spLocks noGrp="1"/>
          </p:cNvSpPr>
          <p:nvPr>
            <p:ph type="title"/>
          </p:nvPr>
        </p:nvSpPr>
        <p:spPr/>
        <p:txBody>
          <a:bodyPr/>
          <a:lstStyle/>
          <a:p>
            <a:r>
              <a:rPr lang="en-US" dirty="0"/>
              <a:t>Where does my JS go?</a:t>
            </a:r>
          </a:p>
        </p:txBody>
      </p:sp>
      <p:sp>
        <p:nvSpPr>
          <p:cNvPr id="3" name="Content Placeholder 2">
            <a:extLst>
              <a:ext uri="{FF2B5EF4-FFF2-40B4-BE49-F238E27FC236}">
                <a16:creationId xmlns:a16="http://schemas.microsoft.com/office/drawing/2014/main" id="{A3C2DFFB-A127-1246-BBC1-BD363C053981}"/>
              </a:ext>
            </a:extLst>
          </p:cNvPr>
          <p:cNvSpPr>
            <a:spLocks noGrp="1"/>
          </p:cNvSpPr>
          <p:nvPr>
            <p:ph idx="1"/>
          </p:nvPr>
        </p:nvSpPr>
        <p:spPr>
          <a:xfrm>
            <a:off x="2773599" y="2052116"/>
            <a:ext cx="7796540" cy="4294896"/>
          </a:xfrm>
        </p:spPr>
        <p:txBody>
          <a:bodyPr>
            <a:normAutofit/>
          </a:bodyPr>
          <a:lstStyle/>
          <a:p>
            <a:r>
              <a:rPr lang="en-US" dirty="0"/>
              <a:t>You can put it in your HTML file between &lt;script&gt; &lt;/script&gt; tags</a:t>
            </a:r>
          </a:p>
          <a:p>
            <a:pPr lvl="1"/>
            <a:r>
              <a:rPr lang="en-US" dirty="0"/>
              <a:t>But that messes with your </a:t>
            </a:r>
            <a:r>
              <a:rPr lang="en-US" dirty="0">
                <a:solidFill>
                  <a:srgbClr val="92D050"/>
                </a:solidFill>
              </a:rPr>
              <a:t>MVC</a:t>
            </a:r>
          </a:p>
          <a:p>
            <a:r>
              <a:rPr lang="en-US" dirty="0"/>
              <a:t>Better yet put it in a JS file, usually in a sub folder just for JS</a:t>
            </a:r>
          </a:p>
          <a:p>
            <a:pPr lvl="1"/>
            <a:r>
              <a:rPr lang="en-US" dirty="0"/>
              <a:t>Folder is often called </a:t>
            </a:r>
            <a:r>
              <a:rPr lang="en-US" dirty="0" err="1">
                <a:solidFill>
                  <a:schemeClr val="tx2">
                    <a:lumMod val="75000"/>
                  </a:schemeClr>
                </a:solidFill>
              </a:rPr>
              <a:t>js</a:t>
            </a:r>
            <a:r>
              <a:rPr lang="en-US" dirty="0"/>
              <a:t> or </a:t>
            </a:r>
            <a:r>
              <a:rPr lang="en-US" dirty="0">
                <a:solidFill>
                  <a:schemeClr val="tx2">
                    <a:lumMod val="75000"/>
                  </a:schemeClr>
                </a:solidFill>
              </a:rPr>
              <a:t>script</a:t>
            </a:r>
            <a:r>
              <a:rPr lang="en-US" dirty="0"/>
              <a:t> or </a:t>
            </a:r>
            <a:r>
              <a:rPr lang="en-US" dirty="0" err="1">
                <a:solidFill>
                  <a:schemeClr val="tx2">
                    <a:lumMod val="75000"/>
                  </a:schemeClr>
                </a:solidFill>
              </a:rPr>
              <a:t>javascript</a:t>
            </a:r>
            <a:endParaRPr lang="en-US" dirty="0">
              <a:solidFill>
                <a:schemeClr val="tx2">
                  <a:lumMod val="75000"/>
                </a:schemeClr>
              </a:solidFill>
            </a:endParaRPr>
          </a:p>
          <a:p>
            <a:pPr lvl="1"/>
            <a:r>
              <a:rPr lang="en-US" dirty="0"/>
              <a:t>&lt;script </a:t>
            </a:r>
            <a:r>
              <a:rPr lang="en-US" dirty="0" err="1"/>
              <a:t>src</a:t>
            </a:r>
            <a:r>
              <a:rPr lang="en-US" dirty="0"/>
              <a:t>="</a:t>
            </a:r>
            <a:r>
              <a:rPr lang="en-US" dirty="0" err="1">
                <a:solidFill>
                  <a:schemeClr val="tx2">
                    <a:lumMod val="75000"/>
                  </a:schemeClr>
                </a:solidFill>
              </a:rPr>
              <a:t>js</a:t>
            </a:r>
            <a:r>
              <a:rPr lang="en-US" dirty="0"/>
              <a:t>/</a:t>
            </a:r>
            <a:r>
              <a:rPr lang="en-US" dirty="0" err="1"/>
              <a:t>domExperiments.js</a:t>
            </a:r>
            <a:r>
              <a:rPr lang="en-US" dirty="0"/>
              <a:t>"&gt;&lt;/script&gt;</a:t>
            </a:r>
          </a:p>
          <a:p>
            <a:r>
              <a:rPr lang="en-US" dirty="0"/>
              <a:t>HTML files separate out the </a:t>
            </a:r>
            <a:r>
              <a:rPr lang="en-US" dirty="0">
                <a:solidFill>
                  <a:srgbClr val="92D050"/>
                </a:solidFill>
              </a:rPr>
              <a:t>View</a:t>
            </a:r>
            <a:r>
              <a:rPr lang="en-US" dirty="0"/>
              <a:t> </a:t>
            </a:r>
          </a:p>
          <a:p>
            <a:r>
              <a:rPr lang="en-US" dirty="0"/>
              <a:t>JS files separate out the </a:t>
            </a:r>
            <a:r>
              <a:rPr lang="en-US" dirty="0">
                <a:solidFill>
                  <a:srgbClr val="92D050"/>
                </a:solidFill>
              </a:rPr>
              <a:t>Controller</a:t>
            </a:r>
            <a:r>
              <a:rPr lang="en-US" dirty="0"/>
              <a:t> logic</a:t>
            </a:r>
          </a:p>
          <a:p>
            <a:r>
              <a:rPr lang="en-US" dirty="0"/>
              <a:t>Your </a:t>
            </a:r>
            <a:r>
              <a:rPr lang="en-US" dirty="0">
                <a:solidFill>
                  <a:srgbClr val="92D050"/>
                </a:solidFill>
              </a:rPr>
              <a:t>Model</a:t>
            </a:r>
            <a:r>
              <a:rPr lang="en-US" dirty="0"/>
              <a:t> data comes from an API request in JSON format</a:t>
            </a:r>
          </a:p>
          <a:p>
            <a:endParaRPr lang="en-US" dirty="0"/>
          </a:p>
        </p:txBody>
      </p:sp>
    </p:spTree>
    <p:extLst>
      <p:ext uri="{BB962C8B-B14F-4D97-AF65-F5344CB8AC3E}">
        <p14:creationId xmlns:p14="http://schemas.microsoft.com/office/powerpoint/2010/main" val="2043940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C3E4-C198-BB4A-A611-E87197D14B32}"/>
              </a:ext>
            </a:extLst>
          </p:cNvPr>
          <p:cNvSpPr>
            <a:spLocks noGrp="1"/>
          </p:cNvSpPr>
          <p:nvPr>
            <p:ph type="title"/>
          </p:nvPr>
        </p:nvSpPr>
        <p:spPr/>
        <p:txBody>
          <a:bodyPr/>
          <a:lstStyle/>
          <a:p>
            <a:r>
              <a:rPr lang="en-US" dirty="0"/>
              <a:t>Let or var</a:t>
            </a:r>
            <a:br>
              <a:rPr lang="en-US" dirty="0"/>
            </a:br>
            <a:r>
              <a:rPr lang="en-US" dirty="0"/>
              <a:t>What is the difference?</a:t>
            </a:r>
          </a:p>
        </p:txBody>
      </p:sp>
      <p:sp>
        <p:nvSpPr>
          <p:cNvPr id="3" name="Content Placeholder 2">
            <a:extLst>
              <a:ext uri="{FF2B5EF4-FFF2-40B4-BE49-F238E27FC236}">
                <a16:creationId xmlns:a16="http://schemas.microsoft.com/office/drawing/2014/main" id="{76AD7463-DDEB-2543-85C4-D2CD5BAE85E1}"/>
              </a:ext>
            </a:extLst>
          </p:cNvPr>
          <p:cNvSpPr>
            <a:spLocks noGrp="1"/>
          </p:cNvSpPr>
          <p:nvPr>
            <p:ph idx="1"/>
          </p:nvPr>
        </p:nvSpPr>
        <p:spPr/>
        <p:txBody>
          <a:bodyPr/>
          <a:lstStyle/>
          <a:p>
            <a:r>
              <a:rPr lang="en-US" dirty="0">
                <a:solidFill>
                  <a:schemeClr val="tx2">
                    <a:lumMod val="50000"/>
                  </a:schemeClr>
                </a:solidFill>
              </a:rPr>
              <a:t>var</a:t>
            </a:r>
            <a:r>
              <a:rPr lang="en-US" dirty="0"/>
              <a:t> was the original variable declaration key word</a:t>
            </a:r>
          </a:p>
          <a:p>
            <a:pPr lvl="1"/>
            <a:r>
              <a:rPr lang="en-US" dirty="0">
                <a:solidFill>
                  <a:schemeClr val="tx2">
                    <a:lumMod val="50000"/>
                  </a:schemeClr>
                </a:solidFill>
              </a:rPr>
              <a:t>var</a:t>
            </a:r>
            <a:r>
              <a:rPr lang="en-US" dirty="0"/>
              <a:t> </a:t>
            </a:r>
            <a:r>
              <a:rPr lang="en-US" dirty="0" err="1"/>
              <a:t>firstName</a:t>
            </a:r>
            <a:r>
              <a:rPr lang="en-US" dirty="0"/>
              <a:t>, </a:t>
            </a:r>
            <a:r>
              <a:rPr lang="en-US" dirty="0" err="1"/>
              <a:t>lastName</a:t>
            </a:r>
            <a:r>
              <a:rPr lang="en-US" dirty="0"/>
              <a:t>, </a:t>
            </a:r>
            <a:r>
              <a:rPr lang="en-US" dirty="0" err="1"/>
              <a:t>dateOfBirth</a:t>
            </a:r>
            <a:r>
              <a:rPr lang="en-US" dirty="0"/>
              <a:t>;</a:t>
            </a:r>
          </a:p>
          <a:p>
            <a:r>
              <a:rPr lang="en-US" dirty="0"/>
              <a:t>You could actually just get away with this originally</a:t>
            </a:r>
          </a:p>
          <a:p>
            <a:pPr lvl="1"/>
            <a:r>
              <a:rPr lang="en-US" strike="sngStrike" dirty="0" err="1">
                <a:solidFill>
                  <a:srgbClr val="FF0000"/>
                </a:solidFill>
              </a:rPr>
              <a:t>firstName</a:t>
            </a:r>
            <a:r>
              <a:rPr lang="en-US" dirty="0"/>
              <a:t> = “Gary James”;</a:t>
            </a:r>
          </a:p>
          <a:p>
            <a:pPr lvl="1"/>
            <a:r>
              <a:rPr lang="en-US" dirty="0"/>
              <a:t>Bad bad bad!</a:t>
            </a:r>
          </a:p>
          <a:p>
            <a:r>
              <a:rPr lang="en-US" dirty="0">
                <a:solidFill>
                  <a:schemeClr val="tx2">
                    <a:lumMod val="50000"/>
                  </a:schemeClr>
                </a:solidFill>
              </a:rPr>
              <a:t>var</a:t>
            </a:r>
            <a:r>
              <a:rPr lang="en-US" dirty="0"/>
              <a:t> makes a variable have global scope</a:t>
            </a:r>
          </a:p>
          <a:p>
            <a:pPr lvl="1"/>
            <a:r>
              <a:rPr lang="en-US" dirty="0"/>
              <a:t>Not a safe practice </a:t>
            </a:r>
          </a:p>
        </p:txBody>
      </p:sp>
    </p:spTree>
    <p:extLst>
      <p:ext uri="{BB962C8B-B14F-4D97-AF65-F5344CB8AC3E}">
        <p14:creationId xmlns:p14="http://schemas.microsoft.com/office/powerpoint/2010/main" val="1124414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A1B0-CB79-EB40-B6E6-A83C8F504BCE}"/>
              </a:ext>
            </a:extLst>
          </p:cNvPr>
          <p:cNvSpPr>
            <a:spLocks noGrp="1"/>
          </p:cNvSpPr>
          <p:nvPr>
            <p:ph type="title"/>
          </p:nvPr>
        </p:nvSpPr>
        <p:spPr/>
        <p:txBody>
          <a:bodyPr/>
          <a:lstStyle/>
          <a:p>
            <a:r>
              <a:rPr lang="en-US" dirty="0"/>
              <a:t>Let’s create a variable using </a:t>
            </a:r>
            <a:r>
              <a:rPr lang="en-US" dirty="0">
                <a:solidFill>
                  <a:srgbClr val="92D050"/>
                </a:solidFill>
              </a:rPr>
              <a:t>let</a:t>
            </a:r>
          </a:p>
        </p:txBody>
      </p:sp>
      <p:sp>
        <p:nvSpPr>
          <p:cNvPr id="3" name="Content Placeholder 2">
            <a:extLst>
              <a:ext uri="{FF2B5EF4-FFF2-40B4-BE49-F238E27FC236}">
                <a16:creationId xmlns:a16="http://schemas.microsoft.com/office/drawing/2014/main" id="{8F1E7018-09E8-084D-ABB2-16CC27A475B3}"/>
              </a:ext>
            </a:extLst>
          </p:cNvPr>
          <p:cNvSpPr>
            <a:spLocks noGrp="1"/>
          </p:cNvSpPr>
          <p:nvPr>
            <p:ph idx="1"/>
          </p:nvPr>
        </p:nvSpPr>
        <p:spPr/>
        <p:txBody>
          <a:bodyPr/>
          <a:lstStyle/>
          <a:p>
            <a:r>
              <a:rPr lang="en-US" dirty="0">
                <a:solidFill>
                  <a:srgbClr val="92D050"/>
                </a:solidFill>
              </a:rPr>
              <a:t>let</a:t>
            </a:r>
            <a:r>
              <a:rPr lang="en-US" dirty="0"/>
              <a:t> functions similar to </a:t>
            </a:r>
            <a:r>
              <a:rPr lang="en-US" dirty="0">
                <a:solidFill>
                  <a:schemeClr val="tx2">
                    <a:lumMod val="75000"/>
                  </a:schemeClr>
                </a:solidFill>
              </a:rPr>
              <a:t>var</a:t>
            </a:r>
            <a:r>
              <a:rPr lang="en-US" dirty="0"/>
              <a:t> but better</a:t>
            </a:r>
          </a:p>
          <a:p>
            <a:r>
              <a:rPr lang="en-US" dirty="0"/>
              <a:t>But the scope of a variable declared using let is constrained to the scope in which it is defined</a:t>
            </a:r>
          </a:p>
          <a:p>
            <a:pPr lvl="1"/>
            <a:r>
              <a:rPr lang="en-US" dirty="0"/>
              <a:t>Meaning whatever set of enclosing curly braces defines the scope of the variable’s </a:t>
            </a:r>
            <a:r>
              <a:rPr lang="en-US" dirty="0" err="1"/>
              <a:t>visability</a:t>
            </a:r>
            <a:endParaRPr lang="en-US" dirty="0"/>
          </a:p>
        </p:txBody>
      </p:sp>
    </p:spTree>
    <p:extLst>
      <p:ext uri="{BB962C8B-B14F-4D97-AF65-F5344CB8AC3E}">
        <p14:creationId xmlns:p14="http://schemas.microsoft.com/office/powerpoint/2010/main" val="3213860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55B6-A315-1842-8349-211916CA3690}"/>
              </a:ext>
            </a:extLst>
          </p:cNvPr>
          <p:cNvSpPr>
            <a:spLocks noGrp="1"/>
          </p:cNvSpPr>
          <p:nvPr>
            <p:ph type="title"/>
          </p:nvPr>
        </p:nvSpPr>
        <p:spPr/>
        <p:txBody>
          <a:bodyPr/>
          <a:lstStyle/>
          <a:p>
            <a:r>
              <a:rPr lang="en-US" dirty="0"/>
              <a:t>Naming Conventions</a:t>
            </a:r>
          </a:p>
        </p:txBody>
      </p:sp>
      <p:sp>
        <p:nvSpPr>
          <p:cNvPr id="3" name="Content Placeholder 2">
            <a:extLst>
              <a:ext uri="{FF2B5EF4-FFF2-40B4-BE49-F238E27FC236}">
                <a16:creationId xmlns:a16="http://schemas.microsoft.com/office/drawing/2014/main" id="{0C1798C3-DA62-E345-A011-DEF418293CDF}"/>
              </a:ext>
            </a:extLst>
          </p:cNvPr>
          <p:cNvSpPr>
            <a:spLocks noGrp="1"/>
          </p:cNvSpPr>
          <p:nvPr>
            <p:ph idx="1"/>
          </p:nvPr>
        </p:nvSpPr>
        <p:spPr/>
        <p:txBody>
          <a:bodyPr/>
          <a:lstStyle/>
          <a:p>
            <a:r>
              <a:rPr lang="en-US" dirty="0"/>
              <a:t>JavaScript follows the usual CamelCase Java naming convention</a:t>
            </a:r>
          </a:p>
          <a:p>
            <a:pPr lvl="1"/>
            <a:r>
              <a:rPr lang="en-US" dirty="0"/>
              <a:t>let </a:t>
            </a:r>
            <a:r>
              <a:rPr lang="en-US" dirty="0" err="1"/>
              <a:t>firstName</a:t>
            </a:r>
            <a:r>
              <a:rPr lang="en-US" dirty="0"/>
              <a:t>, </a:t>
            </a:r>
            <a:r>
              <a:rPr lang="en-US" dirty="0" err="1"/>
              <a:t>lastName</a:t>
            </a:r>
            <a:r>
              <a:rPr lang="en-US" dirty="0"/>
              <a:t>, </a:t>
            </a:r>
            <a:r>
              <a:rPr lang="en-US" dirty="0" err="1"/>
              <a:t>timeOfDay</a:t>
            </a:r>
            <a:r>
              <a:rPr lang="en-US" dirty="0"/>
              <a:t>;</a:t>
            </a:r>
          </a:p>
          <a:p>
            <a:r>
              <a:rPr lang="en-US" dirty="0" err="1"/>
              <a:t>firstName</a:t>
            </a:r>
            <a:r>
              <a:rPr lang="en-US" dirty="0"/>
              <a:t> and FirstName are two different variables!</a:t>
            </a:r>
          </a:p>
          <a:p>
            <a:r>
              <a:rPr lang="en-US" dirty="0"/>
              <a:t>Case matters</a:t>
            </a:r>
          </a:p>
        </p:txBody>
      </p:sp>
    </p:spTree>
    <p:extLst>
      <p:ext uri="{BB962C8B-B14F-4D97-AF65-F5344CB8AC3E}">
        <p14:creationId xmlns:p14="http://schemas.microsoft.com/office/powerpoint/2010/main" val="743135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99C9-2661-BE48-9AF0-D9A1AFC60398}"/>
              </a:ext>
            </a:extLst>
          </p:cNvPr>
          <p:cNvSpPr>
            <a:spLocks noGrp="1"/>
          </p:cNvSpPr>
          <p:nvPr>
            <p:ph type="title"/>
          </p:nvPr>
        </p:nvSpPr>
        <p:spPr/>
        <p:txBody>
          <a:bodyPr/>
          <a:lstStyle/>
          <a:p>
            <a:r>
              <a:rPr lang="en-US" dirty="0"/>
              <a:t>A few words on Arrays</a:t>
            </a:r>
          </a:p>
        </p:txBody>
      </p:sp>
      <p:sp>
        <p:nvSpPr>
          <p:cNvPr id="3" name="Content Placeholder 2">
            <a:extLst>
              <a:ext uri="{FF2B5EF4-FFF2-40B4-BE49-F238E27FC236}">
                <a16:creationId xmlns:a16="http://schemas.microsoft.com/office/drawing/2014/main" id="{F331933E-8E4A-4D40-9FD3-84F0EDAAB3B4}"/>
              </a:ext>
            </a:extLst>
          </p:cNvPr>
          <p:cNvSpPr>
            <a:spLocks noGrp="1"/>
          </p:cNvSpPr>
          <p:nvPr>
            <p:ph idx="1"/>
          </p:nvPr>
        </p:nvSpPr>
        <p:spPr/>
        <p:txBody>
          <a:bodyPr/>
          <a:lstStyle/>
          <a:p>
            <a:r>
              <a:rPr lang="en-US" dirty="0"/>
              <a:t>Since JavaScript does not have ‘types’ an array does not have a type</a:t>
            </a:r>
          </a:p>
          <a:p>
            <a:r>
              <a:rPr lang="en-US" dirty="0"/>
              <a:t>let </a:t>
            </a:r>
            <a:r>
              <a:rPr lang="en-US" dirty="0" err="1"/>
              <a:t>studentInfo</a:t>
            </a:r>
            <a:r>
              <a:rPr lang="en-US" dirty="0"/>
              <a:t> = [‘Jack Flash’, 28, ‘blue eyes’, 3.66];</a:t>
            </a:r>
          </a:p>
          <a:p>
            <a:r>
              <a:rPr lang="en-US" dirty="0"/>
              <a:t>This is a perfectly acceptable array as permitted by JavaScript</a:t>
            </a:r>
          </a:p>
          <a:p>
            <a:pPr lvl="1"/>
            <a:r>
              <a:rPr lang="en-US" dirty="0"/>
              <a:t>let name = </a:t>
            </a:r>
            <a:r>
              <a:rPr lang="en-US" dirty="0" err="1"/>
              <a:t>studentInfo</a:t>
            </a:r>
            <a:r>
              <a:rPr lang="en-US" dirty="0"/>
              <a:t>[0];	// name would contain ‘Jack Flash’</a:t>
            </a:r>
          </a:p>
          <a:p>
            <a:pPr lvl="1"/>
            <a:r>
              <a:rPr lang="en-US" dirty="0"/>
              <a:t>let age = </a:t>
            </a:r>
            <a:r>
              <a:rPr lang="en-US" dirty="0" err="1"/>
              <a:t>studentInfo</a:t>
            </a:r>
            <a:r>
              <a:rPr lang="en-US" dirty="0"/>
              <a:t>[1];	// age would contain 28</a:t>
            </a:r>
          </a:p>
          <a:p>
            <a:pPr lvl="1"/>
            <a:r>
              <a:rPr lang="en-US" dirty="0"/>
              <a:t>let </a:t>
            </a:r>
            <a:r>
              <a:rPr lang="en-US" dirty="0" err="1"/>
              <a:t>gpa</a:t>
            </a:r>
            <a:r>
              <a:rPr lang="en-US" dirty="0"/>
              <a:t> = </a:t>
            </a:r>
            <a:r>
              <a:rPr lang="en-US" dirty="0" err="1"/>
              <a:t>studentInfo</a:t>
            </a:r>
            <a:r>
              <a:rPr lang="en-US" dirty="0"/>
              <a:t>[3];	// </a:t>
            </a:r>
            <a:r>
              <a:rPr lang="en-US" dirty="0" err="1"/>
              <a:t>gpa</a:t>
            </a:r>
            <a:r>
              <a:rPr lang="en-US" dirty="0"/>
              <a:t> would contain 3.66</a:t>
            </a:r>
          </a:p>
        </p:txBody>
      </p:sp>
    </p:spTree>
    <p:extLst>
      <p:ext uri="{BB962C8B-B14F-4D97-AF65-F5344CB8AC3E}">
        <p14:creationId xmlns:p14="http://schemas.microsoft.com/office/powerpoint/2010/main" val="1801471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99C9-2661-BE48-9AF0-D9A1AFC60398}"/>
              </a:ext>
            </a:extLst>
          </p:cNvPr>
          <p:cNvSpPr>
            <a:spLocks noGrp="1"/>
          </p:cNvSpPr>
          <p:nvPr>
            <p:ph type="title"/>
          </p:nvPr>
        </p:nvSpPr>
        <p:spPr/>
        <p:txBody>
          <a:bodyPr/>
          <a:lstStyle/>
          <a:p>
            <a:r>
              <a:rPr lang="en-US" dirty="0"/>
              <a:t>A few words on Arrays</a:t>
            </a:r>
          </a:p>
        </p:txBody>
      </p:sp>
      <p:sp>
        <p:nvSpPr>
          <p:cNvPr id="3" name="Content Placeholder 2">
            <a:extLst>
              <a:ext uri="{FF2B5EF4-FFF2-40B4-BE49-F238E27FC236}">
                <a16:creationId xmlns:a16="http://schemas.microsoft.com/office/drawing/2014/main" id="{F331933E-8E4A-4D40-9FD3-84F0EDAAB3B4}"/>
              </a:ext>
            </a:extLst>
          </p:cNvPr>
          <p:cNvSpPr>
            <a:spLocks noGrp="1"/>
          </p:cNvSpPr>
          <p:nvPr>
            <p:ph idx="1"/>
          </p:nvPr>
        </p:nvSpPr>
        <p:spPr>
          <a:xfrm>
            <a:off x="2773599" y="2052116"/>
            <a:ext cx="8177686" cy="3997828"/>
          </a:xfrm>
        </p:spPr>
        <p:txBody>
          <a:bodyPr>
            <a:normAutofit lnSpcReduction="10000"/>
          </a:bodyPr>
          <a:lstStyle/>
          <a:p>
            <a:r>
              <a:rPr lang="en-US" dirty="0"/>
              <a:t>You can see how ‘convenient’ it is to put everything in an array</a:t>
            </a:r>
          </a:p>
          <a:p>
            <a:r>
              <a:rPr lang="en-US" dirty="0"/>
              <a:t>We don’t cover JSON yet but you can see how much clearer it would be to have something like this:</a:t>
            </a:r>
          </a:p>
          <a:p>
            <a:r>
              <a:rPr lang="en-US" dirty="0"/>
              <a:t>let </a:t>
            </a:r>
            <a:r>
              <a:rPr lang="en-US" dirty="0" err="1">
                <a:solidFill>
                  <a:schemeClr val="tx2">
                    <a:lumMod val="50000"/>
                  </a:schemeClr>
                </a:solidFill>
              </a:rPr>
              <a:t>studentInfo</a:t>
            </a:r>
            <a:r>
              <a:rPr lang="en-US" dirty="0"/>
              <a:t> = { </a:t>
            </a:r>
            <a:r>
              <a:rPr lang="en-US" dirty="0">
                <a:solidFill>
                  <a:srgbClr val="FFFF00"/>
                </a:solidFill>
              </a:rPr>
              <a:t>name</a:t>
            </a:r>
            <a:r>
              <a:rPr lang="en-US" dirty="0"/>
              <a:t> : ‘Jack Flash’, </a:t>
            </a:r>
            <a:r>
              <a:rPr lang="en-US" dirty="0">
                <a:solidFill>
                  <a:srgbClr val="FFFF00"/>
                </a:solidFill>
              </a:rPr>
              <a:t>age</a:t>
            </a:r>
            <a:r>
              <a:rPr lang="en-US" dirty="0"/>
              <a:t> : 28, </a:t>
            </a:r>
            <a:r>
              <a:rPr lang="en-US" dirty="0" err="1">
                <a:solidFill>
                  <a:srgbClr val="FFFF00"/>
                </a:solidFill>
              </a:rPr>
              <a:t>eyeColor</a:t>
            </a:r>
            <a:r>
              <a:rPr lang="en-US" dirty="0"/>
              <a:t> : ‘blue’, </a:t>
            </a:r>
            <a:r>
              <a:rPr lang="en-US" dirty="0" err="1">
                <a:solidFill>
                  <a:srgbClr val="FFFF00"/>
                </a:solidFill>
              </a:rPr>
              <a:t>gpa</a:t>
            </a:r>
            <a:r>
              <a:rPr lang="en-US" dirty="0"/>
              <a:t> : 3.66};</a:t>
            </a:r>
          </a:p>
          <a:p>
            <a:r>
              <a:rPr lang="en-US" dirty="0"/>
              <a:t>Now we have a JSON object and can use the ‘dot’ operator</a:t>
            </a:r>
          </a:p>
          <a:p>
            <a:pPr lvl="1"/>
            <a:r>
              <a:rPr lang="en-US" dirty="0" err="1">
                <a:solidFill>
                  <a:schemeClr val="tx2">
                    <a:lumMod val="50000"/>
                  </a:schemeClr>
                </a:solidFill>
              </a:rPr>
              <a:t>studentInfo</a:t>
            </a:r>
            <a:r>
              <a:rPr lang="en-US" dirty="0" err="1"/>
              <a:t>.</a:t>
            </a:r>
            <a:r>
              <a:rPr lang="en-US" dirty="0" err="1">
                <a:solidFill>
                  <a:srgbClr val="FFFF00"/>
                </a:solidFill>
              </a:rPr>
              <a:t>name</a:t>
            </a:r>
            <a:r>
              <a:rPr lang="en-US" dirty="0"/>
              <a:t>;	// when we need the name</a:t>
            </a:r>
          </a:p>
          <a:p>
            <a:pPr lvl="1"/>
            <a:r>
              <a:rPr lang="en-US" dirty="0" err="1">
                <a:solidFill>
                  <a:schemeClr val="tx2">
                    <a:lumMod val="50000"/>
                  </a:schemeClr>
                </a:solidFill>
              </a:rPr>
              <a:t>studentInfo</a:t>
            </a:r>
            <a:r>
              <a:rPr lang="en-US" dirty="0" err="1"/>
              <a:t>.</a:t>
            </a:r>
            <a:r>
              <a:rPr lang="en-US" dirty="0" err="1">
                <a:solidFill>
                  <a:srgbClr val="FFFF00"/>
                </a:solidFill>
              </a:rPr>
              <a:t>age</a:t>
            </a:r>
            <a:r>
              <a:rPr lang="en-US" dirty="0"/>
              <a:t>;	// when we need the age</a:t>
            </a:r>
          </a:p>
          <a:p>
            <a:pPr lvl="1"/>
            <a:r>
              <a:rPr lang="en-US" dirty="0" err="1">
                <a:solidFill>
                  <a:schemeClr val="tx2">
                    <a:lumMod val="50000"/>
                  </a:schemeClr>
                </a:solidFill>
              </a:rPr>
              <a:t>studentInfo</a:t>
            </a:r>
            <a:r>
              <a:rPr lang="en-US" dirty="0" err="1"/>
              <a:t>.</a:t>
            </a:r>
            <a:r>
              <a:rPr lang="en-US" dirty="0" err="1">
                <a:solidFill>
                  <a:srgbClr val="FFFF00"/>
                </a:solidFill>
              </a:rPr>
              <a:t>gpa</a:t>
            </a:r>
            <a:r>
              <a:rPr lang="en-US" dirty="0"/>
              <a:t>;	// when we need the </a:t>
            </a:r>
            <a:r>
              <a:rPr lang="en-US" dirty="0" err="1"/>
              <a:t>gpa</a:t>
            </a:r>
            <a:endParaRPr lang="en-US" dirty="0"/>
          </a:p>
        </p:txBody>
      </p:sp>
    </p:spTree>
    <p:extLst>
      <p:ext uri="{BB962C8B-B14F-4D97-AF65-F5344CB8AC3E}">
        <p14:creationId xmlns:p14="http://schemas.microsoft.com/office/powerpoint/2010/main" val="2622006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3172-93C8-F24E-906B-964E06EB3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91C3E-263C-CD45-AA81-5336B0FF2344}"/>
              </a:ext>
            </a:extLst>
          </p:cNvPr>
          <p:cNvSpPr>
            <a:spLocks noGrp="1"/>
          </p:cNvSpPr>
          <p:nvPr>
            <p:ph idx="1"/>
          </p:nvPr>
        </p:nvSpPr>
        <p:spPr/>
        <p:txBody>
          <a:bodyPr/>
          <a:lstStyle/>
          <a:p>
            <a:r>
              <a:rPr lang="en-US" dirty="0"/>
              <a:t>CSS Ids have greater specificity than classes. If an HTML element is using both id and class attributes, the CSS rule for the id will take precedence over that of the class.</a:t>
            </a:r>
          </a:p>
          <a:p>
            <a:endParaRPr lang="en-US" dirty="0"/>
          </a:p>
        </p:txBody>
      </p:sp>
    </p:spTree>
    <p:extLst>
      <p:ext uri="{BB962C8B-B14F-4D97-AF65-F5344CB8AC3E}">
        <p14:creationId xmlns:p14="http://schemas.microsoft.com/office/powerpoint/2010/main" val="1848769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BEA4-AA62-BF47-9BED-4FC3BD57CE7A}"/>
              </a:ext>
            </a:extLst>
          </p:cNvPr>
          <p:cNvSpPr>
            <a:spLocks noGrp="1"/>
          </p:cNvSpPr>
          <p:nvPr>
            <p:ph type="title"/>
          </p:nvPr>
        </p:nvSpPr>
        <p:spPr/>
        <p:txBody>
          <a:bodyPr/>
          <a:lstStyle/>
          <a:p>
            <a:r>
              <a:rPr lang="en-US" dirty="0"/>
              <a:t>A final word to cover that last of the questions in the Quiz</a:t>
            </a:r>
          </a:p>
        </p:txBody>
      </p:sp>
      <p:sp>
        <p:nvSpPr>
          <p:cNvPr id="3" name="Content Placeholder 2">
            <a:extLst>
              <a:ext uri="{FF2B5EF4-FFF2-40B4-BE49-F238E27FC236}">
                <a16:creationId xmlns:a16="http://schemas.microsoft.com/office/drawing/2014/main" id="{DECE9EBD-F32A-B74F-9F7A-C4C09B5B14F3}"/>
              </a:ext>
            </a:extLst>
          </p:cNvPr>
          <p:cNvSpPr>
            <a:spLocks noGrp="1"/>
          </p:cNvSpPr>
          <p:nvPr>
            <p:ph idx="1"/>
          </p:nvPr>
        </p:nvSpPr>
        <p:spPr/>
        <p:txBody>
          <a:bodyPr/>
          <a:lstStyle/>
          <a:p>
            <a:r>
              <a:rPr lang="en-US" dirty="0"/>
              <a:t>JavaScript is all client side (next week we will discuss server side Node.js)</a:t>
            </a:r>
          </a:p>
          <a:p>
            <a:r>
              <a:rPr lang="en-US" dirty="0"/>
              <a:t>In fact everything we have covered is client side, HTML, CSS and JS</a:t>
            </a:r>
          </a:p>
          <a:p>
            <a:r>
              <a:rPr lang="en-US" dirty="0"/>
              <a:t>But they still need to be pushed to your server to be passed on to the browser when requested</a:t>
            </a:r>
          </a:p>
          <a:p>
            <a:r>
              <a:rPr lang="en-US" dirty="0"/>
              <a:t>JavaScript is hosted on the server but executed in the browser</a:t>
            </a:r>
          </a:p>
        </p:txBody>
      </p:sp>
    </p:spTree>
    <p:extLst>
      <p:ext uri="{BB962C8B-B14F-4D97-AF65-F5344CB8AC3E}">
        <p14:creationId xmlns:p14="http://schemas.microsoft.com/office/powerpoint/2010/main" val="146783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2680-BD15-8C47-A310-78DCF42B9E9E}"/>
              </a:ext>
            </a:extLst>
          </p:cNvPr>
          <p:cNvSpPr>
            <a:spLocks noGrp="1"/>
          </p:cNvSpPr>
          <p:nvPr>
            <p:ph type="title"/>
          </p:nvPr>
        </p:nvSpPr>
        <p:spPr/>
        <p:txBody>
          <a:bodyPr/>
          <a:lstStyle/>
          <a:p>
            <a:r>
              <a:rPr lang="en-US" dirty="0"/>
              <a:t>Where should I put my &lt;script&gt; tag</a:t>
            </a:r>
          </a:p>
        </p:txBody>
      </p:sp>
      <p:sp>
        <p:nvSpPr>
          <p:cNvPr id="3" name="Content Placeholder 2">
            <a:extLst>
              <a:ext uri="{FF2B5EF4-FFF2-40B4-BE49-F238E27FC236}">
                <a16:creationId xmlns:a16="http://schemas.microsoft.com/office/drawing/2014/main" id="{CAF07E1A-11D4-A345-93B7-B130C613296C}"/>
              </a:ext>
            </a:extLst>
          </p:cNvPr>
          <p:cNvSpPr>
            <a:spLocks noGrp="1"/>
          </p:cNvSpPr>
          <p:nvPr>
            <p:ph idx="1"/>
          </p:nvPr>
        </p:nvSpPr>
        <p:spPr/>
        <p:txBody>
          <a:bodyPr/>
          <a:lstStyle/>
          <a:p>
            <a:r>
              <a:rPr lang="en-US" dirty="0"/>
              <a:t>Put it at the END of your HTML</a:t>
            </a:r>
          </a:p>
          <a:p>
            <a:r>
              <a:rPr lang="en-US" dirty="0"/>
              <a:t>I put it after the &lt;/BODY&gt; tag and before the closing &lt;/HTML&gt;</a:t>
            </a:r>
          </a:p>
          <a:p>
            <a:r>
              <a:rPr lang="en-US" dirty="0"/>
              <a:t>Why?</a:t>
            </a:r>
          </a:p>
          <a:p>
            <a:r>
              <a:rPr lang="en-US" dirty="0"/>
              <a:t>JS may need to do some initializing of the data on your page. It can not do that until your page is loaded.</a:t>
            </a:r>
          </a:p>
          <a:p>
            <a:r>
              <a:rPr lang="en-US" dirty="0"/>
              <a:t>If you put the &lt;script&gt; tag at the top of the &lt;body&gt; your html has not yet loaded and your </a:t>
            </a:r>
            <a:r>
              <a:rPr lang="en-US" dirty="0" err="1"/>
              <a:t>document.getElementById</a:t>
            </a:r>
            <a:r>
              <a:rPr lang="en-US" dirty="0"/>
              <a:t> will not find the element because it has yet to be rendered</a:t>
            </a:r>
          </a:p>
        </p:txBody>
      </p:sp>
    </p:spTree>
    <p:extLst>
      <p:ext uri="{BB962C8B-B14F-4D97-AF65-F5344CB8AC3E}">
        <p14:creationId xmlns:p14="http://schemas.microsoft.com/office/powerpoint/2010/main" val="413884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43D7-7A34-6A4C-89E6-DADEBC0277C5}"/>
              </a:ext>
            </a:extLst>
          </p:cNvPr>
          <p:cNvSpPr>
            <a:spLocks noGrp="1"/>
          </p:cNvSpPr>
          <p:nvPr>
            <p:ph type="title"/>
          </p:nvPr>
        </p:nvSpPr>
        <p:spPr/>
        <p:txBody>
          <a:bodyPr/>
          <a:lstStyle/>
          <a:p>
            <a:r>
              <a:rPr lang="en-US" dirty="0"/>
              <a:t>Using Functions</a:t>
            </a:r>
          </a:p>
        </p:txBody>
      </p:sp>
      <p:sp>
        <p:nvSpPr>
          <p:cNvPr id="3" name="Content Placeholder 2">
            <a:extLst>
              <a:ext uri="{FF2B5EF4-FFF2-40B4-BE49-F238E27FC236}">
                <a16:creationId xmlns:a16="http://schemas.microsoft.com/office/drawing/2014/main" id="{9FC9A516-F5A0-7540-880B-F4FACCEFF0F7}"/>
              </a:ext>
            </a:extLst>
          </p:cNvPr>
          <p:cNvSpPr>
            <a:spLocks noGrp="1"/>
          </p:cNvSpPr>
          <p:nvPr>
            <p:ph idx="1"/>
          </p:nvPr>
        </p:nvSpPr>
        <p:spPr/>
        <p:txBody>
          <a:bodyPr/>
          <a:lstStyle/>
          <a:p>
            <a:r>
              <a:rPr lang="en-US" dirty="0"/>
              <a:t>Functions encapsulate a frequently used task</a:t>
            </a:r>
          </a:p>
          <a:p>
            <a:r>
              <a:rPr lang="en-US" dirty="0"/>
              <a:t>DRY – Don’t Repeat Yourself</a:t>
            </a:r>
          </a:p>
          <a:p>
            <a:r>
              <a:rPr lang="en-US" dirty="0"/>
              <a:t>If something needs to be done in several parts of your code put that into a function</a:t>
            </a:r>
          </a:p>
        </p:txBody>
      </p:sp>
    </p:spTree>
    <p:extLst>
      <p:ext uri="{BB962C8B-B14F-4D97-AF65-F5344CB8AC3E}">
        <p14:creationId xmlns:p14="http://schemas.microsoft.com/office/powerpoint/2010/main" val="144481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DB88-CF80-1C49-B342-355F41ADA5DF}"/>
              </a:ext>
            </a:extLst>
          </p:cNvPr>
          <p:cNvSpPr>
            <a:spLocks noGrp="1"/>
          </p:cNvSpPr>
          <p:nvPr>
            <p:ph type="title"/>
          </p:nvPr>
        </p:nvSpPr>
        <p:spPr/>
        <p:txBody>
          <a:bodyPr/>
          <a:lstStyle/>
          <a:p>
            <a:r>
              <a:rPr lang="en-US" dirty="0"/>
              <a:t>Calculating Grades</a:t>
            </a:r>
          </a:p>
        </p:txBody>
      </p:sp>
      <p:sp>
        <p:nvSpPr>
          <p:cNvPr id="3" name="Content Placeholder 2">
            <a:extLst>
              <a:ext uri="{FF2B5EF4-FFF2-40B4-BE49-F238E27FC236}">
                <a16:creationId xmlns:a16="http://schemas.microsoft.com/office/drawing/2014/main" id="{10A92365-9C5B-6F42-9209-60D8DB66755B}"/>
              </a:ext>
            </a:extLst>
          </p:cNvPr>
          <p:cNvSpPr>
            <a:spLocks noGrp="1"/>
          </p:cNvSpPr>
          <p:nvPr>
            <p:ph idx="1"/>
          </p:nvPr>
        </p:nvSpPr>
        <p:spPr>
          <a:solidFill>
            <a:schemeClr val="tx1">
              <a:lumMod val="85000"/>
            </a:schemeClr>
          </a:solidFill>
        </p:spPr>
        <p:txBody>
          <a:bodyPr>
            <a:normAutofit fontScale="62500" lnSpcReduction="20000"/>
          </a:bodyPr>
          <a:lstStyle/>
          <a:p>
            <a:pPr marL="6160" indent="0">
              <a:buNone/>
            </a:pPr>
            <a:r>
              <a:rPr lang="en-US" i="1" dirty="0">
                <a:solidFill>
                  <a:schemeClr val="bg1"/>
                </a:solidFill>
                <a:latin typeface="Courier" pitchFamily="2" charset="0"/>
              </a:rPr>
              <a:t>//  Functions take us away from dealing with one specific student</a:t>
            </a:r>
            <a:br>
              <a:rPr lang="en-US" i="1" dirty="0">
                <a:solidFill>
                  <a:schemeClr val="bg1"/>
                </a:solidFill>
                <a:latin typeface="Courier" pitchFamily="2" charset="0"/>
              </a:rPr>
            </a:br>
            <a:r>
              <a:rPr lang="en-US" i="1" dirty="0">
                <a:solidFill>
                  <a:schemeClr val="bg1"/>
                </a:solidFill>
                <a:latin typeface="Courier" pitchFamily="2" charset="0"/>
              </a:rPr>
              <a:t>//  our code gets generalized to be used for many</a:t>
            </a:r>
            <a:br>
              <a:rPr lang="en-US" i="1" dirty="0">
                <a:solidFill>
                  <a:schemeClr val="bg1"/>
                </a:solidFill>
                <a:latin typeface="Courier" pitchFamily="2" charset="0"/>
              </a:rPr>
            </a:br>
            <a:r>
              <a:rPr lang="en-US" dirty="0">
                <a:solidFill>
                  <a:schemeClr val="bg1"/>
                </a:solidFill>
                <a:latin typeface="Courier" pitchFamily="2" charset="0"/>
              </a:rPr>
              <a:t>function </a:t>
            </a:r>
            <a:r>
              <a:rPr lang="en-US" i="1" dirty="0" err="1">
                <a:solidFill>
                  <a:schemeClr val="bg1"/>
                </a:solidFill>
                <a:latin typeface="Courier" pitchFamily="2" charset="0"/>
              </a:rPr>
              <a:t>getStudentRecommendation</a:t>
            </a:r>
            <a:r>
              <a:rPr lang="en-US" i="1" dirty="0">
                <a:solidFill>
                  <a:schemeClr val="bg1"/>
                </a:solidFill>
                <a:latin typeface="Courier" pitchFamily="2" charset="0"/>
              </a:rPr>
              <a:t> </a:t>
            </a:r>
            <a:r>
              <a:rPr lang="en-US" dirty="0">
                <a:solidFill>
                  <a:schemeClr val="bg1"/>
                </a:solidFill>
                <a:latin typeface="Courier" pitchFamily="2" charset="0"/>
              </a:rPr>
              <a:t>(grade, name) {</a:t>
            </a:r>
            <a:br>
              <a:rPr lang="en-US" dirty="0">
                <a:solidFill>
                  <a:schemeClr val="bg1"/>
                </a:solidFill>
                <a:latin typeface="Courier" pitchFamily="2" charset="0"/>
              </a:rPr>
            </a:br>
            <a:r>
              <a:rPr lang="en-US" dirty="0">
                <a:solidFill>
                  <a:schemeClr val="bg1"/>
                </a:solidFill>
                <a:latin typeface="Courier" pitchFamily="2" charset="0"/>
              </a:rPr>
              <a:t>    let recommendation;</a:t>
            </a:r>
            <a:br>
              <a:rPr lang="en-US" dirty="0">
                <a:solidFill>
                  <a:schemeClr val="bg1"/>
                </a:solidFill>
                <a:latin typeface="Courier" pitchFamily="2" charset="0"/>
              </a:rPr>
            </a:br>
            <a:br>
              <a:rPr lang="en-US" dirty="0">
                <a:solidFill>
                  <a:schemeClr val="bg1"/>
                </a:solidFill>
                <a:latin typeface="Courier" pitchFamily="2" charset="0"/>
              </a:rPr>
            </a:br>
            <a:r>
              <a:rPr lang="en-US" dirty="0">
                <a:solidFill>
                  <a:schemeClr val="bg1"/>
                </a:solidFill>
                <a:latin typeface="Courier" pitchFamily="2" charset="0"/>
              </a:rPr>
              <a:t>    if ( grade &lt; 70 ) {</a:t>
            </a:r>
            <a:br>
              <a:rPr lang="en-US" dirty="0">
                <a:solidFill>
                  <a:schemeClr val="bg1"/>
                </a:solidFill>
                <a:latin typeface="Courier" pitchFamily="2" charset="0"/>
              </a:rPr>
            </a:br>
            <a:r>
              <a:rPr lang="en-US" dirty="0">
                <a:solidFill>
                  <a:schemeClr val="bg1"/>
                </a:solidFill>
                <a:latin typeface="Courier" pitchFamily="2" charset="0"/>
              </a:rPr>
              <a:t>        recommendation = "set up counseling session with " + name;</a:t>
            </a:r>
            <a:br>
              <a:rPr lang="en-US" dirty="0">
                <a:solidFill>
                  <a:schemeClr val="bg1"/>
                </a:solidFill>
                <a:latin typeface="Courier" pitchFamily="2" charset="0"/>
              </a:rPr>
            </a:br>
            <a:r>
              <a:rPr lang="en-US" dirty="0">
                <a:solidFill>
                  <a:schemeClr val="bg1"/>
                </a:solidFill>
                <a:latin typeface="Courier" pitchFamily="2" charset="0"/>
              </a:rPr>
              <a:t>    }</a:t>
            </a:r>
            <a:br>
              <a:rPr lang="en-US" dirty="0">
                <a:solidFill>
                  <a:schemeClr val="bg1"/>
                </a:solidFill>
                <a:latin typeface="Courier" pitchFamily="2" charset="0"/>
              </a:rPr>
            </a:br>
            <a:r>
              <a:rPr lang="en-US" dirty="0">
                <a:solidFill>
                  <a:schemeClr val="bg1"/>
                </a:solidFill>
                <a:latin typeface="Courier" pitchFamily="2" charset="0"/>
              </a:rPr>
              <a:t>    else if ( grade &lt; 80 ) {       </a:t>
            </a:r>
            <a:r>
              <a:rPr lang="en-US" i="1" dirty="0">
                <a:solidFill>
                  <a:schemeClr val="bg1"/>
                </a:solidFill>
                <a:latin typeface="Courier" pitchFamily="2" charset="0"/>
              </a:rPr>
              <a:t>//  Maybe some extra practice is needed</a:t>
            </a:r>
            <a:br>
              <a:rPr lang="en-US" i="1" dirty="0">
                <a:solidFill>
                  <a:schemeClr val="bg1"/>
                </a:solidFill>
                <a:latin typeface="Courier" pitchFamily="2" charset="0"/>
              </a:rPr>
            </a:br>
            <a:r>
              <a:rPr lang="en-US" i="1" dirty="0">
                <a:solidFill>
                  <a:schemeClr val="bg1"/>
                </a:solidFill>
                <a:latin typeface="Courier" pitchFamily="2" charset="0"/>
              </a:rPr>
              <a:t>        </a:t>
            </a:r>
            <a:r>
              <a:rPr lang="en-US" dirty="0">
                <a:solidFill>
                  <a:schemeClr val="bg1"/>
                </a:solidFill>
                <a:latin typeface="Courier" pitchFamily="2" charset="0"/>
              </a:rPr>
              <a:t>recommendation = "Assign more homework to bring up " + name + "'s scores";</a:t>
            </a:r>
            <a:br>
              <a:rPr lang="en-US" dirty="0">
                <a:solidFill>
                  <a:schemeClr val="bg1"/>
                </a:solidFill>
                <a:latin typeface="Courier" pitchFamily="2" charset="0"/>
              </a:rPr>
            </a:br>
            <a:r>
              <a:rPr lang="en-US" dirty="0">
                <a:solidFill>
                  <a:schemeClr val="bg1"/>
                </a:solidFill>
                <a:latin typeface="Courier" pitchFamily="2" charset="0"/>
              </a:rPr>
              <a:t>    }</a:t>
            </a:r>
            <a:br>
              <a:rPr lang="en-US" dirty="0">
                <a:solidFill>
                  <a:schemeClr val="bg1"/>
                </a:solidFill>
                <a:latin typeface="Courier" pitchFamily="2" charset="0"/>
              </a:rPr>
            </a:br>
            <a:r>
              <a:rPr lang="en-US" dirty="0">
                <a:solidFill>
                  <a:schemeClr val="bg1"/>
                </a:solidFill>
                <a:latin typeface="Courier" pitchFamily="2" charset="0"/>
              </a:rPr>
              <a:t>    else if ( grade &lt; 90 ) {       </a:t>
            </a:r>
            <a:r>
              <a:rPr lang="en-US" i="1" dirty="0">
                <a:solidFill>
                  <a:schemeClr val="bg1"/>
                </a:solidFill>
                <a:latin typeface="Courier" pitchFamily="2" charset="0"/>
              </a:rPr>
              <a:t>//  score is between 80 and 90</a:t>
            </a:r>
            <a:br>
              <a:rPr lang="en-US" i="1" dirty="0">
                <a:solidFill>
                  <a:schemeClr val="bg1"/>
                </a:solidFill>
                <a:latin typeface="Courier" pitchFamily="2" charset="0"/>
              </a:rPr>
            </a:br>
            <a:r>
              <a:rPr lang="en-US" i="1" dirty="0">
                <a:solidFill>
                  <a:schemeClr val="bg1"/>
                </a:solidFill>
                <a:latin typeface="Courier" pitchFamily="2" charset="0"/>
              </a:rPr>
              <a:t>        </a:t>
            </a:r>
            <a:r>
              <a:rPr lang="en-US" dirty="0">
                <a:solidFill>
                  <a:schemeClr val="bg1"/>
                </a:solidFill>
                <a:latin typeface="Courier" pitchFamily="2" charset="0"/>
              </a:rPr>
              <a:t>recommendation = "Give " + name + " a pat on the back";</a:t>
            </a:r>
            <a:br>
              <a:rPr lang="en-US" dirty="0">
                <a:solidFill>
                  <a:schemeClr val="bg1"/>
                </a:solidFill>
                <a:latin typeface="Courier" pitchFamily="2" charset="0"/>
              </a:rPr>
            </a:br>
            <a:r>
              <a:rPr lang="en-US" dirty="0">
                <a:solidFill>
                  <a:schemeClr val="bg1"/>
                </a:solidFill>
                <a:latin typeface="Courier" pitchFamily="2" charset="0"/>
              </a:rPr>
              <a:t>    } else {                        </a:t>
            </a:r>
            <a:r>
              <a:rPr lang="en-US" i="1" dirty="0">
                <a:solidFill>
                  <a:schemeClr val="bg1"/>
                </a:solidFill>
                <a:latin typeface="Courier" pitchFamily="2" charset="0"/>
              </a:rPr>
              <a:t>//  score is &gt;= 90</a:t>
            </a:r>
            <a:br>
              <a:rPr lang="en-US" i="1" dirty="0">
                <a:solidFill>
                  <a:schemeClr val="bg1"/>
                </a:solidFill>
                <a:latin typeface="Courier" pitchFamily="2" charset="0"/>
              </a:rPr>
            </a:br>
            <a:r>
              <a:rPr lang="en-US" i="1" dirty="0">
                <a:solidFill>
                  <a:schemeClr val="bg1"/>
                </a:solidFill>
                <a:latin typeface="Courier" pitchFamily="2" charset="0"/>
              </a:rPr>
              <a:t>        </a:t>
            </a:r>
            <a:r>
              <a:rPr lang="en-US" dirty="0">
                <a:solidFill>
                  <a:schemeClr val="bg1"/>
                </a:solidFill>
                <a:latin typeface="Courier" pitchFamily="2" charset="0"/>
              </a:rPr>
              <a:t>recommendation = "Ask " + name + " to tutor other students";</a:t>
            </a:r>
            <a:br>
              <a:rPr lang="en-US" dirty="0">
                <a:solidFill>
                  <a:schemeClr val="bg1"/>
                </a:solidFill>
                <a:latin typeface="Courier" pitchFamily="2" charset="0"/>
              </a:rPr>
            </a:br>
            <a:r>
              <a:rPr lang="en-US" dirty="0">
                <a:solidFill>
                  <a:schemeClr val="bg1"/>
                </a:solidFill>
                <a:latin typeface="Courier" pitchFamily="2" charset="0"/>
              </a:rPr>
              <a:t>    }</a:t>
            </a:r>
            <a:br>
              <a:rPr lang="en-US" dirty="0">
                <a:solidFill>
                  <a:schemeClr val="bg1"/>
                </a:solidFill>
                <a:latin typeface="Courier" pitchFamily="2" charset="0"/>
              </a:rPr>
            </a:br>
            <a:r>
              <a:rPr lang="en-US" dirty="0">
                <a:solidFill>
                  <a:schemeClr val="bg1"/>
                </a:solidFill>
                <a:latin typeface="Courier" pitchFamily="2" charset="0"/>
              </a:rPr>
              <a:t>    return recommendation;</a:t>
            </a:r>
            <a:br>
              <a:rPr lang="en-US" dirty="0">
                <a:solidFill>
                  <a:schemeClr val="bg1"/>
                </a:solidFill>
                <a:latin typeface="Courier" pitchFamily="2" charset="0"/>
              </a:rPr>
            </a:br>
            <a:r>
              <a:rPr lang="en-US" dirty="0">
                <a:solidFill>
                  <a:schemeClr val="bg1"/>
                </a:solidFill>
                <a:latin typeface="Courier" pitchFamily="2" charset="0"/>
              </a:rPr>
              <a:t>}</a:t>
            </a:r>
          </a:p>
        </p:txBody>
      </p:sp>
    </p:spTree>
    <p:extLst>
      <p:ext uri="{BB962C8B-B14F-4D97-AF65-F5344CB8AC3E}">
        <p14:creationId xmlns:p14="http://schemas.microsoft.com/office/powerpoint/2010/main" val="90301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9EC0-5B46-F349-8574-4EBFEAB7BB85}"/>
              </a:ext>
            </a:extLst>
          </p:cNvPr>
          <p:cNvSpPr>
            <a:spLocks noGrp="1"/>
          </p:cNvSpPr>
          <p:nvPr>
            <p:ph type="title"/>
          </p:nvPr>
        </p:nvSpPr>
        <p:spPr/>
        <p:txBody>
          <a:bodyPr/>
          <a:lstStyle/>
          <a:p>
            <a:r>
              <a:rPr lang="en-US" dirty="0"/>
              <a:t>A few pointers on functions</a:t>
            </a:r>
          </a:p>
        </p:txBody>
      </p:sp>
      <p:sp>
        <p:nvSpPr>
          <p:cNvPr id="3" name="Content Placeholder 2">
            <a:extLst>
              <a:ext uri="{FF2B5EF4-FFF2-40B4-BE49-F238E27FC236}">
                <a16:creationId xmlns:a16="http://schemas.microsoft.com/office/drawing/2014/main" id="{B1172F33-7D3C-734F-96E7-19866F805895}"/>
              </a:ext>
            </a:extLst>
          </p:cNvPr>
          <p:cNvSpPr>
            <a:spLocks noGrp="1"/>
          </p:cNvSpPr>
          <p:nvPr>
            <p:ph idx="1"/>
          </p:nvPr>
        </p:nvSpPr>
        <p:spPr/>
        <p:txBody>
          <a:bodyPr/>
          <a:lstStyle/>
          <a:p>
            <a:r>
              <a:rPr lang="en-US" dirty="0"/>
              <a:t>Name the function intelligently. They DO things, so I like to start their names with an action verb.</a:t>
            </a:r>
          </a:p>
          <a:p>
            <a:r>
              <a:rPr lang="en-US" dirty="0"/>
              <a:t>A function should not be aware of any information outside the scope of the function</a:t>
            </a:r>
          </a:p>
          <a:p>
            <a:r>
              <a:rPr lang="en-US" dirty="0"/>
              <a:t>Everything the function needs to be passed into it</a:t>
            </a:r>
          </a:p>
          <a:p>
            <a:r>
              <a:rPr lang="en-US" dirty="0"/>
              <a:t>The function has a single purpose. </a:t>
            </a:r>
          </a:p>
        </p:txBody>
      </p:sp>
    </p:spTree>
    <p:extLst>
      <p:ext uri="{BB962C8B-B14F-4D97-AF65-F5344CB8AC3E}">
        <p14:creationId xmlns:p14="http://schemas.microsoft.com/office/powerpoint/2010/main" val="151476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89D6-D5D8-1B4A-A2D2-1B3F79DD00ED}"/>
              </a:ext>
            </a:extLst>
          </p:cNvPr>
          <p:cNvSpPr>
            <a:spLocks noGrp="1"/>
          </p:cNvSpPr>
          <p:nvPr>
            <p:ph type="title"/>
          </p:nvPr>
        </p:nvSpPr>
        <p:spPr/>
        <p:txBody>
          <a:bodyPr/>
          <a:lstStyle/>
          <a:p>
            <a:r>
              <a:rPr lang="en-US" dirty="0"/>
              <a:t>There is a LOT more to methods</a:t>
            </a:r>
          </a:p>
        </p:txBody>
      </p:sp>
      <p:sp>
        <p:nvSpPr>
          <p:cNvPr id="3" name="Content Placeholder 2">
            <a:extLst>
              <a:ext uri="{FF2B5EF4-FFF2-40B4-BE49-F238E27FC236}">
                <a16:creationId xmlns:a16="http://schemas.microsoft.com/office/drawing/2014/main" id="{354912B7-8EAA-F346-B0AD-DA7E6049FA79}"/>
              </a:ext>
            </a:extLst>
          </p:cNvPr>
          <p:cNvSpPr>
            <a:spLocks noGrp="1"/>
          </p:cNvSpPr>
          <p:nvPr>
            <p:ph idx="1"/>
          </p:nvPr>
        </p:nvSpPr>
        <p:spPr/>
        <p:txBody>
          <a:bodyPr/>
          <a:lstStyle/>
          <a:p>
            <a:r>
              <a:rPr lang="en-US" b="1" dirty="0">
                <a:solidFill>
                  <a:schemeClr val="tx2">
                    <a:lumMod val="75000"/>
                  </a:schemeClr>
                </a:solidFill>
              </a:rPr>
              <a:t>S</a:t>
            </a:r>
            <a:r>
              <a:rPr lang="en-US" dirty="0">
                <a:solidFill>
                  <a:schemeClr val="tx2">
                    <a:lumMod val="75000"/>
                  </a:schemeClr>
                </a:solidFill>
              </a:rPr>
              <a:t>  -   SRP (Single Responsibility Principle)</a:t>
            </a:r>
          </a:p>
          <a:p>
            <a:r>
              <a:rPr lang="en-US" b="1" dirty="0"/>
              <a:t>O</a:t>
            </a:r>
            <a:r>
              <a:rPr lang="en-US" dirty="0"/>
              <a:t> -   OCP (Open Closed Principle)</a:t>
            </a:r>
          </a:p>
          <a:p>
            <a:r>
              <a:rPr lang="en-US" b="1" dirty="0"/>
              <a:t>L</a:t>
            </a:r>
            <a:r>
              <a:rPr lang="en-US" dirty="0"/>
              <a:t>  -   LSP (</a:t>
            </a:r>
            <a:r>
              <a:rPr lang="en-US" dirty="0" err="1"/>
              <a:t>Liskov</a:t>
            </a:r>
            <a:r>
              <a:rPr lang="en-US" dirty="0"/>
              <a:t> Substitution Principle)</a:t>
            </a:r>
          </a:p>
          <a:p>
            <a:r>
              <a:rPr lang="en-US" b="1" dirty="0"/>
              <a:t>I</a:t>
            </a:r>
            <a:r>
              <a:rPr lang="en-US" dirty="0"/>
              <a:t>   -   ISP (Interface Segregation Principle)</a:t>
            </a:r>
          </a:p>
          <a:p>
            <a:r>
              <a:rPr lang="en-US" b="1" dirty="0"/>
              <a:t>D</a:t>
            </a:r>
            <a:r>
              <a:rPr lang="en-US" dirty="0"/>
              <a:t> -   DIP (Dependency Inversion Principle)</a:t>
            </a:r>
            <a:br>
              <a:rPr lang="en-US" dirty="0"/>
            </a:br>
            <a:r>
              <a:rPr lang="en-US" dirty="0"/>
              <a:t>	</a:t>
            </a:r>
          </a:p>
          <a:p>
            <a:pPr marL="457010" lvl="1" indent="0">
              <a:buNone/>
            </a:pPr>
            <a:r>
              <a:rPr lang="en-US" dirty="0"/>
              <a:t>I only touched on the SRP principle. There is a lot more to consider at times</a:t>
            </a:r>
          </a:p>
          <a:p>
            <a:endParaRPr lang="en-US" dirty="0"/>
          </a:p>
        </p:txBody>
      </p:sp>
    </p:spTree>
    <p:extLst>
      <p:ext uri="{BB962C8B-B14F-4D97-AF65-F5344CB8AC3E}">
        <p14:creationId xmlns:p14="http://schemas.microsoft.com/office/powerpoint/2010/main" val="589778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{786C7ED5-3AFD-D64F-98C0-01BC7D168A30}tf16401378</Template>
  <TotalTime>11112</TotalTime>
  <Words>2928</Words>
  <Application>Microsoft Macintosh PowerPoint</Application>
  <PresentationFormat>Widescreen</PresentationFormat>
  <Paragraphs>277</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Courier</vt:lpstr>
      <vt:lpstr>MS Shell Dlg 2</vt:lpstr>
      <vt:lpstr>Verdana</vt:lpstr>
      <vt:lpstr>Wingdings</vt:lpstr>
      <vt:lpstr>Wingdings 3</vt:lpstr>
      <vt:lpstr>Madison</vt:lpstr>
      <vt:lpstr>JavaScript</vt:lpstr>
      <vt:lpstr>Note to the class</vt:lpstr>
      <vt:lpstr>The topics to be covered</vt:lpstr>
      <vt:lpstr>Where does my JS go?</vt:lpstr>
      <vt:lpstr>Where should I put my &lt;script&gt; tag</vt:lpstr>
      <vt:lpstr>Using Functions</vt:lpstr>
      <vt:lpstr>Calculating Grades</vt:lpstr>
      <vt:lpstr>A few pointers on functions</vt:lpstr>
      <vt:lpstr>There is a LOT more to methods</vt:lpstr>
      <vt:lpstr>Objects</vt:lpstr>
      <vt:lpstr>Objects</vt:lpstr>
      <vt:lpstr>Passing an argument into an  Event Handler</vt:lpstr>
      <vt:lpstr>The Event Handler Object</vt:lpstr>
      <vt:lpstr>The Event Handler Object</vt:lpstr>
      <vt:lpstr>Passing an argument into an  Event Handler</vt:lpstr>
      <vt:lpstr>JavaScript Objects</vt:lpstr>
      <vt:lpstr>Defining an event in the HTML (not preferred)</vt:lpstr>
      <vt:lpstr>Defining an Event Using addEventListener (preferred)</vt:lpstr>
      <vt:lpstr>addEventHandler</vt:lpstr>
      <vt:lpstr>addEventHandler</vt:lpstr>
      <vt:lpstr>PowerPoint Presentation</vt:lpstr>
      <vt:lpstr>Available Events</vt:lpstr>
      <vt:lpstr>Some events</vt:lpstr>
      <vt:lpstr>A note on one particular event</vt:lpstr>
      <vt:lpstr>Document Object Model</vt:lpstr>
      <vt:lpstr>Working with DOM</vt:lpstr>
      <vt:lpstr>Accessing elements on your page document.querySelector(CSS selectors) </vt:lpstr>
      <vt:lpstr>What to see more examples of  CSS Selectors?</vt:lpstr>
      <vt:lpstr>PowerPoint Presentation</vt:lpstr>
      <vt:lpstr>Using querySelector to  reference a screen element</vt:lpstr>
      <vt:lpstr>Other ways to reference a screen element</vt:lpstr>
      <vt:lpstr>Looking for errors</vt:lpstr>
      <vt:lpstr>There is something wrong with my  JavaScript</vt:lpstr>
      <vt:lpstr>There is something wrong with my  JavaScript</vt:lpstr>
      <vt:lpstr>Debugging Tips</vt:lpstr>
      <vt:lpstr>Debugging</vt:lpstr>
      <vt:lpstr>Minification</vt:lpstr>
      <vt:lpstr>JavaScript Code What is the same with other languages</vt:lpstr>
      <vt:lpstr>JavaScript Code What is different with other languages</vt:lpstr>
      <vt:lpstr>Let or var What is the difference?</vt:lpstr>
      <vt:lpstr>Let’s create a variable using let</vt:lpstr>
      <vt:lpstr>Naming Conventions</vt:lpstr>
      <vt:lpstr>A few words on Arrays</vt:lpstr>
      <vt:lpstr>A few words on Arrays</vt:lpstr>
      <vt:lpstr>PowerPoint Presentation</vt:lpstr>
      <vt:lpstr>A final word to cover that last of the questions in the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Gary James</dc:creator>
  <cp:lastModifiedBy>Gary James</cp:lastModifiedBy>
  <cp:revision>11</cp:revision>
  <dcterms:created xsi:type="dcterms:W3CDTF">2021-09-15T01:23:48Z</dcterms:created>
  <dcterms:modified xsi:type="dcterms:W3CDTF">2022-08-01T20:23:06Z</dcterms:modified>
</cp:coreProperties>
</file>