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851DF2-1F29-442A-9559-333C1F5D89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A4693-20F3-49DC-803C-06EDC9CCC8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9250D2-876E-482D-92ED-83BC670189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4319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041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96012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4319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041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3C663E-F763-49CC-BF78-02777A45DA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88E11E-210D-4538-A3CC-47E574FEEE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BD1B80-5965-41FE-A435-C24D9E026E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0BE657-892E-4A63-B49B-A0F76E4A94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6A0F66-9C51-4476-ABBC-8973BE7F0A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C5772D-2FDD-472E-BF26-1E729D38C0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60120" y="317880"/>
            <a:ext cx="10268280" cy="788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0D81C4-2038-4EA2-9BC6-8E4E9A74A8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088046-11F2-4BA3-B2AA-F74A99597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5A167-F78E-46DB-9FE7-0FE1FF6DE3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084134-5974-4FE9-BD38-3A923515B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C2BFFD-9589-4F96-BCD6-367280174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FFD85C-080A-4CC6-96CD-BE553032F7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9412D9-1FF5-4DF1-B0A8-E1B139609A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4319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904160" y="258768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96012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4319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904160" y="4464360"/>
            <a:ext cx="33062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191272-1D52-4D3E-8750-D458FBD594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81AE2-1E21-4B79-BD39-02E6B6ED0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9F235A-E66A-407B-93F3-D76EF281F2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E4E595-A12A-44B8-9EDE-43FA6AD00E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120" y="317880"/>
            <a:ext cx="10268280" cy="788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C4AA43-B589-44DF-B928-24FCF819ED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603345-B0FC-4E9B-A84A-D914C5D108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1880" y="446436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F3F08A-12D4-4EEB-9CF2-A27389612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1880" y="2587680"/>
            <a:ext cx="501084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960120" y="4464360"/>
            <a:ext cx="102682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3E434C-886F-4ED4-B6FD-2AA72CECF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 hidden="1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Medium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0" y="4206240"/>
            <a:ext cx="12191760" cy="265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Medium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9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8800" spc="117" strike="noStrike" cap="all">
                <a:solidFill>
                  <a:srgbClr val="000000"/>
                </a:solidFill>
                <a:latin typeface="Franklin Gothic Demi Cond"/>
              </a:rPr>
              <a:t>Click to edit Master title style</a:t>
            </a:r>
            <a:endParaRPr b="0" lang="pt-BR" sz="8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903720" y="6356520"/>
            <a:ext cx="3236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49" strike="noStrike">
                <a:solidFill>
                  <a:srgbClr val="ffffff"/>
                </a:solidFill>
                <a:latin typeface="Franklin Gothic Medium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rgbClr val="ffffff"/>
                </a:solidFill>
                <a:latin typeface="Franklin Gothic Medium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960120" y="6356520"/>
            <a:ext cx="5504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296000" y="6356520"/>
            <a:ext cx="93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Franklin Gothic Medium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CA0A898-9298-439C-9CFC-CE7D4EDCF2FF}" type="slidenum">
              <a:rPr b="0" lang="en-US" sz="1200" spc="-1" strike="noStrike">
                <a:solidFill>
                  <a:srgbClr val="ffffff"/>
                </a:solidFill>
                <a:latin typeface="Franklin Gothic Medium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1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Click to edit the outline text format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lvl="1" marL="864000" indent="-324000">
              <a:lnSpc>
                <a:spcPct val="101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1800" spc="49" strike="noStrike">
                <a:solidFill>
                  <a:srgbClr val="000000"/>
                </a:solidFill>
                <a:latin typeface="Franklin Gothic Medium"/>
              </a:rPr>
              <a:t>Second Outline Level</a:t>
            </a:r>
            <a:endParaRPr b="1" lang="pt-BR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2" marL="1296000" indent="-288000">
              <a:lnSpc>
                <a:spcPct val="101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49" strike="noStrike">
                <a:solidFill>
                  <a:srgbClr val="000000"/>
                </a:solidFill>
                <a:latin typeface="Franklin Gothic Medium"/>
              </a:rPr>
              <a:t>Third Outline Level</a:t>
            </a:r>
            <a:endParaRPr b="0" lang="pt-BR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3" marL="1728000" indent="-216000">
              <a:lnSpc>
                <a:spcPct val="101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1800" spc="49" strike="noStrike">
                <a:solidFill>
                  <a:srgbClr val="000000"/>
                </a:solidFill>
                <a:latin typeface="Franklin Gothic Medium"/>
              </a:rPr>
              <a:t>Fourth Outline Level</a:t>
            </a:r>
            <a:endParaRPr b="1" lang="pt-BR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4" marL="2160000" indent="-216000">
              <a:lnSpc>
                <a:spcPct val="101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49" strike="noStrike">
                <a:solidFill>
                  <a:srgbClr val="000000"/>
                </a:solidFill>
                <a:latin typeface="Franklin Gothic Medium"/>
              </a:rPr>
              <a:t>Fifth Outline Level</a:t>
            </a:r>
            <a:endParaRPr b="1" lang="pt-BR" sz="2000" spc="49" strike="noStrike">
              <a:solidFill>
                <a:srgbClr val="000000"/>
              </a:solidFill>
              <a:latin typeface="Franklin Gothic Medium"/>
            </a:endParaRPr>
          </a:p>
          <a:p>
            <a:pPr lvl="5" marL="2592000" indent="-216000">
              <a:lnSpc>
                <a:spcPct val="101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49" strike="noStrike">
                <a:solidFill>
                  <a:srgbClr val="000000"/>
                </a:solidFill>
                <a:latin typeface="Franklin Gothic Medium"/>
              </a:rPr>
              <a:t>Sixth Outline Level</a:t>
            </a:r>
            <a:endParaRPr b="1" lang="pt-BR" sz="2000" spc="49" strike="noStrike">
              <a:solidFill>
                <a:srgbClr val="000000"/>
              </a:solidFill>
              <a:latin typeface="Franklin Gothic Medium"/>
            </a:endParaRPr>
          </a:p>
          <a:p>
            <a:pPr lvl="6" marL="3024000" indent="-216000">
              <a:lnSpc>
                <a:spcPct val="101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49" strike="noStrike">
                <a:solidFill>
                  <a:srgbClr val="000000"/>
                </a:solidFill>
                <a:latin typeface="Franklin Gothic Medium"/>
              </a:rPr>
              <a:t>Seventh Outline Level</a:t>
            </a:r>
            <a:endParaRPr b="1" lang="pt-BR" sz="2000" spc="49" strike="noStrike">
              <a:solidFill>
                <a:srgbClr val="000000"/>
              </a:solidFill>
              <a:latin typeface="Franklin Gothic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Medium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6600" spc="117" strike="noStrike" cap="all">
                <a:solidFill>
                  <a:srgbClr val="ffffff"/>
                </a:solidFill>
                <a:latin typeface="Franklin Gothic Demi Cond"/>
              </a:rPr>
              <a:t>Click to edit Master title style</a:t>
            </a:r>
            <a:endParaRPr b="0" lang="pt-BR" sz="66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tabLst>
                <a:tab algn="l" pos="0"/>
              </a:tabLst>
            </a:pPr>
            <a:r>
              <a:rPr b="0" lang="en-US" sz="2600" spc="49" strike="noStrike">
                <a:solidFill>
                  <a:srgbClr val="000000"/>
                </a:solidFill>
                <a:latin typeface="Franklin Gothic Medium"/>
              </a:rPr>
              <a:t>Click to edit Master text styles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lvl="1" marL="274320" indent="-27432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49" strike="noStrike">
                <a:solidFill>
                  <a:srgbClr val="000000"/>
                </a:solidFill>
                <a:latin typeface="Franklin Gothic Medium"/>
              </a:rPr>
              <a:t>Second level</a:t>
            </a:r>
            <a:endParaRPr b="1" lang="pt-BR" sz="2300" spc="49" strike="noStrike">
              <a:solidFill>
                <a:srgbClr val="000000"/>
              </a:solidFill>
              <a:latin typeface="Franklin Gothic Medium"/>
            </a:endParaRPr>
          </a:p>
          <a:p>
            <a:pPr marL="274320" indent="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Franklin Gothic Medium"/>
              </a:rPr>
              <a:t>Third level</a:t>
            </a:r>
            <a:endParaRPr b="0" lang="pt-BR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3" marL="594360" indent="-27432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Franklin Gothic Medium"/>
              </a:rPr>
              <a:t>Fourth level</a:t>
            </a:r>
            <a:endParaRPr b="1" lang="pt-BR" sz="1800" spc="49" strike="noStrike">
              <a:solidFill>
                <a:srgbClr val="000000"/>
              </a:solidFill>
              <a:latin typeface="Franklin Gothic Medium"/>
            </a:endParaRPr>
          </a:p>
          <a:p>
            <a:pPr marL="594360" indent="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Franklin Gothic Medium"/>
              </a:rPr>
              <a:t>Fifth level</a:t>
            </a:r>
            <a:endParaRPr b="0" lang="pt-BR" sz="18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903720" y="6356520"/>
            <a:ext cx="3236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49" strike="noStrike">
                <a:solidFill>
                  <a:srgbClr val="000000"/>
                </a:solidFill>
                <a:latin typeface="Franklin Gothic Medium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rgbClr val="000000"/>
                </a:solidFill>
                <a:latin typeface="Franklin Gothic Medium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960120" y="6356520"/>
            <a:ext cx="5504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0296000" y="6356520"/>
            <a:ext cx="93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Franklin Gothic Medium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2709F8A-FA4B-487A-9CF1-FE8A1CCB8E74}" type="slidenum">
              <a:rPr b="0" lang="en-US" sz="1200" spc="-1" strike="noStrike">
                <a:solidFill>
                  <a:srgbClr val="000000"/>
                </a:solidFill>
                <a:latin typeface="Franklin Gothic Medium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Medium"/>
            </a:endParaRPr>
          </a:p>
        </p:txBody>
      </p:sp>
      <p:pic>
        <p:nvPicPr>
          <p:cNvPr id="86" name="Picture 3" descr="Pequenas lâmpadas brancas com uma grande lâmpada amarela desenhada em uma superfície preta"/>
          <p:cNvPicPr/>
          <p:nvPr/>
        </p:nvPicPr>
        <p:blipFill>
          <a:blip r:embed="rId1"/>
          <a:srcRect l="0" t="8301" r="0" b="74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10"/>
          <p:cNvSpPr/>
          <p:nvPr/>
        </p:nvSpPr>
        <p:spPr>
          <a:xfrm>
            <a:off x="0" y="1939320"/>
            <a:ext cx="6114600" cy="22978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Medium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60120" y="2100960"/>
            <a:ext cx="4669920" cy="197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90000"/>
              </a:lnSpc>
              <a:buNone/>
            </a:pPr>
            <a:r>
              <a:rPr b="0" lang="pt-BR" sz="5100" spc="117" strike="noStrike" cap="all">
                <a:solidFill>
                  <a:srgbClr val="ffffff"/>
                </a:solidFill>
                <a:latin typeface="Franklin Gothic Demi Cond"/>
              </a:rPr>
              <a:t>Ideia x oportunidade</a:t>
            </a:r>
            <a:endParaRPr b="0" lang="pt-BR" sz="51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9" name="Rectangle 12"/>
          <p:cNvSpPr/>
          <p:nvPr/>
        </p:nvSpPr>
        <p:spPr>
          <a:xfrm>
            <a:off x="0" y="4237920"/>
            <a:ext cx="6114600" cy="80892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Medium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960120" y="4372200"/>
            <a:ext cx="466992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800" spc="49" strike="noStrike">
                <a:solidFill>
                  <a:srgbClr val="000000"/>
                </a:solidFill>
                <a:latin typeface="Franklin Gothic Medium"/>
              </a:rPr>
              <a:t>Nome do Projeto: Bilhete Fácil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pt-BR" sz="3200" spc="117" strike="noStrike" cap="all">
                <a:solidFill>
                  <a:srgbClr val="ffffff"/>
                </a:solidFill>
                <a:latin typeface="Franklin Gothic Demi Cond"/>
              </a:rPr>
              <a:t>Quem é o grupo? (nome, curso, semestre, foto)</a:t>
            </a:r>
            <a:endParaRPr b="0" lang="pt-BR" sz="32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  <a:ea typeface="Franklin Gothic Medium"/>
              </a:rPr>
              <a:t>·</a:t>
            </a:r>
            <a:r>
              <a:rPr b="0" lang="pt-BR" sz="2600" spc="49" strike="noStrike">
                <a:solidFill>
                  <a:srgbClr val="000000"/>
                </a:solidFill>
                <a:latin typeface="Franklin Gothic Medium"/>
                <a:ea typeface="Franklin Gothic Medium"/>
              </a:rPr>
              <a:t> </a:t>
            </a: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Gabriel Mitelman Tkacz, Sistemas da Informação, 4º semestre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  <a:ea typeface="Franklin Gothic Medium"/>
              </a:rPr>
              <a:t>· Tiago de Godoi Dutra, Engenharia Civil, 5</a:t>
            </a:r>
            <a:r>
              <a:rPr b="0" lang="pt-BR" sz="2600" spc="49" strike="noStrike">
                <a:solidFill>
                  <a:srgbClr val="000000"/>
                </a:solidFill>
                <a:latin typeface="Franklin Gothic Medium"/>
                <a:ea typeface="Franklin Gothic Medium"/>
              </a:rPr>
              <a:t>º semestre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  <a:ea typeface="Franklin Gothic Medium"/>
              </a:rPr>
              <a:t>· João Marcelo Fonseca Ricon, Engenharia Civil, 5</a:t>
            </a:r>
            <a:r>
              <a:rPr b="0" lang="pt-BR" sz="2600" spc="49" strike="noStrike">
                <a:solidFill>
                  <a:srgbClr val="000000"/>
                </a:solidFill>
                <a:latin typeface="Franklin Gothic Medium"/>
                <a:ea typeface="Franklin Gothic Medium"/>
              </a:rPr>
              <a:t>º semestre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433400" y="4572000"/>
            <a:ext cx="3324960" cy="187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200" spc="117" strike="noStrike" cap="all">
                <a:solidFill>
                  <a:srgbClr val="ffffff"/>
                </a:solidFill>
                <a:latin typeface="Franklin Gothic Demi Cond"/>
              </a:rPr>
              <a:t>Qual é a sua ideia para desenvolver como: produto/ serviço ou modelo de negócio?</a:t>
            </a:r>
            <a:endParaRPr b="0" lang="pt-BR" sz="32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A minha ideia para desenvolver o produto/serviço ou modelo de negócio seria criar um sistema de pagamento flexível e conveniente para os usuários do "Bilhete Único", permitindo que eles usem o cartão como um meio de pagamento em diversos estabelecimentos, além do transporte público. Dessa forma, os usuários teriam a opção de carregar créditos no cartão ou utilizar o sistema de crédito que propuseram, pagando a fatura mensal diretamente ao governo.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 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Além disso, seria importante oferecer um aplicativo ou plataforma digital que permitisse aos usuários gerenciar suas despesas e acompanhar seu histórico de viagens e compras. Isso poderia incluir recursos como categorização de despesas, notificações de gastos e análises de uso, que ajudariam os usuários a entender melhor seus hábitos de consumo e tomar decisões mais informadas sobre seus gastos.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 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  <a:p>
            <a:pPr indent="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tabLst>
                <a:tab algn="l" pos="0"/>
              </a:tabLst>
            </a:pPr>
            <a:r>
              <a:rPr b="0" lang="pt-BR" sz="2600" spc="49" strike="noStrike">
                <a:solidFill>
                  <a:srgbClr val="000000"/>
                </a:solidFill>
                <a:latin typeface="Franklin Gothic Medium"/>
              </a:rPr>
              <a:t>Para o modelo de negócio, seria possível cobrar uma taxa de processamento ou comissão sobre as transações realizadas com o "Bilhete Único", tanto no transporte público quanto em outros estabelecimentos parceiros. Além disso, poderia haver oportunidades de parceria com empresas e prestadores de serviços que desejam oferecer descontos e promoções exclusivas para os usuários do "Bilhete Único", aumentando o valor agregado do cartão e incentivando seu uso.</a:t>
            </a: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117" strike="noStrike" cap="all">
                <a:solidFill>
                  <a:srgbClr val="ffffff"/>
                </a:solidFill>
                <a:latin typeface="Franklin Gothic Demi Cond"/>
              </a:rPr>
              <a:t>O por que da escolha da sua ideia? (justificativa)</a:t>
            </a:r>
            <a:endParaRPr b="0" lang="pt-BR" sz="36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2800" spc="117" strike="noStrike" cap="all">
                <a:solidFill>
                  <a:srgbClr val="ffffff"/>
                </a:solidFill>
                <a:latin typeface="Franklin Gothic Demi Cond"/>
              </a:rPr>
              <a:t>Qual a sua necessidade ao desenvolver seu produto/serviço?</a:t>
            </a:r>
            <a:br>
              <a:rPr sz="2800"/>
            </a:br>
            <a:r>
              <a:rPr b="0" lang="pt-BR" sz="2800" spc="117" strike="noStrike" cap="all">
                <a:solidFill>
                  <a:srgbClr val="ffffff"/>
                </a:solidFill>
                <a:latin typeface="Franklin Gothic Demi Cond"/>
              </a:rPr>
              <a:t>Precisamos tanto dele assim???</a:t>
            </a:r>
            <a:endParaRPr b="0" lang="pt-BR" sz="2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60120" y="317880"/>
            <a:ext cx="10268280" cy="170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117" strike="noStrike" cap="all">
                <a:solidFill>
                  <a:srgbClr val="ffffff"/>
                </a:solidFill>
                <a:latin typeface="Franklin Gothic Demi Cond"/>
              </a:rPr>
              <a:t>Explique como vai funcionar sua ideia x oportunidade.</a:t>
            </a:r>
            <a:endParaRPr b="0" lang="pt-BR" sz="36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60120" y="2587680"/>
            <a:ext cx="1026828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pt-BR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4b42f"/>
      </a:accent1>
      <a:accent2>
        <a:srgbClr val="84ae22"/>
      </a:accent2>
      <a:accent3>
        <a:srgbClr val="b2a32e"/>
      </a:accent3>
      <a:accent4>
        <a:srgbClr val="c67127"/>
      </a:accent4>
      <a:accent5>
        <a:srgbClr val="d74138"/>
      </a:accent5>
      <a:accent6>
        <a:srgbClr val="c62760"/>
      </a:accent6>
      <a:hlink>
        <a:srgbClr val="9e44c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4b42f"/>
      </a:accent1>
      <a:accent2>
        <a:srgbClr val="84ae22"/>
      </a:accent2>
      <a:accent3>
        <a:srgbClr val="b2a32e"/>
      </a:accent3>
      <a:accent4>
        <a:srgbClr val="c67127"/>
      </a:accent4>
      <a:accent5>
        <a:srgbClr val="d74138"/>
      </a:accent5>
      <a:accent6>
        <a:srgbClr val="c62760"/>
      </a:accent6>
      <a:hlink>
        <a:srgbClr val="9e44c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LibreOffice/7.4.3.2$Windows_X86_64 LibreOffice_project/1048a8393ae2eeec98dff31b5c133c5f1d08b890</Application>
  <AppVersion>15.0000</AppVersion>
  <Words>76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2022-08-22T20:42:03Z</dcterms:created>
  <dc:creator>Wagner Nieto</dc:creator>
  <dc:description/>
  <dc:language>en-US</dc:language>
  <cp:lastModifiedBy/>
  <dcterms:modified xsi:type="dcterms:W3CDTF">2023-04-02T14:18:28Z</dcterms:modified>
  <cp:revision>4</cp:revision>
  <dc:subject/>
  <dc:title>Ideia x oportunidade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