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8de5290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8de5290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de52908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8de52908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8de52908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8de52908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de52908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8de52908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8de529086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8de529086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8de52908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8de52908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8de529086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8de529086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8de52908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8de52908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8de529086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8de52908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8de52908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8de52908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b59d536e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b59d536e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8de52908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8de52908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8de529086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8de529086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de52908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8de52908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de52908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8de52908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8de529086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8de529086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de5290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8de5290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de5290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8de5290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8de52908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8de52908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de52908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8de52908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8de529086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8de52908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stagram.com/reel/CiBOCTNAMHE/?igshid=MDJmNzVkMjY=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Ética</a:t>
            </a:r>
            <a:r>
              <a:rPr lang="pt-PT"/>
              <a:t> e Cidadania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Infância</a:t>
            </a:r>
            <a:r>
              <a:rPr lang="pt-PT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Pedro Cunha, Matheus Henrique, Gabriel Tofanello, Matheus Mendonça, Gabriel Tkacz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Mortalidade infantil 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3842700" cy="24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Condição Social Brasileira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Carência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Nascido Vivo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1 Ano de vida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649"/>
            <a:ext cx="3668449" cy="33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Norte e nordeste do </a:t>
            </a:r>
            <a:r>
              <a:rPr lang="pt-PT"/>
              <a:t>país</a:t>
            </a:r>
            <a:r>
              <a:rPr lang="pt-PT"/>
              <a:t> 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36156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Mil crianças  18,5%  e 18,1%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Falta de investimento na </a:t>
            </a:r>
            <a:r>
              <a:rPr lang="pt-PT"/>
              <a:t>saúde</a:t>
            </a:r>
            <a:r>
              <a:rPr lang="pt-PT"/>
              <a:t> </a:t>
            </a:r>
            <a:r>
              <a:rPr lang="pt-PT"/>
              <a:t>pública</a:t>
            </a:r>
            <a:r>
              <a:rPr lang="pt-PT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Saneamento</a:t>
            </a:r>
            <a:r>
              <a:rPr lang="pt-PT"/>
              <a:t> </a:t>
            </a:r>
            <a:r>
              <a:rPr lang="pt-PT"/>
              <a:t>básico</a:t>
            </a:r>
            <a:r>
              <a:rPr lang="pt-PT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Pré natal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50" y="1853850"/>
            <a:ext cx="2704201" cy="28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5279825" y="4718900"/>
            <a:ext cx="2704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">
                <a:latin typeface="Lato"/>
                <a:ea typeface="Lato"/>
                <a:cs typeface="Lato"/>
                <a:sym typeface="Lato"/>
              </a:rPr>
              <a:t>Cândido Portinari (Morte vida Severino)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Meninos e Meninas de rua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298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Crianças de </a:t>
            </a:r>
            <a:r>
              <a:rPr lang="pt-PT"/>
              <a:t>rua possuem</a:t>
            </a:r>
            <a:r>
              <a:rPr lang="pt-PT"/>
              <a:t> maior possibilidade de entrar </a:t>
            </a:r>
            <a:r>
              <a:rPr lang="pt-PT"/>
              <a:t>para o crime.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450" y="2042675"/>
            <a:ext cx="3199450" cy="23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7650" y="129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Meninos e Meninas de rua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30450"/>
            <a:ext cx="27126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>
                <a:solidFill>
                  <a:srgbClr val="262626"/>
                </a:solidFill>
                <a:highlight>
                  <a:schemeClr val="lt1"/>
                </a:highlight>
              </a:rPr>
              <a:t>Pandemia: abandono escolar em estados do Norte é maior do que média nacional</a:t>
            </a:r>
            <a:endParaRPr>
              <a:solidFill>
                <a:srgbClr val="26262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5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100" y="1827450"/>
            <a:ext cx="3965600" cy="25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Testes de </a:t>
            </a:r>
            <a:r>
              <a:rPr lang="pt-PT"/>
              <a:t>Conhecimentos </a:t>
            </a:r>
            <a:endParaRPr/>
          </a:p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Preparados?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7650" y="1277025"/>
            <a:ext cx="76887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940"/>
              <a:t>As crianças no Brasil sofrem de diversos problemas, porém existe uma organização nacional e governamental que tenta </a:t>
            </a:r>
            <a:r>
              <a:rPr lang="pt-PT" sz="1940"/>
              <a:t>auxiliá-las,</a:t>
            </a:r>
            <a:r>
              <a:rPr lang="pt-PT" sz="1940"/>
              <a:t> qual é ele e a sua finalidade?</a:t>
            </a:r>
            <a:endParaRPr sz="194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7650" y="2397975"/>
            <a:ext cx="7688700" cy="24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87"/>
              <a:t>a) Abrinq, pelos Direitos da Criança e do Adolescente, Abrinq foca em mobilizar a sociedade para questões relacionadas aos direitos da infância e da adolescência.</a:t>
            </a:r>
            <a:endParaRPr sz="25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587"/>
              <a:t>b) UNICEF, o Fundo das Nações Unidas para a Infância tem como objetivo defender e proteger os direitos de crianças e adolescentes, ajudar a atender suas necessidades básicas e criar oportunidades para que alcancem seu pleno potencial</a:t>
            </a:r>
            <a:endParaRPr sz="25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587"/>
              <a:t>c) ECA, o Estatuto da Criança e do Adolescente, regulamentado pela Lei Federal nº 8.069/1990, prevê os direitos das crianças, visando a proteção e o </a:t>
            </a:r>
            <a:r>
              <a:rPr lang="pt-PT" sz="2587"/>
              <a:t>auxílio</a:t>
            </a:r>
            <a:r>
              <a:rPr lang="pt-PT" sz="2587"/>
              <a:t> dos indivíduos para a formação deles. Há artigos federais no ECA que protegem as crianças de diversos abusos</a:t>
            </a:r>
            <a:endParaRPr sz="25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587"/>
              <a:t>d)Fundação CASA, é o órgão governamental que executa as medidas socioeducativas de Liberdade Assistida (LA), Semiliberdade e Privação de Liberdade, aplicadas pelo Poder Judiciário aos adolescentes de 12 a 18 anos incompletos, autores de atos infracionais.</a:t>
            </a:r>
            <a:endParaRPr sz="258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240"/>
              <a:t>Como podemos comprovar que a infância não é respeitada no Brasil?</a:t>
            </a:r>
            <a:endParaRPr sz="2240"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Pois, no Brasil mais de 1,7 milhões de crianças estão em trabalhos não permitidos, assim, atrapalhando o desenvolvimento da criança, além disso a taxa de mortalidade infantil é alta em relação aos países desenvolvidos e a pobreza afeta mais de 40% de todas as crianças no país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176725"/>
            <a:ext cx="7688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740"/>
              <a:t>O Estatuto da Criança e do Adolescente (ECA) foi criado pela Lei 8.069, sancionada em 13 de julho de 1990 e se tornou um marco legislativo no país. Sobre esse documento pode-se afirmar que ele:</a:t>
            </a:r>
            <a:endParaRPr sz="1440"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7"/>
              <a:t>Alternativas</a:t>
            </a:r>
            <a:endParaRPr sz="4007"/>
          </a:p>
          <a:p>
            <a:pPr indent="-3303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UcPeriod"/>
            </a:pPr>
            <a:r>
              <a:rPr lang="pt-PT" sz="4007"/>
              <a:t>reconhece que a Educação Infantil é a primeira etapa da Educação Básica</a:t>
            </a:r>
            <a:endParaRPr sz="4007"/>
          </a:p>
          <a:p>
            <a:pPr indent="-33039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pt-PT" sz="4007"/>
              <a:t>aborda uma legislação que orienta a prática pedagógica na Educação Infantil</a:t>
            </a:r>
            <a:endParaRPr sz="4007"/>
          </a:p>
          <a:p>
            <a:pPr indent="-33039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pt-PT" sz="4007"/>
              <a:t>defende que o direito ao lazer, à escola e à família não foi uma mudança paradigmática e influenciadora de propostas pedagógicas </a:t>
            </a:r>
            <a:endParaRPr sz="4007"/>
          </a:p>
          <a:p>
            <a:pPr indent="-33039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pt-PT" sz="4007"/>
              <a:t>garante direitos às crianças e aos adolescentes, que passam a ter acesso à cidadania e proteção social</a:t>
            </a:r>
            <a:endParaRPr sz="40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140"/>
              <a:t>Qual região do Brasil tem o maior índice de mortalidade infantil? Com base na informação do gráfico</a:t>
            </a:r>
            <a:endParaRPr sz="2240"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5"/>
          </a:p>
          <a:p>
            <a:pPr indent="-335007" lvl="0" marL="457200" rtl="0" algn="l">
              <a:spcBef>
                <a:spcPts val="1200"/>
              </a:spcBef>
              <a:spcAft>
                <a:spcPts val="0"/>
              </a:spcAft>
              <a:buSzPts val="1676"/>
              <a:buAutoNum type="alphaUcPeriod"/>
            </a:pPr>
            <a:r>
              <a:rPr lang="pt-PT" sz="1675"/>
              <a:t>Sudeste </a:t>
            </a:r>
            <a:endParaRPr sz="1675"/>
          </a:p>
          <a:p>
            <a:pPr indent="-335007" lvl="0" marL="457200" rtl="0" algn="l">
              <a:spcBef>
                <a:spcPts val="0"/>
              </a:spcBef>
              <a:spcAft>
                <a:spcPts val="0"/>
              </a:spcAft>
              <a:buSzPts val="1676"/>
              <a:buAutoNum type="alphaUcPeriod"/>
            </a:pPr>
            <a:r>
              <a:rPr lang="pt-PT" sz="1675"/>
              <a:t>Sul </a:t>
            </a:r>
            <a:endParaRPr sz="1675"/>
          </a:p>
          <a:p>
            <a:pPr indent="-335007" lvl="0" marL="457200" rtl="0" algn="l">
              <a:spcBef>
                <a:spcPts val="0"/>
              </a:spcBef>
              <a:spcAft>
                <a:spcPts val="0"/>
              </a:spcAft>
              <a:buSzPts val="1676"/>
              <a:buAutoNum type="alphaUcPeriod"/>
            </a:pPr>
            <a:r>
              <a:rPr lang="pt-PT" sz="1675"/>
              <a:t>Norte</a:t>
            </a:r>
            <a:endParaRPr sz="1675"/>
          </a:p>
          <a:p>
            <a:pPr indent="-335007" lvl="0" marL="457200" rtl="0" algn="l">
              <a:spcBef>
                <a:spcPts val="0"/>
              </a:spcBef>
              <a:spcAft>
                <a:spcPts val="0"/>
              </a:spcAft>
              <a:buSzPts val="1676"/>
              <a:buAutoNum type="alphaUcPeriod"/>
            </a:pPr>
            <a:r>
              <a:rPr lang="pt-PT" sz="1675"/>
              <a:t>Nordeste </a:t>
            </a:r>
            <a:endParaRPr sz="1675"/>
          </a:p>
          <a:p>
            <a:pPr indent="-335007" lvl="0" marL="457200" rtl="0" algn="l">
              <a:spcBef>
                <a:spcPts val="0"/>
              </a:spcBef>
              <a:spcAft>
                <a:spcPts val="0"/>
              </a:spcAft>
              <a:buSzPts val="1676"/>
              <a:buAutoNum type="alphaUcPeriod"/>
            </a:pPr>
            <a:r>
              <a:rPr lang="pt-PT" sz="1675"/>
              <a:t>Centro-oeste</a:t>
            </a:r>
            <a:endParaRPr sz="16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140"/>
              <a:t>Qual região do Brasil tem o menor índice de mortalidade infantil? Com base na informação do </a:t>
            </a:r>
            <a:r>
              <a:rPr lang="pt-PT" sz="2140"/>
              <a:t>gráfico</a:t>
            </a:r>
            <a:endParaRPr sz="2140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UcPeriod"/>
            </a:pPr>
            <a:r>
              <a:rPr lang="pt-PT">
                <a:solidFill>
                  <a:srgbClr val="000000"/>
                </a:solidFill>
              </a:rPr>
              <a:t>Sudeste        13,1%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UcPeriod"/>
            </a:pPr>
            <a:r>
              <a:rPr lang="pt-PT">
                <a:solidFill>
                  <a:srgbClr val="000000"/>
                </a:solidFill>
              </a:rPr>
              <a:t>Sul                12,6%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UcPeriod"/>
            </a:pPr>
            <a:r>
              <a:rPr lang="pt-PT">
                <a:solidFill>
                  <a:srgbClr val="000000"/>
                </a:solidFill>
              </a:rPr>
              <a:t>Norte	         18,1%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UcPeriod"/>
            </a:pPr>
            <a:r>
              <a:rPr lang="pt-PT">
                <a:solidFill>
                  <a:srgbClr val="000000"/>
                </a:solidFill>
              </a:rPr>
              <a:t>Nordeste        18,5%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UcPeriod"/>
            </a:pPr>
            <a:r>
              <a:rPr lang="pt-PT">
                <a:solidFill>
                  <a:srgbClr val="000000"/>
                </a:solidFill>
              </a:rPr>
              <a:t>Centro-oeste  14,2%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91775"/>
            <a:ext cx="76887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Video de Reflexão</a:t>
            </a:r>
            <a:endParaRPr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7EB5"/>
              </a:buClr>
              <a:buSzPts val="1050"/>
              <a:buFont typeface="Arial"/>
              <a:buChar char="●"/>
            </a:pPr>
            <a:r>
              <a:rPr lang="pt-PT" sz="1050" u="sng">
                <a:solidFill>
                  <a:srgbClr val="027EB5"/>
                </a:solidFill>
                <a:highlight>
                  <a:srgbClr val="D9FDD3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50" u="sng">
                <a:solidFill>
                  <a:schemeClr val="hlink"/>
                </a:solidFill>
                <a:highlight>
                  <a:srgbClr val="D9FDD3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https://www.instagram.com/reel/CiBOCTNAMHE/?igshid=MDJmNzVkMjY=</a:t>
            </a:r>
            <a:r>
              <a:rPr lang="pt-PT" sz="1050" u="sng">
                <a:solidFill>
                  <a:srgbClr val="027EB5"/>
                </a:solidFill>
                <a:highlight>
                  <a:srgbClr val="D9FDD3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50" u="sng">
                <a:solidFill>
                  <a:srgbClr val="027EB5"/>
                </a:solidFill>
                <a:highlight>
                  <a:srgbClr val="D9FDD3"/>
                </a:highlight>
                <a:latin typeface="Arial"/>
                <a:ea typeface="Arial"/>
                <a:cs typeface="Arial"/>
                <a:sym typeface="Arial"/>
              </a:rPr>
              <a:t>https://www.youtube.com/watch?v=AMsqdaYQD0k</a:t>
            </a:r>
            <a:endParaRPr sz="1050" u="sng">
              <a:solidFill>
                <a:srgbClr val="027EB5"/>
              </a:solidFill>
              <a:highlight>
                <a:srgbClr val="D9FDD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 u="sng">
              <a:solidFill>
                <a:srgbClr val="027EB5"/>
              </a:solidFill>
              <a:highlight>
                <a:srgbClr val="D9FDD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 u="sng">
              <a:solidFill>
                <a:srgbClr val="027EB5"/>
              </a:solidFill>
              <a:highlight>
                <a:srgbClr val="D9FDD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200" y="2801075"/>
            <a:ext cx="1275513" cy="18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3600" y="2801075"/>
            <a:ext cx="2569725" cy="17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Segundo o ECA, a partir de qual idade é permitido um menor trabalhar?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a) 12 anos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b) 14 anos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c) 16 anos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d) 15 anos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123700"/>
            <a:ext cx="7657800" cy="32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 base nas suas </a:t>
            </a:r>
            <a:r>
              <a:rPr lang="pt-PT"/>
              <a:t>vivências</a:t>
            </a:r>
            <a:r>
              <a:rPr lang="pt-PT"/>
              <a:t> da </a:t>
            </a:r>
            <a:r>
              <a:rPr lang="pt-PT"/>
              <a:t>infância, vocês já tiveram uma experiência laboral? </a:t>
            </a:r>
            <a:r>
              <a:rPr lang="pt-PT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FIM!</a:t>
            </a:r>
            <a:endParaRPr/>
          </a:p>
        </p:txBody>
      </p:sp>
      <p:sp>
        <p:nvSpPr>
          <p:cNvPr id="224" name="Google Shape;224;p34"/>
          <p:cNvSpPr txBox="1"/>
          <p:nvPr>
            <p:ph idx="1" type="subTitle"/>
          </p:nvPr>
        </p:nvSpPr>
        <p:spPr>
          <a:xfrm>
            <a:off x="729625" y="3172900"/>
            <a:ext cx="76881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Obrigado pela atenção!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6125" y="2043325"/>
            <a:ext cx="3695100" cy="27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Declaração Universal dos direitos Humanos;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Base para uma parte da  Ética Global;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Declaração, durante a Assembleia Geral da ONU, no dia 20 de novembro de 1959, onde centenas de </a:t>
            </a:r>
            <a:r>
              <a:rPr lang="pt-PT"/>
              <a:t>países</a:t>
            </a:r>
            <a:r>
              <a:rPr lang="pt-PT"/>
              <a:t> aceitaram a criação.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>
            <a:off x="3997826" y="1653250"/>
            <a:ext cx="4901650" cy="254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440000" dist="114300">
              <a:srgbClr val="000000">
                <a:alpha val="50000"/>
              </a:srgbClr>
            </a:outerShdw>
          </a:effectLst>
        </p:spPr>
      </p:pic>
      <p:sp>
        <p:nvSpPr>
          <p:cNvPr id="101" name="Google Shape;101;p15"/>
          <p:cNvSpPr txBox="1"/>
          <p:nvPr/>
        </p:nvSpPr>
        <p:spPr>
          <a:xfrm>
            <a:off x="392825" y="13821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75775" y="1404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Promulgação</a:t>
            </a:r>
            <a:r>
              <a:rPr lang="pt-PT"/>
              <a:t> do direito a </a:t>
            </a:r>
            <a:r>
              <a:rPr lang="pt-PT"/>
              <a:t>criança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75775" y="2571750"/>
            <a:ext cx="3131100" cy="19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Órgãos</a:t>
            </a:r>
            <a:r>
              <a:rPr lang="pt-PT"/>
              <a:t> de auxílio à criança no Brasil;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Prevenção</a:t>
            </a:r>
            <a:r>
              <a:rPr lang="pt-PT"/>
              <a:t> por meio de leis a proteção às crianças.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625" y="2109375"/>
            <a:ext cx="4333650" cy="21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Direito das Crianças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0550" y="1875975"/>
            <a:ext cx="33126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Definido pelo ECA, existem diversos direitos de proteção </a:t>
            </a:r>
            <a:r>
              <a:rPr lang="pt-PT"/>
              <a:t>à criança</a:t>
            </a:r>
            <a:r>
              <a:rPr lang="pt-PT"/>
              <a:t> e como elas devem conviver em nossa sociedade.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725" y="1318650"/>
            <a:ext cx="4578200" cy="31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Artigo 5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307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Direito </a:t>
            </a:r>
            <a:r>
              <a:rPr lang="pt-PT"/>
              <a:t>à vida</a:t>
            </a:r>
            <a:r>
              <a:rPr lang="pt-PT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Liberdade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Igualdade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Segurança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Propriedade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880" y="1695935"/>
            <a:ext cx="3579425" cy="238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17350" y="1313100"/>
            <a:ext cx="3155400" cy="27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Dever é cobrir </a:t>
            </a:r>
            <a:r>
              <a:rPr lang="pt-PT"/>
              <a:t>as necessidades</a:t>
            </a:r>
            <a:r>
              <a:rPr lang="pt-PT"/>
              <a:t> de desenvolvimento de todas as crianças de maneira adequada a sua idade.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850" y="1313100"/>
            <a:ext cx="3501825" cy="28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294425"/>
            <a:ext cx="393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840"/>
              <a:t>Violência</a:t>
            </a:r>
            <a:r>
              <a:rPr lang="pt-PT" sz="1840"/>
              <a:t> e Pobreza</a:t>
            </a:r>
            <a:endParaRPr b="0" sz="134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1900075"/>
            <a:ext cx="3842400" cy="24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Maus tratos e estupro são os principais crimes cometido contra crianças no Brasil, a UNICEF alerta a Segurança Pública por causa da frequencia do crime.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52" y="1294425"/>
            <a:ext cx="2932200" cy="345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7650" y="1276725"/>
            <a:ext cx="308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540"/>
              <a:t>Pobreza</a:t>
            </a:r>
            <a:endParaRPr sz="1540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7650" y="1811925"/>
            <a:ext cx="3577200" cy="28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pobreza é o maior problema para as crianças brasileiras, onde há maior concentração nas regiões do nordeste e norte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850" y="1276725"/>
            <a:ext cx="4111500" cy="30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