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488" r:id="rId3"/>
    <p:sldId id="489" r:id="rId4"/>
    <p:sldId id="490" r:id="rId5"/>
    <p:sldId id="491" r:id="rId6"/>
    <p:sldId id="492" r:id="rId7"/>
    <p:sldId id="493" r:id="rId8"/>
    <p:sldId id="494" r:id="rId9"/>
    <p:sldId id="496" r:id="rId10"/>
    <p:sldId id="495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439" r:id="rId20"/>
    <p:sldId id="505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8E"/>
    <a:srgbClr val="CE1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AB898-A920-4528-8E0D-88EB55CE759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8B25-CECE-4EC9-BEB0-4906514D1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67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62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1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8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1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39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9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538152"/>
            <a:ext cx="12188825" cy="319848"/>
          </a:xfrm>
          <a:prstGeom prst="rect">
            <a:avLst/>
          </a:prstGeom>
          <a:solidFill>
            <a:srgbClr val="CE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494645"/>
            <a:ext cx="12188825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569476"/>
            <a:ext cx="4822804" cy="25543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569476"/>
            <a:ext cx="1312025" cy="255434"/>
          </a:xfrm>
        </p:spPr>
        <p:txBody>
          <a:bodyPr/>
          <a:lstStyle/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4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CE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2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9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41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9FBF7-A407-4C3F-9B5F-E448AB543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200" b="1" dirty="0"/>
          </a:p>
          <a:p>
            <a:pPr algn="ctr"/>
            <a:r>
              <a:rPr lang="pt-BR" sz="3200" b="1" dirty="0"/>
              <a:t>Desenvolvimento de Sistemas I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pt-BR" sz="3200" dirty="0"/>
              <a:t>Semana</a:t>
            </a:r>
            <a:r>
              <a:rPr lang="en-US" sz="3200"/>
              <a:t> 13 </a:t>
            </a:r>
            <a:r>
              <a:rPr lang="en-US" sz="3200" dirty="0"/>
              <a:t>– </a:t>
            </a:r>
            <a:r>
              <a:rPr lang="pt-BR" sz="3200" dirty="0"/>
              <a:t>Diagrama de Transição de Estado.</a:t>
            </a:r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Gustavo </a:t>
            </a:r>
            <a:r>
              <a:rPr lang="pt-BR" sz="3200" dirty="0" err="1"/>
              <a:t>Scalabrini</a:t>
            </a:r>
            <a:r>
              <a:rPr lang="en-US" sz="3200" dirty="0"/>
              <a:t> Sampaio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93164C-29CA-41A5-A2C3-92F97B041E68}"/>
              </a:ext>
            </a:extLst>
          </p:cNvPr>
          <p:cNvGrpSpPr/>
          <p:nvPr/>
        </p:nvGrpSpPr>
        <p:grpSpPr>
          <a:xfrm>
            <a:off x="70408" y="1290006"/>
            <a:ext cx="3922472" cy="3409309"/>
            <a:chOff x="215188" y="701918"/>
            <a:chExt cx="3922472" cy="340930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628167-FD4F-4D47-B390-F552B983A9F2}"/>
                </a:ext>
              </a:extLst>
            </p:cNvPr>
            <p:cNvGrpSpPr/>
            <p:nvPr/>
          </p:nvGrpSpPr>
          <p:grpSpPr>
            <a:xfrm>
              <a:off x="215188" y="3589684"/>
              <a:ext cx="3922472" cy="521543"/>
              <a:chOff x="142036" y="3980921"/>
              <a:chExt cx="3922472" cy="52154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FB2FE5-2273-4BE4-A475-6F11884C4802}"/>
                  </a:ext>
                </a:extLst>
              </p:cNvPr>
              <p:cNvSpPr txBox="1"/>
              <p:nvPr/>
            </p:nvSpPr>
            <p:spPr>
              <a:xfrm>
                <a:off x="142036" y="3980921"/>
                <a:ext cx="3922472" cy="3268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pt-BR" sz="1600" b="1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Liberation Sans" pitchFamily="18"/>
                    <a:ea typeface="AR PL SungtiL GB" pitchFamily="2"/>
                    <a:cs typeface="Lohit Devanagari" pitchFamily="2"/>
                  </a:rPr>
                  <a:t>Universidade Presbiteriana Mackenzie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D2E288-9F6E-4731-8D09-0B2698E17227}"/>
                  </a:ext>
                </a:extLst>
              </p:cNvPr>
              <p:cNvSpPr txBox="1"/>
              <p:nvPr/>
            </p:nvSpPr>
            <p:spPr>
              <a:xfrm>
                <a:off x="142036" y="4249361"/>
                <a:ext cx="2894360" cy="253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pt-BR" sz="1100" b="1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Liberation Sans" pitchFamily="18"/>
                    <a:ea typeface="AR PL SungtiL GB" pitchFamily="2"/>
                    <a:cs typeface="Lohit Devanagari" pitchFamily="2"/>
                  </a:rPr>
                  <a:t>Faculdade de Computação e Informática</a:t>
                </a: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B3076EE-48D5-4BE5-8AEC-13A576117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/>
              <a:alphaModFix/>
            </a:blip>
            <a:srcRect/>
            <a:stretch>
              <a:fillRect/>
            </a:stretch>
          </p:blipFill>
          <p:spPr>
            <a:xfrm>
              <a:off x="713574" y="701918"/>
              <a:ext cx="2847976" cy="28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7161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80054E-7AEF-4687-B73F-2EBD01D4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57A17-7E17-400D-BE4D-E5A2CEB9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1716D-C908-4178-808F-AEC7825F3576}"/>
              </a:ext>
            </a:extLst>
          </p:cNvPr>
          <p:cNvSpPr txBox="1"/>
          <p:nvPr/>
        </p:nvSpPr>
        <p:spPr>
          <a:xfrm>
            <a:off x="782157" y="288524"/>
            <a:ext cx="341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Modelagem de requisitos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6300E-EFCF-4A0C-8B2B-39D10261FABC}"/>
              </a:ext>
            </a:extLst>
          </p:cNvPr>
          <p:cNvSpPr txBox="1"/>
          <p:nvPr/>
        </p:nvSpPr>
        <p:spPr>
          <a:xfrm>
            <a:off x="804093" y="663936"/>
            <a:ext cx="2882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Comportamento e Padrões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0AD74-A902-48A7-B8E4-8D81DE1675A0}"/>
              </a:ext>
            </a:extLst>
          </p:cNvPr>
          <p:cNvSpPr txBox="1"/>
          <p:nvPr/>
        </p:nvSpPr>
        <p:spPr>
          <a:xfrm>
            <a:off x="782157" y="1259175"/>
            <a:ext cx="104303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Diagrama de Transição de Estado (DTE)</a:t>
            </a:r>
          </a:p>
          <a:p>
            <a:endParaRPr lang="pt-BR" dirty="0"/>
          </a:p>
          <a:p>
            <a:r>
              <a:rPr lang="pt-BR" dirty="0"/>
              <a:t>Na notação </a:t>
            </a:r>
            <a:r>
              <a:rPr lang="pt-BR" b="1" dirty="0"/>
              <a:t>UML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Um </a:t>
            </a:r>
            <a:r>
              <a:rPr lang="pt-BR" b="1" dirty="0"/>
              <a:t>estado</a:t>
            </a:r>
            <a:r>
              <a:rPr lang="pt-BR" dirty="0"/>
              <a:t> é um </a:t>
            </a:r>
            <a:r>
              <a:rPr lang="pt-BR" b="1" dirty="0"/>
              <a:t>retângulo</a:t>
            </a:r>
            <a:r>
              <a:rPr lang="pt-BR" dirty="0"/>
              <a:t> com as bordas arredondadas.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b="1" dirty="0"/>
              <a:t>estado</a:t>
            </a:r>
            <a:r>
              <a:rPr lang="pt-BR" dirty="0"/>
              <a:t> </a:t>
            </a:r>
            <a:r>
              <a:rPr lang="pt-BR" b="1" dirty="0"/>
              <a:t>inicial</a:t>
            </a:r>
            <a:r>
              <a:rPr lang="pt-BR" dirty="0"/>
              <a:t> é representado como um </a:t>
            </a:r>
            <a:r>
              <a:rPr lang="pt-BR" b="1" dirty="0"/>
              <a:t>círculo</a:t>
            </a:r>
            <a:r>
              <a:rPr lang="pt-BR" dirty="0"/>
              <a:t> </a:t>
            </a:r>
            <a:r>
              <a:rPr lang="pt-BR" b="1" dirty="0"/>
              <a:t>preenchido</a:t>
            </a:r>
            <a:r>
              <a:rPr lang="pt-BR" dirty="0"/>
              <a:t> e indica o estado de um objeto quando ele é criado. Só pode haver </a:t>
            </a:r>
            <a:r>
              <a:rPr lang="pt-BR" b="1" dirty="0"/>
              <a:t>um</a:t>
            </a:r>
            <a:r>
              <a:rPr lang="pt-BR" dirty="0"/>
              <a:t> </a:t>
            </a:r>
            <a:r>
              <a:rPr lang="pt-BR" b="1" dirty="0"/>
              <a:t>estado</a:t>
            </a:r>
            <a:r>
              <a:rPr lang="pt-BR" dirty="0"/>
              <a:t> </a:t>
            </a:r>
            <a:r>
              <a:rPr lang="pt-BR" b="1" dirty="0"/>
              <a:t>inicial</a:t>
            </a:r>
            <a:r>
              <a:rPr lang="pt-BR" dirty="0"/>
              <a:t> em um DTE.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b="1" dirty="0"/>
              <a:t>estado</a:t>
            </a:r>
            <a:r>
              <a:rPr lang="pt-BR" dirty="0"/>
              <a:t> </a:t>
            </a:r>
            <a:r>
              <a:rPr lang="pt-BR" b="1" dirty="0"/>
              <a:t>final</a:t>
            </a:r>
            <a:r>
              <a:rPr lang="pt-BR" dirty="0"/>
              <a:t> é representado como um </a:t>
            </a:r>
            <a:r>
              <a:rPr lang="pt-BR" b="1" dirty="0"/>
              <a:t>círculo</a:t>
            </a:r>
            <a:r>
              <a:rPr lang="pt-BR" dirty="0"/>
              <a:t> “</a:t>
            </a:r>
            <a:r>
              <a:rPr lang="pt-BR" b="1" dirty="0"/>
              <a:t>eclipsado</a:t>
            </a:r>
            <a:r>
              <a:rPr lang="pt-BR" dirty="0"/>
              <a:t>” e indica o fim do ciclo de vida de um objeto. Este estado é opcional e </a:t>
            </a:r>
            <a:r>
              <a:rPr lang="pt-BR" b="1" dirty="0"/>
              <a:t>pode</a:t>
            </a:r>
            <a:r>
              <a:rPr lang="pt-BR" dirty="0"/>
              <a:t> </a:t>
            </a:r>
            <a:r>
              <a:rPr lang="pt-BR" b="1" dirty="0"/>
              <a:t>haver</a:t>
            </a:r>
            <a:r>
              <a:rPr lang="pt-BR" dirty="0"/>
              <a:t> </a:t>
            </a:r>
            <a:r>
              <a:rPr lang="pt-BR" b="1" dirty="0"/>
              <a:t>mais</a:t>
            </a:r>
            <a:r>
              <a:rPr lang="pt-BR" dirty="0"/>
              <a:t> de </a:t>
            </a:r>
            <a:r>
              <a:rPr lang="pt-BR" b="1" dirty="0"/>
              <a:t>um</a:t>
            </a:r>
            <a:r>
              <a:rPr lang="pt-BR" dirty="0"/>
              <a:t> </a:t>
            </a:r>
            <a:r>
              <a:rPr lang="pt-BR" b="1" dirty="0"/>
              <a:t>estado</a:t>
            </a:r>
            <a:r>
              <a:rPr lang="pt-BR" dirty="0"/>
              <a:t> </a:t>
            </a:r>
            <a:r>
              <a:rPr lang="pt-BR" b="1" dirty="0"/>
              <a:t>final</a:t>
            </a:r>
            <a:r>
              <a:rPr lang="pt-BR" dirty="0"/>
              <a:t> em um DTE.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4739E-EEFE-493B-8B3F-5D012F2F99B9}"/>
              </a:ext>
            </a:extLst>
          </p:cNvPr>
          <p:cNvGrpSpPr/>
          <p:nvPr/>
        </p:nvGrpSpPr>
        <p:grpSpPr>
          <a:xfrm>
            <a:off x="3249969" y="4188514"/>
            <a:ext cx="5652669" cy="1698121"/>
            <a:chOff x="3249969" y="4357190"/>
            <a:chExt cx="5652669" cy="169812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5D7C2C-C535-4317-AD55-F77589A86F7D}"/>
                </a:ext>
              </a:extLst>
            </p:cNvPr>
            <p:cNvSpPr txBox="1"/>
            <p:nvPr/>
          </p:nvSpPr>
          <p:spPr>
            <a:xfrm>
              <a:off x="3249969" y="540898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Estado inicial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844F1D-4750-4ABE-9FA9-0B4FDA4886BA}"/>
                </a:ext>
              </a:extLst>
            </p:cNvPr>
            <p:cNvSpPr txBox="1"/>
            <p:nvPr/>
          </p:nvSpPr>
          <p:spPr>
            <a:xfrm>
              <a:off x="5568512" y="5408980"/>
              <a:ext cx="1091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Estado ordinário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989C2D-E137-4BAF-A226-941C2A0082AC}"/>
                </a:ext>
              </a:extLst>
            </p:cNvPr>
            <p:cNvSpPr txBox="1"/>
            <p:nvPr/>
          </p:nvSpPr>
          <p:spPr>
            <a:xfrm>
              <a:off x="7988238" y="540898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Estado final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38499C7-EFB0-4C75-AB75-0FCCC74A8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7898" y="4357190"/>
              <a:ext cx="5532466" cy="9605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504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80054E-7AEF-4687-B73F-2EBD01D4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57A17-7E17-400D-BE4D-E5A2CEB9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1716D-C908-4178-808F-AEC7825F3576}"/>
              </a:ext>
            </a:extLst>
          </p:cNvPr>
          <p:cNvSpPr txBox="1"/>
          <p:nvPr/>
        </p:nvSpPr>
        <p:spPr>
          <a:xfrm>
            <a:off x="782157" y="288524"/>
            <a:ext cx="341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Modelagem de requisitos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6300E-EFCF-4A0C-8B2B-39D10261FABC}"/>
              </a:ext>
            </a:extLst>
          </p:cNvPr>
          <p:cNvSpPr txBox="1"/>
          <p:nvPr/>
        </p:nvSpPr>
        <p:spPr>
          <a:xfrm>
            <a:off x="804093" y="663936"/>
            <a:ext cx="2882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Comportamento e Padrões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0AD74-A902-48A7-B8E4-8D81DE1675A0}"/>
              </a:ext>
            </a:extLst>
          </p:cNvPr>
          <p:cNvSpPr txBox="1"/>
          <p:nvPr/>
        </p:nvSpPr>
        <p:spPr>
          <a:xfrm>
            <a:off x="782157" y="1259175"/>
            <a:ext cx="1043032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Diagrama de Transição de Estado (DTE)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Transições</a:t>
            </a:r>
          </a:p>
          <a:p>
            <a:endParaRPr lang="pt-BR" dirty="0"/>
          </a:p>
          <a:p>
            <a:r>
              <a:rPr lang="pt-BR" dirty="0"/>
              <a:t>Os </a:t>
            </a:r>
            <a:r>
              <a:rPr lang="pt-BR" b="1" dirty="0"/>
              <a:t>estados</a:t>
            </a:r>
            <a:r>
              <a:rPr lang="pt-BR" dirty="0"/>
              <a:t> estão </a:t>
            </a:r>
            <a:r>
              <a:rPr lang="pt-BR" b="1" dirty="0"/>
              <a:t>associados</a:t>
            </a:r>
            <a:r>
              <a:rPr lang="pt-BR" dirty="0"/>
              <a:t> a </a:t>
            </a:r>
            <a:r>
              <a:rPr lang="pt-BR" b="1" dirty="0"/>
              <a:t>outros</a:t>
            </a:r>
            <a:r>
              <a:rPr lang="pt-BR" dirty="0"/>
              <a:t> pelas </a:t>
            </a:r>
            <a:r>
              <a:rPr lang="pt-BR" b="1" dirty="0"/>
              <a:t>transições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Uma </a:t>
            </a:r>
            <a:r>
              <a:rPr lang="pt-BR" b="1" dirty="0"/>
              <a:t>transição</a:t>
            </a:r>
            <a:r>
              <a:rPr lang="pt-BR" dirty="0"/>
              <a:t> é </a:t>
            </a:r>
            <a:r>
              <a:rPr lang="pt-BR" b="1" dirty="0"/>
              <a:t>mostrada</a:t>
            </a:r>
            <a:r>
              <a:rPr lang="pt-BR" dirty="0"/>
              <a:t> como uma </a:t>
            </a:r>
            <a:r>
              <a:rPr lang="pt-BR" b="1" dirty="0"/>
              <a:t>linha</a:t>
            </a:r>
            <a:r>
              <a:rPr lang="pt-BR" dirty="0"/>
              <a:t> </a:t>
            </a:r>
            <a:r>
              <a:rPr lang="pt-BR" b="1" dirty="0"/>
              <a:t>conectando</a:t>
            </a:r>
            <a:r>
              <a:rPr lang="pt-BR" dirty="0"/>
              <a:t> </a:t>
            </a:r>
            <a:r>
              <a:rPr lang="pt-BR" b="1" dirty="0"/>
              <a:t>estados</a:t>
            </a:r>
            <a:r>
              <a:rPr lang="pt-BR" dirty="0"/>
              <a:t>, com uma </a:t>
            </a:r>
            <a:r>
              <a:rPr lang="pt-BR" b="1" dirty="0"/>
              <a:t>seta</a:t>
            </a:r>
            <a:r>
              <a:rPr lang="pt-BR" dirty="0"/>
              <a:t> </a:t>
            </a:r>
            <a:r>
              <a:rPr lang="pt-BR" b="1" dirty="0"/>
              <a:t>apontando</a:t>
            </a:r>
            <a:r>
              <a:rPr lang="pt-BR" dirty="0"/>
              <a:t> para um dos estados. </a:t>
            </a:r>
          </a:p>
          <a:p>
            <a:endParaRPr lang="pt-BR" dirty="0"/>
          </a:p>
          <a:p>
            <a:r>
              <a:rPr lang="pt-BR" dirty="0"/>
              <a:t>Quando </a:t>
            </a:r>
            <a:r>
              <a:rPr lang="pt-BR" b="1" dirty="0"/>
              <a:t>ocorre</a:t>
            </a:r>
            <a:r>
              <a:rPr lang="pt-BR" dirty="0"/>
              <a:t> uma </a:t>
            </a:r>
            <a:r>
              <a:rPr lang="pt-BR" b="1" dirty="0"/>
              <a:t>transição</a:t>
            </a:r>
            <a:r>
              <a:rPr lang="pt-BR" dirty="0"/>
              <a:t> entre estados, diz-se que a </a:t>
            </a:r>
            <a:r>
              <a:rPr lang="pt-BR" b="1" dirty="0"/>
              <a:t>transição</a:t>
            </a:r>
            <a:r>
              <a:rPr lang="pt-BR" dirty="0"/>
              <a:t> foi </a:t>
            </a:r>
            <a:r>
              <a:rPr lang="pt-BR" b="1" dirty="0"/>
              <a:t>disparada</a:t>
            </a:r>
            <a:r>
              <a:rPr lang="pt-BR" dirty="0"/>
              <a:t>. Em uma transição, o estado subsequente pode ser igual ao estado original. Uma </a:t>
            </a:r>
            <a:r>
              <a:rPr lang="pt-BR" b="1" dirty="0"/>
              <a:t>transição</a:t>
            </a:r>
            <a:r>
              <a:rPr lang="pt-BR" dirty="0"/>
              <a:t> pode ser </a:t>
            </a:r>
            <a:r>
              <a:rPr lang="pt-BR" b="1" dirty="0"/>
              <a:t>rotulada</a:t>
            </a:r>
            <a:r>
              <a:rPr lang="pt-BR" dirty="0"/>
              <a:t> com uma </a:t>
            </a:r>
            <a:r>
              <a:rPr lang="pt-BR" b="1" dirty="0"/>
              <a:t>expressão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Expressão: </a:t>
            </a:r>
            <a:r>
              <a:rPr lang="pt-BR" b="1" dirty="0"/>
              <a:t>evento (lista-parâmetros) : [guarda] / ação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717353-C99C-4D21-908B-2F12D1708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794" y="5296114"/>
            <a:ext cx="5864413" cy="103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07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80054E-7AEF-4687-B73F-2EBD01D4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57A17-7E17-400D-BE4D-E5A2CEB9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1716D-C908-4178-808F-AEC7825F3576}"/>
              </a:ext>
            </a:extLst>
          </p:cNvPr>
          <p:cNvSpPr txBox="1"/>
          <p:nvPr/>
        </p:nvSpPr>
        <p:spPr>
          <a:xfrm>
            <a:off x="782157" y="288524"/>
            <a:ext cx="341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Modelagem de requisitos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6300E-EFCF-4A0C-8B2B-39D10261FABC}"/>
              </a:ext>
            </a:extLst>
          </p:cNvPr>
          <p:cNvSpPr txBox="1"/>
          <p:nvPr/>
        </p:nvSpPr>
        <p:spPr>
          <a:xfrm>
            <a:off x="804093" y="663936"/>
            <a:ext cx="2882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Comportamento e Padrões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0AD74-A902-48A7-B8E4-8D81DE1675A0}"/>
              </a:ext>
            </a:extLst>
          </p:cNvPr>
          <p:cNvSpPr txBox="1"/>
          <p:nvPr/>
        </p:nvSpPr>
        <p:spPr>
          <a:xfrm>
            <a:off x="782157" y="1259175"/>
            <a:ext cx="1043032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Diagrama de Transição de Estado (DTE)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Eventos</a:t>
            </a:r>
            <a:endParaRPr lang="pt-BR" dirty="0"/>
          </a:p>
          <a:p>
            <a:endParaRPr lang="pt-BR" dirty="0"/>
          </a:p>
          <a:p>
            <a:r>
              <a:rPr lang="pt-BR" b="1" dirty="0"/>
              <a:t>Uma transição possui um evento associado. </a:t>
            </a:r>
          </a:p>
          <a:p>
            <a:endParaRPr lang="pt-BR" dirty="0"/>
          </a:p>
          <a:p>
            <a:r>
              <a:rPr lang="pt-BR" dirty="0"/>
              <a:t>Um </a:t>
            </a:r>
            <a:r>
              <a:rPr lang="pt-BR" b="1" dirty="0"/>
              <a:t>evento</a:t>
            </a:r>
            <a:r>
              <a:rPr lang="pt-BR" dirty="0"/>
              <a:t> é algo que </a:t>
            </a:r>
            <a:r>
              <a:rPr lang="pt-BR" b="1" dirty="0"/>
              <a:t>acontece</a:t>
            </a:r>
            <a:r>
              <a:rPr lang="pt-BR" dirty="0"/>
              <a:t> em </a:t>
            </a:r>
            <a:r>
              <a:rPr lang="pt-BR" b="1" dirty="0"/>
              <a:t>algum</a:t>
            </a:r>
            <a:r>
              <a:rPr lang="pt-BR" dirty="0"/>
              <a:t> </a:t>
            </a:r>
            <a:r>
              <a:rPr lang="pt-BR" b="1" dirty="0"/>
              <a:t>ponto</a:t>
            </a:r>
            <a:r>
              <a:rPr lang="pt-BR" dirty="0"/>
              <a:t> no </a:t>
            </a:r>
            <a:r>
              <a:rPr lang="pt-BR" b="1" dirty="0"/>
              <a:t>tempo</a:t>
            </a:r>
            <a:r>
              <a:rPr lang="pt-BR" dirty="0"/>
              <a:t> e que pode </a:t>
            </a:r>
            <a:r>
              <a:rPr lang="pt-BR" b="1" dirty="0"/>
              <a:t>modificar</a:t>
            </a:r>
            <a:r>
              <a:rPr lang="pt-BR" dirty="0"/>
              <a:t> o </a:t>
            </a:r>
            <a:r>
              <a:rPr lang="pt-BR" b="1" dirty="0"/>
              <a:t>estado</a:t>
            </a:r>
            <a:r>
              <a:rPr lang="pt-BR" dirty="0"/>
              <a:t> de um objeto.</a:t>
            </a:r>
          </a:p>
          <a:p>
            <a:endParaRPr lang="pt-BR" dirty="0"/>
          </a:p>
          <a:p>
            <a:r>
              <a:rPr lang="pt-BR" dirty="0"/>
              <a:t>Um </a:t>
            </a:r>
            <a:r>
              <a:rPr lang="pt-BR" b="1" dirty="0"/>
              <a:t>evento</a:t>
            </a:r>
            <a:r>
              <a:rPr lang="pt-BR" dirty="0"/>
              <a:t> pode </a:t>
            </a:r>
            <a:r>
              <a:rPr lang="pt-BR" b="1" dirty="0"/>
              <a:t>conter</a:t>
            </a:r>
            <a:r>
              <a:rPr lang="pt-BR" dirty="0"/>
              <a:t> uma </a:t>
            </a:r>
            <a:r>
              <a:rPr lang="pt-BR" b="1" dirty="0"/>
              <a:t>lista</a:t>
            </a:r>
            <a:r>
              <a:rPr lang="pt-BR" dirty="0"/>
              <a:t> de </a:t>
            </a:r>
            <a:r>
              <a:rPr lang="pt-BR" b="1" dirty="0"/>
              <a:t>parâmetros</a:t>
            </a:r>
            <a:r>
              <a:rPr lang="pt-BR" dirty="0"/>
              <a:t>, que são passados para fornecer informações úteis ao objeto receptor de evento. </a:t>
            </a:r>
          </a:p>
          <a:p>
            <a:endParaRPr lang="pt-BR" dirty="0"/>
          </a:p>
          <a:p>
            <a:r>
              <a:rPr lang="pt-BR" dirty="0"/>
              <a:t>A </a:t>
            </a:r>
            <a:r>
              <a:rPr lang="pt-BR" b="1" dirty="0"/>
              <a:t>lista</a:t>
            </a:r>
            <a:r>
              <a:rPr lang="pt-BR" dirty="0"/>
              <a:t> de </a:t>
            </a:r>
            <a:r>
              <a:rPr lang="pt-BR" b="1" dirty="0"/>
              <a:t>parâmetros</a:t>
            </a:r>
            <a:r>
              <a:rPr lang="pt-BR" dirty="0"/>
              <a:t> é especificada </a:t>
            </a:r>
            <a:r>
              <a:rPr lang="pt-BR" b="1" dirty="0"/>
              <a:t>entre</a:t>
            </a:r>
            <a:r>
              <a:rPr lang="pt-BR" dirty="0"/>
              <a:t> os </a:t>
            </a:r>
            <a:r>
              <a:rPr lang="pt-BR" b="1" dirty="0"/>
              <a:t>parênteses</a:t>
            </a:r>
            <a:r>
              <a:rPr lang="pt-BR" dirty="0"/>
              <a:t>. </a:t>
            </a:r>
            <a:r>
              <a:rPr lang="pt-BR" b="1" dirty="0"/>
              <a:t>Por exemplo</a:t>
            </a:r>
            <a:r>
              <a:rPr lang="pt-BR" dirty="0"/>
              <a:t>, na expressão "Mouse Pressionado (local)", o parâmetro 'local' indica em que posição da tela o mouse foi pressionado.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8439E-CC5F-4893-A601-8B3B9DFC5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402" y="5189950"/>
            <a:ext cx="6643197" cy="10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1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80054E-7AEF-4687-B73F-2EBD01D4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57A17-7E17-400D-BE4D-E5A2CEB9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1716D-C908-4178-808F-AEC7825F3576}"/>
              </a:ext>
            </a:extLst>
          </p:cNvPr>
          <p:cNvSpPr txBox="1"/>
          <p:nvPr/>
        </p:nvSpPr>
        <p:spPr>
          <a:xfrm>
            <a:off x="782157" y="288524"/>
            <a:ext cx="341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Modelagem de requisitos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6300E-EFCF-4A0C-8B2B-39D10261FABC}"/>
              </a:ext>
            </a:extLst>
          </p:cNvPr>
          <p:cNvSpPr txBox="1"/>
          <p:nvPr/>
        </p:nvSpPr>
        <p:spPr>
          <a:xfrm>
            <a:off x="804093" y="663936"/>
            <a:ext cx="2882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Comportamento e Padrões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0AD74-A902-48A7-B8E4-8D81DE1675A0}"/>
              </a:ext>
            </a:extLst>
          </p:cNvPr>
          <p:cNvSpPr txBox="1"/>
          <p:nvPr/>
        </p:nvSpPr>
        <p:spPr>
          <a:xfrm>
            <a:off x="782157" y="1259175"/>
            <a:ext cx="542333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Diagrama de Transição de Estado (DTE)</a:t>
            </a:r>
          </a:p>
          <a:p>
            <a:endParaRPr lang="pt-BR" b="1" dirty="0"/>
          </a:p>
          <a:p>
            <a:r>
              <a:rPr lang="pt-BR" b="1" dirty="0"/>
              <a:t>Condição de guarda</a:t>
            </a:r>
          </a:p>
          <a:p>
            <a:endParaRPr lang="pt-BR" dirty="0"/>
          </a:p>
          <a:p>
            <a:r>
              <a:rPr lang="pt-BR" dirty="0"/>
              <a:t>Uma </a:t>
            </a:r>
            <a:r>
              <a:rPr lang="pt-BR" b="1" dirty="0"/>
              <a:t>transição</a:t>
            </a:r>
            <a:r>
              <a:rPr lang="pt-BR" dirty="0"/>
              <a:t> </a:t>
            </a:r>
            <a:r>
              <a:rPr lang="pt-BR" b="1" dirty="0"/>
              <a:t>pode</a:t>
            </a:r>
            <a:r>
              <a:rPr lang="pt-BR" dirty="0"/>
              <a:t> </a:t>
            </a:r>
            <a:r>
              <a:rPr lang="pt-BR" b="1" dirty="0"/>
              <a:t>ter</a:t>
            </a:r>
            <a:r>
              <a:rPr lang="pt-BR" dirty="0"/>
              <a:t> também uma </a:t>
            </a:r>
            <a:r>
              <a:rPr lang="pt-BR" b="1" dirty="0"/>
              <a:t>condição</a:t>
            </a:r>
            <a:r>
              <a:rPr lang="pt-BR" dirty="0"/>
              <a:t> de </a:t>
            </a:r>
            <a:r>
              <a:rPr lang="pt-BR" b="1" dirty="0"/>
              <a:t>guarda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Uma </a:t>
            </a:r>
            <a:r>
              <a:rPr lang="pt-BR" b="1" dirty="0"/>
              <a:t>condição</a:t>
            </a:r>
            <a:r>
              <a:rPr lang="pt-BR" dirty="0"/>
              <a:t> de </a:t>
            </a:r>
            <a:r>
              <a:rPr lang="pt-BR" b="1" dirty="0"/>
              <a:t>guarda</a:t>
            </a:r>
            <a:r>
              <a:rPr lang="pt-BR" dirty="0"/>
              <a:t>, ou simplesmente </a:t>
            </a:r>
            <a:r>
              <a:rPr lang="pt-BR" b="1" dirty="0"/>
              <a:t>guarda</a:t>
            </a:r>
            <a:r>
              <a:rPr lang="pt-BR" dirty="0"/>
              <a:t>, é uma </a:t>
            </a:r>
            <a:r>
              <a:rPr lang="pt-BR" b="1" dirty="0"/>
              <a:t>expressão</a:t>
            </a:r>
            <a:r>
              <a:rPr lang="pt-BR" dirty="0"/>
              <a:t> de </a:t>
            </a:r>
            <a:r>
              <a:rPr lang="pt-BR" b="1" dirty="0"/>
              <a:t>valor</a:t>
            </a:r>
            <a:r>
              <a:rPr lang="pt-BR" dirty="0"/>
              <a:t> </a:t>
            </a:r>
            <a:r>
              <a:rPr lang="pt-BR" b="1" dirty="0"/>
              <a:t>lógico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A condição de guarda de uma transição </a:t>
            </a:r>
            <a:r>
              <a:rPr lang="pt-BR" b="1" dirty="0"/>
              <a:t>pode</a:t>
            </a:r>
            <a:r>
              <a:rPr lang="pt-BR" dirty="0"/>
              <a:t> </a:t>
            </a:r>
            <a:r>
              <a:rPr lang="pt-BR" b="1" dirty="0"/>
              <a:t>ser</a:t>
            </a:r>
            <a:r>
              <a:rPr lang="pt-BR" dirty="0"/>
              <a:t> </a:t>
            </a:r>
            <a:r>
              <a:rPr lang="pt-BR" b="1" dirty="0"/>
              <a:t>definida</a:t>
            </a:r>
            <a:r>
              <a:rPr lang="pt-BR" dirty="0"/>
              <a:t> </a:t>
            </a:r>
            <a:r>
              <a:rPr lang="pt-BR" b="1" dirty="0"/>
              <a:t>utilizando-se</a:t>
            </a:r>
            <a:r>
              <a:rPr lang="pt-BR" dirty="0"/>
              <a:t> </a:t>
            </a:r>
            <a:r>
              <a:rPr lang="pt-BR" b="1" dirty="0"/>
              <a:t>parâmetros</a:t>
            </a:r>
            <a:r>
              <a:rPr lang="pt-BR" dirty="0"/>
              <a:t> passados no evento e também atributos e referências a ligações da classe em questão. Além disso, uma </a:t>
            </a:r>
            <a:r>
              <a:rPr lang="pt-BR" b="1" dirty="0"/>
              <a:t>condição</a:t>
            </a:r>
            <a:r>
              <a:rPr lang="pt-BR" dirty="0"/>
              <a:t> também </a:t>
            </a:r>
            <a:r>
              <a:rPr lang="pt-BR" b="1" dirty="0"/>
              <a:t>pode</a:t>
            </a:r>
            <a:r>
              <a:rPr lang="pt-BR" dirty="0"/>
              <a:t> </a:t>
            </a:r>
            <a:r>
              <a:rPr lang="pt-BR" b="1" dirty="0"/>
              <a:t>testar</a:t>
            </a:r>
            <a:r>
              <a:rPr lang="pt-BR" dirty="0"/>
              <a:t> o </a:t>
            </a:r>
            <a:r>
              <a:rPr lang="pt-BR" b="1" dirty="0"/>
              <a:t>valor</a:t>
            </a:r>
            <a:r>
              <a:rPr lang="pt-BR" dirty="0"/>
              <a:t> de um </a:t>
            </a:r>
            <a:r>
              <a:rPr lang="pt-BR" b="1" dirty="0"/>
              <a:t>estado</a:t>
            </a:r>
            <a:r>
              <a:rPr lang="pt-BR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1BC718-8B98-48D6-BB0B-74522F7EABBF}"/>
              </a:ext>
            </a:extLst>
          </p:cNvPr>
          <p:cNvSpPr txBox="1"/>
          <p:nvPr/>
        </p:nvSpPr>
        <p:spPr>
          <a:xfrm>
            <a:off x="6869837" y="4969307"/>
            <a:ext cx="4876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Esse DTE ilustra uma transição entre os estados disponível e bloqueada. Essa expressão possui uma condição de guarda, [quantia = saldo], em que quantia é um parâmetro recebido e saldo é um atributo da classe </a:t>
            </a:r>
            <a:r>
              <a:rPr lang="pt-BR" sz="1200" dirty="0" err="1"/>
              <a:t>ContaBancária</a:t>
            </a:r>
            <a:r>
              <a:rPr lang="pt-BR" sz="1200" dirty="0"/>
              <a:t>. Quando o evento ‘Realizar saque’ ocorre, a transição somente ocorrerá se a condição de guarda for verdadeira. Se não for o caso, o evento é ignorado pelo objeto.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E80DA-D3D2-4659-B92B-6EC8717573E8}"/>
              </a:ext>
            </a:extLst>
          </p:cNvPr>
          <p:cNvSpPr txBox="1"/>
          <p:nvPr/>
        </p:nvSpPr>
        <p:spPr>
          <a:xfrm>
            <a:off x="7466119" y="464151"/>
            <a:ext cx="2871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Objeto</a:t>
            </a:r>
            <a:r>
              <a:rPr lang="en-US" sz="1600" b="1" dirty="0"/>
              <a:t> da </a:t>
            </a:r>
            <a:r>
              <a:rPr lang="en-US" sz="1600" b="1" dirty="0" err="1"/>
              <a:t>classe</a:t>
            </a:r>
            <a:r>
              <a:rPr lang="en-US" sz="1600" b="1" dirty="0"/>
              <a:t> </a:t>
            </a:r>
            <a:r>
              <a:rPr lang="en-US" sz="1600" b="1" dirty="0" err="1"/>
              <a:t>ContaBancaria</a:t>
            </a:r>
            <a:endParaRPr lang="pt-BR" sz="1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08AAA8-3461-44B0-9A5B-23C160E98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491" y="998089"/>
            <a:ext cx="5690477" cy="377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80054E-7AEF-4687-B73F-2EBD01D4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57A17-7E17-400D-BE4D-E5A2CEB9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1716D-C908-4178-808F-AEC7825F3576}"/>
              </a:ext>
            </a:extLst>
          </p:cNvPr>
          <p:cNvSpPr txBox="1"/>
          <p:nvPr/>
        </p:nvSpPr>
        <p:spPr>
          <a:xfrm>
            <a:off x="782157" y="288524"/>
            <a:ext cx="341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Modelagem de requisitos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6300E-EFCF-4A0C-8B2B-39D10261FABC}"/>
              </a:ext>
            </a:extLst>
          </p:cNvPr>
          <p:cNvSpPr txBox="1"/>
          <p:nvPr/>
        </p:nvSpPr>
        <p:spPr>
          <a:xfrm>
            <a:off x="804093" y="663936"/>
            <a:ext cx="2882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Comportamento e Padrões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0AD74-A902-48A7-B8E4-8D81DE1675A0}"/>
              </a:ext>
            </a:extLst>
          </p:cNvPr>
          <p:cNvSpPr txBox="1"/>
          <p:nvPr/>
        </p:nvSpPr>
        <p:spPr>
          <a:xfrm>
            <a:off x="782157" y="1259175"/>
            <a:ext cx="104303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Diagrama de Transição de Estado (DTE)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dirty="0"/>
              <a:t>Ao </a:t>
            </a:r>
            <a:r>
              <a:rPr lang="pt-BR" b="1" dirty="0"/>
              <a:t>transitar</a:t>
            </a:r>
            <a:r>
              <a:rPr lang="pt-BR" dirty="0"/>
              <a:t> de um </a:t>
            </a:r>
            <a:r>
              <a:rPr lang="pt-BR" b="1" dirty="0"/>
              <a:t>estado</a:t>
            </a:r>
            <a:r>
              <a:rPr lang="pt-BR" dirty="0"/>
              <a:t> para outro, um </a:t>
            </a:r>
            <a:r>
              <a:rPr lang="pt-BR" b="1" dirty="0"/>
              <a:t>objeto</a:t>
            </a:r>
            <a:r>
              <a:rPr lang="pt-BR" dirty="0"/>
              <a:t> pode </a:t>
            </a:r>
            <a:r>
              <a:rPr lang="pt-BR" b="1" dirty="0"/>
              <a:t>realizar</a:t>
            </a:r>
            <a:r>
              <a:rPr lang="pt-BR" dirty="0"/>
              <a:t> uma ou mais </a:t>
            </a:r>
            <a:r>
              <a:rPr lang="pt-BR" b="1" dirty="0"/>
              <a:t>ações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Uma </a:t>
            </a:r>
            <a:r>
              <a:rPr lang="pt-BR" b="1" dirty="0"/>
              <a:t>ação</a:t>
            </a:r>
            <a:r>
              <a:rPr lang="pt-BR" dirty="0"/>
              <a:t> é uma </a:t>
            </a:r>
            <a:r>
              <a:rPr lang="pt-BR" b="1" dirty="0"/>
              <a:t>expressão</a:t>
            </a:r>
            <a:r>
              <a:rPr lang="pt-BR" dirty="0"/>
              <a:t> que pode ser </a:t>
            </a:r>
            <a:r>
              <a:rPr lang="pt-BR" b="1" dirty="0"/>
              <a:t>definida</a:t>
            </a:r>
            <a:r>
              <a:rPr lang="pt-BR" dirty="0"/>
              <a:t> em </a:t>
            </a:r>
            <a:r>
              <a:rPr lang="pt-BR" b="1" dirty="0"/>
              <a:t>termo</a:t>
            </a:r>
            <a:r>
              <a:rPr lang="pt-BR" dirty="0"/>
              <a:t> dos </a:t>
            </a:r>
            <a:r>
              <a:rPr lang="pt-BR" b="1" dirty="0"/>
              <a:t>atributos</a:t>
            </a:r>
            <a:r>
              <a:rPr lang="pt-BR" dirty="0"/>
              <a:t>, das </a:t>
            </a:r>
            <a:r>
              <a:rPr lang="pt-BR" b="1" dirty="0"/>
              <a:t>operações</a:t>
            </a:r>
            <a:r>
              <a:rPr lang="pt-BR" dirty="0"/>
              <a:t> ou das </a:t>
            </a:r>
            <a:r>
              <a:rPr lang="pt-BR" b="1" dirty="0"/>
              <a:t>associações</a:t>
            </a:r>
            <a:r>
              <a:rPr lang="pt-BR" dirty="0"/>
              <a:t> da classe. Os </a:t>
            </a:r>
            <a:r>
              <a:rPr lang="pt-BR" b="1" dirty="0"/>
              <a:t>parâmetros</a:t>
            </a:r>
            <a:r>
              <a:rPr lang="pt-BR" dirty="0"/>
              <a:t> do </a:t>
            </a:r>
            <a:r>
              <a:rPr lang="pt-BR" b="1" dirty="0"/>
              <a:t>evento</a:t>
            </a:r>
            <a:r>
              <a:rPr lang="pt-BR" dirty="0"/>
              <a:t> também </a:t>
            </a:r>
            <a:r>
              <a:rPr lang="pt-BR" b="1" dirty="0"/>
              <a:t>podem</a:t>
            </a:r>
            <a:r>
              <a:rPr lang="pt-BR" dirty="0"/>
              <a:t> </a:t>
            </a:r>
            <a:r>
              <a:rPr lang="pt-BR" b="1" dirty="0"/>
              <a:t>ser</a:t>
            </a:r>
            <a:r>
              <a:rPr lang="pt-BR" dirty="0"/>
              <a:t> </a:t>
            </a:r>
            <a:r>
              <a:rPr lang="pt-BR" b="1" dirty="0"/>
              <a:t>utilizados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Uma </a:t>
            </a:r>
            <a:r>
              <a:rPr lang="pt-BR" b="1" dirty="0"/>
              <a:t>ação</a:t>
            </a:r>
            <a:r>
              <a:rPr lang="pt-BR" dirty="0"/>
              <a:t> pode </a:t>
            </a:r>
            <a:r>
              <a:rPr lang="pt-BR" b="1" dirty="0"/>
              <a:t>corresponder</a:t>
            </a:r>
            <a:r>
              <a:rPr lang="pt-BR" dirty="0"/>
              <a:t> igualmente à </a:t>
            </a:r>
            <a:r>
              <a:rPr lang="pt-BR" b="1" dirty="0"/>
              <a:t>execução</a:t>
            </a:r>
            <a:r>
              <a:rPr lang="pt-BR" dirty="0"/>
              <a:t> de uma </a:t>
            </a:r>
            <a:r>
              <a:rPr lang="pt-BR" b="1" dirty="0"/>
              <a:t>operação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A </a:t>
            </a:r>
            <a:r>
              <a:rPr lang="pt-BR" b="1" dirty="0"/>
              <a:t>ação</a:t>
            </a:r>
            <a:r>
              <a:rPr lang="pt-BR" dirty="0"/>
              <a:t> é </a:t>
            </a:r>
            <a:r>
              <a:rPr lang="pt-BR" b="1" dirty="0"/>
              <a:t>representada</a:t>
            </a:r>
            <a:r>
              <a:rPr lang="pt-BR" dirty="0"/>
              <a:t> </a:t>
            </a:r>
            <a:r>
              <a:rPr lang="pt-BR" b="1" dirty="0"/>
              <a:t>na</a:t>
            </a:r>
            <a:r>
              <a:rPr lang="pt-BR" dirty="0"/>
              <a:t> </a:t>
            </a:r>
            <a:r>
              <a:rPr lang="pt-BR" b="1" dirty="0"/>
              <a:t>linha</a:t>
            </a:r>
            <a:r>
              <a:rPr lang="pt-BR" dirty="0"/>
              <a:t> da transição e </a:t>
            </a:r>
            <a:r>
              <a:rPr lang="pt-BR" b="1" dirty="0"/>
              <a:t>deve</a:t>
            </a:r>
            <a:r>
              <a:rPr lang="pt-BR" dirty="0"/>
              <a:t> </a:t>
            </a:r>
            <a:r>
              <a:rPr lang="pt-BR" b="1" dirty="0"/>
              <a:t>ser</a:t>
            </a:r>
            <a:r>
              <a:rPr lang="pt-BR" dirty="0"/>
              <a:t> </a:t>
            </a:r>
            <a:r>
              <a:rPr lang="pt-BR" b="1" dirty="0"/>
              <a:t>precedida</a:t>
            </a:r>
            <a:r>
              <a:rPr lang="pt-BR" dirty="0"/>
              <a:t> por uma </a:t>
            </a:r>
            <a:r>
              <a:rPr lang="pt-BR" b="1" dirty="0"/>
              <a:t>barra</a:t>
            </a:r>
            <a:r>
              <a:rPr lang="pt-BR" dirty="0"/>
              <a:t> </a:t>
            </a:r>
            <a:r>
              <a:rPr lang="pt-BR" b="1" dirty="0"/>
              <a:t>inclinada</a:t>
            </a:r>
            <a:r>
              <a:rPr lang="pt-BR" dirty="0"/>
              <a:t> para a direita (símbolo “/”). A </a:t>
            </a:r>
            <a:r>
              <a:rPr lang="pt-BR" b="1" dirty="0"/>
              <a:t>ação</a:t>
            </a:r>
            <a:r>
              <a:rPr lang="pt-BR" dirty="0"/>
              <a:t> associada a uma </a:t>
            </a:r>
            <a:r>
              <a:rPr lang="pt-BR" b="1" dirty="0"/>
              <a:t>transição</a:t>
            </a:r>
            <a:r>
              <a:rPr lang="pt-BR" dirty="0"/>
              <a:t> é </a:t>
            </a:r>
            <a:r>
              <a:rPr lang="pt-BR" b="1" dirty="0"/>
              <a:t>executada</a:t>
            </a:r>
            <a:r>
              <a:rPr lang="pt-BR" dirty="0"/>
              <a:t> </a:t>
            </a:r>
            <a:r>
              <a:rPr lang="pt-BR" b="1" dirty="0"/>
              <a:t>somente</a:t>
            </a:r>
            <a:r>
              <a:rPr lang="pt-BR" dirty="0"/>
              <a:t> se a </a:t>
            </a:r>
            <a:r>
              <a:rPr lang="pt-BR" b="1" dirty="0"/>
              <a:t>transição</a:t>
            </a:r>
            <a:r>
              <a:rPr lang="pt-BR" dirty="0"/>
              <a:t> for </a:t>
            </a:r>
            <a:r>
              <a:rPr lang="pt-BR" b="1" dirty="0"/>
              <a:t>disparada</a:t>
            </a:r>
            <a:r>
              <a:rPr lang="pt-BR" dirty="0"/>
              <a:t>. Uma </a:t>
            </a:r>
            <a:r>
              <a:rPr lang="pt-BR" b="1" dirty="0"/>
              <a:t>ação</a:t>
            </a:r>
            <a:r>
              <a:rPr lang="pt-BR" dirty="0"/>
              <a:t> pode </a:t>
            </a:r>
            <a:r>
              <a:rPr lang="pt-BR" b="1" dirty="0"/>
              <a:t>gerar</a:t>
            </a:r>
            <a:r>
              <a:rPr lang="pt-BR" dirty="0"/>
              <a:t> </a:t>
            </a:r>
            <a:r>
              <a:rPr lang="pt-BR" b="1" dirty="0"/>
              <a:t>outros</a:t>
            </a:r>
            <a:r>
              <a:rPr lang="pt-BR" dirty="0"/>
              <a:t> </a:t>
            </a:r>
            <a:r>
              <a:rPr lang="pt-BR" b="1" dirty="0"/>
              <a:t>eventos</a:t>
            </a:r>
            <a:r>
              <a:rPr lang="pt-BR" dirty="0"/>
              <a:t>. Esses </a:t>
            </a:r>
            <a:r>
              <a:rPr lang="pt-BR" b="1" dirty="0"/>
              <a:t>eventos</a:t>
            </a:r>
            <a:r>
              <a:rPr lang="pt-BR" dirty="0"/>
              <a:t> podem ser </a:t>
            </a:r>
            <a:r>
              <a:rPr lang="pt-BR" b="1" dirty="0"/>
              <a:t>relevantes</a:t>
            </a:r>
            <a:r>
              <a:rPr lang="pt-BR" dirty="0"/>
              <a:t> para o próprio </a:t>
            </a:r>
            <a:r>
              <a:rPr lang="pt-BR" b="1" dirty="0"/>
              <a:t>objeto</a:t>
            </a:r>
            <a:r>
              <a:rPr lang="pt-BR" dirty="0"/>
              <a:t> ou para </a:t>
            </a:r>
            <a:r>
              <a:rPr lang="pt-BR" b="1" dirty="0"/>
              <a:t>outros</a:t>
            </a:r>
            <a:r>
              <a:rPr lang="pt-BR" dirty="0"/>
              <a:t>.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22D5493-B4A5-4A92-B2F9-E36D140DF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211" y="5249002"/>
            <a:ext cx="921578" cy="97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4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80054E-7AEF-4687-B73F-2EBD01D4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57A17-7E17-400D-BE4D-E5A2CEB9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1716D-C908-4178-808F-AEC7825F3576}"/>
              </a:ext>
            </a:extLst>
          </p:cNvPr>
          <p:cNvSpPr txBox="1"/>
          <p:nvPr/>
        </p:nvSpPr>
        <p:spPr>
          <a:xfrm>
            <a:off x="782157" y="288524"/>
            <a:ext cx="341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Modelagem de requisitos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6300E-EFCF-4A0C-8B2B-39D10261FABC}"/>
              </a:ext>
            </a:extLst>
          </p:cNvPr>
          <p:cNvSpPr txBox="1"/>
          <p:nvPr/>
        </p:nvSpPr>
        <p:spPr>
          <a:xfrm>
            <a:off x="804093" y="663936"/>
            <a:ext cx="2882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Comportamento e Padrões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0AD74-A902-48A7-B8E4-8D81DE1675A0}"/>
              </a:ext>
            </a:extLst>
          </p:cNvPr>
          <p:cNvSpPr txBox="1"/>
          <p:nvPr/>
        </p:nvSpPr>
        <p:spPr>
          <a:xfrm>
            <a:off x="782157" y="1259175"/>
            <a:ext cx="10430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Construção de Diagramas de Transições de Estados</a:t>
            </a:r>
            <a:endParaRPr lang="pt-B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9E3FF-5074-492C-A304-1B412AAF7341}"/>
              </a:ext>
            </a:extLst>
          </p:cNvPr>
          <p:cNvSpPr txBox="1"/>
          <p:nvPr/>
        </p:nvSpPr>
        <p:spPr>
          <a:xfrm>
            <a:off x="804093" y="1859339"/>
            <a:ext cx="1043032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Para </a:t>
            </a:r>
            <a:r>
              <a:rPr lang="pt-BR" b="1" dirty="0"/>
              <a:t>sistemas</a:t>
            </a:r>
            <a:r>
              <a:rPr lang="pt-BR" dirty="0"/>
              <a:t> bastante </a:t>
            </a:r>
            <a:r>
              <a:rPr lang="pt-BR" b="1" dirty="0"/>
              <a:t>simples</a:t>
            </a:r>
            <a:r>
              <a:rPr lang="pt-BR" dirty="0"/>
              <a:t>, a definição dos estados de todos os objetos </a:t>
            </a:r>
            <a:r>
              <a:rPr lang="pt-BR" b="1" dirty="0"/>
              <a:t>não</a:t>
            </a:r>
            <a:r>
              <a:rPr lang="pt-BR" dirty="0"/>
              <a:t> é tão </a:t>
            </a:r>
            <a:r>
              <a:rPr lang="pt-BR" b="1" dirty="0"/>
              <a:t>trabalhosa</a:t>
            </a:r>
            <a:r>
              <a:rPr lang="pt-BR" dirty="0"/>
              <a:t>. No entanto, a </a:t>
            </a:r>
            <a:r>
              <a:rPr lang="pt-BR" b="1" dirty="0"/>
              <a:t>quantidade</a:t>
            </a:r>
            <a:r>
              <a:rPr lang="pt-BR" dirty="0"/>
              <a:t> de </a:t>
            </a:r>
            <a:r>
              <a:rPr lang="pt-BR" b="1" dirty="0"/>
              <a:t>estados</a:t>
            </a:r>
            <a:r>
              <a:rPr lang="pt-BR" dirty="0"/>
              <a:t> </a:t>
            </a:r>
            <a:r>
              <a:rPr lang="pt-BR" b="1" dirty="0"/>
              <a:t>possíveis</a:t>
            </a:r>
            <a:r>
              <a:rPr lang="pt-BR" dirty="0"/>
              <a:t> de </a:t>
            </a:r>
            <a:r>
              <a:rPr lang="pt-BR" b="1" dirty="0"/>
              <a:t>todos</a:t>
            </a:r>
            <a:r>
              <a:rPr lang="pt-BR" dirty="0"/>
              <a:t> os </a:t>
            </a:r>
            <a:r>
              <a:rPr lang="pt-BR" b="1" dirty="0"/>
              <a:t>objetos</a:t>
            </a:r>
            <a:r>
              <a:rPr lang="pt-BR" dirty="0"/>
              <a:t> de um sistema complexo é </a:t>
            </a:r>
            <a:r>
              <a:rPr lang="pt-BR" b="1" dirty="0"/>
              <a:t>grande</a:t>
            </a:r>
            <a:r>
              <a:rPr lang="pt-BR" dirty="0"/>
              <a:t>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Para um sistema que todos os objetos têm o mesmo número de estados: três estados cada um. Se esse sistema possui dois objetos, a quantidade de estados possíveis do sistema é 9 (3 x 3). </a:t>
            </a:r>
          </a:p>
          <a:p>
            <a:endParaRPr lang="pt-BR" dirty="0"/>
          </a:p>
          <a:p>
            <a:r>
              <a:rPr lang="pt-BR" dirty="0"/>
              <a:t>Para resolver o problema da explosão exponencial de estados, os </a:t>
            </a:r>
            <a:r>
              <a:rPr lang="pt-BR" b="1" dirty="0"/>
              <a:t>diagramas</a:t>
            </a:r>
            <a:r>
              <a:rPr lang="pt-BR" dirty="0"/>
              <a:t> de </a:t>
            </a:r>
            <a:r>
              <a:rPr lang="pt-BR" b="1" dirty="0"/>
              <a:t>estados</a:t>
            </a:r>
            <a:r>
              <a:rPr lang="pt-BR" dirty="0"/>
              <a:t> são </a:t>
            </a:r>
            <a:r>
              <a:rPr lang="pt-BR" b="1" dirty="0"/>
              <a:t>desenhados</a:t>
            </a:r>
            <a:r>
              <a:rPr lang="pt-BR" dirty="0"/>
              <a:t> por </a:t>
            </a:r>
            <a:r>
              <a:rPr lang="pt-BR" b="1" dirty="0"/>
              <a:t>classe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b="1" dirty="0"/>
              <a:t>Nem</a:t>
            </a:r>
            <a:r>
              <a:rPr lang="pt-BR" dirty="0"/>
              <a:t> </a:t>
            </a:r>
            <a:r>
              <a:rPr lang="pt-BR" b="1" dirty="0"/>
              <a:t>todas</a:t>
            </a:r>
            <a:r>
              <a:rPr lang="pt-BR" dirty="0"/>
              <a:t> as classes de um sistema </a:t>
            </a:r>
            <a:r>
              <a:rPr lang="pt-BR" b="1" dirty="0"/>
              <a:t>precisam</a:t>
            </a:r>
            <a:r>
              <a:rPr lang="pt-BR" dirty="0"/>
              <a:t> de um </a:t>
            </a:r>
            <a:r>
              <a:rPr lang="pt-BR" b="1" dirty="0"/>
              <a:t>DTE</a:t>
            </a:r>
            <a:r>
              <a:rPr lang="pt-BR" dirty="0"/>
              <a:t>. Um diagrama de estados é </a:t>
            </a:r>
            <a:r>
              <a:rPr lang="pt-BR" b="1" dirty="0"/>
              <a:t>desenhado</a:t>
            </a:r>
            <a:r>
              <a:rPr lang="pt-BR" dirty="0"/>
              <a:t> </a:t>
            </a:r>
            <a:r>
              <a:rPr lang="pt-BR" b="1" dirty="0"/>
              <a:t>somente</a:t>
            </a:r>
            <a:r>
              <a:rPr lang="pt-BR" dirty="0"/>
              <a:t> para </a:t>
            </a:r>
            <a:r>
              <a:rPr lang="pt-BR" b="1" dirty="0"/>
              <a:t>classes</a:t>
            </a:r>
            <a:r>
              <a:rPr lang="pt-BR" dirty="0"/>
              <a:t> que exibem um </a:t>
            </a:r>
            <a:r>
              <a:rPr lang="pt-BR" b="1" dirty="0"/>
              <a:t>comportamento</a:t>
            </a:r>
            <a:r>
              <a:rPr lang="pt-BR" dirty="0"/>
              <a:t> </a:t>
            </a:r>
            <a:r>
              <a:rPr lang="pt-BR" b="1" dirty="0"/>
              <a:t>dinâmico</a:t>
            </a:r>
            <a:r>
              <a:rPr lang="pt-BR" dirty="0"/>
              <a:t> </a:t>
            </a:r>
            <a:r>
              <a:rPr lang="pt-BR" b="1" dirty="0"/>
              <a:t>relevante</a:t>
            </a:r>
            <a:r>
              <a:rPr lang="pt-BR" dirty="0"/>
              <a:t>. </a:t>
            </a: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8A23081D-9B1E-4A33-9417-E89727C68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85" y="5078711"/>
            <a:ext cx="2075029" cy="14107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26673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80054E-7AEF-4687-B73F-2EBD01D4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57A17-7E17-400D-BE4D-E5A2CEB9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1716D-C908-4178-808F-AEC7825F3576}"/>
              </a:ext>
            </a:extLst>
          </p:cNvPr>
          <p:cNvSpPr txBox="1"/>
          <p:nvPr/>
        </p:nvSpPr>
        <p:spPr>
          <a:xfrm>
            <a:off x="782157" y="288524"/>
            <a:ext cx="341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Modelagem de requisitos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6300E-EFCF-4A0C-8B2B-39D10261FABC}"/>
              </a:ext>
            </a:extLst>
          </p:cNvPr>
          <p:cNvSpPr txBox="1"/>
          <p:nvPr/>
        </p:nvSpPr>
        <p:spPr>
          <a:xfrm>
            <a:off x="804093" y="663936"/>
            <a:ext cx="2882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Comportamento e Padrões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0AD74-A902-48A7-B8E4-8D81DE1675A0}"/>
              </a:ext>
            </a:extLst>
          </p:cNvPr>
          <p:cNvSpPr txBox="1"/>
          <p:nvPr/>
        </p:nvSpPr>
        <p:spPr>
          <a:xfrm>
            <a:off x="782157" y="1259175"/>
            <a:ext cx="10430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Construção de Diagramas de Transições de Estados</a:t>
            </a:r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94A043-6AB9-4AB9-806D-1FB2A276DD0F}"/>
              </a:ext>
            </a:extLst>
          </p:cNvPr>
          <p:cNvSpPr txBox="1"/>
          <p:nvPr/>
        </p:nvSpPr>
        <p:spPr>
          <a:xfrm>
            <a:off x="782156" y="1765579"/>
            <a:ext cx="10430325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Uma vez </a:t>
            </a:r>
            <a:r>
              <a:rPr lang="pt-BR" b="1" dirty="0"/>
              <a:t>selecionadas</a:t>
            </a:r>
            <a:r>
              <a:rPr lang="pt-BR" dirty="0"/>
              <a:t> as </a:t>
            </a:r>
            <a:r>
              <a:rPr lang="pt-BR" b="1" dirty="0"/>
              <a:t>classes</a:t>
            </a:r>
            <a:r>
              <a:rPr lang="pt-BR" dirty="0"/>
              <a:t> para cada uma das quais se deve construir um diagrama de estados, acompanhe essa sequência de passos: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Identifique</a:t>
            </a:r>
            <a:r>
              <a:rPr lang="pt-BR" sz="1600" dirty="0"/>
              <a:t> os </a:t>
            </a:r>
            <a:r>
              <a:rPr lang="pt-BR" sz="1600" b="1" dirty="0"/>
              <a:t>estados</a:t>
            </a:r>
            <a:r>
              <a:rPr lang="pt-BR" sz="1600" dirty="0"/>
              <a:t> relevantes para a </a:t>
            </a:r>
            <a:r>
              <a:rPr lang="pt-BR" sz="1600" b="1" dirty="0"/>
              <a:t>classe</a:t>
            </a:r>
            <a:r>
              <a:rPr lang="pt-B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Identifique</a:t>
            </a:r>
            <a:r>
              <a:rPr lang="pt-BR" sz="1600" dirty="0"/>
              <a:t> os </a:t>
            </a:r>
            <a:r>
              <a:rPr lang="pt-BR" sz="1600" b="1" dirty="0"/>
              <a:t>eventos</a:t>
            </a:r>
            <a:r>
              <a:rPr lang="pt-BR" sz="1600" dirty="0"/>
              <a:t> relevantes aos objetos de uma classe. Para cada evento, </a:t>
            </a:r>
            <a:r>
              <a:rPr lang="pt-BR" sz="1600" b="1" dirty="0"/>
              <a:t>identifique</a:t>
            </a:r>
            <a:r>
              <a:rPr lang="pt-BR" sz="1600" dirty="0"/>
              <a:t> qual </a:t>
            </a:r>
            <a:r>
              <a:rPr lang="pt-BR" sz="1600" b="1" dirty="0"/>
              <a:t>transição</a:t>
            </a:r>
            <a:r>
              <a:rPr lang="pt-BR" sz="1600" dirty="0"/>
              <a:t> </a:t>
            </a:r>
            <a:r>
              <a:rPr lang="pt-BR" sz="1600" b="1" dirty="0"/>
              <a:t>que</a:t>
            </a:r>
            <a:r>
              <a:rPr lang="pt-BR" sz="1600" dirty="0"/>
              <a:t> </a:t>
            </a:r>
            <a:r>
              <a:rPr lang="pt-BR" sz="1600" b="1" dirty="0"/>
              <a:t>ele</a:t>
            </a:r>
            <a:r>
              <a:rPr lang="pt-BR" sz="1600" dirty="0"/>
              <a:t> </a:t>
            </a:r>
            <a:r>
              <a:rPr lang="pt-BR" sz="1600" b="1" dirty="0"/>
              <a:t>ocasiona</a:t>
            </a:r>
            <a:r>
              <a:rPr lang="pt-B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Para cada estado</a:t>
            </a:r>
            <a:r>
              <a:rPr lang="pt-BR" sz="1600" dirty="0"/>
              <a:t>, </a:t>
            </a:r>
            <a:r>
              <a:rPr lang="pt-BR" sz="1600" b="1" dirty="0"/>
              <a:t>identifique</a:t>
            </a:r>
            <a:r>
              <a:rPr lang="pt-BR" sz="1600" dirty="0"/>
              <a:t> as </a:t>
            </a:r>
            <a:r>
              <a:rPr lang="pt-BR" sz="1600" b="1" dirty="0"/>
              <a:t>transições</a:t>
            </a:r>
            <a:r>
              <a:rPr lang="pt-BR" sz="1600" dirty="0"/>
              <a:t> </a:t>
            </a:r>
            <a:r>
              <a:rPr lang="pt-BR" sz="1600" b="1" dirty="0"/>
              <a:t>possíveis</a:t>
            </a:r>
            <a:r>
              <a:rPr lang="pt-BR" sz="1600" dirty="0"/>
              <a:t> quando um evento relevante ocorre.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Para cada estado</a:t>
            </a:r>
            <a:r>
              <a:rPr lang="pt-BR" sz="1600" dirty="0"/>
              <a:t>, </a:t>
            </a:r>
            <a:r>
              <a:rPr lang="pt-BR" sz="1600" b="1" dirty="0"/>
              <a:t>identifique</a:t>
            </a:r>
            <a:r>
              <a:rPr lang="pt-BR" sz="1600" dirty="0"/>
              <a:t> os </a:t>
            </a:r>
            <a:r>
              <a:rPr lang="pt-BR" sz="1600" b="1" dirty="0"/>
              <a:t>eventos</a:t>
            </a:r>
            <a:r>
              <a:rPr lang="pt-BR" sz="1600" dirty="0"/>
              <a:t> </a:t>
            </a:r>
            <a:r>
              <a:rPr lang="pt-BR" sz="1600" b="1" dirty="0"/>
              <a:t>internos</a:t>
            </a:r>
            <a:r>
              <a:rPr lang="pt-BR" sz="1600" dirty="0"/>
              <a:t> e as ações correspondentes relevantes.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Para cada transição</a:t>
            </a:r>
            <a:r>
              <a:rPr lang="pt-BR" sz="1600" dirty="0"/>
              <a:t>, </a:t>
            </a:r>
            <a:r>
              <a:rPr lang="pt-BR" sz="1600" b="1" dirty="0"/>
              <a:t>verifique</a:t>
            </a:r>
            <a:r>
              <a:rPr lang="pt-BR" sz="1600" dirty="0"/>
              <a:t> se há </a:t>
            </a:r>
            <a:r>
              <a:rPr lang="pt-BR" sz="1600" b="1" dirty="0"/>
              <a:t>fatores</a:t>
            </a:r>
            <a:r>
              <a:rPr lang="pt-BR" sz="1600" dirty="0"/>
              <a:t> que </a:t>
            </a:r>
            <a:r>
              <a:rPr lang="pt-BR" sz="1600" b="1" dirty="0"/>
              <a:t>influenciam</a:t>
            </a:r>
            <a:r>
              <a:rPr lang="pt-BR" sz="1600" dirty="0"/>
              <a:t> o seu </a:t>
            </a:r>
            <a:r>
              <a:rPr lang="pt-BR" sz="1600" b="1" dirty="0"/>
              <a:t>disparo</a:t>
            </a:r>
            <a:r>
              <a:rPr lang="pt-BR" sz="1600" dirty="0"/>
              <a:t>. Se esse for o caso, uma </a:t>
            </a:r>
            <a:r>
              <a:rPr lang="pt-BR" sz="1600" b="1" dirty="0"/>
              <a:t>condição</a:t>
            </a:r>
            <a:r>
              <a:rPr lang="pt-BR" sz="1600" dirty="0"/>
              <a:t> de </a:t>
            </a:r>
            <a:r>
              <a:rPr lang="pt-BR" sz="1600" b="1" dirty="0"/>
              <a:t>guarda</a:t>
            </a:r>
            <a:r>
              <a:rPr lang="pt-BR" sz="1600" dirty="0"/>
              <a:t> deve ser </a:t>
            </a:r>
            <a:r>
              <a:rPr lang="pt-BR" sz="1600" b="1" dirty="0"/>
              <a:t>definida</a:t>
            </a:r>
            <a:r>
              <a:rPr lang="pt-BR" sz="1600" dirty="0"/>
              <a:t>. </a:t>
            </a:r>
            <a:r>
              <a:rPr lang="pt-BR" sz="1600" b="1" dirty="0"/>
              <a:t>Verifique</a:t>
            </a:r>
            <a:r>
              <a:rPr lang="pt-BR" sz="1600" dirty="0"/>
              <a:t> também se </a:t>
            </a:r>
            <a:r>
              <a:rPr lang="pt-BR" sz="1600" b="1" dirty="0"/>
              <a:t>alguma</a:t>
            </a:r>
            <a:r>
              <a:rPr lang="pt-BR" sz="1600" dirty="0"/>
              <a:t> </a:t>
            </a:r>
            <a:r>
              <a:rPr lang="pt-BR" sz="1600" b="1" dirty="0"/>
              <a:t>ação</a:t>
            </a:r>
            <a:r>
              <a:rPr lang="pt-BR" sz="1600" dirty="0"/>
              <a:t> </a:t>
            </a:r>
            <a:r>
              <a:rPr lang="pt-BR" sz="1600" b="1" dirty="0"/>
              <a:t>deve</a:t>
            </a:r>
            <a:r>
              <a:rPr lang="pt-BR" sz="1600" dirty="0"/>
              <a:t> ser </a:t>
            </a:r>
            <a:r>
              <a:rPr lang="pt-BR" sz="1600" b="1" dirty="0"/>
              <a:t>executada</a:t>
            </a:r>
            <a:r>
              <a:rPr lang="pt-BR" sz="1600" dirty="0"/>
              <a:t> quando uma </a:t>
            </a:r>
            <a:r>
              <a:rPr lang="pt-BR" sz="1600" b="1" dirty="0"/>
              <a:t>transição</a:t>
            </a:r>
            <a:r>
              <a:rPr lang="pt-BR" sz="1600" dirty="0"/>
              <a:t> é </a:t>
            </a:r>
            <a:r>
              <a:rPr lang="pt-BR" sz="1600" b="1" dirty="0"/>
              <a:t>disparada</a:t>
            </a:r>
            <a:r>
              <a:rPr lang="pt-BR" sz="1600" dirty="0"/>
              <a:t> (ações).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Para cada condição</a:t>
            </a:r>
            <a:r>
              <a:rPr lang="pt-BR" sz="1600" dirty="0"/>
              <a:t> de </a:t>
            </a:r>
            <a:r>
              <a:rPr lang="pt-BR" sz="1600" b="1" dirty="0"/>
              <a:t>guarda</a:t>
            </a:r>
            <a:r>
              <a:rPr lang="pt-BR" sz="1600" dirty="0"/>
              <a:t> e </a:t>
            </a:r>
            <a:r>
              <a:rPr lang="pt-BR" sz="1600" b="1" dirty="0"/>
              <a:t>para</a:t>
            </a:r>
            <a:r>
              <a:rPr lang="pt-BR" sz="1600" dirty="0"/>
              <a:t> </a:t>
            </a:r>
            <a:r>
              <a:rPr lang="pt-BR" sz="1600" b="1" dirty="0"/>
              <a:t>cada</a:t>
            </a:r>
            <a:r>
              <a:rPr lang="pt-BR" sz="1600" dirty="0"/>
              <a:t> </a:t>
            </a:r>
            <a:r>
              <a:rPr lang="pt-BR" sz="1600" b="1" dirty="0"/>
              <a:t>ação</a:t>
            </a:r>
            <a:r>
              <a:rPr lang="pt-BR" sz="1600" dirty="0"/>
              <a:t>, </a:t>
            </a:r>
            <a:r>
              <a:rPr lang="pt-BR" sz="1600" b="1" dirty="0"/>
              <a:t>identifique</a:t>
            </a:r>
            <a:r>
              <a:rPr lang="pt-BR" sz="1600" dirty="0"/>
              <a:t> os </a:t>
            </a:r>
            <a:r>
              <a:rPr lang="pt-BR" sz="1600" b="1" dirty="0"/>
              <a:t>atributos</a:t>
            </a:r>
            <a:r>
              <a:rPr lang="pt-BR" sz="1600" dirty="0"/>
              <a:t> e as </a:t>
            </a:r>
            <a:r>
              <a:rPr lang="pt-BR" sz="1600" b="1" dirty="0"/>
              <a:t>ligações</a:t>
            </a:r>
            <a:r>
              <a:rPr lang="pt-BR" sz="1600" dirty="0"/>
              <a:t> que estão </a:t>
            </a:r>
            <a:r>
              <a:rPr lang="pt-BR" sz="1600" b="1" dirty="0"/>
              <a:t>envolvidos</a:t>
            </a:r>
            <a:r>
              <a:rPr lang="pt-BR" sz="1600" dirty="0"/>
              <a:t>. Pode ser que esses atributos ou ligações ainda não existam. Nesse caso, eles devem ser adicionados ao modelo de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Defina</a:t>
            </a:r>
            <a:r>
              <a:rPr lang="pt-BR" sz="1600" dirty="0"/>
              <a:t> o </a:t>
            </a:r>
            <a:r>
              <a:rPr lang="pt-BR" sz="1600" b="1" dirty="0"/>
              <a:t>estado</a:t>
            </a:r>
            <a:r>
              <a:rPr lang="pt-BR" sz="1600" dirty="0"/>
              <a:t> </a:t>
            </a:r>
            <a:r>
              <a:rPr lang="pt-BR" sz="1600" b="1" dirty="0"/>
              <a:t>inicial</a:t>
            </a:r>
            <a:r>
              <a:rPr lang="pt-BR" sz="1600" dirty="0"/>
              <a:t> e os </a:t>
            </a:r>
            <a:r>
              <a:rPr lang="pt-BR" sz="1600" b="1" dirty="0"/>
              <a:t>eventuais</a:t>
            </a:r>
            <a:r>
              <a:rPr lang="pt-BR" sz="1600" dirty="0"/>
              <a:t> </a:t>
            </a:r>
            <a:r>
              <a:rPr lang="pt-BR" sz="1600" b="1" dirty="0"/>
              <a:t>estados</a:t>
            </a:r>
            <a:r>
              <a:rPr lang="pt-BR" sz="1600" dirty="0"/>
              <a:t> </a:t>
            </a:r>
            <a:r>
              <a:rPr lang="pt-BR" sz="1600" b="1" dirty="0"/>
              <a:t>finais</a:t>
            </a:r>
            <a:r>
              <a:rPr lang="pt-B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Desenhe</a:t>
            </a:r>
            <a:r>
              <a:rPr lang="pt-BR" sz="1600" dirty="0"/>
              <a:t> o </a:t>
            </a:r>
            <a:r>
              <a:rPr lang="pt-BR" sz="1600" b="1" dirty="0"/>
              <a:t>diagrama</a:t>
            </a:r>
            <a:r>
              <a:rPr lang="pt-BR" sz="1600" dirty="0"/>
              <a:t> de </a:t>
            </a:r>
            <a:r>
              <a:rPr lang="pt-BR" sz="1600" b="1" dirty="0"/>
              <a:t>estados</a:t>
            </a:r>
            <a:r>
              <a:rPr lang="pt-BR" sz="1600" dirty="0"/>
              <a:t>. Procure posicionar os estados de tal forma que o ciclo de vida do objeto possa ser visualizado de </a:t>
            </a:r>
            <a:r>
              <a:rPr lang="pt-BR" sz="1600" b="1" dirty="0"/>
              <a:t>cima</a:t>
            </a:r>
            <a:r>
              <a:rPr lang="pt-BR" sz="1600" dirty="0"/>
              <a:t> </a:t>
            </a:r>
            <a:r>
              <a:rPr lang="pt-BR" sz="1600" b="1" dirty="0"/>
              <a:t>para</a:t>
            </a:r>
            <a:r>
              <a:rPr lang="pt-BR" sz="1600" dirty="0"/>
              <a:t> </a:t>
            </a:r>
            <a:r>
              <a:rPr lang="pt-BR" sz="1600" b="1" dirty="0"/>
              <a:t>baixo</a:t>
            </a:r>
            <a:r>
              <a:rPr lang="pt-BR" sz="1600" dirty="0"/>
              <a:t> e da </a:t>
            </a:r>
            <a:r>
              <a:rPr lang="pt-BR" sz="1600" b="1" dirty="0"/>
              <a:t>esquerda</a:t>
            </a:r>
            <a:r>
              <a:rPr lang="pt-BR" sz="1600" dirty="0"/>
              <a:t> </a:t>
            </a:r>
            <a:r>
              <a:rPr lang="pt-BR" sz="1600" b="1" dirty="0"/>
              <a:t>para</a:t>
            </a:r>
            <a:r>
              <a:rPr lang="pt-BR" sz="1600" dirty="0"/>
              <a:t> a </a:t>
            </a:r>
            <a:r>
              <a:rPr lang="pt-BR" sz="1600" b="1" dirty="0"/>
              <a:t>direita</a:t>
            </a:r>
            <a:r>
              <a:rPr lang="pt-BR" sz="1600" dirty="0"/>
              <a:t>.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90540CA4-4708-45A7-A9F7-44A965DB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248" y="5341056"/>
            <a:ext cx="1679736" cy="113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36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80054E-7AEF-4687-B73F-2EBD01D4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57A17-7E17-400D-BE4D-E5A2CEB9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1716D-C908-4178-808F-AEC7825F3576}"/>
              </a:ext>
            </a:extLst>
          </p:cNvPr>
          <p:cNvSpPr txBox="1"/>
          <p:nvPr/>
        </p:nvSpPr>
        <p:spPr>
          <a:xfrm>
            <a:off x="782157" y="288524"/>
            <a:ext cx="341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Modelagem de requisitos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6300E-EFCF-4A0C-8B2B-39D10261FABC}"/>
              </a:ext>
            </a:extLst>
          </p:cNvPr>
          <p:cNvSpPr txBox="1"/>
          <p:nvPr/>
        </p:nvSpPr>
        <p:spPr>
          <a:xfrm>
            <a:off x="804093" y="663936"/>
            <a:ext cx="2882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Comportamento e Padrões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AF31F-6DDC-4E6A-AF54-2764397F6AD5}"/>
              </a:ext>
            </a:extLst>
          </p:cNvPr>
          <p:cNvSpPr txBox="1"/>
          <p:nvPr/>
        </p:nvSpPr>
        <p:spPr>
          <a:xfrm>
            <a:off x="782157" y="1216048"/>
            <a:ext cx="1043032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Exemplo: </a:t>
            </a:r>
            <a:r>
              <a:rPr lang="pt-BR" dirty="0"/>
              <a:t>Considere um Sistema de Controle Acadêmico. Das classes desse sistema, uma com certeza precisa de um DTE: Turma. Foram identificados os seguintes estados para essa classe:</a:t>
            </a:r>
          </a:p>
          <a:p>
            <a:endParaRPr lang="pt-BR" dirty="0"/>
          </a:p>
          <a:p>
            <a:r>
              <a:rPr lang="pt-BR" b="1" dirty="0"/>
              <a:t>Aberta: </a:t>
            </a:r>
            <a:r>
              <a:rPr lang="pt-BR" dirty="0"/>
              <a:t>A turma está aberta para receber inscrições de alunos, até a sua quantidade máxima. O professor, as salas e os  horários foram alocados.</a:t>
            </a:r>
          </a:p>
          <a:p>
            <a:r>
              <a:rPr lang="pt-BR" b="1" dirty="0"/>
              <a:t>Lotada: </a:t>
            </a:r>
            <a:r>
              <a:rPr lang="pt-BR" dirty="0"/>
              <a:t>A turma alcançou sua capacidade máxima em relação à quantidade de alunos inscritos.</a:t>
            </a:r>
          </a:p>
          <a:p>
            <a:r>
              <a:rPr lang="pt-BR" b="1" dirty="0"/>
              <a:t>Fechada: </a:t>
            </a:r>
            <a:r>
              <a:rPr lang="pt-BR" dirty="0"/>
              <a:t>A turma está totalmente definida (os alunos estão inscritos).</a:t>
            </a:r>
          </a:p>
          <a:p>
            <a:r>
              <a:rPr lang="pt-BR" b="1" dirty="0"/>
              <a:t>Cancelada: </a:t>
            </a:r>
            <a:r>
              <a:rPr lang="pt-BR" dirty="0"/>
              <a:t>A turma é cancelada. O evento de cancelamento pode acontecer a qualquer momento do ciclo de vida de uma turma.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43C336-B0A9-4C49-AF50-04F700A41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436" y="3785595"/>
            <a:ext cx="5163129" cy="26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3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80054E-7AEF-4687-B73F-2EBD01D4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57A17-7E17-400D-BE4D-E5A2CEB9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1716D-C908-4178-808F-AEC7825F3576}"/>
              </a:ext>
            </a:extLst>
          </p:cNvPr>
          <p:cNvSpPr txBox="1"/>
          <p:nvPr/>
        </p:nvSpPr>
        <p:spPr>
          <a:xfrm>
            <a:off x="782157" y="288524"/>
            <a:ext cx="341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Modelagem de requisitos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6300E-EFCF-4A0C-8B2B-39D10261FABC}"/>
              </a:ext>
            </a:extLst>
          </p:cNvPr>
          <p:cNvSpPr txBox="1"/>
          <p:nvPr/>
        </p:nvSpPr>
        <p:spPr>
          <a:xfrm>
            <a:off x="804093" y="663936"/>
            <a:ext cx="2882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Comportamento e Padrões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AF31F-6DDC-4E6A-AF54-2764397F6AD5}"/>
              </a:ext>
            </a:extLst>
          </p:cNvPr>
          <p:cNvSpPr txBox="1"/>
          <p:nvPr/>
        </p:nvSpPr>
        <p:spPr>
          <a:xfrm>
            <a:off x="782157" y="1216048"/>
            <a:ext cx="104303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Exemplo: </a:t>
            </a:r>
            <a:r>
              <a:rPr lang="pt-BR" dirty="0"/>
              <a:t>Considere um Sistema de Controle Acadêmico. Das classes desse sistema, uma com certeza precisa de um DTE: Turma. Foram identificados os seguintes estados para essa classe: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E904C6-6B1F-492D-B29F-3BCA3FBB3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982" y="2021657"/>
            <a:ext cx="8442036" cy="439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1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A5BE9E-380C-4B10-946F-ED422DBB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BE0158-8736-4B18-ADEB-CB7930A0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19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24BAE-F96C-4F0A-AEBD-06CDB6844D11}"/>
              </a:ext>
            </a:extLst>
          </p:cNvPr>
          <p:cNvSpPr txBox="1"/>
          <p:nvPr/>
        </p:nvSpPr>
        <p:spPr>
          <a:xfrm>
            <a:off x="782157" y="288524"/>
            <a:ext cx="341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Reflexão em grupo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07499C-4901-4A06-8646-F7E7A4FA4D87}"/>
              </a:ext>
            </a:extLst>
          </p:cNvPr>
          <p:cNvSpPr txBox="1"/>
          <p:nvPr/>
        </p:nvSpPr>
        <p:spPr>
          <a:xfrm>
            <a:off x="782156" y="937165"/>
            <a:ext cx="1055462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Em um sistema de ar condicionado foi implementada uma classe 'Ar'. Os estados possíveis para a classe 'Ar' são:</a:t>
            </a:r>
          </a:p>
          <a:p>
            <a:endParaRPr lang="pt-BR" dirty="0"/>
          </a:p>
          <a:p>
            <a:r>
              <a:rPr lang="pt-BR" b="1" dirty="0"/>
              <a:t>Ventilando: </a:t>
            </a:r>
            <a:r>
              <a:rPr lang="pt-BR" dirty="0"/>
              <a:t>Quando a temperatura ambiente está dentro dos limites estabelecidos pelo usuário.</a:t>
            </a:r>
          </a:p>
          <a:p>
            <a:r>
              <a:rPr lang="pt-BR" b="1" dirty="0"/>
              <a:t>Resfriando:</a:t>
            </a:r>
            <a:r>
              <a:rPr lang="pt-BR" dirty="0"/>
              <a:t> Quando a temperatura ambiente está acima do máximo permitido.</a:t>
            </a:r>
          </a:p>
          <a:p>
            <a:r>
              <a:rPr lang="pt-BR" b="1" dirty="0"/>
              <a:t>Aquecendo: </a:t>
            </a:r>
            <a:r>
              <a:rPr lang="pt-BR" dirty="0"/>
              <a:t>Quando a temperatura ambiente está abaixo do mínimo permitido.</a:t>
            </a:r>
          </a:p>
          <a:p>
            <a:endParaRPr lang="pt-BR" dirty="0"/>
          </a:p>
          <a:p>
            <a:r>
              <a:rPr lang="pt-BR" dirty="0"/>
              <a:t>Em tempo de execução um objeto 'Ar' é criado sempre que o usuário liga o equipamento (transição do estado inicial). O equipamento sempre inicia no estado 'Ventilando'. De forma automática, acontecem as transições entre os estados 'Resfriando' e 'Aquecendo' de acordo com a temperatura ambiente. O estado final é alcançado quando, a partir de qualquer outro estado, o usuário desliga o equipamento.</a:t>
            </a:r>
          </a:p>
          <a:p>
            <a:endParaRPr lang="pt-BR" dirty="0"/>
          </a:p>
          <a:p>
            <a:r>
              <a:rPr lang="pt-BR" dirty="0"/>
              <a:t>Elabore o Diagrama de Estados para representar o comportamento do sistema.</a:t>
            </a:r>
          </a:p>
        </p:txBody>
      </p:sp>
    </p:spTree>
    <p:extLst>
      <p:ext uri="{BB962C8B-B14F-4D97-AF65-F5344CB8AC3E}">
        <p14:creationId xmlns:p14="http://schemas.microsoft.com/office/powerpoint/2010/main" val="3382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80054E-7AEF-4687-B73F-2EBD01D4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57A17-7E17-400D-BE4D-E5A2CEB9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1716D-C908-4178-808F-AEC7825F3576}"/>
              </a:ext>
            </a:extLst>
          </p:cNvPr>
          <p:cNvSpPr txBox="1"/>
          <p:nvPr/>
        </p:nvSpPr>
        <p:spPr>
          <a:xfrm>
            <a:off x="782157" y="288524"/>
            <a:ext cx="341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Modelagem de requisitos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6300E-EFCF-4A0C-8B2B-39D10261FABC}"/>
              </a:ext>
            </a:extLst>
          </p:cNvPr>
          <p:cNvSpPr txBox="1"/>
          <p:nvPr/>
        </p:nvSpPr>
        <p:spPr>
          <a:xfrm>
            <a:off x="804093" y="663936"/>
            <a:ext cx="2882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Comportamento e Padrões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F6ABD-4A84-43EC-B77E-53A448B9E72E}"/>
              </a:ext>
            </a:extLst>
          </p:cNvPr>
          <p:cNvSpPr txBox="1"/>
          <p:nvPr/>
        </p:nvSpPr>
        <p:spPr>
          <a:xfrm>
            <a:off x="782157" y="1209969"/>
            <a:ext cx="10563505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Criação de um modelo comportamental</a:t>
            </a:r>
          </a:p>
          <a:p>
            <a:endParaRPr lang="pt-BR" dirty="0"/>
          </a:p>
          <a:p>
            <a:r>
              <a:rPr lang="pt-BR" dirty="0"/>
              <a:t>Os </a:t>
            </a:r>
            <a:r>
              <a:rPr lang="pt-BR" b="1" dirty="0"/>
              <a:t>modelo</a:t>
            </a:r>
            <a:r>
              <a:rPr lang="pt-BR" dirty="0"/>
              <a:t> de </a:t>
            </a:r>
            <a:r>
              <a:rPr lang="pt-BR" b="1" dirty="0"/>
              <a:t>requisitos</a:t>
            </a:r>
            <a:r>
              <a:rPr lang="pt-BR" dirty="0"/>
              <a:t> apresentados </a:t>
            </a:r>
            <a:r>
              <a:rPr lang="pt-BR" b="1" dirty="0"/>
              <a:t>até</a:t>
            </a:r>
            <a:r>
              <a:rPr lang="pt-BR" dirty="0"/>
              <a:t> </a:t>
            </a:r>
            <a:r>
              <a:rPr lang="pt-BR" b="1" dirty="0"/>
              <a:t>agora</a:t>
            </a:r>
            <a:r>
              <a:rPr lang="pt-BR" dirty="0"/>
              <a:t> representam </a:t>
            </a:r>
            <a:r>
              <a:rPr lang="pt-BR" b="1" dirty="0"/>
              <a:t>elementos</a:t>
            </a:r>
            <a:r>
              <a:rPr lang="pt-BR" dirty="0"/>
              <a:t> </a:t>
            </a:r>
            <a:r>
              <a:rPr lang="pt-BR" b="1" dirty="0"/>
              <a:t>estáticos</a:t>
            </a:r>
            <a:r>
              <a:rPr lang="pt-BR" dirty="0"/>
              <a:t> do sistema. 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b="1" dirty="0"/>
              <a:t>modelo</a:t>
            </a:r>
            <a:r>
              <a:rPr lang="pt-BR" dirty="0"/>
              <a:t> </a:t>
            </a:r>
            <a:r>
              <a:rPr lang="pt-BR" b="1" dirty="0"/>
              <a:t>comportamental</a:t>
            </a:r>
            <a:r>
              <a:rPr lang="pt-BR" dirty="0"/>
              <a:t> </a:t>
            </a:r>
            <a:r>
              <a:rPr lang="pt-BR" b="1" dirty="0"/>
              <a:t>indica</a:t>
            </a:r>
            <a:r>
              <a:rPr lang="pt-BR" dirty="0"/>
              <a:t> como o </a:t>
            </a:r>
            <a:r>
              <a:rPr lang="pt-BR" b="1" dirty="0"/>
              <a:t>software</a:t>
            </a:r>
            <a:r>
              <a:rPr lang="pt-BR" dirty="0"/>
              <a:t> vai </a:t>
            </a:r>
            <a:r>
              <a:rPr lang="pt-BR" b="1" dirty="0"/>
              <a:t>responder</a:t>
            </a:r>
            <a:r>
              <a:rPr lang="pt-BR" dirty="0"/>
              <a:t> a </a:t>
            </a:r>
            <a:r>
              <a:rPr lang="pt-BR" b="1" dirty="0"/>
              <a:t>estímulos</a:t>
            </a:r>
            <a:r>
              <a:rPr lang="pt-BR" dirty="0"/>
              <a:t> ou </a:t>
            </a:r>
            <a:r>
              <a:rPr lang="pt-BR" b="1" dirty="0"/>
              <a:t>eventos</a:t>
            </a:r>
            <a:r>
              <a:rPr lang="pt-BR" dirty="0"/>
              <a:t> </a:t>
            </a:r>
            <a:r>
              <a:rPr lang="pt-BR" b="1" dirty="0"/>
              <a:t>externos</a:t>
            </a:r>
            <a:r>
              <a:rPr lang="pt-BR" dirty="0"/>
              <a:t>, ou seja representa o </a:t>
            </a:r>
            <a:r>
              <a:rPr lang="pt-BR" b="1" dirty="0"/>
              <a:t>comportamento</a:t>
            </a:r>
            <a:r>
              <a:rPr lang="pt-BR" dirty="0"/>
              <a:t> </a:t>
            </a:r>
            <a:r>
              <a:rPr lang="pt-BR" b="1" dirty="0"/>
              <a:t>dinâmico</a:t>
            </a:r>
            <a:r>
              <a:rPr lang="pt-BR" dirty="0"/>
              <a:t> do sistema ou produto. </a:t>
            </a:r>
          </a:p>
          <a:p>
            <a:endParaRPr lang="pt-BR" dirty="0"/>
          </a:p>
          <a:p>
            <a:r>
              <a:rPr lang="pt-BR" dirty="0"/>
              <a:t>Entender esse comportamento </a:t>
            </a:r>
            <a:r>
              <a:rPr lang="pt-BR" b="1" dirty="0"/>
              <a:t>auxilia</a:t>
            </a:r>
            <a:r>
              <a:rPr lang="pt-BR" dirty="0"/>
              <a:t> os </a:t>
            </a:r>
            <a:r>
              <a:rPr lang="pt-BR" b="1" dirty="0"/>
              <a:t>desenvolvedores</a:t>
            </a:r>
            <a:r>
              <a:rPr lang="pt-BR" dirty="0"/>
              <a:t> à </a:t>
            </a:r>
            <a:r>
              <a:rPr lang="pt-BR" b="1" dirty="0"/>
              <a:t>implementarem</a:t>
            </a:r>
            <a:r>
              <a:rPr lang="pt-BR" dirty="0"/>
              <a:t> o </a:t>
            </a:r>
            <a:r>
              <a:rPr lang="pt-BR" b="1" dirty="0"/>
              <a:t>relacionamento</a:t>
            </a:r>
            <a:r>
              <a:rPr lang="pt-BR" dirty="0"/>
              <a:t> entre as </a:t>
            </a:r>
            <a:r>
              <a:rPr lang="pt-BR" b="1" dirty="0"/>
              <a:t>classes</a:t>
            </a:r>
            <a:r>
              <a:rPr lang="pt-BR" dirty="0"/>
              <a:t> de forma </a:t>
            </a:r>
            <a:r>
              <a:rPr lang="pt-BR" b="1" dirty="0"/>
              <a:t>adequada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Para criá-</a:t>
            </a:r>
            <a:r>
              <a:rPr lang="pt-BR" dirty="0" err="1"/>
              <a:t>lo</a:t>
            </a:r>
            <a:r>
              <a:rPr lang="pt-BR" dirty="0"/>
              <a:t>, devemos executar as seguintes </a:t>
            </a:r>
            <a:r>
              <a:rPr lang="pt-BR" b="1" dirty="0"/>
              <a:t>etapas</a:t>
            </a:r>
            <a:r>
              <a:rPr lang="pt-BR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/>
              <a:t>Avaliar</a:t>
            </a:r>
            <a:r>
              <a:rPr lang="pt-BR" sz="1600" dirty="0"/>
              <a:t> todos os </a:t>
            </a:r>
            <a:r>
              <a:rPr lang="pt-BR" sz="1600" b="1" dirty="0"/>
              <a:t>casos</a:t>
            </a:r>
            <a:r>
              <a:rPr lang="pt-BR" sz="1600" dirty="0"/>
              <a:t> de </a:t>
            </a:r>
            <a:r>
              <a:rPr lang="pt-BR" sz="1600" b="1" dirty="0"/>
              <a:t>uso</a:t>
            </a:r>
            <a:r>
              <a:rPr lang="pt-BR" sz="1600" dirty="0"/>
              <a:t> para entender completamente a sequência de interação dentro do sistema.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/>
              <a:t>Identificar</a:t>
            </a:r>
            <a:r>
              <a:rPr lang="pt-BR" sz="1600" dirty="0"/>
              <a:t> </a:t>
            </a:r>
            <a:r>
              <a:rPr lang="pt-BR" sz="1600" b="1" dirty="0"/>
              <a:t>eventos</a:t>
            </a:r>
            <a:r>
              <a:rPr lang="pt-BR" sz="1600" dirty="0"/>
              <a:t> que controlam a sequência de interação e entender como esses eventos se relacionam com objetos específicos.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/>
              <a:t>Criar</a:t>
            </a:r>
            <a:r>
              <a:rPr lang="pt-BR" sz="1600" dirty="0"/>
              <a:t> uma </a:t>
            </a:r>
            <a:r>
              <a:rPr lang="pt-BR" sz="1600" b="1" dirty="0"/>
              <a:t>sequência</a:t>
            </a:r>
            <a:r>
              <a:rPr lang="pt-BR" sz="1600" dirty="0"/>
              <a:t> para cada </a:t>
            </a:r>
            <a:r>
              <a:rPr lang="pt-BR" sz="1600" b="1" dirty="0"/>
              <a:t>caso</a:t>
            </a:r>
            <a:r>
              <a:rPr lang="pt-BR" sz="1600" dirty="0"/>
              <a:t> de </a:t>
            </a:r>
            <a:r>
              <a:rPr lang="pt-BR" sz="1600" b="1" dirty="0"/>
              <a:t>uso</a:t>
            </a:r>
            <a:r>
              <a:rPr lang="pt-B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/>
              <a:t>Criar</a:t>
            </a:r>
            <a:r>
              <a:rPr lang="pt-BR" sz="1600" dirty="0"/>
              <a:t> um </a:t>
            </a:r>
            <a:r>
              <a:rPr lang="pt-BR" sz="1600" b="1" dirty="0"/>
              <a:t>diagrama</a:t>
            </a:r>
            <a:r>
              <a:rPr lang="pt-BR" sz="1600" dirty="0"/>
              <a:t> de </a:t>
            </a:r>
            <a:r>
              <a:rPr lang="pt-BR" sz="1600" b="1" dirty="0"/>
              <a:t>estado</a:t>
            </a:r>
            <a:r>
              <a:rPr lang="pt-BR" sz="1600" dirty="0"/>
              <a:t> para o </a:t>
            </a:r>
            <a:r>
              <a:rPr lang="pt-BR" sz="1600" b="1" dirty="0"/>
              <a:t>sistema</a:t>
            </a:r>
            <a:r>
              <a:rPr lang="pt-B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/>
              <a:t>Examinar</a:t>
            </a:r>
            <a:r>
              <a:rPr lang="pt-BR" sz="1600" dirty="0"/>
              <a:t> o </a:t>
            </a:r>
            <a:r>
              <a:rPr lang="pt-BR" sz="1600" b="1" dirty="0"/>
              <a:t>modelo</a:t>
            </a:r>
            <a:r>
              <a:rPr lang="pt-BR" sz="1600" dirty="0"/>
              <a:t> </a:t>
            </a:r>
            <a:r>
              <a:rPr lang="pt-BR" sz="1600" b="1" dirty="0"/>
              <a:t>comportamental</a:t>
            </a:r>
            <a:r>
              <a:rPr lang="pt-BR" sz="1600" dirty="0"/>
              <a:t> para verificar exatidão e consistência. </a:t>
            </a:r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BD15CD21-4357-4BCA-84B0-B9C3D7BA8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721" y="4980373"/>
            <a:ext cx="1495404" cy="14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98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A5BE9E-380C-4B10-946F-ED422DBB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BE0158-8736-4B18-ADEB-CB7930A0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20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24BAE-F96C-4F0A-AEBD-06CDB6844D11}"/>
              </a:ext>
            </a:extLst>
          </p:cNvPr>
          <p:cNvSpPr txBox="1"/>
          <p:nvPr/>
        </p:nvSpPr>
        <p:spPr>
          <a:xfrm>
            <a:off x="782157" y="288524"/>
            <a:ext cx="341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Reflexão em grupo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07499C-4901-4A06-8646-F7E7A4FA4D87}"/>
              </a:ext>
            </a:extLst>
          </p:cNvPr>
          <p:cNvSpPr txBox="1"/>
          <p:nvPr/>
        </p:nvSpPr>
        <p:spPr>
          <a:xfrm>
            <a:off x="782156" y="937165"/>
            <a:ext cx="105546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Em um sistema de ar condicionado foi implementada uma classe 'Ar'. Os estados possíveis para a classe 'Ar' são: Ventilando, Resfriando e Aquecendo.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0696B-5922-46E4-8F73-720CC0644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24" y="1712169"/>
            <a:ext cx="9626353" cy="468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62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8D92AA-8812-4E69-A98A-2559E882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408CAE-D2F5-453E-941C-B7869619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D7BCB-28CA-4DD9-BE72-1D93D8526178}"/>
              </a:ext>
            </a:extLst>
          </p:cNvPr>
          <p:cNvSpPr txBox="1"/>
          <p:nvPr/>
        </p:nvSpPr>
        <p:spPr>
          <a:xfrm>
            <a:off x="782157" y="545977"/>
            <a:ext cx="4606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Referências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A8E9A-B8B2-4EB8-9512-6FEC3E53BAA4}"/>
              </a:ext>
            </a:extLst>
          </p:cNvPr>
          <p:cNvSpPr txBox="1"/>
          <p:nvPr/>
        </p:nvSpPr>
        <p:spPr>
          <a:xfrm>
            <a:off x="782157" y="1028343"/>
            <a:ext cx="977431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Arial" panose="020B0604020202020204" pitchFamily="34" charset="0"/>
              </a:rPr>
              <a:t>BEZERRA, E. Princípios de análise e projeto de sistemas com UML. 2ª ed. </a:t>
            </a:r>
            <a:r>
              <a:rPr lang="en-US" sz="1800" dirty="0">
                <a:effectLst/>
                <a:ea typeface="Arial" panose="020B0604020202020204" pitchFamily="34" charset="0"/>
              </a:rPr>
              <a:t>Rio de Janeiro: Elsevier Campus. 2007.</a:t>
            </a:r>
            <a:endParaRPr lang="pt-BR" sz="1800" dirty="0">
              <a:effectLst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Times New Roman" panose="02020603050405020304" pitchFamily="18" charset="0"/>
              </a:rPr>
              <a:t>FOWLER, M. UML Essencial: Um Breve Guia para Linguagem Padrão. 3ª. </a:t>
            </a:r>
            <a:r>
              <a:rPr lang="pt-BR" sz="1800" dirty="0" err="1">
                <a:effectLst/>
                <a:ea typeface="Times New Roman" panose="02020603050405020304" pitchFamily="18" charset="0"/>
              </a:rPr>
              <a:t>ed</a:t>
            </a:r>
            <a:r>
              <a:rPr lang="pt-BR" sz="1800" dirty="0">
                <a:effectLst/>
                <a:ea typeface="Times New Roman" panose="02020603050405020304" pitchFamily="18" charset="0"/>
              </a:rPr>
              <a:t>, Porto Alegre: Bookman, 2011.</a:t>
            </a:r>
          </a:p>
          <a:p>
            <a:pPr marL="309880" marR="635635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Arial" panose="020B0604020202020204" pitchFamily="34" charset="0"/>
              </a:rPr>
              <a:t>BOOCH, G. Object-oriented analysis and design with applications. 3rd ed. </a:t>
            </a:r>
            <a:r>
              <a:rPr lang="pt-BR" sz="1800" dirty="0">
                <a:effectLst/>
                <a:ea typeface="Arial" panose="020B0604020202020204" pitchFamily="34" charset="0"/>
              </a:rPr>
              <a:t>Boston: </a:t>
            </a:r>
            <a:r>
              <a:rPr lang="pt-BR" sz="1800" dirty="0" err="1">
                <a:effectLst/>
                <a:ea typeface="Arial" panose="020B0604020202020204" pitchFamily="34" charset="0"/>
              </a:rPr>
              <a:t>Addison</a:t>
            </a:r>
            <a:r>
              <a:rPr lang="pt-BR" sz="1800" dirty="0">
                <a:effectLst/>
                <a:ea typeface="Arial" panose="020B0604020202020204" pitchFamily="34" charset="0"/>
              </a:rPr>
              <a:t>-Wesley, 2007.</a:t>
            </a:r>
            <a:endParaRPr lang="pt-BR" sz="1800" dirty="0">
              <a:effectLst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PRESSMAN, R.S.; MAXIM, B.R.; Engenharia de Software, uma abordagem profissional. 8ª ed. Porto Alegre. AMGH, 2016. (Disponível na Biblioteca do Mackenzie, tanto físico como digital)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Anotações e materiais da Professora Ana Claudia Rossi.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Anotações e materiais do Professor </a:t>
            </a:r>
            <a:r>
              <a:rPr lang="pt-BR" sz="1800" dirty="0">
                <a:effectLst/>
                <a:ea typeface="Times New Roman" panose="02020603050405020304" pitchFamily="18" charset="0"/>
              </a:rPr>
              <a:t>Calebe de Paula Bianchini.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55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80054E-7AEF-4687-B73F-2EBD01D4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57A17-7E17-400D-BE4D-E5A2CEB9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1716D-C908-4178-808F-AEC7825F3576}"/>
              </a:ext>
            </a:extLst>
          </p:cNvPr>
          <p:cNvSpPr txBox="1"/>
          <p:nvPr/>
        </p:nvSpPr>
        <p:spPr>
          <a:xfrm>
            <a:off x="782157" y="288524"/>
            <a:ext cx="341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Modelagem de requisitos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6300E-EFCF-4A0C-8B2B-39D10261FABC}"/>
              </a:ext>
            </a:extLst>
          </p:cNvPr>
          <p:cNvSpPr txBox="1"/>
          <p:nvPr/>
        </p:nvSpPr>
        <p:spPr>
          <a:xfrm>
            <a:off x="804093" y="663936"/>
            <a:ext cx="2882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Comportamento e Padrões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860F2-F16E-4BB9-B094-F00347FF7C9C}"/>
              </a:ext>
            </a:extLst>
          </p:cNvPr>
          <p:cNvSpPr txBox="1"/>
          <p:nvPr/>
        </p:nvSpPr>
        <p:spPr>
          <a:xfrm>
            <a:off x="782157" y="1408680"/>
            <a:ext cx="1043032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Identificação de eventos com o caso de uso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b="1" dirty="0"/>
              <a:t>caso</a:t>
            </a:r>
            <a:r>
              <a:rPr lang="pt-BR" dirty="0"/>
              <a:t> de uso </a:t>
            </a:r>
            <a:r>
              <a:rPr lang="pt-BR" b="1" dirty="0"/>
              <a:t>representa</a:t>
            </a:r>
            <a:r>
              <a:rPr lang="pt-BR" dirty="0"/>
              <a:t> uma </a:t>
            </a:r>
            <a:r>
              <a:rPr lang="pt-BR" b="1" dirty="0"/>
              <a:t>sequência</a:t>
            </a:r>
            <a:r>
              <a:rPr lang="pt-BR" dirty="0"/>
              <a:t> de </a:t>
            </a:r>
            <a:r>
              <a:rPr lang="pt-BR" b="1" dirty="0"/>
              <a:t>atividades</a:t>
            </a:r>
            <a:r>
              <a:rPr lang="pt-BR" dirty="0"/>
              <a:t> que envolvem </a:t>
            </a:r>
            <a:r>
              <a:rPr lang="pt-BR" b="1" dirty="0"/>
              <a:t>atores</a:t>
            </a:r>
            <a:r>
              <a:rPr lang="pt-BR" dirty="0"/>
              <a:t> e o </a:t>
            </a:r>
            <a:r>
              <a:rPr lang="pt-BR" b="1" dirty="0"/>
              <a:t>sistema</a:t>
            </a:r>
            <a:r>
              <a:rPr lang="pt-BR" dirty="0"/>
              <a:t>. Em geral, um </a:t>
            </a:r>
            <a:r>
              <a:rPr lang="pt-BR" b="1" dirty="0"/>
              <a:t>evento</a:t>
            </a:r>
            <a:r>
              <a:rPr lang="pt-BR" dirty="0"/>
              <a:t> </a:t>
            </a:r>
            <a:r>
              <a:rPr lang="pt-BR" b="1" dirty="0"/>
              <a:t>ocorre</a:t>
            </a:r>
            <a:r>
              <a:rPr lang="pt-BR" dirty="0"/>
              <a:t> toda vez que o </a:t>
            </a:r>
            <a:r>
              <a:rPr lang="pt-BR" b="1" dirty="0"/>
              <a:t>sistema</a:t>
            </a:r>
            <a:r>
              <a:rPr lang="pt-BR" dirty="0"/>
              <a:t> e um </a:t>
            </a:r>
            <a:r>
              <a:rPr lang="pt-BR" b="1" dirty="0"/>
              <a:t>ator</a:t>
            </a:r>
            <a:r>
              <a:rPr lang="pt-BR" dirty="0"/>
              <a:t> </a:t>
            </a:r>
            <a:r>
              <a:rPr lang="pt-BR" b="1" dirty="0"/>
              <a:t>trocam</a:t>
            </a:r>
            <a:r>
              <a:rPr lang="pt-BR" dirty="0"/>
              <a:t> </a:t>
            </a:r>
            <a:r>
              <a:rPr lang="pt-BR" b="1" dirty="0"/>
              <a:t>informações</a:t>
            </a:r>
            <a:r>
              <a:rPr lang="pt-BR" dirty="0"/>
              <a:t>. Um evento não é a informação que foi trocada, mas sim o fato de que houve uma troca de informações.</a:t>
            </a:r>
          </a:p>
          <a:p>
            <a:endParaRPr lang="pt-BR" dirty="0"/>
          </a:p>
          <a:p>
            <a:r>
              <a:rPr lang="pt-BR" dirty="0"/>
              <a:t>Um </a:t>
            </a:r>
            <a:r>
              <a:rPr lang="pt-BR" b="1" dirty="0"/>
              <a:t>caso</a:t>
            </a:r>
            <a:r>
              <a:rPr lang="pt-BR" dirty="0"/>
              <a:t> de </a:t>
            </a:r>
            <a:r>
              <a:rPr lang="pt-BR" b="1" dirty="0"/>
              <a:t>uso</a:t>
            </a:r>
            <a:r>
              <a:rPr lang="pt-BR" dirty="0"/>
              <a:t> é </a:t>
            </a:r>
            <a:r>
              <a:rPr lang="pt-BR" b="1" dirty="0"/>
              <a:t>examinado</a:t>
            </a:r>
            <a:r>
              <a:rPr lang="pt-BR" dirty="0"/>
              <a:t> para </a:t>
            </a:r>
            <a:r>
              <a:rPr lang="pt-BR" b="1" dirty="0"/>
              <a:t>encontrar</a:t>
            </a:r>
            <a:r>
              <a:rPr lang="pt-BR" dirty="0"/>
              <a:t> pontos de </a:t>
            </a:r>
            <a:r>
              <a:rPr lang="pt-BR" b="1" dirty="0"/>
              <a:t>troca</a:t>
            </a:r>
            <a:r>
              <a:rPr lang="pt-BR" dirty="0"/>
              <a:t> de </a:t>
            </a:r>
            <a:r>
              <a:rPr lang="pt-BR" b="1" dirty="0"/>
              <a:t>informação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b="1" dirty="0" err="1"/>
              <a:t>Ex</a:t>
            </a:r>
            <a:r>
              <a:rPr lang="pt-BR" b="1" dirty="0"/>
              <a:t>:</a:t>
            </a:r>
            <a:r>
              <a:rPr lang="pt-BR" dirty="0"/>
              <a:t> O </a:t>
            </a:r>
            <a:r>
              <a:rPr lang="pt-BR" u="sng" dirty="0"/>
              <a:t>cliente usa o teclado numérico para introduzir uma senha de quatro dígitos</a:t>
            </a:r>
            <a:r>
              <a:rPr lang="pt-BR" dirty="0"/>
              <a:t>. A </a:t>
            </a:r>
            <a:r>
              <a:rPr lang="pt-BR" u="sng" dirty="0"/>
              <a:t>senha é comparada com a senha válida armazenada no sistema</a:t>
            </a:r>
            <a:r>
              <a:rPr lang="pt-BR" dirty="0"/>
              <a:t>. Se a senha for incorreta, o </a:t>
            </a:r>
            <a:r>
              <a:rPr lang="pt-BR" u="sng" dirty="0"/>
              <a:t>caixa eletrônico emitirá um bipe</a:t>
            </a:r>
            <a:r>
              <a:rPr lang="pt-BR" dirty="0"/>
              <a:t> e reiniciará para receber novas entradas. Se a senha for correta, o caixa eletrônico aguarda as próximas ações.</a:t>
            </a:r>
          </a:p>
        </p:txBody>
      </p:sp>
      <p:pic>
        <p:nvPicPr>
          <p:cNvPr id="5" name="Picture 4" descr="A picture containing text, person, indoor, cash machine&#10;&#10;Description automatically generated">
            <a:extLst>
              <a:ext uri="{FF2B5EF4-FFF2-40B4-BE49-F238E27FC236}">
                <a16:creationId xmlns:a16="http://schemas.microsoft.com/office/drawing/2014/main" id="{F8520E69-13D3-499D-AE34-4FB3DFD5C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71" y="4859345"/>
            <a:ext cx="2099858" cy="13987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3604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80054E-7AEF-4687-B73F-2EBD01D4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57A17-7E17-400D-BE4D-E5A2CEB9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1716D-C908-4178-808F-AEC7825F3576}"/>
              </a:ext>
            </a:extLst>
          </p:cNvPr>
          <p:cNvSpPr txBox="1"/>
          <p:nvPr/>
        </p:nvSpPr>
        <p:spPr>
          <a:xfrm>
            <a:off x="782157" y="288524"/>
            <a:ext cx="341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Modelagem de requisitos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6300E-EFCF-4A0C-8B2B-39D10261FABC}"/>
              </a:ext>
            </a:extLst>
          </p:cNvPr>
          <p:cNvSpPr txBox="1"/>
          <p:nvPr/>
        </p:nvSpPr>
        <p:spPr>
          <a:xfrm>
            <a:off x="804093" y="663936"/>
            <a:ext cx="2882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Comportamento e Padrões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860F2-F16E-4BB9-B094-F00347FF7C9C}"/>
              </a:ext>
            </a:extLst>
          </p:cNvPr>
          <p:cNvSpPr txBox="1"/>
          <p:nvPr/>
        </p:nvSpPr>
        <p:spPr>
          <a:xfrm>
            <a:off x="782157" y="1302148"/>
            <a:ext cx="104303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 err="1"/>
              <a:t>Ex</a:t>
            </a:r>
            <a:r>
              <a:rPr lang="pt-BR" sz="1400" b="1" dirty="0"/>
              <a:t>:</a:t>
            </a:r>
            <a:r>
              <a:rPr lang="pt-BR" sz="1400" dirty="0"/>
              <a:t> O </a:t>
            </a:r>
            <a:r>
              <a:rPr lang="pt-BR" sz="1400" u="sng" dirty="0"/>
              <a:t>cliente usa o teclado numérico para introduzir uma senha de quatro dígitos</a:t>
            </a:r>
            <a:r>
              <a:rPr lang="pt-BR" sz="1400" dirty="0"/>
              <a:t>. A </a:t>
            </a:r>
            <a:r>
              <a:rPr lang="pt-BR" sz="1400" u="sng" dirty="0"/>
              <a:t>senha é comparada com a senha válida armazenada no sistema</a:t>
            </a:r>
            <a:r>
              <a:rPr lang="pt-BR" sz="1400" dirty="0"/>
              <a:t>. Se a senha for incorreta, o </a:t>
            </a:r>
            <a:r>
              <a:rPr lang="pt-BR" sz="1400" u="sng" dirty="0"/>
              <a:t>caixa eletrônico emitirá um bipe</a:t>
            </a:r>
            <a:r>
              <a:rPr lang="pt-BR" sz="1400" dirty="0"/>
              <a:t> e reiniciará para receber novas entradas. Se a senha for correta, o caixa eletrônico aguarda as próximas ações.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31B6F6-F454-4D78-BF43-B82F42B31A69}"/>
              </a:ext>
            </a:extLst>
          </p:cNvPr>
          <p:cNvSpPr txBox="1"/>
          <p:nvPr/>
        </p:nvSpPr>
        <p:spPr>
          <a:xfrm>
            <a:off x="804093" y="2413337"/>
            <a:ext cx="104303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Os </a:t>
            </a:r>
            <a:r>
              <a:rPr lang="pt-BR" b="1" dirty="0"/>
              <a:t>trechos</a:t>
            </a:r>
            <a:r>
              <a:rPr lang="pt-BR" dirty="0"/>
              <a:t> </a:t>
            </a:r>
            <a:r>
              <a:rPr lang="pt-BR" b="1" dirty="0"/>
              <a:t>sublinhados</a:t>
            </a:r>
            <a:r>
              <a:rPr lang="pt-BR" dirty="0"/>
              <a:t> do cenário do caso de uso indicam </a:t>
            </a:r>
            <a:r>
              <a:rPr lang="pt-BR" b="1" dirty="0"/>
              <a:t>eventos</a:t>
            </a:r>
            <a:r>
              <a:rPr lang="pt-BR" dirty="0"/>
              <a:t>. Deve-se identificar </a:t>
            </a:r>
            <a:r>
              <a:rPr lang="pt-BR" b="1" dirty="0"/>
              <a:t>um</a:t>
            </a:r>
            <a:r>
              <a:rPr lang="pt-BR" dirty="0"/>
              <a:t> </a:t>
            </a:r>
            <a:r>
              <a:rPr lang="pt-BR" b="1" dirty="0"/>
              <a:t>ator</a:t>
            </a:r>
            <a:r>
              <a:rPr lang="pt-BR" dirty="0"/>
              <a:t> </a:t>
            </a:r>
            <a:r>
              <a:rPr lang="pt-BR" b="1" dirty="0"/>
              <a:t>para</a:t>
            </a:r>
            <a:r>
              <a:rPr lang="pt-BR" dirty="0"/>
              <a:t> </a:t>
            </a:r>
            <a:r>
              <a:rPr lang="pt-BR" b="1" dirty="0"/>
              <a:t>cada</a:t>
            </a:r>
            <a:r>
              <a:rPr lang="pt-BR" dirty="0"/>
              <a:t> </a:t>
            </a:r>
            <a:r>
              <a:rPr lang="pt-BR" b="1" dirty="0"/>
              <a:t>evento</a:t>
            </a:r>
            <a:r>
              <a:rPr lang="pt-BR" dirty="0"/>
              <a:t>; as </a:t>
            </a:r>
            <a:r>
              <a:rPr lang="pt-BR" b="1" dirty="0"/>
              <a:t>informações</a:t>
            </a:r>
            <a:r>
              <a:rPr lang="pt-BR" dirty="0"/>
              <a:t> </a:t>
            </a:r>
            <a:r>
              <a:rPr lang="pt-BR" b="1" dirty="0"/>
              <a:t>trocadas</a:t>
            </a:r>
            <a:r>
              <a:rPr lang="pt-BR" dirty="0"/>
              <a:t> devem ser </a:t>
            </a:r>
            <a:r>
              <a:rPr lang="pt-BR" b="1" dirty="0"/>
              <a:t>indicadas</a:t>
            </a:r>
            <a:r>
              <a:rPr lang="pt-BR" dirty="0"/>
              <a:t> e quaisquer condições ou restrições devem ser enumeradas.</a:t>
            </a:r>
          </a:p>
          <a:p>
            <a:endParaRPr lang="pt-BR" dirty="0"/>
          </a:p>
          <a:p>
            <a:r>
              <a:rPr lang="pt-BR" dirty="0"/>
              <a:t>Como um </a:t>
            </a:r>
            <a:r>
              <a:rPr lang="pt-BR" b="1" dirty="0"/>
              <a:t>exemplo</a:t>
            </a:r>
            <a:r>
              <a:rPr lang="pt-BR" dirty="0"/>
              <a:t> típico de </a:t>
            </a:r>
            <a:r>
              <a:rPr lang="pt-BR" b="1" dirty="0"/>
              <a:t>evento</a:t>
            </a:r>
            <a:r>
              <a:rPr lang="pt-BR" dirty="0"/>
              <a:t>, consideremos o trecho sublinhado do caso de uso “</a:t>
            </a:r>
            <a:r>
              <a:rPr lang="pt-BR" b="1" dirty="0"/>
              <a:t>cliente usa o teclado numérico para digitar uma senha de quatro dígitos</a:t>
            </a:r>
            <a:r>
              <a:rPr lang="pt-BR" dirty="0"/>
              <a:t>”. No contexto do modelo de requisitos, o objeto </a:t>
            </a:r>
            <a:r>
              <a:rPr lang="pt-BR" b="1" dirty="0"/>
              <a:t>Cliente</a:t>
            </a:r>
            <a:r>
              <a:rPr lang="pt-BR" dirty="0"/>
              <a:t> </a:t>
            </a:r>
            <a:r>
              <a:rPr lang="pt-BR" b="1" dirty="0"/>
              <a:t>transmite</a:t>
            </a:r>
            <a:r>
              <a:rPr lang="pt-BR" dirty="0"/>
              <a:t> um </a:t>
            </a:r>
            <a:r>
              <a:rPr lang="pt-BR" b="1" dirty="0"/>
              <a:t>evento</a:t>
            </a:r>
            <a:r>
              <a:rPr lang="pt-BR" dirty="0"/>
              <a:t> para o objeto </a:t>
            </a:r>
            <a:r>
              <a:rPr lang="pt-BR" b="1" dirty="0" err="1"/>
              <a:t>CaixaEletronico</a:t>
            </a:r>
            <a:r>
              <a:rPr lang="pt-BR" dirty="0"/>
              <a:t>. O </a:t>
            </a:r>
            <a:r>
              <a:rPr lang="pt-BR" b="1" dirty="0"/>
              <a:t>evento</a:t>
            </a:r>
            <a:r>
              <a:rPr lang="pt-BR" dirty="0"/>
              <a:t> poderia ser chamado </a:t>
            </a:r>
            <a:r>
              <a:rPr lang="pt-BR" b="1" dirty="0"/>
              <a:t>entrada</a:t>
            </a:r>
            <a:r>
              <a:rPr lang="pt-BR" dirty="0"/>
              <a:t> de </a:t>
            </a:r>
            <a:r>
              <a:rPr lang="pt-BR" b="1" dirty="0"/>
              <a:t>senha</a:t>
            </a:r>
            <a:r>
              <a:rPr lang="pt-BR" dirty="0"/>
              <a:t>. </a:t>
            </a:r>
          </a:p>
        </p:txBody>
      </p:sp>
      <p:pic>
        <p:nvPicPr>
          <p:cNvPr id="10" name="Picture 9" descr="A picture containing text, person, indoor, cash machine&#10;&#10;Description automatically generated">
            <a:extLst>
              <a:ext uri="{FF2B5EF4-FFF2-40B4-BE49-F238E27FC236}">
                <a16:creationId xmlns:a16="http://schemas.microsoft.com/office/drawing/2014/main" id="{86FCE881-727B-4EC1-A623-EFDF9868C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71" y="4859345"/>
            <a:ext cx="2099858" cy="13987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9328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80054E-7AEF-4687-B73F-2EBD01D4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57A17-7E17-400D-BE4D-E5A2CEB9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1716D-C908-4178-808F-AEC7825F3576}"/>
              </a:ext>
            </a:extLst>
          </p:cNvPr>
          <p:cNvSpPr txBox="1"/>
          <p:nvPr/>
        </p:nvSpPr>
        <p:spPr>
          <a:xfrm>
            <a:off x="782157" y="288524"/>
            <a:ext cx="341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Modelagem de requisitos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6300E-EFCF-4A0C-8B2B-39D10261FABC}"/>
              </a:ext>
            </a:extLst>
          </p:cNvPr>
          <p:cNvSpPr txBox="1"/>
          <p:nvPr/>
        </p:nvSpPr>
        <p:spPr>
          <a:xfrm>
            <a:off x="804093" y="663936"/>
            <a:ext cx="2882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Comportamento e Padrões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860F2-F16E-4BB9-B094-F00347FF7C9C}"/>
              </a:ext>
            </a:extLst>
          </p:cNvPr>
          <p:cNvSpPr txBox="1"/>
          <p:nvPr/>
        </p:nvSpPr>
        <p:spPr>
          <a:xfrm>
            <a:off x="782157" y="1302148"/>
            <a:ext cx="104303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 err="1"/>
              <a:t>Ex</a:t>
            </a:r>
            <a:r>
              <a:rPr lang="pt-BR" sz="1400" b="1" dirty="0"/>
              <a:t>:</a:t>
            </a:r>
            <a:r>
              <a:rPr lang="pt-BR" sz="1400" dirty="0"/>
              <a:t> O </a:t>
            </a:r>
            <a:r>
              <a:rPr lang="pt-BR" sz="1400" u="sng" dirty="0"/>
              <a:t>cliente usa o teclado numérico para introduzir uma senha de quatro dígitos</a:t>
            </a:r>
            <a:r>
              <a:rPr lang="pt-BR" sz="1400" dirty="0"/>
              <a:t>. A </a:t>
            </a:r>
            <a:r>
              <a:rPr lang="pt-BR" sz="1400" u="sng" dirty="0"/>
              <a:t>senha é comparada com a senha válida armazenada no sistema</a:t>
            </a:r>
            <a:r>
              <a:rPr lang="pt-BR" sz="1400" dirty="0"/>
              <a:t>. Se a senha for incorreta, o </a:t>
            </a:r>
            <a:r>
              <a:rPr lang="pt-BR" sz="1400" u="sng" dirty="0"/>
              <a:t>caixa eletrônico emitirá um bipe</a:t>
            </a:r>
            <a:r>
              <a:rPr lang="pt-BR" sz="1400" dirty="0"/>
              <a:t> e reiniciará para receber novas entradas. Se a senha for correta, o caixa eletrônico aguarda as próximas ações.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31B6F6-F454-4D78-BF43-B82F42B31A69}"/>
              </a:ext>
            </a:extLst>
          </p:cNvPr>
          <p:cNvSpPr txBox="1"/>
          <p:nvPr/>
        </p:nvSpPr>
        <p:spPr>
          <a:xfrm>
            <a:off x="804093" y="2413337"/>
            <a:ext cx="104303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As </a:t>
            </a:r>
            <a:r>
              <a:rPr lang="pt-BR" b="1" dirty="0"/>
              <a:t>informações</a:t>
            </a:r>
            <a:r>
              <a:rPr lang="pt-BR" dirty="0"/>
              <a:t> transferidas são os </a:t>
            </a:r>
            <a:r>
              <a:rPr lang="pt-BR" b="1" dirty="0"/>
              <a:t>quatro</a:t>
            </a:r>
            <a:r>
              <a:rPr lang="pt-BR" dirty="0"/>
              <a:t> </a:t>
            </a:r>
            <a:r>
              <a:rPr lang="pt-BR" b="1" dirty="0"/>
              <a:t>dígitos</a:t>
            </a:r>
            <a:r>
              <a:rPr lang="pt-BR" dirty="0"/>
              <a:t> que constituem a senha, mas essa </a:t>
            </a:r>
            <a:r>
              <a:rPr lang="pt-BR" b="1" dirty="0"/>
              <a:t>não</a:t>
            </a:r>
            <a:r>
              <a:rPr lang="pt-BR" dirty="0"/>
              <a:t> é parte </a:t>
            </a:r>
            <a:r>
              <a:rPr lang="pt-BR" b="1" dirty="0"/>
              <a:t>essencial</a:t>
            </a:r>
            <a:r>
              <a:rPr lang="pt-BR" dirty="0"/>
              <a:t> do modelo comportamental. É importante notar que </a:t>
            </a:r>
            <a:r>
              <a:rPr lang="pt-BR" b="1" dirty="0"/>
              <a:t>alguns</a:t>
            </a:r>
            <a:r>
              <a:rPr lang="pt-BR" dirty="0"/>
              <a:t> </a:t>
            </a:r>
            <a:r>
              <a:rPr lang="pt-BR" b="1" dirty="0"/>
              <a:t>eventos</a:t>
            </a:r>
            <a:r>
              <a:rPr lang="pt-BR" dirty="0"/>
              <a:t> têm um </a:t>
            </a:r>
            <a:r>
              <a:rPr lang="pt-BR" b="1" dirty="0"/>
              <a:t>impacto</a:t>
            </a:r>
            <a:r>
              <a:rPr lang="pt-BR" dirty="0"/>
              <a:t> </a:t>
            </a:r>
            <a:r>
              <a:rPr lang="pt-BR" b="1" dirty="0"/>
              <a:t>explícito</a:t>
            </a:r>
            <a:r>
              <a:rPr lang="pt-BR" dirty="0"/>
              <a:t> no fluxo de controle do caso de uso, ao passo que </a:t>
            </a:r>
            <a:r>
              <a:rPr lang="pt-BR" b="1" dirty="0"/>
              <a:t>outros</a:t>
            </a:r>
            <a:r>
              <a:rPr lang="pt-BR" dirty="0"/>
              <a:t> </a:t>
            </a:r>
            <a:r>
              <a:rPr lang="pt-BR" b="1" dirty="0"/>
              <a:t>não</a:t>
            </a:r>
            <a:r>
              <a:rPr lang="pt-BR" dirty="0"/>
              <a:t> têm impacto direto no fluxo. </a:t>
            </a:r>
          </a:p>
          <a:p>
            <a:endParaRPr lang="pt-BR" dirty="0"/>
          </a:p>
          <a:p>
            <a:r>
              <a:rPr lang="pt-BR" dirty="0"/>
              <a:t>Por exemplo, o </a:t>
            </a:r>
            <a:r>
              <a:rPr lang="pt-BR" b="1" dirty="0"/>
              <a:t>evento</a:t>
            </a:r>
            <a:r>
              <a:rPr lang="pt-BR" dirty="0"/>
              <a:t> </a:t>
            </a:r>
            <a:r>
              <a:rPr lang="pt-BR" b="1" dirty="0"/>
              <a:t>entrada</a:t>
            </a:r>
            <a:r>
              <a:rPr lang="pt-BR" dirty="0"/>
              <a:t> de </a:t>
            </a:r>
            <a:r>
              <a:rPr lang="pt-BR" b="1" dirty="0"/>
              <a:t>senha</a:t>
            </a:r>
            <a:r>
              <a:rPr lang="pt-BR" dirty="0"/>
              <a:t> </a:t>
            </a:r>
            <a:r>
              <a:rPr lang="pt-BR" b="1" dirty="0"/>
              <a:t>não</a:t>
            </a:r>
            <a:r>
              <a:rPr lang="pt-BR" dirty="0"/>
              <a:t> </a:t>
            </a:r>
            <a:r>
              <a:rPr lang="pt-BR" b="1" dirty="0"/>
              <a:t>muda</a:t>
            </a:r>
            <a:r>
              <a:rPr lang="pt-BR" dirty="0"/>
              <a:t> explicitamente o </a:t>
            </a:r>
            <a:r>
              <a:rPr lang="pt-BR" b="1" dirty="0"/>
              <a:t>fluxo</a:t>
            </a:r>
            <a:r>
              <a:rPr lang="pt-BR" dirty="0"/>
              <a:t> de controle do caso de uso, mas os resultados do </a:t>
            </a:r>
            <a:r>
              <a:rPr lang="pt-BR" b="1" dirty="0"/>
              <a:t>evento</a:t>
            </a:r>
            <a:r>
              <a:rPr lang="pt-BR" dirty="0"/>
              <a:t> </a:t>
            </a:r>
            <a:r>
              <a:rPr lang="pt-BR" b="1" dirty="0"/>
              <a:t>comparação</a:t>
            </a:r>
            <a:r>
              <a:rPr lang="pt-BR" dirty="0"/>
              <a:t> de </a:t>
            </a:r>
            <a:r>
              <a:rPr lang="pt-BR" b="1" dirty="0"/>
              <a:t>senha</a:t>
            </a:r>
            <a:r>
              <a:rPr lang="pt-BR" dirty="0"/>
              <a:t> (derivado da interação “senha é comparada com a senha válida armazenada no sistema”) </a:t>
            </a:r>
            <a:r>
              <a:rPr lang="pt-BR" b="1" dirty="0"/>
              <a:t>terá</a:t>
            </a:r>
            <a:r>
              <a:rPr lang="pt-BR" dirty="0"/>
              <a:t> um </a:t>
            </a:r>
            <a:r>
              <a:rPr lang="pt-BR" b="1" dirty="0"/>
              <a:t>impacto</a:t>
            </a:r>
            <a:r>
              <a:rPr lang="pt-BR" dirty="0"/>
              <a:t> explícito no fluxo de controle e de informações do software.</a:t>
            </a:r>
          </a:p>
        </p:txBody>
      </p:sp>
      <p:pic>
        <p:nvPicPr>
          <p:cNvPr id="10" name="Picture 9" descr="A picture containing text, person, indoor, cash machine&#10;&#10;Description automatically generated">
            <a:extLst>
              <a:ext uri="{FF2B5EF4-FFF2-40B4-BE49-F238E27FC236}">
                <a16:creationId xmlns:a16="http://schemas.microsoft.com/office/drawing/2014/main" id="{7B6079BD-4D27-4A2C-9087-E87B86543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71" y="4859345"/>
            <a:ext cx="2099858" cy="13987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4884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80054E-7AEF-4687-B73F-2EBD01D4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57A17-7E17-400D-BE4D-E5A2CEB9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1716D-C908-4178-808F-AEC7825F3576}"/>
              </a:ext>
            </a:extLst>
          </p:cNvPr>
          <p:cNvSpPr txBox="1"/>
          <p:nvPr/>
        </p:nvSpPr>
        <p:spPr>
          <a:xfrm>
            <a:off x="782157" y="288524"/>
            <a:ext cx="341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Modelagem de requisitos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6300E-EFCF-4A0C-8B2B-39D10261FABC}"/>
              </a:ext>
            </a:extLst>
          </p:cNvPr>
          <p:cNvSpPr txBox="1"/>
          <p:nvPr/>
        </p:nvSpPr>
        <p:spPr>
          <a:xfrm>
            <a:off x="804093" y="663936"/>
            <a:ext cx="2882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Comportamento e Padrões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860F2-F16E-4BB9-B094-F00347FF7C9C}"/>
              </a:ext>
            </a:extLst>
          </p:cNvPr>
          <p:cNvSpPr txBox="1"/>
          <p:nvPr/>
        </p:nvSpPr>
        <p:spPr>
          <a:xfrm>
            <a:off x="782157" y="1302148"/>
            <a:ext cx="104303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 err="1"/>
              <a:t>Ex</a:t>
            </a:r>
            <a:r>
              <a:rPr lang="pt-BR" sz="1400" b="1" dirty="0"/>
              <a:t>:</a:t>
            </a:r>
            <a:r>
              <a:rPr lang="pt-BR" sz="1400" dirty="0"/>
              <a:t> O </a:t>
            </a:r>
            <a:r>
              <a:rPr lang="pt-BR" sz="1400" u="sng" dirty="0"/>
              <a:t>cliente usa o teclado numérico para introduzir uma senha de quatro dígitos</a:t>
            </a:r>
            <a:r>
              <a:rPr lang="pt-BR" sz="1400" dirty="0"/>
              <a:t>. A </a:t>
            </a:r>
            <a:r>
              <a:rPr lang="pt-BR" sz="1400" u="sng" dirty="0"/>
              <a:t>senha é comparada com a senha válida armazenada no sistema</a:t>
            </a:r>
            <a:r>
              <a:rPr lang="pt-BR" sz="1400" dirty="0"/>
              <a:t>. Se a senha for incorreta, o </a:t>
            </a:r>
            <a:r>
              <a:rPr lang="pt-BR" sz="1400" u="sng" dirty="0"/>
              <a:t>caixa eletrônico emitirá um bipe</a:t>
            </a:r>
            <a:r>
              <a:rPr lang="pt-BR" sz="1400" dirty="0"/>
              <a:t> e reiniciará para receber novas entradas. Se a senha for correta, o caixa eletrônico aguarda as próximas ações.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7B6F2D-33C3-4D87-B8D5-978524654B9A}"/>
              </a:ext>
            </a:extLst>
          </p:cNvPr>
          <p:cNvSpPr txBox="1"/>
          <p:nvPr/>
        </p:nvSpPr>
        <p:spPr>
          <a:xfrm>
            <a:off x="782156" y="2274838"/>
            <a:ext cx="104303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Uma vez que todos os eventos tenham sido identificados, eles são alocados aos objetos envolvidos. </a:t>
            </a:r>
          </a:p>
          <a:p>
            <a:endParaRPr lang="pt-BR" dirty="0"/>
          </a:p>
          <a:p>
            <a:r>
              <a:rPr lang="pt-BR" dirty="0"/>
              <a:t>Os </a:t>
            </a:r>
            <a:r>
              <a:rPr lang="pt-BR" b="1" dirty="0"/>
              <a:t>objetos</a:t>
            </a:r>
            <a:r>
              <a:rPr lang="pt-BR" dirty="0"/>
              <a:t> </a:t>
            </a:r>
            <a:r>
              <a:rPr lang="pt-BR" b="1" dirty="0"/>
              <a:t>podem</a:t>
            </a:r>
            <a:r>
              <a:rPr lang="pt-BR" dirty="0"/>
              <a:t> ser </a:t>
            </a:r>
            <a:r>
              <a:rPr lang="pt-BR" b="1" dirty="0"/>
              <a:t>responsáveis</a:t>
            </a:r>
            <a:r>
              <a:rPr lang="pt-BR" dirty="0"/>
              <a:t> pela </a:t>
            </a:r>
            <a:r>
              <a:rPr lang="pt-BR" b="1" dirty="0"/>
              <a:t>geração</a:t>
            </a:r>
            <a:r>
              <a:rPr lang="pt-BR" dirty="0"/>
              <a:t> de </a:t>
            </a:r>
            <a:r>
              <a:rPr lang="pt-BR" b="1" dirty="0"/>
              <a:t>eventos</a:t>
            </a:r>
            <a:r>
              <a:rPr lang="pt-BR" dirty="0"/>
              <a:t> (por exemplo, Cliente gera um evento entrada de senha) </a:t>
            </a:r>
            <a:r>
              <a:rPr lang="pt-BR" b="1" dirty="0"/>
              <a:t>ou</a:t>
            </a:r>
            <a:r>
              <a:rPr lang="pt-BR" dirty="0"/>
              <a:t> </a:t>
            </a:r>
            <a:r>
              <a:rPr lang="pt-BR" b="1" dirty="0"/>
              <a:t>reconhecem</a:t>
            </a:r>
            <a:r>
              <a:rPr lang="pt-BR" dirty="0"/>
              <a:t> </a:t>
            </a:r>
            <a:r>
              <a:rPr lang="pt-BR" b="1" dirty="0"/>
              <a:t>eventos</a:t>
            </a:r>
            <a:r>
              <a:rPr lang="pt-BR" dirty="0"/>
              <a:t> que ocorreram em algum outro ponto (por exemplo, </a:t>
            </a:r>
            <a:r>
              <a:rPr lang="pt-BR" dirty="0" err="1"/>
              <a:t>CaixaEletronico</a:t>
            </a:r>
            <a:r>
              <a:rPr lang="pt-BR" dirty="0"/>
              <a:t> reconhece o resultado binário do evento comparação de senha).</a:t>
            </a:r>
          </a:p>
        </p:txBody>
      </p:sp>
      <p:pic>
        <p:nvPicPr>
          <p:cNvPr id="9" name="Picture 8" descr="A picture containing text, person, indoor, cash machine&#10;&#10;Description automatically generated">
            <a:extLst>
              <a:ext uri="{FF2B5EF4-FFF2-40B4-BE49-F238E27FC236}">
                <a16:creationId xmlns:a16="http://schemas.microsoft.com/office/drawing/2014/main" id="{276E336E-AAA6-4C7B-A2EC-349F49E3B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71" y="4577421"/>
            <a:ext cx="2099858" cy="13987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685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80054E-7AEF-4687-B73F-2EBD01D4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57A17-7E17-400D-BE4D-E5A2CEB9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1716D-C908-4178-808F-AEC7825F3576}"/>
              </a:ext>
            </a:extLst>
          </p:cNvPr>
          <p:cNvSpPr txBox="1"/>
          <p:nvPr/>
        </p:nvSpPr>
        <p:spPr>
          <a:xfrm>
            <a:off x="782157" y="288524"/>
            <a:ext cx="341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Modelagem de requisitos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6300E-EFCF-4A0C-8B2B-39D10261FABC}"/>
              </a:ext>
            </a:extLst>
          </p:cNvPr>
          <p:cNvSpPr txBox="1"/>
          <p:nvPr/>
        </p:nvSpPr>
        <p:spPr>
          <a:xfrm>
            <a:off x="804093" y="663936"/>
            <a:ext cx="2882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Comportamento e Padrões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5E12E-D28B-4CE4-9E2E-37454226BD2B}"/>
              </a:ext>
            </a:extLst>
          </p:cNvPr>
          <p:cNvSpPr txBox="1"/>
          <p:nvPr/>
        </p:nvSpPr>
        <p:spPr>
          <a:xfrm>
            <a:off x="782157" y="1262215"/>
            <a:ext cx="1043032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Modelagem de estados</a:t>
            </a:r>
          </a:p>
          <a:p>
            <a:endParaRPr lang="pt-BR" dirty="0"/>
          </a:p>
          <a:p>
            <a:r>
              <a:rPr lang="pt-BR" b="1" dirty="0"/>
              <a:t>Objetos</a:t>
            </a:r>
            <a:r>
              <a:rPr lang="pt-BR" dirty="0"/>
              <a:t> do </a:t>
            </a:r>
            <a:r>
              <a:rPr lang="pt-BR" b="1" dirty="0"/>
              <a:t>mundo</a:t>
            </a:r>
            <a:r>
              <a:rPr lang="pt-BR" dirty="0"/>
              <a:t> </a:t>
            </a:r>
            <a:r>
              <a:rPr lang="pt-BR" b="1" dirty="0"/>
              <a:t>real</a:t>
            </a:r>
            <a:r>
              <a:rPr lang="pt-BR" dirty="0"/>
              <a:t> se encontram em </a:t>
            </a:r>
            <a:r>
              <a:rPr lang="pt-BR" b="1" dirty="0"/>
              <a:t>estados</a:t>
            </a:r>
            <a:r>
              <a:rPr lang="pt-BR" dirty="0"/>
              <a:t> </a:t>
            </a:r>
            <a:r>
              <a:rPr lang="pt-BR" b="1" dirty="0"/>
              <a:t>particulares</a:t>
            </a:r>
            <a:r>
              <a:rPr lang="pt-BR" dirty="0"/>
              <a:t> a cada </a:t>
            </a:r>
            <a:r>
              <a:rPr lang="pt-BR" b="1" dirty="0"/>
              <a:t>momento</a:t>
            </a:r>
            <a:r>
              <a:rPr lang="pt-BR" dirty="0"/>
              <a:t>: uma jarra está cheia de líquido; uma pessoa está cansada. </a:t>
            </a:r>
          </a:p>
          <a:p>
            <a:endParaRPr lang="pt-BR" dirty="0"/>
          </a:p>
          <a:p>
            <a:r>
              <a:rPr lang="pt-BR" dirty="0"/>
              <a:t>Da mesma forma, cada </a:t>
            </a:r>
            <a:r>
              <a:rPr lang="pt-BR" b="1" dirty="0"/>
              <a:t>objeto</a:t>
            </a:r>
            <a:r>
              <a:rPr lang="pt-BR" dirty="0"/>
              <a:t> </a:t>
            </a:r>
            <a:r>
              <a:rPr lang="pt-BR" b="1" dirty="0"/>
              <a:t>participante</a:t>
            </a:r>
            <a:r>
              <a:rPr lang="pt-BR" dirty="0"/>
              <a:t> de um </a:t>
            </a:r>
            <a:r>
              <a:rPr lang="pt-BR" b="1" dirty="0"/>
              <a:t>sistema</a:t>
            </a:r>
            <a:r>
              <a:rPr lang="pt-BR" dirty="0"/>
              <a:t> de software orientado a objetos se </a:t>
            </a:r>
            <a:r>
              <a:rPr lang="pt-BR" b="1" dirty="0"/>
              <a:t>encontra</a:t>
            </a:r>
            <a:r>
              <a:rPr lang="pt-BR" dirty="0"/>
              <a:t> em um </a:t>
            </a:r>
            <a:r>
              <a:rPr lang="pt-BR" b="1" dirty="0"/>
              <a:t>estado</a:t>
            </a:r>
            <a:r>
              <a:rPr lang="pt-BR" dirty="0"/>
              <a:t> </a:t>
            </a:r>
            <a:r>
              <a:rPr lang="pt-BR" b="1" dirty="0"/>
              <a:t>particular</a:t>
            </a:r>
            <a:r>
              <a:rPr lang="pt-BR" dirty="0"/>
              <a:t>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</a:t>
            </a:r>
            <a:r>
              <a:rPr lang="pt-BR" b="1" dirty="0"/>
              <a:t>objeto</a:t>
            </a:r>
            <a:r>
              <a:rPr lang="pt-BR" dirty="0"/>
              <a:t> </a:t>
            </a:r>
            <a:r>
              <a:rPr lang="pt-BR" b="1" dirty="0"/>
              <a:t>muda</a:t>
            </a:r>
            <a:r>
              <a:rPr lang="pt-BR" dirty="0"/>
              <a:t> de </a:t>
            </a:r>
            <a:r>
              <a:rPr lang="pt-BR" b="1" dirty="0"/>
              <a:t>estado</a:t>
            </a:r>
            <a:r>
              <a:rPr lang="pt-BR" dirty="0"/>
              <a:t> quando acontece algum </a:t>
            </a:r>
            <a:r>
              <a:rPr lang="pt-BR" b="1" dirty="0"/>
              <a:t>evento</a:t>
            </a:r>
            <a:r>
              <a:rPr lang="pt-BR" dirty="0"/>
              <a:t> interno ou externo ao sistema.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Quando um </a:t>
            </a:r>
            <a:r>
              <a:rPr lang="pt-BR" b="1" dirty="0"/>
              <a:t>objeto</a:t>
            </a:r>
            <a:r>
              <a:rPr lang="pt-BR" dirty="0"/>
              <a:t> </a:t>
            </a:r>
            <a:r>
              <a:rPr lang="pt-BR" b="1" dirty="0"/>
              <a:t>muda</a:t>
            </a:r>
            <a:r>
              <a:rPr lang="pt-BR" dirty="0"/>
              <a:t> de um </a:t>
            </a:r>
            <a:r>
              <a:rPr lang="pt-BR" b="1" dirty="0"/>
              <a:t>estado</a:t>
            </a:r>
            <a:r>
              <a:rPr lang="pt-BR" dirty="0"/>
              <a:t> para outro, diz-se que ele realizou uma </a:t>
            </a:r>
            <a:r>
              <a:rPr lang="pt-BR" b="1" dirty="0"/>
              <a:t>transição</a:t>
            </a:r>
            <a:r>
              <a:rPr lang="pt-BR" dirty="0"/>
              <a:t> entre </a:t>
            </a:r>
            <a:r>
              <a:rPr lang="pt-BR" b="1" dirty="0"/>
              <a:t>estados</a:t>
            </a:r>
            <a:r>
              <a:rPr lang="pt-BR" dirty="0"/>
              <a:t>.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</a:t>
            </a:r>
            <a:r>
              <a:rPr lang="pt-BR" b="1" dirty="0"/>
              <a:t>estados</a:t>
            </a:r>
            <a:r>
              <a:rPr lang="pt-BR" dirty="0"/>
              <a:t> e as </a:t>
            </a:r>
            <a:r>
              <a:rPr lang="pt-BR" b="1" dirty="0"/>
              <a:t>transições</a:t>
            </a:r>
            <a:r>
              <a:rPr lang="pt-BR" dirty="0"/>
              <a:t> de </a:t>
            </a:r>
            <a:r>
              <a:rPr lang="pt-BR" b="1" dirty="0"/>
              <a:t>estado</a:t>
            </a:r>
            <a:r>
              <a:rPr lang="pt-BR" dirty="0"/>
              <a:t> de um objeto </a:t>
            </a:r>
            <a:r>
              <a:rPr lang="pt-BR" b="1" dirty="0"/>
              <a:t>constituem</a:t>
            </a:r>
            <a:r>
              <a:rPr lang="pt-BR" dirty="0"/>
              <a:t> o seu </a:t>
            </a:r>
            <a:r>
              <a:rPr lang="pt-BR" b="1" dirty="0"/>
              <a:t>ciclo</a:t>
            </a:r>
            <a:r>
              <a:rPr lang="pt-BR" dirty="0"/>
              <a:t> de </a:t>
            </a:r>
            <a:r>
              <a:rPr lang="pt-BR" b="1" dirty="0"/>
              <a:t>vida</a:t>
            </a:r>
            <a:r>
              <a:rPr lang="pt-BR" dirty="0"/>
              <a:t>. </a:t>
            </a:r>
          </a:p>
        </p:txBody>
      </p:sp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E16A478B-E877-4D64-80C1-555AB7DF1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651" y="5032492"/>
            <a:ext cx="1908698" cy="13188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7251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80054E-7AEF-4687-B73F-2EBD01D4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57A17-7E17-400D-BE4D-E5A2CEB9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1716D-C908-4178-808F-AEC7825F3576}"/>
              </a:ext>
            </a:extLst>
          </p:cNvPr>
          <p:cNvSpPr txBox="1"/>
          <p:nvPr/>
        </p:nvSpPr>
        <p:spPr>
          <a:xfrm>
            <a:off x="782157" y="288524"/>
            <a:ext cx="341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Modelagem de requisitos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6300E-EFCF-4A0C-8B2B-39D10261FABC}"/>
              </a:ext>
            </a:extLst>
          </p:cNvPr>
          <p:cNvSpPr txBox="1"/>
          <p:nvPr/>
        </p:nvSpPr>
        <p:spPr>
          <a:xfrm>
            <a:off x="804093" y="663936"/>
            <a:ext cx="2882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Comportamento e Padrões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5E12E-D28B-4CE4-9E2E-37454226BD2B}"/>
              </a:ext>
            </a:extLst>
          </p:cNvPr>
          <p:cNvSpPr txBox="1"/>
          <p:nvPr/>
        </p:nvSpPr>
        <p:spPr>
          <a:xfrm>
            <a:off x="782157" y="1259175"/>
            <a:ext cx="1043032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Modelagem de estados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 momento de sua </a:t>
            </a:r>
            <a:r>
              <a:rPr lang="pt-BR" b="1" dirty="0"/>
              <a:t>transição</a:t>
            </a:r>
            <a:r>
              <a:rPr lang="pt-BR" dirty="0"/>
              <a:t> de um </a:t>
            </a:r>
            <a:r>
              <a:rPr lang="pt-BR" b="1" dirty="0"/>
              <a:t>estado</a:t>
            </a:r>
            <a:r>
              <a:rPr lang="pt-BR" dirty="0"/>
              <a:t> para outro, um </a:t>
            </a:r>
            <a:r>
              <a:rPr lang="pt-BR" b="1" dirty="0"/>
              <a:t>objeto</a:t>
            </a:r>
            <a:r>
              <a:rPr lang="pt-BR" dirty="0"/>
              <a:t> normalmente </a:t>
            </a:r>
            <a:r>
              <a:rPr lang="pt-BR" b="1" dirty="0"/>
              <a:t>realiza</a:t>
            </a:r>
            <a:r>
              <a:rPr lang="pt-BR" dirty="0"/>
              <a:t> determinadas </a:t>
            </a:r>
            <a:r>
              <a:rPr lang="pt-BR" b="1" dirty="0"/>
              <a:t>ações</a:t>
            </a:r>
            <a:r>
              <a:rPr lang="pt-BR" dirty="0"/>
              <a:t> dentro do sistema.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Cada</a:t>
            </a:r>
            <a:r>
              <a:rPr lang="pt-BR" dirty="0"/>
              <a:t> </a:t>
            </a:r>
            <a:r>
              <a:rPr lang="pt-BR" b="1" dirty="0"/>
              <a:t>objeto</a:t>
            </a:r>
            <a:r>
              <a:rPr lang="pt-BR" dirty="0"/>
              <a:t> pode </a:t>
            </a:r>
            <a:r>
              <a:rPr lang="pt-BR" b="1" dirty="0"/>
              <a:t>passar</a:t>
            </a:r>
            <a:r>
              <a:rPr lang="pt-BR" dirty="0"/>
              <a:t> por um </a:t>
            </a:r>
            <a:r>
              <a:rPr lang="pt-BR" b="1" dirty="0"/>
              <a:t>número</a:t>
            </a:r>
            <a:r>
              <a:rPr lang="pt-BR" dirty="0"/>
              <a:t> </a:t>
            </a:r>
            <a:r>
              <a:rPr lang="pt-BR" b="1" dirty="0"/>
              <a:t>finito</a:t>
            </a:r>
            <a:r>
              <a:rPr lang="pt-BR" dirty="0"/>
              <a:t> de </a:t>
            </a:r>
            <a:r>
              <a:rPr lang="pt-BR" b="1" dirty="0"/>
              <a:t>estados</a:t>
            </a:r>
            <a:r>
              <a:rPr lang="pt-BR" dirty="0"/>
              <a:t> durante a sua vida.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Quando um </a:t>
            </a:r>
            <a:r>
              <a:rPr lang="pt-BR" b="1" dirty="0"/>
              <a:t>objeto</a:t>
            </a:r>
            <a:r>
              <a:rPr lang="pt-BR" dirty="0"/>
              <a:t> </a:t>
            </a:r>
            <a:r>
              <a:rPr lang="pt-BR" b="1" dirty="0"/>
              <a:t>transita</a:t>
            </a:r>
            <a:r>
              <a:rPr lang="pt-BR" dirty="0"/>
              <a:t> de um </a:t>
            </a:r>
            <a:r>
              <a:rPr lang="pt-BR" b="1" dirty="0"/>
              <a:t>estado</a:t>
            </a:r>
            <a:r>
              <a:rPr lang="pt-BR" dirty="0"/>
              <a:t> para outro, significa que o </a:t>
            </a:r>
            <a:r>
              <a:rPr lang="pt-BR" b="1" dirty="0"/>
              <a:t>sistema</a:t>
            </a:r>
            <a:r>
              <a:rPr lang="pt-BR" dirty="0"/>
              <a:t> no qual ele está inserido </a:t>
            </a:r>
            <a:r>
              <a:rPr lang="pt-BR" b="1" dirty="0"/>
              <a:t>também</a:t>
            </a:r>
            <a:r>
              <a:rPr lang="pt-BR" dirty="0"/>
              <a:t> está </a:t>
            </a:r>
            <a:r>
              <a:rPr lang="pt-BR" b="1" dirty="0"/>
              <a:t>mudando</a:t>
            </a:r>
            <a:r>
              <a:rPr lang="pt-BR" dirty="0"/>
              <a:t> de </a:t>
            </a:r>
            <a:r>
              <a:rPr lang="pt-BR" b="1" dirty="0"/>
              <a:t>estado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Pela</a:t>
            </a:r>
            <a:r>
              <a:rPr lang="pt-BR" dirty="0"/>
              <a:t> </a:t>
            </a:r>
            <a:r>
              <a:rPr lang="pt-BR" b="1" dirty="0"/>
              <a:t>análise</a:t>
            </a:r>
            <a:r>
              <a:rPr lang="pt-BR" dirty="0"/>
              <a:t> das </a:t>
            </a:r>
            <a:r>
              <a:rPr lang="pt-BR" b="1" dirty="0"/>
              <a:t>transições</a:t>
            </a:r>
            <a:r>
              <a:rPr lang="pt-BR" dirty="0"/>
              <a:t> entre </a:t>
            </a:r>
            <a:r>
              <a:rPr lang="pt-BR" b="1" dirty="0"/>
              <a:t>estados</a:t>
            </a:r>
            <a:r>
              <a:rPr lang="pt-BR" dirty="0"/>
              <a:t> dos objetos de um sistema de software, é </a:t>
            </a:r>
            <a:r>
              <a:rPr lang="pt-BR" b="1" dirty="0"/>
              <a:t>possível</a:t>
            </a:r>
            <a:r>
              <a:rPr lang="pt-BR" dirty="0"/>
              <a:t> </a:t>
            </a:r>
            <a:r>
              <a:rPr lang="pt-BR" b="1" dirty="0"/>
              <a:t>prever</a:t>
            </a:r>
            <a:r>
              <a:rPr lang="pt-BR" dirty="0"/>
              <a:t> todas as </a:t>
            </a:r>
            <a:r>
              <a:rPr lang="pt-BR" b="1" dirty="0"/>
              <a:t>possíveis</a:t>
            </a:r>
            <a:r>
              <a:rPr lang="pt-BR" dirty="0"/>
              <a:t> </a:t>
            </a:r>
            <a:r>
              <a:rPr lang="pt-BR" b="1" dirty="0"/>
              <a:t>operações</a:t>
            </a:r>
            <a:r>
              <a:rPr lang="pt-BR" dirty="0"/>
              <a:t> realizadas, em função de eventos que podem ocorrer.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O </a:t>
            </a:r>
            <a:r>
              <a:rPr lang="pt-BR" b="1" dirty="0"/>
              <a:t>diagrama</a:t>
            </a:r>
            <a:r>
              <a:rPr lang="pt-BR" dirty="0"/>
              <a:t> </a:t>
            </a:r>
            <a:r>
              <a:rPr lang="pt-BR" b="1" dirty="0"/>
              <a:t>UML</a:t>
            </a:r>
            <a:r>
              <a:rPr lang="pt-BR" dirty="0"/>
              <a:t> utilizado para realizar essa análise é o </a:t>
            </a:r>
            <a:r>
              <a:rPr lang="pt-BR" b="1" dirty="0"/>
              <a:t>diagrama</a:t>
            </a:r>
            <a:r>
              <a:rPr lang="pt-BR" dirty="0"/>
              <a:t> de </a:t>
            </a:r>
            <a:r>
              <a:rPr lang="pt-BR" b="1" dirty="0"/>
              <a:t>transição</a:t>
            </a:r>
            <a:r>
              <a:rPr lang="pt-BR" dirty="0"/>
              <a:t> de </a:t>
            </a:r>
            <a:r>
              <a:rPr lang="pt-BR" b="1" dirty="0"/>
              <a:t>estado</a:t>
            </a:r>
            <a:r>
              <a:rPr lang="pt-BR" dirty="0"/>
              <a:t> (DTE). Esse diagrama </a:t>
            </a:r>
            <a:r>
              <a:rPr lang="pt-BR" b="1" dirty="0"/>
              <a:t>permite</a:t>
            </a:r>
            <a:r>
              <a:rPr lang="pt-BR" dirty="0"/>
              <a:t> </a:t>
            </a:r>
            <a:r>
              <a:rPr lang="pt-BR" b="1" dirty="0"/>
              <a:t>descrever</a:t>
            </a:r>
            <a:r>
              <a:rPr lang="pt-BR" dirty="0"/>
              <a:t> o </a:t>
            </a:r>
            <a:r>
              <a:rPr lang="pt-BR" b="1" dirty="0"/>
              <a:t>ciclo</a:t>
            </a:r>
            <a:r>
              <a:rPr lang="pt-BR" dirty="0"/>
              <a:t> de </a:t>
            </a:r>
            <a:r>
              <a:rPr lang="pt-BR" b="1" dirty="0"/>
              <a:t>vida</a:t>
            </a:r>
            <a:r>
              <a:rPr lang="pt-BR" dirty="0"/>
              <a:t> de </a:t>
            </a:r>
            <a:r>
              <a:rPr lang="pt-BR" b="1" dirty="0"/>
              <a:t>objetos</a:t>
            </a:r>
            <a:r>
              <a:rPr lang="pt-BR" dirty="0"/>
              <a:t> de uma classe, os </a:t>
            </a:r>
            <a:r>
              <a:rPr lang="pt-BR" b="1" dirty="0"/>
              <a:t>eventos</a:t>
            </a:r>
            <a:r>
              <a:rPr lang="pt-BR" dirty="0"/>
              <a:t> que </a:t>
            </a:r>
            <a:r>
              <a:rPr lang="pt-BR" b="1" dirty="0"/>
              <a:t>causam</a:t>
            </a:r>
            <a:r>
              <a:rPr lang="pt-BR" dirty="0"/>
              <a:t> a </a:t>
            </a:r>
            <a:r>
              <a:rPr lang="pt-BR" b="1" dirty="0"/>
              <a:t>transição</a:t>
            </a:r>
            <a:r>
              <a:rPr lang="pt-BR" dirty="0"/>
              <a:t> de um </a:t>
            </a:r>
            <a:r>
              <a:rPr lang="pt-BR" b="1" dirty="0"/>
              <a:t>estado</a:t>
            </a:r>
            <a:r>
              <a:rPr lang="pt-BR" dirty="0"/>
              <a:t> para outro e a </a:t>
            </a:r>
            <a:r>
              <a:rPr lang="pt-BR" b="1" dirty="0"/>
              <a:t>realização</a:t>
            </a:r>
            <a:r>
              <a:rPr lang="pt-BR" dirty="0"/>
              <a:t> de </a:t>
            </a:r>
            <a:r>
              <a:rPr lang="pt-BR" b="1" dirty="0"/>
              <a:t>operações</a:t>
            </a:r>
            <a:r>
              <a:rPr lang="pt-BR" dirty="0"/>
              <a:t> resultantes.</a:t>
            </a:r>
          </a:p>
          <a:p>
            <a:endParaRPr lang="pt-BR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5368230-6F03-4BCD-A8D2-C4F523C66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54" y="2201662"/>
            <a:ext cx="921578" cy="97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6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80054E-7AEF-4687-B73F-2EBD01D4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57A17-7E17-400D-BE4D-E5A2CEB9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1716D-C908-4178-808F-AEC7825F3576}"/>
              </a:ext>
            </a:extLst>
          </p:cNvPr>
          <p:cNvSpPr txBox="1"/>
          <p:nvPr/>
        </p:nvSpPr>
        <p:spPr>
          <a:xfrm>
            <a:off x="782157" y="288524"/>
            <a:ext cx="341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Modelagem de requisitos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6300E-EFCF-4A0C-8B2B-39D10261FABC}"/>
              </a:ext>
            </a:extLst>
          </p:cNvPr>
          <p:cNvSpPr txBox="1"/>
          <p:nvPr/>
        </p:nvSpPr>
        <p:spPr>
          <a:xfrm>
            <a:off x="804093" y="663936"/>
            <a:ext cx="2882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Comportamento e Padrões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0AD74-A902-48A7-B8E4-8D81DE1675A0}"/>
              </a:ext>
            </a:extLst>
          </p:cNvPr>
          <p:cNvSpPr txBox="1"/>
          <p:nvPr/>
        </p:nvSpPr>
        <p:spPr>
          <a:xfrm>
            <a:off x="782157" y="1259175"/>
            <a:ext cx="1043032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Diagrama de Transição de Estado (DTE)</a:t>
            </a:r>
          </a:p>
          <a:p>
            <a:endParaRPr lang="pt-BR" dirty="0"/>
          </a:p>
          <a:p>
            <a:r>
              <a:rPr lang="pt-BR" dirty="0"/>
              <a:t>Alguns </a:t>
            </a:r>
            <a:r>
              <a:rPr lang="pt-BR" b="1" dirty="0"/>
              <a:t>elementos</a:t>
            </a:r>
            <a:r>
              <a:rPr lang="pt-BR" dirty="0"/>
              <a:t> </a:t>
            </a:r>
            <a:r>
              <a:rPr lang="pt-BR" b="1" dirty="0"/>
              <a:t>básicos</a:t>
            </a:r>
            <a:r>
              <a:rPr lang="pt-BR" dirty="0"/>
              <a:t> de um </a:t>
            </a:r>
            <a:r>
              <a:rPr lang="pt-BR" b="1" dirty="0"/>
              <a:t>diagrama</a:t>
            </a:r>
            <a:r>
              <a:rPr lang="pt-BR" dirty="0"/>
              <a:t> de </a:t>
            </a:r>
            <a:r>
              <a:rPr lang="pt-BR" b="1" dirty="0"/>
              <a:t>transição</a:t>
            </a:r>
            <a:r>
              <a:rPr lang="pt-BR" dirty="0"/>
              <a:t> de </a:t>
            </a:r>
            <a:r>
              <a:rPr lang="pt-BR" b="1" dirty="0"/>
              <a:t>estados</a:t>
            </a:r>
            <a:r>
              <a:rPr lang="pt-BR" dirty="0"/>
              <a:t> são os </a:t>
            </a:r>
            <a:r>
              <a:rPr lang="pt-BR" b="1" dirty="0"/>
              <a:t>estados</a:t>
            </a:r>
            <a:r>
              <a:rPr lang="pt-BR" dirty="0"/>
              <a:t> e as </a:t>
            </a:r>
            <a:r>
              <a:rPr lang="pt-BR" b="1" dirty="0"/>
              <a:t>transições</a:t>
            </a:r>
            <a:r>
              <a:rPr lang="pt-BR" dirty="0"/>
              <a:t>. Associados a estas últimas estão os conceitos de </a:t>
            </a:r>
            <a:r>
              <a:rPr lang="pt-BR" b="1" dirty="0"/>
              <a:t>evento</a:t>
            </a:r>
            <a:r>
              <a:rPr lang="pt-BR" dirty="0"/>
              <a:t>, </a:t>
            </a:r>
            <a:r>
              <a:rPr lang="pt-BR" b="1" dirty="0"/>
              <a:t>ação</a:t>
            </a:r>
            <a:r>
              <a:rPr lang="pt-BR" dirty="0"/>
              <a:t> e </a:t>
            </a:r>
            <a:r>
              <a:rPr lang="pt-BR" b="1" dirty="0"/>
              <a:t>atividade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Estados</a:t>
            </a:r>
          </a:p>
          <a:p>
            <a:endParaRPr lang="pt-BR" dirty="0"/>
          </a:p>
          <a:p>
            <a:r>
              <a:rPr lang="pt-BR" dirty="0"/>
              <a:t>Um </a:t>
            </a:r>
            <a:r>
              <a:rPr lang="pt-BR" b="1" dirty="0"/>
              <a:t>estado</a:t>
            </a:r>
            <a:r>
              <a:rPr lang="pt-BR" dirty="0"/>
              <a:t> é uma </a:t>
            </a:r>
            <a:r>
              <a:rPr lang="pt-BR" b="1" dirty="0"/>
              <a:t>situação</a:t>
            </a:r>
            <a:r>
              <a:rPr lang="pt-BR" dirty="0"/>
              <a:t> na vida de um objeto </a:t>
            </a:r>
            <a:r>
              <a:rPr lang="pt-BR" b="1" dirty="0"/>
              <a:t>durante</a:t>
            </a:r>
            <a:r>
              <a:rPr lang="pt-BR" dirty="0"/>
              <a:t> a </a:t>
            </a:r>
            <a:r>
              <a:rPr lang="pt-BR" b="1" dirty="0"/>
              <a:t>qual</a:t>
            </a:r>
            <a:r>
              <a:rPr lang="pt-BR" dirty="0"/>
              <a:t> ele </a:t>
            </a:r>
            <a:r>
              <a:rPr lang="pt-BR" b="1" dirty="0"/>
              <a:t>satisfaz</a:t>
            </a:r>
            <a:r>
              <a:rPr lang="pt-BR" dirty="0"/>
              <a:t> alguma </a:t>
            </a:r>
            <a:r>
              <a:rPr lang="pt-BR" b="1" dirty="0"/>
              <a:t>condição</a:t>
            </a:r>
            <a:r>
              <a:rPr lang="pt-BR" dirty="0"/>
              <a:t> ou </a:t>
            </a:r>
            <a:r>
              <a:rPr lang="pt-BR" b="1" dirty="0"/>
              <a:t>realiza</a:t>
            </a:r>
            <a:r>
              <a:rPr lang="pt-BR" dirty="0"/>
              <a:t> alguma </a:t>
            </a:r>
            <a:r>
              <a:rPr lang="pt-BR" b="1" dirty="0"/>
              <a:t>atividade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Cada estado de um objeto é </a:t>
            </a:r>
            <a:r>
              <a:rPr lang="pt-BR" b="1" dirty="0"/>
              <a:t>normalmente</a:t>
            </a:r>
            <a:r>
              <a:rPr lang="pt-BR" dirty="0"/>
              <a:t> </a:t>
            </a:r>
            <a:r>
              <a:rPr lang="pt-BR" b="1" dirty="0"/>
              <a:t>determinado</a:t>
            </a:r>
            <a:r>
              <a:rPr lang="pt-BR" dirty="0"/>
              <a:t> pelos </a:t>
            </a:r>
            <a:r>
              <a:rPr lang="pt-BR" b="1" dirty="0"/>
              <a:t>valores</a:t>
            </a:r>
            <a:r>
              <a:rPr lang="pt-BR" dirty="0"/>
              <a:t> dos seus </a:t>
            </a:r>
            <a:r>
              <a:rPr lang="pt-BR" b="1" dirty="0"/>
              <a:t>atributos</a:t>
            </a:r>
            <a:r>
              <a:rPr lang="pt-BR" dirty="0"/>
              <a:t> e (ou) pelas </a:t>
            </a:r>
            <a:r>
              <a:rPr lang="pt-BR" b="1" dirty="0"/>
              <a:t>suas</a:t>
            </a:r>
            <a:r>
              <a:rPr lang="pt-BR" dirty="0"/>
              <a:t> </a:t>
            </a:r>
            <a:r>
              <a:rPr lang="pt-BR" b="1" dirty="0"/>
              <a:t>ligações</a:t>
            </a:r>
            <a:r>
              <a:rPr lang="pt-BR" dirty="0"/>
              <a:t> com </a:t>
            </a:r>
            <a:r>
              <a:rPr lang="pt-BR" b="1" dirty="0"/>
              <a:t>outros</a:t>
            </a:r>
            <a:r>
              <a:rPr lang="pt-BR" dirty="0"/>
              <a:t> </a:t>
            </a:r>
            <a:r>
              <a:rPr lang="pt-BR" b="1" dirty="0"/>
              <a:t>objetos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b="1" dirty="0"/>
              <a:t>Por exemplo: </a:t>
            </a:r>
          </a:p>
          <a:p>
            <a:r>
              <a:rPr lang="pt-BR" dirty="0"/>
              <a:t>“O </a:t>
            </a:r>
            <a:r>
              <a:rPr lang="pt-BR" b="1" dirty="0"/>
              <a:t>atributo</a:t>
            </a:r>
            <a:r>
              <a:rPr lang="pt-BR" dirty="0"/>
              <a:t> ‘reservado’ do objeto livro tem </a:t>
            </a:r>
            <a:r>
              <a:rPr lang="pt-BR" b="1" dirty="0"/>
              <a:t>valor</a:t>
            </a:r>
            <a:r>
              <a:rPr lang="pt-BR" dirty="0"/>
              <a:t> </a:t>
            </a:r>
            <a:r>
              <a:rPr lang="pt-BR" b="1" dirty="0"/>
              <a:t>verdadeiro</a:t>
            </a:r>
            <a:r>
              <a:rPr lang="pt-BR" dirty="0"/>
              <a:t>”.</a:t>
            </a:r>
          </a:p>
          <a:p>
            <a:r>
              <a:rPr lang="pt-BR" dirty="0"/>
              <a:t>“Uma </a:t>
            </a:r>
            <a:r>
              <a:rPr lang="pt-BR" b="1" dirty="0"/>
              <a:t>conta</a:t>
            </a:r>
            <a:r>
              <a:rPr lang="pt-BR" dirty="0"/>
              <a:t> </a:t>
            </a:r>
            <a:r>
              <a:rPr lang="pt-BR" b="1" dirty="0"/>
              <a:t>bancária</a:t>
            </a:r>
            <a:r>
              <a:rPr lang="pt-BR" dirty="0"/>
              <a:t> </a:t>
            </a:r>
            <a:r>
              <a:rPr lang="pt-BR" b="1" dirty="0"/>
              <a:t>passa</a:t>
            </a:r>
            <a:r>
              <a:rPr lang="pt-BR" dirty="0"/>
              <a:t> para o ‘</a:t>
            </a:r>
            <a:r>
              <a:rPr lang="pt-BR" b="1" dirty="0"/>
              <a:t>vermelho’</a:t>
            </a:r>
            <a:r>
              <a:rPr lang="pt-BR" dirty="0"/>
              <a:t> quando o seu ‘</a:t>
            </a:r>
            <a:r>
              <a:rPr lang="pt-BR" b="1" dirty="0"/>
              <a:t>saldo’</a:t>
            </a:r>
            <a:r>
              <a:rPr lang="pt-BR" dirty="0"/>
              <a:t> fica </a:t>
            </a:r>
            <a:r>
              <a:rPr lang="pt-BR" b="1" dirty="0"/>
              <a:t>negativo</a:t>
            </a:r>
            <a:r>
              <a:rPr lang="pt-BR" dirty="0"/>
              <a:t>”.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187127-7796-4A06-86D0-E0B212ABA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300" y="5200974"/>
            <a:ext cx="1762315" cy="85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351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8BB0621-FA98-416B-A0A4-BE4A9345D386}" vid="{7E4FCFFC-E285-4C93-A7A7-F12A812FE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template_slides</Template>
  <TotalTime>10338</TotalTime>
  <Words>2662</Words>
  <Application>Microsoft Office PowerPoint</Application>
  <PresentationFormat>Widescreen</PresentationFormat>
  <Paragraphs>253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Liberation Sans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SCALABRINI SAMPAIO</dc:creator>
  <cp:lastModifiedBy>GUSTAVO SCALABRINI SAMPAIO</cp:lastModifiedBy>
  <cp:revision>315</cp:revision>
  <dcterms:created xsi:type="dcterms:W3CDTF">2021-08-08T22:11:33Z</dcterms:created>
  <dcterms:modified xsi:type="dcterms:W3CDTF">2022-11-17T01:30:03Z</dcterms:modified>
</cp:coreProperties>
</file>