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2"/>
  </p:notesMasterIdLst>
  <p:handoutMasterIdLst>
    <p:handoutMasterId r:id="rId33"/>
  </p:handoutMasterIdLst>
  <p:sldIdLst>
    <p:sldId id="1627" r:id="rId2"/>
    <p:sldId id="1684" r:id="rId3"/>
    <p:sldId id="1836" r:id="rId4"/>
    <p:sldId id="1838" r:id="rId5"/>
    <p:sldId id="1938" r:id="rId6"/>
    <p:sldId id="1839" r:id="rId7"/>
    <p:sldId id="1841" r:id="rId8"/>
    <p:sldId id="1842" r:id="rId9"/>
    <p:sldId id="1843" r:id="rId10"/>
    <p:sldId id="1833" r:id="rId11"/>
    <p:sldId id="1849" r:id="rId12"/>
    <p:sldId id="1940" r:id="rId13"/>
    <p:sldId id="1850" r:id="rId14"/>
    <p:sldId id="1851" r:id="rId15"/>
    <p:sldId id="1852" r:id="rId16"/>
    <p:sldId id="1792" r:id="rId17"/>
    <p:sldId id="1729" r:id="rId18"/>
    <p:sldId id="1834" r:id="rId19"/>
    <p:sldId id="1837" r:id="rId20"/>
    <p:sldId id="1854" r:id="rId21"/>
    <p:sldId id="1855" r:id="rId22"/>
    <p:sldId id="1840" r:id="rId23"/>
    <p:sldId id="1835" r:id="rId24"/>
    <p:sldId id="1859" r:id="rId25"/>
    <p:sldId id="1860" r:id="rId26"/>
    <p:sldId id="1861" r:id="rId27"/>
    <p:sldId id="1862" r:id="rId28"/>
    <p:sldId id="1863" r:id="rId29"/>
    <p:sldId id="1865" r:id="rId30"/>
    <p:sldId id="1786"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C460D-D75C-4D61-A9E7-968D16AF19F9}" v="83" dt="2021-07-30T08:18:13.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4" autoAdjust="0"/>
    <p:restoredTop sz="74334" autoAdjust="0"/>
  </p:normalViewPr>
  <p:slideViewPr>
    <p:cSldViewPr snapToGrid="0">
      <p:cViewPr varScale="1">
        <p:scale>
          <a:sx n="53" d="100"/>
          <a:sy n="53" d="100"/>
        </p:scale>
        <p:origin x="1308" y="60"/>
      </p:cViewPr>
      <p:guideLst/>
    </p:cSldViewPr>
  </p:slideViewPr>
  <p:outlineViewPr>
    <p:cViewPr>
      <p:scale>
        <a:sx n="33" d="100"/>
        <a:sy n="33" d="100"/>
      </p:scale>
      <p:origin x="0" y="-17658"/>
    </p:cViewPr>
  </p:outlineViewPr>
  <p:notesTextViewPr>
    <p:cViewPr>
      <p:scale>
        <a:sx n="1" d="1"/>
        <a:sy n="1" d="1"/>
      </p:scale>
      <p:origin x="0" y="0"/>
    </p:cViewPr>
  </p:notesTextViewPr>
  <p:notesViewPr>
    <p:cSldViewPr snapToGrid="0">
      <p:cViewPr>
        <p:scale>
          <a:sx n="1" d="2"/>
          <a:sy n="1" d="2"/>
        </p:scale>
        <p:origin x="3108" y="5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1/16/2023 8:23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1/16/2023 8:23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For ASP.NET and ASP.NET Core developers, setting app settings in App Service are like setting them in </a:t>
            </a:r>
            <a:r>
              <a:rPr lang="en-US" b="0" dirty="0">
                <a:solidFill>
                  <a:srgbClr val="CE9178"/>
                </a:solidFill>
                <a:effectLst/>
                <a:latin typeface="Consolas" panose="020B0609020204030204" pitchFamily="49" charset="0"/>
              </a:rPr>
              <a:t>`&lt;</a:t>
            </a:r>
            <a:r>
              <a:rPr lang="en-US" b="0" dirty="0" err="1">
                <a:solidFill>
                  <a:srgbClr val="CE9178"/>
                </a:solidFill>
                <a:effectLst/>
                <a:latin typeface="Consolas" panose="020B0609020204030204" pitchFamily="49" charset="0"/>
              </a:rPr>
              <a:t>appSettings</a:t>
            </a:r>
            <a:r>
              <a:rPr lang="en-US" b="0" dirty="0">
                <a:solidFill>
                  <a:srgbClr val="CE9178"/>
                </a:solidFill>
                <a:effectLst/>
                <a:latin typeface="Consolas" panose="020B0609020204030204" pitchFamily="49" charset="0"/>
              </a:rPr>
              <a:t>&gt;`</a:t>
            </a:r>
            <a:r>
              <a:rPr lang="en-US" b="0" dirty="0">
                <a:solidFill>
                  <a:srgbClr val="D4D4D4"/>
                </a:solidFill>
                <a:effectLst/>
                <a:latin typeface="Consolas" panose="020B0609020204030204" pitchFamily="49" charset="0"/>
              </a:rPr>
              <a:t> in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Web.config</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or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appsettings.json</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but the values in App Service override the ones in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Web.config</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or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appsettings.json</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marL="171450" indent="-171450">
              <a:buFont typeface="Arial" panose="020B0604020202020204" pitchFamily="34" charset="0"/>
              <a:buChar char="•"/>
            </a:pPr>
            <a:endParaRPr lang="en-US"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keep development settings (for example, local MySQL password) in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Web.config</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or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appsettings.json</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but production secrets (for example, Azure MySQL database password) safe in App 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and edit settings in bulk by using the format shown above which illustrates setting connection strings.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39237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spcBef>
                <a:spcPts val="0"/>
              </a:spcBef>
              <a:spcAft>
                <a:spcPts val="1000"/>
              </a:spcAft>
              <a:buFont typeface="Arial" panose="020B0604020202020204" pitchFamily="34" charset="0"/>
              <a:buChar char="•"/>
            </a:pPr>
            <a:r>
              <a:rPr lang="en-US" sz="1200" b="1" dirty="0">
                <a:effectLst/>
                <a:latin typeface="Cambria" panose="02040503050406030204" pitchFamily="18" charset="0"/>
                <a:ea typeface="Cambria" panose="02040503050406030204" pitchFamily="18" charset="0"/>
                <a:cs typeface="Times New Roman" panose="02020603050405020304" pitchFamily="18" charset="0"/>
              </a:rPr>
              <a:t>Platform settings</a:t>
            </a:r>
            <a:r>
              <a:rPr lang="en-US" sz="1200" dirty="0">
                <a:effectLst/>
                <a:latin typeface="Cambria" panose="02040503050406030204" pitchFamily="18" charset="0"/>
                <a:ea typeface="Cambria" panose="02040503050406030204" pitchFamily="18" charset="0"/>
                <a:cs typeface="Times New Roman" panose="02020603050405020304" pitchFamily="18" charset="0"/>
              </a:rPr>
              <a:t>: Lets you configure settings for the hosting platform, including:</a:t>
            </a:r>
          </a:p>
          <a:p>
            <a:pPr marL="628650" marR="0" lvl="1" indent="-171450">
              <a:spcBef>
                <a:spcPts val="0"/>
              </a:spcBef>
              <a:spcAft>
                <a:spcPts val="1000"/>
              </a:spcAft>
            </a:pPr>
            <a:r>
              <a:rPr lang="en-US" sz="1200" b="1" dirty="0" err="1">
                <a:effectLst/>
                <a:latin typeface="Cambria" panose="02040503050406030204" pitchFamily="18" charset="0"/>
                <a:ea typeface="Cambria" panose="02040503050406030204" pitchFamily="18" charset="0"/>
                <a:cs typeface="Times New Roman" panose="02020603050405020304" pitchFamily="18" charset="0"/>
              </a:rPr>
              <a:t>Bitness</a:t>
            </a:r>
            <a:r>
              <a:rPr lang="en-US" sz="1200" dirty="0">
                <a:effectLst/>
                <a:latin typeface="Cambria" panose="02040503050406030204" pitchFamily="18" charset="0"/>
                <a:ea typeface="Cambria" panose="02040503050406030204" pitchFamily="18" charset="0"/>
                <a:cs typeface="Times New Roman" panose="02020603050405020304" pitchFamily="18" charset="0"/>
              </a:rPr>
              <a:t>: 32-bit or 64-bit.</a:t>
            </a:r>
          </a:p>
          <a:p>
            <a:pPr marL="628650" marR="0" lvl="1" indent="-171450">
              <a:spcBef>
                <a:spcPts val="0"/>
              </a:spcBef>
              <a:spcAft>
                <a:spcPts val="1000"/>
              </a:spcAft>
            </a:pPr>
            <a:r>
              <a:rPr lang="en-US" sz="1200" b="1" dirty="0">
                <a:effectLst/>
                <a:latin typeface="Cambria" panose="02040503050406030204" pitchFamily="18" charset="0"/>
                <a:ea typeface="Cambria" panose="02040503050406030204" pitchFamily="18" charset="0"/>
                <a:cs typeface="Times New Roman" panose="02020603050405020304" pitchFamily="18" charset="0"/>
              </a:rPr>
              <a:t>WebSocket protocol</a:t>
            </a:r>
            <a:r>
              <a:rPr lang="en-US" sz="1200" dirty="0">
                <a:effectLst/>
                <a:latin typeface="Cambria" panose="02040503050406030204" pitchFamily="18" charset="0"/>
                <a:ea typeface="Cambria" panose="02040503050406030204" pitchFamily="18" charset="0"/>
                <a:cs typeface="Times New Roman" panose="02020603050405020304" pitchFamily="18" charset="0"/>
              </a:rPr>
              <a:t>: For ASP.NET </a:t>
            </a:r>
            <a:r>
              <a:rPr lang="en-US" sz="1200" dirty="0" err="1">
                <a:effectLst/>
                <a:latin typeface="Cambria" panose="02040503050406030204" pitchFamily="18" charset="0"/>
                <a:ea typeface="Cambria" panose="02040503050406030204" pitchFamily="18" charset="0"/>
                <a:cs typeface="Times New Roman" panose="02020603050405020304" pitchFamily="18" charset="0"/>
              </a:rPr>
              <a:t>SignalR</a:t>
            </a:r>
            <a:r>
              <a:rPr lang="en-US" sz="1200" dirty="0">
                <a:effectLst/>
                <a:latin typeface="Cambria" panose="02040503050406030204" pitchFamily="18" charset="0"/>
                <a:ea typeface="Cambria" panose="02040503050406030204" pitchFamily="18" charset="0"/>
                <a:cs typeface="Times New Roman" panose="02020603050405020304" pitchFamily="18" charset="0"/>
              </a:rPr>
              <a:t> or socket.io, for example.</a:t>
            </a:r>
          </a:p>
          <a:p>
            <a:pPr marL="628650" marR="0" lvl="1" indent="-171450">
              <a:spcBef>
                <a:spcPts val="0"/>
              </a:spcBef>
              <a:spcAft>
                <a:spcPts val="1000"/>
              </a:spcAft>
            </a:pPr>
            <a:r>
              <a:rPr lang="en-US" sz="1200" b="1" dirty="0">
                <a:effectLst/>
                <a:latin typeface="Cambria" panose="02040503050406030204" pitchFamily="18" charset="0"/>
                <a:ea typeface="Cambria" panose="02040503050406030204" pitchFamily="18" charset="0"/>
                <a:cs typeface="Times New Roman" panose="02020603050405020304" pitchFamily="18" charset="0"/>
              </a:rPr>
              <a:t>Always On</a:t>
            </a:r>
            <a:r>
              <a:rPr lang="en-US" sz="1200" dirty="0">
                <a:effectLst/>
                <a:latin typeface="Cambria" panose="02040503050406030204" pitchFamily="18" charset="0"/>
                <a:ea typeface="Cambria" panose="02040503050406030204" pitchFamily="18" charset="0"/>
                <a:cs typeface="Times New Roman" panose="02020603050405020304" pitchFamily="18" charset="0"/>
              </a:rPr>
              <a:t>: Keep the app loaded even when there’s no traffic. By default, </a:t>
            </a:r>
            <a:r>
              <a:rPr lang="en-US" sz="1200" b="1" dirty="0">
                <a:effectLst/>
                <a:latin typeface="Cambria" panose="02040503050406030204" pitchFamily="18" charset="0"/>
                <a:ea typeface="Cambria" panose="02040503050406030204" pitchFamily="18" charset="0"/>
                <a:cs typeface="Times New Roman" panose="02020603050405020304" pitchFamily="18" charset="0"/>
              </a:rPr>
              <a:t>Always On</a:t>
            </a:r>
            <a:r>
              <a:rPr lang="en-US" sz="1200" dirty="0">
                <a:effectLst/>
                <a:latin typeface="Cambria" panose="02040503050406030204" pitchFamily="18" charset="0"/>
                <a:ea typeface="Cambria" panose="02040503050406030204" pitchFamily="18" charset="0"/>
                <a:cs typeface="Times New Roman" panose="02020603050405020304" pitchFamily="18" charset="0"/>
              </a:rPr>
              <a:t> is not enabled and the app is unloaded after 20 minutes without any incoming requests. It’s required for continuous </a:t>
            </a:r>
            <a:r>
              <a:rPr lang="en-US" sz="1200" dirty="0" err="1">
                <a:effectLst/>
                <a:latin typeface="Cambria" panose="02040503050406030204" pitchFamily="18" charset="0"/>
                <a:ea typeface="Cambria" panose="02040503050406030204" pitchFamily="18" charset="0"/>
                <a:cs typeface="Times New Roman" panose="02020603050405020304" pitchFamily="18" charset="0"/>
              </a:rPr>
              <a:t>WebJobs</a:t>
            </a:r>
            <a:r>
              <a:rPr lang="en-US" sz="1200" dirty="0">
                <a:effectLst/>
                <a:latin typeface="Cambria" panose="02040503050406030204" pitchFamily="18" charset="0"/>
                <a:ea typeface="Cambria" panose="02040503050406030204" pitchFamily="18" charset="0"/>
                <a:cs typeface="Times New Roman" panose="02020603050405020304" pitchFamily="18" charset="0"/>
              </a:rPr>
              <a:t> or for </a:t>
            </a:r>
            <a:r>
              <a:rPr lang="en-US" sz="1200" dirty="0" err="1">
                <a:effectLst/>
                <a:latin typeface="Cambria" panose="02040503050406030204" pitchFamily="18" charset="0"/>
                <a:ea typeface="Cambria" panose="02040503050406030204" pitchFamily="18" charset="0"/>
                <a:cs typeface="Times New Roman" panose="02020603050405020304" pitchFamily="18" charset="0"/>
              </a:rPr>
              <a:t>WebJobs</a:t>
            </a:r>
            <a:r>
              <a:rPr lang="en-US" sz="1200" dirty="0">
                <a:effectLst/>
                <a:latin typeface="Cambria" panose="02040503050406030204" pitchFamily="18" charset="0"/>
                <a:ea typeface="Cambria" panose="02040503050406030204" pitchFamily="18" charset="0"/>
                <a:cs typeface="Times New Roman" panose="02020603050405020304" pitchFamily="18" charset="0"/>
              </a:rPr>
              <a:t> that are triggered using a CRON expression.</a:t>
            </a:r>
          </a:p>
          <a:p>
            <a:pPr marL="628650" marR="0" lvl="1" indent="-171450">
              <a:spcBef>
                <a:spcPts val="0"/>
              </a:spcBef>
              <a:spcAft>
                <a:spcPts val="1000"/>
              </a:spcAft>
            </a:pPr>
            <a:r>
              <a:rPr lang="en-US" sz="1200" b="1" dirty="0">
                <a:effectLst/>
                <a:latin typeface="Cambria" panose="02040503050406030204" pitchFamily="18" charset="0"/>
                <a:ea typeface="Cambria" panose="02040503050406030204" pitchFamily="18" charset="0"/>
                <a:cs typeface="Times New Roman" panose="02020603050405020304" pitchFamily="18" charset="0"/>
              </a:rPr>
              <a:t>Managed pipeline version</a:t>
            </a:r>
            <a:r>
              <a:rPr lang="en-US" sz="1200" dirty="0">
                <a:effectLst/>
                <a:latin typeface="Cambria" panose="02040503050406030204" pitchFamily="18" charset="0"/>
                <a:ea typeface="Cambria" panose="02040503050406030204" pitchFamily="18" charset="0"/>
                <a:cs typeface="Times New Roman" panose="02020603050405020304" pitchFamily="18" charset="0"/>
              </a:rPr>
              <a:t>: The IIS pipeline mode. Set it to </a:t>
            </a:r>
            <a:r>
              <a:rPr lang="en-US" sz="1200" b="1" dirty="0">
                <a:effectLst/>
                <a:latin typeface="Cambria" panose="02040503050406030204" pitchFamily="18" charset="0"/>
                <a:ea typeface="Cambria" panose="02040503050406030204" pitchFamily="18" charset="0"/>
                <a:cs typeface="Times New Roman" panose="02020603050405020304" pitchFamily="18" charset="0"/>
              </a:rPr>
              <a:t>Classic</a:t>
            </a:r>
            <a:r>
              <a:rPr lang="en-US" sz="1200" dirty="0">
                <a:effectLst/>
                <a:latin typeface="Cambria" panose="02040503050406030204" pitchFamily="18" charset="0"/>
                <a:ea typeface="Cambria" panose="02040503050406030204" pitchFamily="18" charset="0"/>
                <a:cs typeface="Times New Roman" panose="02020603050405020304" pitchFamily="18" charset="0"/>
              </a:rPr>
              <a:t> if you have a legacy app that requires an older version of IIS.</a:t>
            </a:r>
          </a:p>
          <a:p>
            <a:pPr marL="628650" marR="0" lvl="1" indent="-171450">
              <a:spcBef>
                <a:spcPts val="0"/>
              </a:spcBef>
              <a:spcAft>
                <a:spcPts val="1000"/>
              </a:spcAft>
            </a:pPr>
            <a:r>
              <a:rPr lang="en-US" sz="1200" b="1" dirty="0">
                <a:effectLst/>
                <a:latin typeface="Cambria" panose="02040503050406030204" pitchFamily="18" charset="0"/>
                <a:ea typeface="Cambria" panose="02040503050406030204" pitchFamily="18" charset="0"/>
                <a:cs typeface="Times New Roman" panose="02020603050405020304" pitchFamily="18" charset="0"/>
              </a:rPr>
              <a:t>HTTP version</a:t>
            </a:r>
            <a:r>
              <a:rPr lang="en-US" sz="1200" dirty="0">
                <a:effectLst/>
                <a:latin typeface="Cambria" panose="02040503050406030204" pitchFamily="18" charset="0"/>
                <a:ea typeface="Cambria" panose="02040503050406030204" pitchFamily="18" charset="0"/>
                <a:cs typeface="Times New Roman" panose="02020603050405020304" pitchFamily="18" charset="0"/>
              </a:rPr>
              <a:t>: Set to 2.0 to enable support for HTTPS/2 protocol.</a:t>
            </a:r>
          </a:p>
          <a:p>
            <a:pPr marL="628650" marR="0" lvl="1" indent="-171450">
              <a:spcBef>
                <a:spcPts val="0"/>
              </a:spcBef>
              <a:spcAft>
                <a:spcPts val="1000"/>
              </a:spcAft>
            </a:pPr>
            <a:r>
              <a:rPr lang="en-US" sz="1200" b="1" dirty="0">
                <a:effectLst/>
                <a:latin typeface="Cambria" panose="02040503050406030204" pitchFamily="18" charset="0"/>
                <a:ea typeface="Cambria" panose="02040503050406030204" pitchFamily="18" charset="0"/>
                <a:cs typeface="Times New Roman" panose="02020603050405020304" pitchFamily="18" charset="0"/>
              </a:rPr>
              <a:t>ARR affinity</a:t>
            </a:r>
            <a:r>
              <a:rPr lang="en-US" sz="1200" dirty="0">
                <a:effectLst/>
                <a:latin typeface="Cambria" panose="02040503050406030204" pitchFamily="18" charset="0"/>
                <a:ea typeface="Cambria" panose="02040503050406030204" pitchFamily="18" charset="0"/>
                <a:cs typeface="Times New Roman" panose="02020603050405020304" pitchFamily="18" charset="0"/>
              </a:rPr>
              <a:t>: In a multi-instance deployment, ensure that the client is routed to the same instance for the life of the session. You can set this option to </a:t>
            </a:r>
            <a:r>
              <a:rPr lang="en-US" sz="1200" b="1" dirty="0">
                <a:effectLst/>
                <a:latin typeface="Cambria" panose="02040503050406030204" pitchFamily="18" charset="0"/>
                <a:ea typeface="Cambria" panose="02040503050406030204" pitchFamily="18" charset="0"/>
                <a:cs typeface="Times New Roman" panose="02020603050405020304" pitchFamily="18" charset="0"/>
              </a:rPr>
              <a:t>Off</a:t>
            </a:r>
            <a:r>
              <a:rPr lang="en-US" sz="1200" dirty="0">
                <a:effectLst/>
                <a:latin typeface="Cambria" panose="02040503050406030204" pitchFamily="18" charset="0"/>
                <a:ea typeface="Cambria" panose="02040503050406030204" pitchFamily="18" charset="0"/>
                <a:cs typeface="Times New Roman" panose="02020603050405020304" pitchFamily="18" charset="0"/>
              </a:rPr>
              <a:t> for stateless applications.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effectLst/>
                <a:latin typeface="Segoe UI Light" panose="020B0502040204020203" pitchFamily="34" charset="0"/>
                <a:cs typeface="Segoe UI Light" panose="020B0502040204020203" pitchFamily="34" charset="0"/>
              </a:rPr>
              <a:t>Linux and containerized apps</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Configure your custom storage as follows: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Name</a:t>
            </a:r>
            <a:r>
              <a:rPr lang="en-US" b="0" i="0" dirty="0">
                <a:effectLst/>
                <a:latin typeface="Segoe UI Light" panose="020B0502040204020203" pitchFamily="34" charset="0"/>
                <a:cs typeface="Segoe UI Light" panose="020B0502040204020203" pitchFamily="34" charset="0"/>
              </a:rPr>
              <a:t>: The display name.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Configuration options</a:t>
            </a:r>
            <a:r>
              <a:rPr lang="en-US" b="0" i="0" dirty="0">
                <a:effectLst/>
                <a:latin typeface="Segoe UI Light" panose="020B0502040204020203" pitchFamily="34" charset="0"/>
                <a:cs typeface="Segoe UI Light" panose="020B0502040204020203" pitchFamily="34" charset="0"/>
              </a:rPr>
              <a:t>: Basic or Advanced.</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Storage accounts</a:t>
            </a:r>
            <a:r>
              <a:rPr lang="en-US" b="0" i="0" dirty="0">
                <a:effectLst/>
                <a:latin typeface="Segoe UI Light" panose="020B0502040204020203" pitchFamily="34" charset="0"/>
                <a:cs typeface="Segoe UI Light" panose="020B0502040204020203" pitchFamily="34" charset="0"/>
              </a:rPr>
              <a:t>: The storage account with the container you want.</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Storage type</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Azure Blobs</a:t>
            </a:r>
            <a:r>
              <a:rPr lang="en-US" b="0" i="0" dirty="0">
                <a:effectLst/>
                <a:latin typeface="Segoe UI Light" panose="020B0502040204020203" pitchFamily="34" charset="0"/>
                <a:cs typeface="Segoe UI Light" panose="020B0502040204020203" pitchFamily="34" charset="0"/>
              </a:rPr>
              <a:t> or </a:t>
            </a:r>
            <a:r>
              <a:rPr lang="en-US" b="1" i="0" dirty="0">
                <a:effectLst/>
                <a:latin typeface="Segoe UI Light" panose="020B0502040204020203" pitchFamily="34" charset="0"/>
                <a:cs typeface="Segoe UI Light" panose="020B0502040204020203" pitchFamily="34" charset="0"/>
              </a:rPr>
              <a:t>Azure Files</a:t>
            </a:r>
            <a:r>
              <a:rPr lang="en-US" b="0" i="0" dirty="0">
                <a:effectLst/>
                <a:latin typeface="Segoe UI Light" panose="020B0502040204020203" pitchFamily="34" charset="0"/>
                <a:cs typeface="Segoe UI Light" panose="020B0502040204020203" pitchFamily="34" charset="0"/>
              </a:rPr>
              <a:t>. Windows container apps only support Azure Files.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Storage container</a:t>
            </a:r>
            <a:r>
              <a:rPr lang="en-US" b="0" i="0" dirty="0">
                <a:effectLst/>
                <a:latin typeface="Segoe UI Light" panose="020B0502040204020203" pitchFamily="34" charset="0"/>
                <a:cs typeface="Segoe UI Light" panose="020B0502040204020203" pitchFamily="34" charset="0"/>
              </a:rPr>
              <a:t>: For basic configuration, the container you want.</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Share name</a:t>
            </a:r>
            <a:r>
              <a:rPr lang="en-US" b="0" i="0" dirty="0">
                <a:effectLst/>
                <a:latin typeface="Segoe UI Light" panose="020B0502040204020203" pitchFamily="34" charset="0"/>
                <a:cs typeface="Segoe UI Light" panose="020B0502040204020203" pitchFamily="34" charset="0"/>
              </a:rPr>
              <a:t>: For advanced configuration, the file share name.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Access key</a:t>
            </a:r>
            <a:r>
              <a:rPr lang="en-US" b="0" i="0" dirty="0">
                <a:effectLst/>
                <a:latin typeface="Segoe UI Light" panose="020B0502040204020203" pitchFamily="34" charset="0"/>
                <a:cs typeface="Segoe UI Light" panose="020B0502040204020203" pitchFamily="34" charset="0"/>
              </a:rPr>
              <a:t>: For advanced configuration, the access key.</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Mount path</a:t>
            </a:r>
            <a:r>
              <a:rPr lang="en-US" b="0" i="0" dirty="0">
                <a:effectLst/>
                <a:latin typeface="Segoe UI Light" panose="020B0502040204020203" pitchFamily="34" charset="0"/>
                <a:cs typeface="Segoe UI Light" panose="020B0502040204020203" pitchFamily="34" charset="0"/>
              </a:rPr>
              <a:t>: The absolute path in your container to mount the custom storage.</a:t>
            </a:r>
          </a:p>
          <a:p>
            <a:pPr marL="0" indent="0" algn="l">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effectLst/>
                <a:latin typeface="Segoe UI Light" panose="020B0502040204020203" pitchFamily="34" charset="0"/>
                <a:cs typeface="Segoe UI Light" panose="020B0502040204020203" pitchFamily="34" charset="0"/>
              </a:rPr>
              <a:t>Windows apps</a:t>
            </a:r>
            <a:r>
              <a:rPr lang="en-US" b="0" i="0" dirty="0">
                <a:effectLst/>
                <a:latin typeface="Segoe UI Light" panose="020B0502040204020203" pitchFamily="34" charset="0"/>
                <a:cs typeface="Segoe UI Light" panose="020B0502040204020203" pitchFamily="34" charset="0"/>
              </a:rPr>
              <a:t> </a:t>
            </a:r>
          </a:p>
          <a:p>
            <a:pPr algn="l"/>
            <a:r>
              <a:rPr lang="en-US" b="0" i="0" dirty="0">
                <a:effectLst/>
                <a:latin typeface="Segoe UI Light" panose="020B0502040204020203" pitchFamily="34" charset="0"/>
                <a:cs typeface="Segoe UI Light" panose="020B0502040204020203" pitchFamily="34" charset="0"/>
              </a:rPr>
              <a:t>Configure the handler as follows: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Extension</a:t>
            </a:r>
            <a:r>
              <a:rPr lang="en-US" b="0" i="0" dirty="0">
                <a:effectLst/>
                <a:latin typeface="Segoe UI Light" panose="020B0502040204020203" pitchFamily="34" charset="0"/>
                <a:cs typeface="Segoe UI Light" panose="020B0502040204020203" pitchFamily="34" charset="0"/>
              </a:rPr>
              <a:t>: The file extension you want to handle, such as *</a:t>
            </a:r>
            <a:r>
              <a:rPr lang="en-US" b="0" i="1" dirty="0">
                <a:effectLst/>
                <a:latin typeface="Segoe UI Light" panose="020B0502040204020203" pitchFamily="34" charset="0"/>
                <a:cs typeface="Segoe UI Light" panose="020B0502040204020203" pitchFamily="34" charset="0"/>
              </a:rPr>
              <a:t>.php</a:t>
            </a:r>
            <a:r>
              <a:rPr lang="en-US" b="0" i="0" dirty="0">
                <a:effectLst/>
                <a:latin typeface="Segoe UI Light" panose="020B0502040204020203" pitchFamily="34" charset="0"/>
                <a:cs typeface="Segoe UI Light" panose="020B0502040204020203" pitchFamily="34" charset="0"/>
              </a:rPr>
              <a:t> or </a:t>
            </a:r>
            <a:r>
              <a:rPr lang="en-US" b="0" i="1" dirty="0" err="1">
                <a:effectLst/>
                <a:latin typeface="Segoe UI Light" panose="020B0502040204020203" pitchFamily="34" charset="0"/>
                <a:cs typeface="Segoe UI Light" panose="020B0502040204020203" pitchFamily="34" charset="0"/>
              </a:rPr>
              <a:t>handler.fcgi</a:t>
            </a:r>
            <a:r>
              <a:rPr lang="en-US" b="0" i="0" dirty="0">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Script processor</a:t>
            </a:r>
            <a:r>
              <a:rPr lang="en-US" b="0" i="0" dirty="0">
                <a:effectLst/>
                <a:latin typeface="Segoe UI Light" panose="020B0502040204020203" pitchFamily="34" charset="0"/>
                <a:cs typeface="Segoe UI Light" panose="020B0502040204020203" pitchFamily="34" charset="0"/>
              </a:rPr>
              <a:t>: The absolute path of the script processor to you. Requests to files that match the file extension are processed by the script processor. Use the path D:\home\site\wwwroot to refer to your app's root directory.</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Arguments</a:t>
            </a:r>
            <a:r>
              <a:rPr lang="en-US" b="0" i="0" dirty="0">
                <a:effectLst/>
                <a:latin typeface="Segoe UI Light" panose="020B0502040204020203" pitchFamily="34" charset="0"/>
                <a:cs typeface="Segoe UI Light" panose="020B0502040204020203" pitchFamily="34" charset="0"/>
              </a:rPr>
              <a:t>: Optional command-line arguments for the script processor.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15201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Light" panose="020B0502040204020203" pitchFamily="34" charset="0"/>
                <a:cs typeface="Segoe UI Light" panose="020B0502040204020203" pitchFamily="34" charset="0"/>
              </a:rPr>
              <a:t>Enable application logging (Windows)</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To enable application logging for Windows apps in the Azure portal, navigate to your app and select </a:t>
            </a:r>
            <a:r>
              <a:rPr lang="en-US" b="1" i="0" dirty="0">
                <a:effectLst/>
                <a:latin typeface="Segoe UI Light" panose="020B0502040204020203" pitchFamily="34" charset="0"/>
                <a:cs typeface="Segoe UI Light" panose="020B0502040204020203" pitchFamily="34" charset="0"/>
              </a:rPr>
              <a:t>App Service logs</a:t>
            </a:r>
            <a:r>
              <a:rPr lang="en-US" b="0" i="0" dirty="0">
                <a:effectLst/>
                <a:latin typeface="Segoe UI Light" panose="020B0502040204020203" pitchFamily="34" charset="0"/>
                <a:cs typeface="Segoe UI Light" panose="020B0502040204020203" pitchFamily="34" charset="0"/>
              </a:rPr>
              <a:t>.</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Select </a:t>
            </a:r>
            <a:r>
              <a:rPr lang="en-US" b="1" i="0" dirty="0">
                <a:effectLst/>
                <a:latin typeface="Segoe UI Light" panose="020B0502040204020203" pitchFamily="34" charset="0"/>
                <a:cs typeface="Segoe UI Light" panose="020B0502040204020203" pitchFamily="34" charset="0"/>
              </a:rPr>
              <a:t>On</a:t>
            </a:r>
            <a:r>
              <a:rPr lang="en-US" b="0" i="0" dirty="0">
                <a:effectLst/>
                <a:latin typeface="Segoe UI Light" panose="020B0502040204020203" pitchFamily="34" charset="0"/>
                <a:cs typeface="Segoe UI Light" panose="020B0502040204020203" pitchFamily="34" charset="0"/>
              </a:rPr>
              <a:t> for either </a:t>
            </a:r>
            <a:r>
              <a:rPr lang="en-US" b="1" i="0" dirty="0">
                <a:effectLst/>
                <a:latin typeface="Segoe UI Light" panose="020B0502040204020203" pitchFamily="34" charset="0"/>
                <a:cs typeface="Segoe UI Light" panose="020B0502040204020203" pitchFamily="34" charset="0"/>
              </a:rPr>
              <a:t>Application Logging (Filesystem)</a:t>
            </a:r>
            <a:r>
              <a:rPr lang="en-US" b="0" i="0" dirty="0">
                <a:effectLst/>
                <a:latin typeface="Segoe UI Light" panose="020B0502040204020203" pitchFamily="34" charset="0"/>
                <a:cs typeface="Segoe UI Light" panose="020B0502040204020203" pitchFamily="34" charset="0"/>
              </a:rPr>
              <a:t> or </a:t>
            </a:r>
            <a:r>
              <a:rPr lang="en-US" b="1" i="0" dirty="0">
                <a:effectLst/>
                <a:latin typeface="Segoe UI Light" panose="020B0502040204020203" pitchFamily="34" charset="0"/>
                <a:cs typeface="Segoe UI Light" panose="020B0502040204020203" pitchFamily="34" charset="0"/>
              </a:rPr>
              <a:t>Application Logging (Blob)</a:t>
            </a:r>
            <a:r>
              <a:rPr lang="en-US" b="0" i="0" dirty="0">
                <a:effectLst/>
                <a:latin typeface="Segoe UI Light" panose="020B0502040204020203" pitchFamily="34" charset="0"/>
                <a:cs typeface="Segoe UI Light" panose="020B0502040204020203" pitchFamily="34" charset="0"/>
              </a:rPr>
              <a:t>, or both. The </a:t>
            </a:r>
            <a:r>
              <a:rPr lang="en-US" b="1" i="0" dirty="0">
                <a:effectLst/>
                <a:latin typeface="Segoe UI Light" panose="020B0502040204020203" pitchFamily="34" charset="0"/>
                <a:cs typeface="Segoe UI Light" panose="020B0502040204020203" pitchFamily="34" charset="0"/>
              </a:rPr>
              <a:t>Filesystem</a:t>
            </a:r>
            <a:r>
              <a:rPr lang="en-US" b="0" i="0" dirty="0">
                <a:effectLst/>
                <a:latin typeface="Segoe UI Light" panose="020B0502040204020203" pitchFamily="34" charset="0"/>
                <a:cs typeface="Segoe UI Light" panose="020B0502040204020203" pitchFamily="34" charset="0"/>
              </a:rPr>
              <a:t> option is for temporary debugging purposes, and turns itself off in 12 hours. The </a:t>
            </a:r>
            <a:r>
              <a:rPr lang="en-US" b="1" i="0" dirty="0">
                <a:effectLst/>
                <a:latin typeface="Segoe UI Light" panose="020B0502040204020203" pitchFamily="34" charset="0"/>
                <a:cs typeface="Segoe UI Light" panose="020B0502040204020203" pitchFamily="34" charset="0"/>
              </a:rPr>
              <a:t>Blob</a:t>
            </a:r>
            <a:r>
              <a:rPr lang="en-US" b="0" i="0" dirty="0">
                <a:effectLst/>
                <a:latin typeface="Segoe UI Light" panose="020B0502040204020203" pitchFamily="34" charset="0"/>
                <a:cs typeface="Segoe UI Light" panose="020B0502040204020203" pitchFamily="34" charset="0"/>
              </a:rPr>
              <a:t> option is for long-term logging, and needs a blob storage container to write logs to.</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You can also set the </a:t>
            </a:r>
            <a:r>
              <a:rPr lang="en-US" b="1" i="0" dirty="0">
                <a:effectLst/>
                <a:latin typeface="Segoe UI Light" panose="020B0502040204020203" pitchFamily="34" charset="0"/>
                <a:cs typeface="Segoe UI Light" panose="020B0502040204020203" pitchFamily="34" charset="0"/>
              </a:rPr>
              <a:t>Level</a:t>
            </a:r>
            <a:r>
              <a:rPr lang="en-US" b="0" i="0" dirty="0">
                <a:effectLst/>
                <a:latin typeface="Segoe UI Light" panose="020B0502040204020203" pitchFamily="34" charset="0"/>
                <a:cs typeface="Segoe UI Light" panose="020B0502040204020203" pitchFamily="34" charset="0"/>
              </a:rPr>
              <a:t> of details.</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When finished, select </a:t>
            </a:r>
            <a:r>
              <a:rPr lang="en-US" b="1" i="0" dirty="0">
                <a:effectLst/>
                <a:latin typeface="Segoe UI Light" panose="020B0502040204020203" pitchFamily="34" charset="0"/>
                <a:cs typeface="Segoe UI Light" panose="020B0502040204020203" pitchFamily="34" charset="0"/>
              </a:rPr>
              <a:t>Save</a:t>
            </a:r>
            <a:r>
              <a:rPr lang="en-US" b="0" i="0" dirty="0">
                <a:effectLst/>
                <a:latin typeface="Segoe UI Light" panose="020B0502040204020203" pitchFamily="34" charset="0"/>
                <a:cs typeface="Segoe UI Light" panose="020B0502040204020203" pitchFamily="34" charset="0"/>
              </a:rPr>
              <a:t>.</a:t>
            </a:r>
          </a:p>
          <a:p>
            <a:pPr algn="l"/>
            <a:br>
              <a:rPr lang="en-US" dirty="0">
                <a:latin typeface="Segoe UI Light" panose="020B0502040204020203" pitchFamily="34" charset="0"/>
                <a:cs typeface="Segoe UI Light" panose="020B0502040204020203" pitchFamily="34" charset="0"/>
              </a:rPr>
            </a:br>
            <a:r>
              <a:rPr lang="en-US" b="1" i="0" dirty="0">
                <a:effectLst/>
                <a:latin typeface="Segoe UI Light" panose="020B0502040204020203" pitchFamily="34" charset="0"/>
                <a:cs typeface="Segoe UI Light" panose="020B0502040204020203" pitchFamily="34" charset="0"/>
              </a:rPr>
              <a:t>Enable application logging (Linux/Container)</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In </a:t>
            </a:r>
            <a:r>
              <a:rPr lang="en-US" b="1" i="0" dirty="0">
                <a:effectLst/>
                <a:latin typeface="Segoe UI Light" panose="020B0502040204020203" pitchFamily="34" charset="0"/>
                <a:cs typeface="Segoe UI Light" panose="020B0502040204020203" pitchFamily="34" charset="0"/>
              </a:rPr>
              <a:t>Application logging</a:t>
            </a:r>
            <a:r>
              <a:rPr lang="en-US" b="0" i="0" dirty="0">
                <a:effectLst/>
                <a:latin typeface="Segoe UI Light" panose="020B0502040204020203" pitchFamily="34" charset="0"/>
                <a:cs typeface="Segoe UI Light" panose="020B0502040204020203" pitchFamily="34" charset="0"/>
              </a:rPr>
              <a:t>, select </a:t>
            </a:r>
            <a:r>
              <a:rPr lang="en-US" b="1" i="0" dirty="0">
                <a:effectLst/>
                <a:latin typeface="Segoe UI Light" panose="020B0502040204020203" pitchFamily="34" charset="0"/>
                <a:cs typeface="Segoe UI Light" panose="020B0502040204020203" pitchFamily="34" charset="0"/>
              </a:rPr>
              <a:t>File System</a:t>
            </a:r>
            <a:r>
              <a:rPr lang="en-US" b="0" i="0" dirty="0">
                <a:effectLst/>
                <a:latin typeface="Segoe UI Light" panose="020B0502040204020203" pitchFamily="34" charset="0"/>
                <a:cs typeface="Segoe UI Light" panose="020B0502040204020203" pitchFamily="34" charset="0"/>
              </a:rPr>
              <a:t>.</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In </a:t>
            </a:r>
            <a:r>
              <a:rPr lang="en-US" b="1" i="0" dirty="0">
                <a:effectLst/>
                <a:latin typeface="Segoe UI Light" panose="020B0502040204020203" pitchFamily="34" charset="0"/>
                <a:cs typeface="Segoe UI Light" panose="020B0502040204020203" pitchFamily="34" charset="0"/>
              </a:rPr>
              <a:t>Quota (MB)</a:t>
            </a:r>
            <a:r>
              <a:rPr lang="en-US" b="0" i="0" dirty="0">
                <a:effectLst/>
                <a:latin typeface="Segoe UI Light" panose="020B0502040204020203" pitchFamily="34" charset="0"/>
                <a:cs typeface="Segoe UI Light" panose="020B0502040204020203" pitchFamily="34" charset="0"/>
              </a:rPr>
              <a:t>, specify the disk quota for the application logs. In </a:t>
            </a:r>
            <a:r>
              <a:rPr lang="en-US" b="1" i="0" dirty="0">
                <a:effectLst/>
                <a:latin typeface="Segoe UI Light" panose="020B0502040204020203" pitchFamily="34" charset="0"/>
                <a:cs typeface="Segoe UI Light" panose="020B0502040204020203" pitchFamily="34" charset="0"/>
              </a:rPr>
              <a:t>Retention Period (Days)</a:t>
            </a:r>
            <a:r>
              <a:rPr lang="en-US" b="0" i="0" dirty="0">
                <a:effectLst/>
                <a:latin typeface="Segoe UI Light" panose="020B0502040204020203" pitchFamily="34" charset="0"/>
                <a:cs typeface="Segoe UI Light" panose="020B0502040204020203" pitchFamily="34" charset="0"/>
              </a:rPr>
              <a:t>, set the number of days the logs should be retained.</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When finished, select </a:t>
            </a:r>
            <a:r>
              <a:rPr lang="en-US" b="1" i="0" dirty="0">
                <a:effectLst/>
                <a:latin typeface="Segoe UI Light" panose="020B0502040204020203" pitchFamily="34" charset="0"/>
                <a:cs typeface="Segoe UI Light" panose="020B0502040204020203" pitchFamily="34" charset="0"/>
              </a:rPr>
              <a:t>Save</a:t>
            </a:r>
            <a:r>
              <a:rPr lang="en-US" b="0" i="0" dirty="0">
                <a:effectLst/>
                <a:latin typeface="Segoe UI Light" panose="020B0502040204020203" pitchFamily="34" charset="0"/>
                <a:cs typeface="Segoe UI Light" panose="020B0502040204020203" pitchFamily="34" charset="0"/>
              </a:rPr>
              <a:t>.</a:t>
            </a:r>
          </a:p>
          <a:p>
            <a:pPr algn="l"/>
            <a:br>
              <a:rPr lang="en-US" dirty="0">
                <a:latin typeface="Segoe UI Light" panose="020B0502040204020203" pitchFamily="34" charset="0"/>
                <a:cs typeface="Segoe UI Light" panose="020B0502040204020203" pitchFamily="34" charset="0"/>
              </a:rPr>
            </a:br>
            <a:r>
              <a:rPr lang="en-US" b="1" i="0" dirty="0">
                <a:effectLst/>
                <a:latin typeface="Segoe UI Light" panose="020B0502040204020203" pitchFamily="34" charset="0"/>
                <a:cs typeface="Segoe UI Light" panose="020B0502040204020203" pitchFamily="34" charset="0"/>
              </a:rPr>
              <a:t>Enable web server logging</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For </a:t>
            </a:r>
            <a:r>
              <a:rPr lang="en-US" b="1" i="0" dirty="0">
                <a:effectLst/>
                <a:latin typeface="Segoe UI Light" panose="020B0502040204020203" pitchFamily="34" charset="0"/>
                <a:cs typeface="Segoe UI Light" panose="020B0502040204020203" pitchFamily="34" charset="0"/>
              </a:rPr>
              <a:t>Web server logging</a:t>
            </a:r>
            <a:r>
              <a:rPr lang="en-US" b="0" i="0" dirty="0">
                <a:effectLst/>
                <a:latin typeface="Segoe UI Light" panose="020B0502040204020203" pitchFamily="34" charset="0"/>
                <a:cs typeface="Segoe UI Light" panose="020B0502040204020203" pitchFamily="34" charset="0"/>
              </a:rPr>
              <a:t>, select </a:t>
            </a:r>
            <a:r>
              <a:rPr lang="en-US" b="1" i="0" dirty="0">
                <a:effectLst/>
                <a:latin typeface="Segoe UI Light" panose="020B0502040204020203" pitchFamily="34" charset="0"/>
                <a:cs typeface="Segoe UI Light" panose="020B0502040204020203" pitchFamily="34" charset="0"/>
              </a:rPr>
              <a:t>Storage</a:t>
            </a:r>
            <a:r>
              <a:rPr lang="en-US" b="0" i="0" dirty="0">
                <a:effectLst/>
                <a:latin typeface="Segoe UI Light" panose="020B0502040204020203" pitchFamily="34" charset="0"/>
                <a:cs typeface="Segoe UI Light" panose="020B0502040204020203" pitchFamily="34" charset="0"/>
              </a:rPr>
              <a:t> to store logs on blob storage, or </a:t>
            </a:r>
            <a:r>
              <a:rPr lang="en-US" b="1" i="0" dirty="0">
                <a:effectLst/>
                <a:latin typeface="Segoe UI Light" panose="020B0502040204020203" pitchFamily="34" charset="0"/>
                <a:cs typeface="Segoe UI Light" panose="020B0502040204020203" pitchFamily="34" charset="0"/>
              </a:rPr>
              <a:t>File System</a:t>
            </a:r>
            <a:r>
              <a:rPr lang="en-US" b="0" i="0" dirty="0">
                <a:effectLst/>
                <a:latin typeface="Segoe UI Light" panose="020B0502040204020203" pitchFamily="34" charset="0"/>
                <a:cs typeface="Segoe UI Light" panose="020B0502040204020203" pitchFamily="34" charset="0"/>
              </a:rPr>
              <a:t> to store logs on the App Service file system.</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In </a:t>
            </a:r>
            <a:r>
              <a:rPr lang="en-US" b="1" i="0" dirty="0">
                <a:effectLst/>
                <a:latin typeface="Segoe UI Light" panose="020B0502040204020203" pitchFamily="34" charset="0"/>
                <a:cs typeface="Segoe UI Light" panose="020B0502040204020203" pitchFamily="34" charset="0"/>
              </a:rPr>
              <a:t>Retention Period (Days)</a:t>
            </a:r>
            <a:r>
              <a:rPr lang="en-US" b="0" i="0" dirty="0">
                <a:effectLst/>
                <a:latin typeface="Segoe UI Light" panose="020B0502040204020203" pitchFamily="34" charset="0"/>
                <a:cs typeface="Segoe UI Light" panose="020B0502040204020203" pitchFamily="34" charset="0"/>
              </a:rPr>
              <a:t>, set the number of days the logs should be retained.</a:t>
            </a:r>
          </a:p>
          <a:p>
            <a:pPr marL="228600" indent="-228600" algn="l">
              <a:buFont typeface="+mj-lt"/>
              <a:buAutoNum type="arabicPeriod"/>
            </a:pPr>
            <a:r>
              <a:rPr lang="en-US" b="0" i="0" dirty="0">
                <a:effectLst/>
                <a:latin typeface="Segoe UI Light" panose="020B0502040204020203" pitchFamily="34" charset="0"/>
                <a:cs typeface="Segoe UI Light" panose="020B0502040204020203" pitchFamily="34" charset="0"/>
              </a:rPr>
              <a:t>When finished, select </a:t>
            </a:r>
            <a:r>
              <a:rPr lang="en-US" b="1" i="0" dirty="0">
                <a:effectLst/>
                <a:latin typeface="Segoe UI Light" panose="020B0502040204020203" pitchFamily="34" charset="0"/>
                <a:cs typeface="Segoe UI Light" panose="020B0502040204020203" pitchFamily="34" charset="0"/>
              </a:rPr>
              <a:t>Save</a:t>
            </a:r>
            <a:r>
              <a:rPr lang="en-US" b="0" i="0" dirty="0">
                <a:effectLst/>
                <a:latin typeface="Segoe UI Light" panose="020B0502040204020203" pitchFamily="34" charset="0"/>
                <a:cs typeface="Segoe UI Light" panose="020B0502040204020203" pitchFamily="34" charset="0"/>
              </a:rPr>
              <a:t>.</a:t>
            </a:r>
          </a:p>
          <a:p>
            <a:br>
              <a:rPr lang="en-US" dirty="0">
                <a:latin typeface="Segoe UI Light" panose="020B0502040204020203" pitchFamily="34" charset="0"/>
                <a:cs typeface="Segoe UI Light" panose="020B0502040204020203" pitchFamily="34" charset="0"/>
              </a:rPr>
            </a:br>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56696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A certificate uploaded into an app is stored in a deployment unit that is bound to the app service plan's resource group and region combination (internally called a </a:t>
            </a:r>
            <a:r>
              <a:rPr lang="en-US" b="0" i="1" dirty="0">
                <a:solidFill>
                  <a:srgbClr val="D4D4D4"/>
                </a:solidFill>
                <a:effectLst/>
                <a:latin typeface="Consolas" panose="020B0609020204030204" pitchFamily="49" charset="0"/>
              </a:rPr>
              <a:t>webspace</a:t>
            </a:r>
            <a:r>
              <a:rPr lang="en-US" b="0" dirty="0">
                <a:solidFill>
                  <a:srgbClr val="D4D4D4"/>
                </a:solidFill>
                <a:effectLst/>
                <a:latin typeface="Consolas" panose="020B0609020204030204" pitchFamily="49" charset="0"/>
              </a:rPr>
              <a:t>). This makes the certificate accessible to other apps in the same resource group and region combination.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Notes on certificates: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Free App Service managed certificate:</a:t>
            </a:r>
            <a:r>
              <a:rPr lang="en-US" dirty="0"/>
              <a:t> </a:t>
            </a:r>
            <a:r>
              <a:rPr lang="en-US" b="0" dirty="0">
                <a:solidFill>
                  <a:srgbClr val="D4D4D4"/>
                </a:solidFill>
                <a:effectLst/>
                <a:latin typeface="Consolas" panose="020B0609020204030204" pitchFamily="49" charset="0"/>
              </a:rPr>
              <a:t>A private certificate that's free of charge and easy to use if you just need to secure your custom domain in App Service.</a:t>
            </a:r>
            <a:endParaRPr lang="en-US" dirty="0"/>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Purchase an App Service certificate</a:t>
            </a:r>
            <a:r>
              <a:rPr lang="en-US" dirty="0"/>
              <a:t>: </a:t>
            </a:r>
            <a:r>
              <a:rPr lang="en-US" b="0" dirty="0">
                <a:solidFill>
                  <a:srgbClr val="D4D4D4"/>
                </a:solidFill>
                <a:effectLst/>
                <a:latin typeface="Consolas" panose="020B0609020204030204" pitchFamily="49" charset="0"/>
              </a:rPr>
              <a:t>A private certificate that's managed by Azure. It combines the simplicity of automated certificate management and the flexibility of renewal and export options.</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Import a certificate from Key Vault</a:t>
            </a:r>
            <a:r>
              <a:rPr lang="en-US" dirty="0"/>
              <a:t>: </a:t>
            </a:r>
            <a:r>
              <a:rPr lang="en-US" b="0" dirty="0">
                <a:solidFill>
                  <a:srgbClr val="D4D4D4"/>
                </a:solidFill>
                <a:effectLst/>
                <a:latin typeface="Consolas" panose="020B0609020204030204" pitchFamily="49" charset="0"/>
              </a:rPr>
              <a:t>Useful if you use Azure Key Vault to manage your certificates.</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Upload a private certificate</a:t>
            </a:r>
            <a:r>
              <a:rPr lang="en-US" dirty="0"/>
              <a:t>: </a:t>
            </a:r>
            <a:r>
              <a:rPr lang="en-US" b="0" dirty="0">
                <a:solidFill>
                  <a:srgbClr val="D4D4D4"/>
                </a:solidFill>
                <a:effectLst/>
                <a:latin typeface="Consolas" panose="020B0609020204030204" pitchFamily="49" charset="0"/>
              </a:rPr>
              <a:t>If you already have a private certificate from a third-party provider, you can upload it.</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Upload a public certificate</a:t>
            </a:r>
            <a:r>
              <a:rPr lang="en-US" dirty="0"/>
              <a:t>: </a:t>
            </a:r>
            <a:r>
              <a:rPr lang="en-US" b="0" dirty="0">
                <a:solidFill>
                  <a:srgbClr val="D4D4D4"/>
                </a:solidFill>
                <a:effectLst/>
                <a:latin typeface="Consolas" panose="020B0609020204030204" pitchFamily="49" charset="0"/>
              </a:rPr>
              <a:t>Public certificates are not used to secure custom domains, but you can load them into your code if you need them to access remote resources.</a:t>
            </a:r>
          </a:p>
          <a:p>
            <a:pPr marL="285750" indent="-285750">
              <a:spcAft>
                <a:spcPts val="600"/>
              </a:spcAft>
              <a:buFont typeface="Arial" panose="020B0604020202020204" pitchFamily="34" charset="0"/>
              <a:buChar cha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57297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Feature flag</a:t>
            </a:r>
            <a:r>
              <a:rPr lang="en-US" sz="1800" dirty="0">
                <a:effectLst/>
                <a:latin typeface="Cambria" panose="02040503050406030204" pitchFamily="18" charset="0"/>
                <a:ea typeface="Cambria" panose="02040503050406030204" pitchFamily="18" charset="0"/>
                <a:cs typeface="Times New Roman" panose="02020603050405020304" pitchFamily="18" charset="0"/>
              </a:rPr>
              <a:t>: A feature flag is a variable with a binary state of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on</a:t>
            </a:r>
            <a:r>
              <a:rPr lang="en-US" sz="1800" dirty="0">
                <a:effectLst/>
                <a:latin typeface="Cambria" panose="02040503050406030204" pitchFamily="18" charset="0"/>
                <a:ea typeface="Cambria" panose="02040503050406030204" pitchFamily="18" charset="0"/>
                <a:cs typeface="Times New Roman" panose="02020603050405020304" pitchFamily="18" charset="0"/>
              </a:rPr>
              <a:t> or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off</a:t>
            </a:r>
            <a:r>
              <a:rPr lang="en-US" sz="1800" dirty="0">
                <a:effectLst/>
                <a:latin typeface="Cambria" panose="02040503050406030204" pitchFamily="18" charset="0"/>
                <a:ea typeface="Cambria" panose="02040503050406030204" pitchFamily="18" charset="0"/>
                <a:cs typeface="Times New Roman" panose="02020603050405020304" pitchFamily="18" charset="0"/>
              </a:rPr>
              <a:t>. The feature flag also has an associated code block. The state of the feature flag triggers whether the code block runs or not.</a:t>
            </a:r>
          </a:p>
          <a:p>
            <a:pPr marL="342900" marR="0" lvl="0" indent="-342900">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Feature manager</a:t>
            </a:r>
            <a:r>
              <a:rPr lang="en-US" sz="1800" dirty="0">
                <a:effectLst/>
                <a:latin typeface="Cambria" panose="02040503050406030204" pitchFamily="18" charset="0"/>
                <a:ea typeface="Cambria" panose="02040503050406030204" pitchFamily="18" charset="0"/>
                <a:cs typeface="Times New Roman" panose="02020603050405020304" pitchFamily="18" charset="0"/>
              </a:rPr>
              <a:t>: A feature manager is an application package that handles the lifecycle of all the feature flags in an application. The feature manager typically provides additional functionality, such as caching feature flags and updating their states.</a:t>
            </a:r>
          </a:p>
          <a:p>
            <a:pPr marL="342900" marR="0" lvl="0" indent="-342900">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Filter</a:t>
            </a:r>
            <a:r>
              <a:rPr lang="en-US" sz="1800" dirty="0">
                <a:effectLst/>
                <a:latin typeface="Cambria" panose="02040503050406030204" pitchFamily="18" charset="0"/>
                <a:ea typeface="Cambria" panose="02040503050406030204" pitchFamily="18" charset="0"/>
                <a:cs typeface="Times New Roman" panose="02020603050405020304" pitchFamily="18" charset="0"/>
              </a:rPr>
              <a:t>: A filter is a rule for evaluating the state of a feature flag. A user group, a device or browser type, a geographic location, and a time window are all examples of what a filter can represent.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latin typeface="Segoe UI Light" pitchFamily="34" charset="0"/>
                <a:ea typeface="+mn-ea"/>
                <a:cs typeface="+mn-cs"/>
              </a:rPr>
              <a:t>Autoscaling rules</a:t>
            </a:r>
          </a:p>
          <a:p>
            <a:r>
              <a:rPr lang="en-US" sz="882" kern="1200" dirty="0">
                <a:solidFill>
                  <a:schemeClr val="tx1"/>
                </a:solidFill>
                <a:latin typeface="Segoe UI Light" pitchFamily="34" charset="0"/>
                <a:ea typeface="+mn-ea"/>
                <a:cs typeface="+mn-cs"/>
              </a:rPr>
              <a:t>Autoscaling makes its decisions based on rules that you define. A rule specifies the threshold for a metric, and triggers an </a:t>
            </a:r>
            <a:r>
              <a:rPr lang="en-US" sz="882" kern="1200" dirty="0" err="1">
                <a:solidFill>
                  <a:schemeClr val="tx1"/>
                </a:solidFill>
                <a:latin typeface="Segoe UI Light" pitchFamily="34" charset="0"/>
                <a:ea typeface="+mn-ea"/>
                <a:cs typeface="+mn-cs"/>
              </a:rPr>
              <a:t>autoscale</a:t>
            </a:r>
            <a:r>
              <a:rPr lang="en-US" sz="882" kern="1200" dirty="0">
                <a:solidFill>
                  <a:schemeClr val="tx1"/>
                </a:solidFill>
                <a:latin typeface="Segoe UI Light" pitchFamily="34" charset="0"/>
                <a:ea typeface="+mn-ea"/>
                <a:cs typeface="+mn-cs"/>
              </a:rPr>
              <a:t> event when this threshold is crossed. Autoscaling can also deallocate resources when the workload has diminished.</a:t>
            </a:r>
          </a:p>
          <a:p>
            <a:endParaRPr lang="en-US" sz="882" kern="1200" dirty="0">
              <a:solidFill>
                <a:schemeClr val="tx1"/>
              </a:solidFill>
              <a:latin typeface="Segoe UI Light" pitchFamily="34" charset="0"/>
              <a:ea typeface="+mn-ea"/>
              <a:cs typeface="+mn-cs"/>
            </a:endParaRPr>
          </a:p>
          <a:p>
            <a:pPr algn="l"/>
            <a:r>
              <a:rPr lang="en-US" b="0" i="1" dirty="0">
                <a:solidFill>
                  <a:srgbClr val="E6E6E6"/>
                </a:solidFill>
                <a:effectLst/>
                <a:latin typeface="Segoe UI" panose="020B0502040204020203" pitchFamily="34" charset="0"/>
              </a:rPr>
              <a:t>Per-app scaling</a:t>
            </a:r>
            <a:r>
              <a:rPr lang="en-US" b="0" i="0" dirty="0">
                <a:solidFill>
                  <a:srgbClr val="E6E6E6"/>
                </a:solidFill>
                <a:effectLst/>
                <a:latin typeface="Segoe UI" panose="020B0502040204020203" pitchFamily="34" charset="0"/>
              </a:rPr>
              <a:t> can be enabled at the App Service plan level to allow for scaling an app independently from the App Service plan that hosts it. This way, an App Service plan can be scaled to 10 instances, but an app can be set to use only five</a:t>
            </a:r>
            <a:r>
              <a:rPr lang="en-US" b="0" i="0">
                <a:solidFill>
                  <a:srgbClr val="E6E6E6"/>
                </a:solidFill>
                <a:effectLst/>
                <a:latin typeface="Segoe UI" panose="020B0502040204020203" pitchFamily="34" charset="0"/>
              </a:rPr>
              <a:t>. Per-app </a:t>
            </a:r>
            <a:r>
              <a:rPr lang="en-US" b="0" i="0" dirty="0">
                <a:solidFill>
                  <a:srgbClr val="E6E6E6"/>
                </a:solidFill>
                <a:effectLst/>
                <a:latin typeface="Segoe UI" panose="020B0502040204020203" pitchFamily="34" charset="0"/>
              </a:rPr>
              <a:t>scaling is available only for </a:t>
            </a:r>
            <a:r>
              <a:rPr lang="en-US" b="1" i="0" dirty="0">
                <a:solidFill>
                  <a:srgbClr val="E6E6E6"/>
                </a:solidFill>
                <a:effectLst/>
                <a:latin typeface="Segoe UI" panose="020B0502040204020203" pitchFamily="34" charset="0"/>
              </a:rPr>
              <a:t>Standard</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Premium</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Premium V2</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Premium V3</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Isolated</a:t>
            </a:r>
            <a:r>
              <a:rPr lang="en-US" b="0" i="0" dirty="0">
                <a:solidFill>
                  <a:srgbClr val="E6E6E6"/>
                </a:solidFill>
                <a:effectLst/>
                <a:latin typeface="Segoe UI" panose="020B0502040204020203" pitchFamily="34" charset="0"/>
              </a:rPr>
              <a:t> pricing tiers.</a:t>
            </a:r>
          </a:p>
          <a:p>
            <a:endParaRPr lang="en-US" sz="882" kern="1200" dirty="0">
              <a:solidFill>
                <a:schemeClr val="tx1"/>
              </a:solidFill>
              <a:latin typeface="Segoe UI Light" pitchFamily="34" charset="0"/>
              <a:ea typeface="+mn-ea"/>
              <a:cs typeface="+mn-cs"/>
            </a:endParaRPr>
          </a:p>
          <a:p>
            <a:endParaRPr lang="en-US" sz="882"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14046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Autoscale</a:t>
            </a:r>
            <a:r>
              <a:rPr lang="en-US" b="1" dirty="0"/>
              <a:t> conditions</a:t>
            </a:r>
          </a:p>
          <a:p>
            <a:r>
              <a:rPr lang="en-US" dirty="0"/>
              <a:t>You indicate how to </a:t>
            </a:r>
            <a:r>
              <a:rPr lang="en-US" dirty="0" err="1"/>
              <a:t>autoscale</a:t>
            </a:r>
            <a:r>
              <a:rPr lang="en-US" dirty="0"/>
              <a:t> by creating </a:t>
            </a:r>
            <a:r>
              <a:rPr lang="en-US" dirty="0" err="1"/>
              <a:t>autoscale</a:t>
            </a:r>
            <a:r>
              <a:rPr lang="en-US" dirty="0"/>
              <a:t> conditions. Azure provides two options for autoscaling:</a:t>
            </a:r>
          </a:p>
          <a:p>
            <a:endParaRPr lang="en-US" dirty="0"/>
          </a:p>
          <a:p>
            <a:pPr marL="171450" indent="-171450">
              <a:buFont typeface="Arial" panose="020B0604020202020204" pitchFamily="34" charset="0"/>
              <a:buChar char="•"/>
            </a:pPr>
            <a:r>
              <a:rPr lang="en-US" dirty="0"/>
              <a:t>Scale based on a metric, such as the length of the disk queue, or the number of HTTP requests awaiting processing.</a:t>
            </a:r>
          </a:p>
          <a:p>
            <a:pPr marL="171450" indent="-171450">
              <a:buFont typeface="Arial" panose="020B0604020202020204" pitchFamily="34" charset="0"/>
              <a:buChar char="•"/>
            </a:pPr>
            <a:r>
              <a:rPr lang="en-US" dirty="0"/>
              <a:t>Scale to a specific instance count according to a schedule. For example, you can arrange to scale out at a particular time of day, or on a specific date or day of the week. You also specify an end date, and the system will scale back in at this time.</a:t>
            </a:r>
          </a:p>
          <a:p>
            <a:endParaRPr lang="en-US" dirty="0"/>
          </a:p>
          <a:p>
            <a:r>
              <a:rPr lang="en-US" b="1" dirty="0"/>
              <a:t>Metrics for </a:t>
            </a:r>
            <a:r>
              <a:rPr lang="en-US" b="1" dirty="0" err="1"/>
              <a:t>autoscale</a:t>
            </a:r>
            <a:r>
              <a:rPr lang="en-US" b="1" dirty="0"/>
              <a:t> rules</a:t>
            </a:r>
          </a:p>
          <a:p>
            <a:r>
              <a:rPr lang="en-US" dirty="0"/>
              <a:t>Autoscaling by metric requires that you define one or more </a:t>
            </a:r>
            <a:r>
              <a:rPr lang="en-US" dirty="0" err="1"/>
              <a:t>autoscale</a:t>
            </a:r>
            <a:r>
              <a:rPr lang="en-US" dirty="0"/>
              <a:t> rules. An </a:t>
            </a:r>
            <a:r>
              <a:rPr lang="en-US" dirty="0" err="1"/>
              <a:t>autoscale</a:t>
            </a:r>
            <a:r>
              <a:rPr lang="en-US" dirty="0"/>
              <a:t> rule specifies a metric to monitor, and how autoscaling should respond when this metric crosses a defined threshold. The metrics you can monitor for a web app are:</a:t>
            </a:r>
          </a:p>
          <a:p>
            <a:r>
              <a:rPr lang="en-US" b="1" dirty="0"/>
              <a:t>CPU Percentage.</a:t>
            </a:r>
            <a:r>
              <a:rPr lang="en-US" dirty="0"/>
              <a:t> This metric is an indication of the CPU utilization across all instances. A high value shows that instances are becoming CPU-bound, which could cause delays in processing client requests.</a:t>
            </a:r>
          </a:p>
          <a:p>
            <a:r>
              <a:rPr lang="en-US" b="1" dirty="0"/>
              <a:t>Memory Percentage.</a:t>
            </a:r>
            <a:r>
              <a:rPr lang="en-US" dirty="0"/>
              <a:t> This metric captures the memory occupancy of the application across all instances. A high value indicates that free memory could be running low, and could cause one or more instances to fail.</a:t>
            </a:r>
          </a:p>
          <a:p>
            <a:r>
              <a:rPr lang="en-US" b="1" dirty="0"/>
              <a:t>Disk Queue Length.</a:t>
            </a:r>
            <a:r>
              <a:rPr lang="en-US" dirty="0"/>
              <a:t> This metric is a measure of the number of outstanding I/O requests across all instances. A high value means that disk contention could be occurring.</a:t>
            </a:r>
          </a:p>
          <a:p>
            <a:r>
              <a:rPr lang="en-US" b="1" dirty="0"/>
              <a:t>Http Queue Length.</a:t>
            </a:r>
            <a:r>
              <a:rPr lang="en-US" dirty="0"/>
              <a:t> This metric shows how many client requests are waiting for processing by the web app. If this number is large, client requests might fail with HTTP 408 (Timeout) errors.</a:t>
            </a:r>
          </a:p>
          <a:p>
            <a:r>
              <a:rPr lang="en-US" b="1" dirty="0"/>
              <a:t>Data In.</a:t>
            </a:r>
            <a:r>
              <a:rPr lang="en-US" dirty="0"/>
              <a:t> This metric is the number of bytes received across all instances.</a:t>
            </a:r>
          </a:p>
          <a:p>
            <a:r>
              <a:rPr lang="en-US" b="1" dirty="0"/>
              <a:t>Data Out.</a:t>
            </a:r>
            <a:r>
              <a:rPr lang="en-US" dirty="0"/>
              <a:t> This metric is the number of bytes sent by all instances.</a:t>
            </a:r>
          </a:p>
          <a:p>
            <a:endParaRPr lang="en-US" dirty="0"/>
          </a:p>
          <a:p>
            <a:r>
              <a:rPr lang="en-US" b="1" dirty="0"/>
              <a:t>Combining </a:t>
            </a:r>
            <a:r>
              <a:rPr lang="en-US" b="1" dirty="0" err="1"/>
              <a:t>autoscale</a:t>
            </a:r>
            <a:r>
              <a:rPr lang="en-US" b="1" dirty="0"/>
              <a:t> rules</a:t>
            </a:r>
          </a:p>
          <a:p>
            <a:r>
              <a:rPr lang="en-US" dirty="0"/>
              <a:t>A single </a:t>
            </a:r>
            <a:r>
              <a:rPr lang="en-US" dirty="0" err="1"/>
              <a:t>autoscale</a:t>
            </a:r>
            <a:r>
              <a:rPr lang="en-US" dirty="0"/>
              <a:t> condition can contain several </a:t>
            </a:r>
            <a:r>
              <a:rPr lang="en-US" dirty="0" err="1"/>
              <a:t>autoscale</a:t>
            </a:r>
            <a:r>
              <a:rPr lang="en-US" dirty="0"/>
              <a:t> rules (for example, a scale-out rule and the corresponding scale-in rule). However, the </a:t>
            </a:r>
            <a:r>
              <a:rPr lang="en-US" dirty="0" err="1"/>
              <a:t>autoscale</a:t>
            </a:r>
            <a:r>
              <a:rPr lang="en-US" dirty="0"/>
              <a:t> rules in an </a:t>
            </a:r>
            <a:r>
              <a:rPr lang="en-US" dirty="0" err="1"/>
              <a:t>autoscale</a:t>
            </a:r>
            <a:r>
              <a:rPr lang="en-US" dirty="0"/>
              <a:t> condition don't have to be directly related. You could define the following four rules in the same </a:t>
            </a:r>
            <a:r>
              <a:rPr lang="en-US" dirty="0" err="1"/>
              <a:t>autoscale</a:t>
            </a:r>
            <a:r>
              <a:rPr lang="en-US" dirty="0"/>
              <a:t> condition:</a:t>
            </a:r>
          </a:p>
          <a:p>
            <a:pPr marL="171450" indent="-171450">
              <a:buFont typeface="Arial" panose="020B0604020202020204" pitchFamily="34" charset="0"/>
              <a:buChar char="•"/>
            </a:pPr>
            <a:r>
              <a:rPr lang="en-US" dirty="0"/>
              <a:t>If the HTTP queue length exceeds 10, scale out by 1</a:t>
            </a:r>
          </a:p>
          <a:p>
            <a:pPr marL="171450" indent="-171450">
              <a:buFont typeface="Arial" panose="020B0604020202020204" pitchFamily="34" charset="0"/>
              <a:buChar char="•"/>
            </a:pPr>
            <a:r>
              <a:rPr lang="en-US" dirty="0"/>
              <a:t>If the CPU utilization exceeds 70%, scale out by 1</a:t>
            </a:r>
          </a:p>
          <a:p>
            <a:pPr marL="171450" indent="-171450">
              <a:buFont typeface="Arial" panose="020B0604020202020204" pitchFamily="34" charset="0"/>
              <a:buChar char="•"/>
            </a:pPr>
            <a:r>
              <a:rPr lang="en-US" dirty="0"/>
              <a:t>If the HTTP queue length is zero, scale in by 1</a:t>
            </a:r>
          </a:p>
          <a:p>
            <a:pPr marL="171450" indent="-171450">
              <a:buFont typeface="Arial" panose="020B0604020202020204" pitchFamily="34" charset="0"/>
              <a:buChar char="•"/>
            </a:pPr>
            <a:r>
              <a:rPr lang="en-US" dirty="0"/>
              <a:t>If the CPU utilization drops below 50%, scale in by 1</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181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569CD6"/>
                </a:solidFill>
                <a:effectLst/>
                <a:latin typeface="Consolas" panose="020B0609020204030204" pitchFamily="49" charset="0"/>
              </a:rPr>
              <a:t>Note:</a:t>
            </a:r>
            <a:r>
              <a:rPr lang="en-US" b="0" dirty="0">
                <a:solidFill>
                  <a:srgbClr val="D4D4D4"/>
                </a:solidFill>
                <a:effectLst/>
                <a:latin typeface="Consolas" panose="020B0609020204030204" pitchFamily="49" charset="0"/>
              </a:rPr>
              <a:t> Not all pricing tiers support autoscaling. The development pricing tiers are either limited to a single instance (the </a:t>
            </a:r>
            <a:r>
              <a:rPr lang="en-US" b="1" dirty="0">
                <a:solidFill>
                  <a:srgbClr val="569CD6"/>
                </a:solidFill>
                <a:effectLst/>
                <a:latin typeface="Consolas" panose="020B0609020204030204" pitchFamily="49" charset="0"/>
              </a:rPr>
              <a:t>F1 </a:t>
            </a:r>
            <a:r>
              <a:rPr lang="en-US" b="0" dirty="0">
                <a:solidFill>
                  <a:srgbClr val="D4D4D4"/>
                </a:solidFill>
                <a:effectLst/>
                <a:latin typeface="Consolas" panose="020B0609020204030204" pitchFamily="49" charset="0"/>
              </a:rPr>
              <a:t>and </a:t>
            </a:r>
            <a:r>
              <a:rPr lang="en-US" b="1" dirty="0">
                <a:solidFill>
                  <a:srgbClr val="569CD6"/>
                </a:solidFill>
                <a:effectLst/>
                <a:latin typeface="Consolas" panose="020B0609020204030204" pitchFamily="49" charset="0"/>
              </a:rPr>
              <a:t>D1</a:t>
            </a:r>
            <a:r>
              <a:rPr lang="en-US" b="0" dirty="0">
                <a:solidFill>
                  <a:srgbClr val="D4D4D4"/>
                </a:solidFill>
                <a:effectLst/>
                <a:latin typeface="Consolas" panose="020B0609020204030204" pitchFamily="49" charset="0"/>
              </a:rPr>
              <a:t> tiers), or they only provide manual scaling (the </a:t>
            </a:r>
            <a:r>
              <a:rPr lang="en-US" b="1" dirty="0">
                <a:solidFill>
                  <a:srgbClr val="569CD6"/>
                </a:solidFill>
                <a:effectLst/>
                <a:latin typeface="Consolas" panose="020B0609020204030204" pitchFamily="49" charset="0"/>
              </a:rPr>
              <a:t>B1</a:t>
            </a:r>
            <a:r>
              <a:rPr lang="en-US" b="0" dirty="0">
                <a:solidFill>
                  <a:srgbClr val="D4D4D4"/>
                </a:solidFill>
                <a:effectLst/>
                <a:latin typeface="Consolas" panose="020B0609020204030204" pitchFamily="49" charset="0"/>
              </a:rPr>
              <a:t> tier). If you've selected one of these tiers, you must first scale up to </a:t>
            </a:r>
            <a:r>
              <a:rPr lang="en-US" b="0">
                <a:solidFill>
                  <a:srgbClr val="D4D4D4"/>
                </a:solidFill>
                <a:effectLst/>
                <a:latin typeface="Consolas" panose="020B0609020204030204" pitchFamily="49" charset="0"/>
              </a:rPr>
              <a:t>the </a:t>
            </a:r>
            <a:r>
              <a:rPr lang="en-US" b="1">
                <a:solidFill>
                  <a:srgbClr val="569CD6"/>
                </a:solidFill>
                <a:effectLst/>
                <a:latin typeface="Consolas" panose="020B0609020204030204" pitchFamily="49" charset="0"/>
              </a:rPr>
              <a:t>S1</a:t>
            </a:r>
            <a:r>
              <a:rPr lang="en-US" b="0">
                <a:solidFill>
                  <a:srgbClr val="D4D4D4"/>
                </a:solidFill>
                <a:effectLst/>
                <a:latin typeface="Consolas" panose="020B0609020204030204" pitchFamily="49" charset="0"/>
              </a:rPr>
              <a:t> </a:t>
            </a:r>
            <a:r>
              <a:rPr lang="en-US" b="0" dirty="0">
                <a:solidFill>
                  <a:srgbClr val="D4D4D4"/>
                </a:solidFill>
                <a:effectLst/>
                <a:latin typeface="Consolas" panose="020B0609020204030204" pitchFamily="49" charset="0"/>
              </a:rPr>
              <a:t>or any of </a:t>
            </a:r>
            <a:r>
              <a:rPr lang="en-US" b="0">
                <a:solidFill>
                  <a:srgbClr val="D4D4D4"/>
                </a:solidFill>
                <a:effectLst/>
                <a:latin typeface="Consolas" panose="020B0609020204030204" pitchFamily="49" charset="0"/>
              </a:rPr>
              <a:t>the </a:t>
            </a:r>
            <a:r>
              <a:rPr lang="en-US" b="1">
                <a:solidFill>
                  <a:srgbClr val="569CD6"/>
                </a:solidFill>
                <a:effectLst/>
                <a:latin typeface="Consolas" panose="020B0609020204030204" pitchFamily="49" charset="0"/>
              </a:rPr>
              <a:t>P</a:t>
            </a:r>
            <a:r>
              <a:rPr lang="en-US" b="0">
                <a:solidFill>
                  <a:srgbClr val="D4D4D4"/>
                </a:solidFill>
                <a:effectLst/>
                <a:latin typeface="Consolas" panose="020B0609020204030204" pitchFamily="49" charset="0"/>
              </a:rPr>
              <a:t> </a:t>
            </a:r>
            <a:r>
              <a:rPr lang="en-US" b="0" dirty="0">
                <a:solidFill>
                  <a:srgbClr val="D4D4D4"/>
                </a:solidFill>
                <a:effectLst/>
                <a:latin typeface="Consolas" panose="020B0609020204030204" pitchFamily="49" charset="0"/>
              </a:rPr>
              <a:t>level production tiers.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30876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Autoscale</a:t>
            </a:r>
            <a:r>
              <a:rPr lang="en-US" b="1" dirty="0"/>
              <a:t> concepts</a:t>
            </a:r>
          </a:p>
          <a:p>
            <a:pPr marL="171450" indent="-171450">
              <a:buFont typeface="Arial" panose="020B0604020202020204" pitchFamily="34" charset="0"/>
              <a:buChar char="•"/>
            </a:pPr>
            <a:r>
              <a:rPr lang="en-US" dirty="0"/>
              <a:t>An </a:t>
            </a:r>
            <a:r>
              <a:rPr lang="en-US" dirty="0" err="1"/>
              <a:t>autoscale</a:t>
            </a:r>
            <a:r>
              <a:rPr lang="en-US" dirty="0"/>
              <a:t> setting scales instances horizontally, which is out by increasing the instances and in by decreasing the number of instances. An </a:t>
            </a:r>
            <a:r>
              <a:rPr lang="en-US" dirty="0" err="1"/>
              <a:t>autoscale</a:t>
            </a:r>
            <a:r>
              <a:rPr lang="en-US" dirty="0"/>
              <a:t> setting has a maximum, minimum, and default value of instances.</a:t>
            </a:r>
          </a:p>
          <a:p>
            <a:pPr marL="171450" indent="-171450">
              <a:buFont typeface="Arial" panose="020B0604020202020204" pitchFamily="34" charset="0"/>
              <a:buChar char="•"/>
            </a:pPr>
            <a:r>
              <a:rPr lang="en-US" dirty="0"/>
              <a:t>An </a:t>
            </a:r>
            <a:r>
              <a:rPr lang="en-US" dirty="0" err="1"/>
              <a:t>autoscale</a:t>
            </a:r>
            <a:r>
              <a:rPr lang="en-US" dirty="0"/>
              <a:t> job always reads the associated metric to scale by, checking if it has crossed the configured threshold for scale-out or scale-in.</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t>
            </a:r>
            <a:r>
              <a:rPr lang="en-US" dirty="0" err="1"/>
              <a:t>autoscale</a:t>
            </a:r>
            <a:r>
              <a:rPr lang="en-US" dirty="0"/>
              <a:t> successes and failures are logged to the Activity Log. You can then configure an activity log alert so that you can be notified via email, SMS, or webhooks whenever there is activity.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62125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134963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Features marked with an asterisk (*) are planned to be </a:t>
            </a:r>
            <a:r>
              <a:rPr lang="en-US" b="0" i="0" dirty="0" err="1">
                <a:effectLst/>
                <a:latin typeface="Segoe UI Light" panose="020B0502040204020203" pitchFamily="34" charset="0"/>
                <a:cs typeface="Segoe UI Light" panose="020B0502040204020203" pitchFamily="34" charset="0"/>
              </a:rPr>
              <a:t>unswapped</a:t>
            </a:r>
            <a:r>
              <a:rPr lang="en-US" b="0" i="0" dirty="0">
                <a:effectLst/>
                <a:latin typeface="Segoe UI Light" panose="020B0502040204020203" pitchFamily="34" charset="0"/>
                <a:cs typeface="Segoe UI Light" panose="020B0502040204020203" pitchFamily="34" charset="0"/>
              </a:rPr>
              <a:t>.</a:t>
            </a:r>
          </a:p>
          <a:p>
            <a:endParaRPr lang="en-US" b="0" i="0" dirty="0">
              <a:effectLst/>
              <a:latin typeface="Segoe UI Light" panose="020B0502040204020203" pitchFamily="34"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To make settings swappable, add the app setting </a:t>
            </a:r>
            <a:r>
              <a:rPr lang="en-US" b="0" dirty="0">
                <a:solidFill>
                  <a:srgbClr val="CE9178"/>
                </a:solidFill>
                <a:effectLst/>
                <a:latin typeface="Consolas" panose="020B0609020204030204" pitchFamily="49" charset="0"/>
              </a:rPr>
              <a:t>WEBSITE_OVERRIDE_PRESERVE_DEFAULT_STICKY_SLOT_SETTINGS</a:t>
            </a:r>
            <a:r>
              <a:rPr lang="en-US" b="0" dirty="0">
                <a:solidFill>
                  <a:srgbClr val="D4D4D4"/>
                </a:solidFill>
                <a:effectLst/>
                <a:latin typeface="Consolas" panose="020B0609020204030204" pitchFamily="49" charset="0"/>
              </a:rPr>
              <a:t> in every slot of the app and set its value to </a:t>
            </a:r>
            <a:r>
              <a:rPr lang="en-US" b="0" dirty="0">
                <a:solidFill>
                  <a:srgbClr val="CE9178"/>
                </a:solidFill>
                <a:effectLst/>
                <a:latin typeface="Consolas" panose="020B0609020204030204" pitchFamily="49" charset="0"/>
              </a:rPr>
              <a:t>0</a:t>
            </a:r>
            <a:r>
              <a:rPr lang="en-US" b="0" dirty="0">
                <a:solidFill>
                  <a:srgbClr val="D4D4D4"/>
                </a:solidFill>
                <a:effectLst/>
                <a:latin typeface="Consolas" panose="020B0609020204030204" pitchFamily="49" charset="0"/>
              </a:rPr>
              <a:t> or </a:t>
            </a:r>
            <a:r>
              <a:rPr lang="en-US" b="0" dirty="0">
                <a:solidFill>
                  <a:srgbClr val="CE9178"/>
                </a:solidFill>
                <a:effectLst/>
                <a:latin typeface="Consolas" panose="020B0609020204030204" pitchFamily="49" charset="0"/>
              </a:rPr>
              <a:t>false</a:t>
            </a:r>
            <a:r>
              <a:rPr lang="en-US" b="0" dirty="0">
                <a:solidFill>
                  <a:srgbClr val="D4D4D4"/>
                </a:solidFill>
                <a:effectLst/>
                <a:latin typeface="Consolas" panose="020B0609020204030204" pitchFamily="49" charset="0"/>
              </a:rPr>
              <a:t>. These settings are either all swappable or not at all. You can't make just some settings swappable and not the others.</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344377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Manually swapping deployment slots</a:t>
            </a:r>
          </a:p>
          <a:p>
            <a:endParaRPr lang="en-US" b="1" dirty="0"/>
          </a:p>
          <a:p>
            <a:r>
              <a:rPr lang="en-US" dirty="0"/>
              <a:t>To swap deployment slots:</a:t>
            </a:r>
          </a:p>
          <a:p>
            <a:endParaRPr lang="en-US" dirty="0"/>
          </a:p>
          <a:p>
            <a:pPr marL="228600" indent="-228600">
              <a:buFont typeface="+mj-lt"/>
              <a:buAutoNum type="arabicPeriod"/>
            </a:pPr>
            <a:r>
              <a:rPr lang="en-US" dirty="0"/>
              <a:t>Go to your app's Deployment slots page and select Swap. The Swap dialog box shows settings in the selected source and target slots that will be changed.</a:t>
            </a:r>
          </a:p>
          <a:p>
            <a:pPr marL="228600" indent="-228600">
              <a:buFont typeface="+mj-lt"/>
              <a:buAutoNum type="arabicPeriod" startAt="2"/>
            </a:pPr>
            <a:r>
              <a:rPr lang="en-US" dirty="0"/>
              <a:t>Select the desired Source and Target slots. Usually, the target is the production slot. Also, select the Source Changes and Target Changes tabs and verify that the configuration changes are expected. When you're finished, you can swap the slots immediately by selecting Swap.</a:t>
            </a:r>
          </a:p>
          <a:p>
            <a:pPr marL="228600" indent="-228600">
              <a:buFont typeface="+mj-lt"/>
              <a:buAutoNum type="arabicPeriod" startAt="3"/>
            </a:pPr>
            <a:r>
              <a:rPr lang="en-US" dirty="0"/>
              <a:t>When you're finished, close the dialog box by selecting Close.</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Swap with preview (multi-phase swap)</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Before you swap into production as the target slot, validate that the app runs with the swapped settings. The source slot is also warmed up before the swap completion, which is desirable for mission-critical applications.</a:t>
            </a:r>
          </a:p>
          <a:p>
            <a:pPr marL="0" indent="0">
              <a:buFont typeface="Arial" panose="020B0604020202020204" pitchFamily="34" charset="0"/>
              <a:buNone/>
            </a:pPr>
            <a:r>
              <a:rPr lang="en-US" dirty="0"/>
              <a:t>To swap with preview:</a:t>
            </a:r>
          </a:p>
          <a:p>
            <a:pPr marL="228600" indent="-228600">
              <a:buFont typeface="+mj-lt"/>
              <a:buAutoNum type="arabicPeriod"/>
            </a:pPr>
            <a:r>
              <a:rPr lang="en-US" dirty="0"/>
              <a:t>Follow the steps above in Swap deployment slots but select Perform swap with preview.</a:t>
            </a:r>
          </a:p>
          <a:p>
            <a:pPr marL="0" indent="0">
              <a:buFont typeface="Arial" panose="020B0604020202020204" pitchFamily="34" charset="0"/>
              <a:buNone/>
            </a:pPr>
            <a:r>
              <a:rPr lang="en-US" dirty="0"/>
              <a:t>The dialog box shows you how the configuration in the source slot changes in phase 1, and how the source and target slot change in phase 2.</a:t>
            </a:r>
          </a:p>
          <a:p>
            <a:pPr marL="228600" indent="-228600">
              <a:buFont typeface="+mj-lt"/>
              <a:buAutoNum type="arabicPeriod" startAt="2"/>
            </a:pPr>
            <a:r>
              <a:rPr lang="en-US" dirty="0"/>
              <a:t>When you're ready to start the swap, select Start Swap.</a:t>
            </a:r>
          </a:p>
          <a:p>
            <a:pPr marL="0" indent="0">
              <a:buFont typeface="Arial" panose="020B0604020202020204" pitchFamily="34" charset="0"/>
              <a:buNone/>
            </a:pPr>
            <a:r>
              <a:rPr lang="en-US" dirty="0"/>
              <a:t>When phase 1 finishes, you're notified in the dialog box. Preview the swap in the source slot by going to https://&lt;app_name&gt;-&lt;source-slot-name&gt;.azurewebsites.net.</a:t>
            </a:r>
          </a:p>
          <a:p>
            <a:pPr marL="228600" indent="-228600">
              <a:buFont typeface="+mj-lt"/>
              <a:buAutoNum type="arabicPeriod" startAt="3"/>
            </a:pPr>
            <a:r>
              <a:rPr lang="en-US" dirty="0"/>
              <a:t>When you're ready to complete the pending swap, select Complete Swap in Swap action and select Complete Swap.</a:t>
            </a:r>
          </a:p>
          <a:p>
            <a:pPr marL="0" indent="0">
              <a:buFont typeface="Arial" panose="020B0604020202020204" pitchFamily="34" charset="0"/>
              <a:buNone/>
            </a:pPr>
            <a:r>
              <a:rPr lang="en-US" dirty="0"/>
              <a:t>To cancel a pending swap, select Cancel Swap instead.</a:t>
            </a:r>
          </a:p>
          <a:p>
            <a:pPr marL="228600" indent="-228600">
              <a:buFont typeface="+mj-lt"/>
              <a:buAutoNum type="arabicPeriod" startAt="4"/>
            </a:pPr>
            <a:r>
              <a:rPr lang="en-US" dirty="0"/>
              <a:t>When you're finished, close the dialog box by selecting Close.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860431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By default, all client requests to the app's production URL (</a:t>
            </a:r>
            <a:r>
              <a:rPr lang="en-US" b="0" dirty="0">
                <a:solidFill>
                  <a:srgbClr val="CE9178"/>
                </a:solidFill>
                <a:effectLst/>
                <a:latin typeface="Consolas" panose="020B0609020204030204" pitchFamily="49" charset="0"/>
              </a:rPr>
              <a:t>http://&lt;app_name&gt;.azurewebsites.net</a:t>
            </a:r>
            <a:r>
              <a:rPr lang="en-US" b="0" dirty="0">
                <a:solidFill>
                  <a:srgbClr val="D4D4D4"/>
                </a:solidFill>
                <a:effectLst/>
                <a:latin typeface="Consolas" panose="020B0609020204030204" pitchFamily="49" charset="0"/>
              </a:rPr>
              <a:t>) are routed to the production slot.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route a portion of the traffic to another slot.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This feature is useful if you need user feedback for a new update, but you're not ready to release it to production.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7091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latin typeface="Segoe UI Light" pitchFamily="34" charset="0"/>
                <a:ea typeface="+mn-ea"/>
                <a:cs typeface="+mn-cs"/>
              </a:rPr>
              <a:t>App Service on Linux does have some limitations:</a:t>
            </a:r>
          </a:p>
          <a:p>
            <a:pPr marL="171450" indent="-171450" algn="l">
              <a:buFont typeface="Arial" panose="020B0604020202020204" pitchFamily="34" charset="0"/>
              <a:buChar char="•"/>
            </a:pPr>
            <a:r>
              <a:rPr lang="en-US" sz="882" kern="1200" dirty="0">
                <a:solidFill>
                  <a:schemeClr val="tx1"/>
                </a:solidFill>
                <a:latin typeface="Segoe UI Light" pitchFamily="34" charset="0"/>
                <a:ea typeface="+mn-ea"/>
                <a:cs typeface="+mn-cs"/>
              </a:rPr>
              <a:t>App Service on Linux is not supported on Shared pricing tier.</a:t>
            </a:r>
          </a:p>
          <a:p>
            <a:pPr marL="171450" indent="-171450" algn="l">
              <a:buFont typeface="Arial" panose="020B0604020202020204" pitchFamily="34" charset="0"/>
              <a:buChar char="•"/>
            </a:pPr>
            <a:r>
              <a:rPr lang="en-US" sz="882" kern="1200" dirty="0">
                <a:solidFill>
                  <a:schemeClr val="tx1"/>
                </a:solidFill>
                <a:latin typeface="Segoe UI Light" pitchFamily="34" charset="0"/>
                <a:ea typeface="+mn-ea"/>
                <a:cs typeface="+mn-cs"/>
              </a:rPr>
              <a:t>You can't mix Windows and Linux apps in the same App Service plan.</a:t>
            </a:r>
          </a:p>
          <a:p>
            <a:pPr marL="171450" indent="-171450" algn="l">
              <a:buFont typeface="Arial" panose="020B0604020202020204" pitchFamily="34" charset="0"/>
              <a:buChar char="•"/>
            </a:pPr>
            <a:r>
              <a:rPr lang="en-US" sz="882" kern="1200" dirty="0">
                <a:solidFill>
                  <a:schemeClr val="tx1"/>
                </a:solidFill>
                <a:latin typeface="Segoe UI Light" pitchFamily="34" charset="0"/>
                <a:ea typeface="+mn-ea"/>
                <a:cs typeface="+mn-cs"/>
              </a:rPr>
              <a:t>Historically, you could not mix Windows and Linux apps in the same resource group. However, all resource groups created on or after January 21, 2021 do support this scenario. Support for resource groups created before January 21, 2021 will be rolled out across Azure regions (including National cloud regions) soon.</a:t>
            </a:r>
          </a:p>
          <a:p>
            <a:pPr marL="171450" indent="-171450" algn="l">
              <a:buFont typeface="Arial" panose="020B0604020202020204" pitchFamily="34" charset="0"/>
              <a:buChar char="•"/>
            </a:pPr>
            <a:r>
              <a:rPr lang="en-US" sz="882" kern="1200" dirty="0">
                <a:solidFill>
                  <a:schemeClr val="tx1"/>
                </a:solidFill>
                <a:latin typeface="Segoe UI Light" pitchFamily="34" charset="0"/>
                <a:ea typeface="+mn-ea"/>
                <a:cs typeface="+mn-cs"/>
              </a:rPr>
              <a:t>The Azure portal shows only features that currently work for Linux apps. As features are enabled, they're activated on the 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2096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dirty="0">
                <a:effectLst/>
                <a:latin typeface="Segoe UI" panose="020B0502040204020203" pitchFamily="34" charset="0"/>
              </a:rPr>
              <a:t>If your app is in the same App Service plan with other apps, you may want to improve the app's performance by isolating the compute resources.</a:t>
            </a:r>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1/16/2023 8:23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7870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Azure DevOps</a:t>
            </a:r>
            <a:r>
              <a:rPr lang="en-US" b="0" i="0" dirty="0">
                <a:effectLst/>
                <a:latin typeface="Segoe UI Light" panose="020B0502040204020203" pitchFamily="34" charset="0"/>
                <a:cs typeface="Segoe UI Light" panose="020B0502040204020203" pitchFamily="34" charset="0"/>
              </a:rPr>
              <a:t>: You can push your code to Azure DevOps, build your code in the cloud, run the tests, generate a release from the code, and finally, push your code to an Azure Web App.</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GitHub</a:t>
            </a:r>
            <a:r>
              <a:rPr lang="en-US" b="0" i="0" dirty="0">
                <a:effectLst/>
                <a:latin typeface="Segoe UI Light" panose="020B0502040204020203" pitchFamily="34" charset="0"/>
                <a:cs typeface="Segoe UI Light" panose="020B0502040204020203" pitchFamily="34" charset="0"/>
              </a:rPr>
              <a:t>: Azure supports automated deployment directly from GitHub. When you connect your GitHub repository to Azure for automated deployment, any changes you push to your production branch on </a:t>
            </a:r>
            <a:r>
              <a:rPr lang="en-US" sz="882" kern="1200" dirty="0">
                <a:solidFill>
                  <a:schemeClr val="tx1"/>
                </a:solidFill>
                <a:latin typeface="Segoe UI Light" panose="020B0502040204020203" pitchFamily="34" charset="0"/>
                <a:ea typeface="+mn-ea"/>
                <a:cs typeface="Segoe UI Light" panose="020B0502040204020203" pitchFamily="34" charset="0"/>
              </a:rPr>
              <a:t>GitHub</a:t>
            </a:r>
            <a:r>
              <a:rPr lang="en-US" b="0" i="0" dirty="0">
                <a:effectLst/>
                <a:latin typeface="Segoe UI Light" panose="020B0502040204020203" pitchFamily="34" charset="0"/>
                <a:cs typeface="Segoe UI Light" panose="020B0502040204020203" pitchFamily="34" charset="0"/>
              </a:rPr>
              <a:t> will be automatically deployed for you.</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Bitbucket</a:t>
            </a:r>
            <a:r>
              <a:rPr lang="en-US" b="0" i="0" dirty="0">
                <a:effectLst/>
                <a:latin typeface="Segoe UI Light" panose="020B0502040204020203" pitchFamily="34" charset="0"/>
                <a:cs typeface="Segoe UI Light" panose="020B0502040204020203" pitchFamily="34" charset="0"/>
              </a:rPr>
              <a:t>: With its similarities to GitHub, you can configure an automated deployment with Bitbucket.</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Git</a:t>
            </a:r>
            <a:r>
              <a:rPr lang="en-US" b="0" i="0" dirty="0">
                <a:effectLst/>
                <a:latin typeface="Segoe UI Light" panose="020B0502040204020203" pitchFamily="34" charset="0"/>
                <a:cs typeface="Segoe UI Light" panose="020B0502040204020203" pitchFamily="34" charset="0"/>
              </a:rPr>
              <a:t>: App Service web apps feature a Git URL that you can add as a remote repository. Pushing to the remote repository will deploy your app.</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CLI</a:t>
            </a:r>
            <a:r>
              <a:rPr lang="en-US" b="0" i="0" dirty="0">
                <a:effectLst/>
                <a:latin typeface="Segoe UI Light" panose="020B0502040204020203" pitchFamily="34" charset="0"/>
                <a:cs typeface="Segoe UI Light" panose="020B0502040204020203" pitchFamily="34" charset="0"/>
              </a:rPr>
              <a:t>: webapp up is a feature of the </a:t>
            </a:r>
            <a:r>
              <a:rPr lang="en-US" b="0" i="0" dirty="0" err="1">
                <a:effectLst/>
                <a:latin typeface="Segoe UI Light" panose="020B0502040204020203" pitchFamily="34" charset="0"/>
                <a:cs typeface="Segoe UI Light" panose="020B0502040204020203" pitchFamily="34" charset="0"/>
              </a:rPr>
              <a:t>az</a:t>
            </a:r>
            <a:r>
              <a:rPr lang="en-US" b="0" i="0" dirty="0">
                <a:effectLst/>
                <a:latin typeface="Segoe UI Light" panose="020B0502040204020203" pitchFamily="34" charset="0"/>
                <a:cs typeface="Segoe UI Light" panose="020B0502040204020203" pitchFamily="34" charset="0"/>
              </a:rPr>
              <a:t> command-line interface that packages your app and deploys it. Unlike other deployment methods, </a:t>
            </a:r>
            <a:r>
              <a:rPr lang="en-US" b="0" i="0" dirty="0" err="1">
                <a:effectLst/>
                <a:latin typeface="Segoe UI Light" panose="020B0502040204020203" pitchFamily="34" charset="0"/>
                <a:cs typeface="Segoe UI Light" panose="020B0502040204020203" pitchFamily="34" charset="0"/>
              </a:rPr>
              <a:t>az</a:t>
            </a:r>
            <a:r>
              <a:rPr lang="en-US" b="0" i="0" dirty="0">
                <a:effectLst/>
                <a:latin typeface="Segoe UI Light" panose="020B0502040204020203" pitchFamily="34" charset="0"/>
                <a:cs typeface="Segoe UI Light" panose="020B0502040204020203" pitchFamily="34" charset="0"/>
              </a:rPr>
              <a:t> webapp up can create a new App Service web app for you if you haven't already created one.</a:t>
            </a:r>
          </a:p>
          <a:p>
            <a:pPr marL="171450" indent="-171450" algn="l">
              <a:buFont typeface="Arial" panose="020B0604020202020204" pitchFamily="34" charset="0"/>
              <a:buChar char="•"/>
            </a:pPr>
            <a:r>
              <a:rPr lang="en-US" b="1" i="0" dirty="0" err="1">
                <a:effectLst/>
                <a:latin typeface="Segoe UI Light" panose="020B0502040204020203" pitchFamily="34" charset="0"/>
                <a:cs typeface="Segoe UI Light" panose="020B0502040204020203" pitchFamily="34" charset="0"/>
              </a:rPr>
              <a:t>Zipdeploy</a:t>
            </a:r>
            <a:r>
              <a:rPr lang="en-US" b="0" i="0" dirty="0">
                <a:effectLst/>
                <a:latin typeface="Segoe UI Light" panose="020B0502040204020203" pitchFamily="34" charset="0"/>
                <a:cs typeface="Segoe UI Light" panose="020B0502040204020203" pitchFamily="34" charset="0"/>
              </a:rPr>
              <a:t>: Use curl or a similar HTTP utility to send a ZIP of your application files to App Service.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FTP/S</a:t>
            </a:r>
            <a:r>
              <a:rPr lang="en-US" b="0" i="0" dirty="0">
                <a:effectLst/>
                <a:latin typeface="Segoe UI Light" panose="020B0502040204020203" pitchFamily="34" charset="0"/>
                <a:cs typeface="Segoe UI Light" panose="020B0502040204020203" pitchFamily="34" charset="0"/>
              </a:rPr>
              <a:t>: FTP or FTPS is a traditional way of pushing your code to many hosting environments, including App Service.</a:t>
            </a:r>
          </a:p>
          <a:p>
            <a:br>
              <a:rPr lang="en-US" dirty="0"/>
            </a:br>
            <a:endParaRPr lang="en-US" b="0" i="0" dirty="0">
              <a:effectLst/>
              <a:latin typeface="Segoe UI" panose="020B0502040204020203" pitchFamily="34" charset="0"/>
            </a:endParaRPr>
          </a:p>
          <a:p>
            <a:br>
              <a:rPr lang="en-US"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51808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882" b="0" i="0" kern="1200" dirty="0">
                <a:solidFill>
                  <a:schemeClr val="tx1"/>
                </a:solidFill>
                <a:effectLst/>
                <a:latin typeface="Segoe UI Light" panose="020B0502040204020203" pitchFamily="34" charset="0"/>
                <a:ea typeface="+mn-ea"/>
                <a:cs typeface="Segoe UI Light" panose="020B0502040204020203" pitchFamily="34" charset="0"/>
              </a:rPr>
              <a:t>Azure App Service allows you to integrate a variety of auth capabilities into your web app or API without implementing them yourself. It’s built directly into the platform and doesn’t require any particular language, SDK, security expertise, or even any code to utilize. You can integrate with multiple login providers. For example, Azure AD, Facebook, Google, Twitter.</a:t>
            </a:r>
          </a:p>
          <a:p>
            <a:pPr algn="l"/>
            <a:endParaRPr lang="en-US" sz="882" b="0" i="0" kern="1200" dirty="0">
              <a:solidFill>
                <a:schemeClr val="tx1"/>
              </a:solidFill>
              <a:effectLst/>
              <a:latin typeface="Segoe UI Light" panose="020B0502040204020203" pitchFamily="34" charset="0"/>
              <a:ea typeface="+mn-ea"/>
              <a:cs typeface="Segoe UI Light" panose="020B0502040204020203" pitchFamily="34" charset="0"/>
            </a:endParaRPr>
          </a:p>
          <a:p>
            <a:pPr algn="l"/>
            <a:r>
              <a:rPr lang="en-US" sz="882" b="1" i="0" kern="1200" dirty="0">
                <a:solidFill>
                  <a:schemeClr val="tx1"/>
                </a:solidFill>
                <a:effectLst/>
                <a:latin typeface="Segoe UI Light" panose="020B0502040204020203" pitchFamily="34" charset="0"/>
                <a:ea typeface="+mn-ea"/>
                <a:cs typeface="Segoe UI Light" panose="020B0502040204020203" pitchFamily="34" charset="0"/>
              </a:rPr>
              <a:t>Authentication flow</a:t>
            </a:r>
          </a:p>
          <a:p>
            <a:pPr algn="l"/>
            <a:r>
              <a:rPr lang="en-US" sz="882" b="0" i="0" kern="1200" dirty="0">
                <a:solidFill>
                  <a:schemeClr val="tx1"/>
                </a:solidFill>
                <a:effectLst/>
                <a:latin typeface="Segoe UI Light" panose="020B0502040204020203" pitchFamily="34" charset="0"/>
                <a:ea typeface="+mn-ea"/>
                <a:cs typeface="Segoe UI Light" panose="020B0502040204020203" pitchFamily="34" charset="0"/>
              </a:rPr>
              <a:t>The authentication flow is the same for all providers, but differs depending on whether you want to sign in with the provider's SDK.</a:t>
            </a:r>
          </a:p>
          <a:p>
            <a:pPr algn="l"/>
            <a:endParaRPr lang="en-US" sz="882" b="0" i="0" kern="1200" dirty="0">
              <a:solidFill>
                <a:schemeClr val="tx1"/>
              </a:solidFill>
              <a:effectLst/>
              <a:latin typeface="Segoe UI Light" panose="020B0502040204020203" pitchFamily="34" charset="0"/>
              <a:ea typeface="+mn-ea"/>
              <a:cs typeface="Segoe UI Light" panose="020B0502040204020203" pitchFamily="34" charset="0"/>
            </a:endParaRPr>
          </a:p>
          <a:p>
            <a:pPr marL="171450" indent="-171450" algn="l">
              <a:buFont typeface="Arial" panose="020B0604020202020204" pitchFamily="34" charset="0"/>
              <a:buChar char="•"/>
            </a:pPr>
            <a:r>
              <a:rPr lang="en-US" sz="882" b="1" i="0" kern="1200" dirty="0">
                <a:solidFill>
                  <a:schemeClr val="tx1"/>
                </a:solidFill>
                <a:effectLst/>
                <a:latin typeface="Segoe UI Light" panose="020B0502040204020203" pitchFamily="34" charset="0"/>
                <a:ea typeface="+mn-ea"/>
                <a:cs typeface="Segoe UI Light" panose="020B0502040204020203" pitchFamily="34" charset="0"/>
              </a:rPr>
              <a:t>Without provider SDK</a:t>
            </a:r>
            <a:r>
              <a:rPr lang="en-US" sz="882" b="0" i="0" kern="1200" dirty="0">
                <a:solidFill>
                  <a:schemeClr val="tx1"/>
                </a:solidFill>
                <a:effectLst/>
                <a:latin typeface="Segoe UI Light" panose="020B0502040204020203" pitchFamily="34" charset="0"/>
                <a:ea typeface="+mn-ea"/>
                <a:cs typeface="Segoe UI Light" panose="020B0502040204020203" pitchFamily="34" charset="0"/>
              </a:rPr>
              <a:t>: The application delegates federated sign-in to App Service. This is typically the case with browser apps, which can present the provider's login page to the user. The server code manages the sign-in process, so it is also called server-directed flow or server flow.</a:t>
            </a:r>
          </a:p>
          <a:p>
            <a:pPr marL="171450" indent="-171450" algn="l">
              <a:buFont typeface="Arial" panose="020B0604020202020204" pitchFamily="34" charset="0"/>
              <a:buChar char="•"/>
            </a:pPr>
            <a:r>
              <a:rPr lang="en-US" sz="882" b="1" i="0" kern="1200" dirty="0">
                <a:solidFill>
                  <a:schemeClr val="tx1"/>
                </a:solidFill>
                <a:effectLst/>
                <a:latin typeface="Segoe UI Light" panose="020B0502040204020203" pitchFamily="34" charset="0"/>
                <a:ea typeface="+mn-ea"/>
                <a:cs typeface="Segoe UI Light" panose="020B0502040204020203" pitchFamily="34" charset="0"/>
              </a:rPr>
              <a:t>With provider SDK</a:t>
            </a:r>
            <a:r>
              <a:rPr lang="en-US" sz="882" b="0" i="0" kern="1200" dirty="0">
                <a:solidFill>
                  <a:schemeClr val="tx1"/>
                </a:solidFill>
                <a:effectLst/>
                <a:latin typeface="Segoe UI Light" panose="020B0502040204020203" pitchFamily="34" charset="0"/>
                <a:ea typeface="+mn-ea"/>
                <a:cs typeface="Segoe UI Light" panose="020B0502040204020203" pitchFamily="34" charset="0"/>
              </a:rPr>
              <a:t>: The application signs users in to the provider manually and then submits the authentication token to App Service for validation. This is typically the case with browser-less apps, which can't present the provider's sign-in page to the user. The application code manages the sign-in process, so it is also called client-directed flow or client flow. This applies to REST APIs, Azure Functions, JavaScript </a:t>
            </a:r>
            <a:r>
              <a:rPr lang="en-US" sz="882" kern="1200" dirty="0">
                <a:solidFill>
                  <a:schemeClr val="tx1"/>
                </a:solidFill>
                <a:latin typeface="Segoe UI Light" pitchFamily="34" charset="0"/>
                <a:ea typeface="+mn-ea"/>
                <a:cs typeface="+mn-cs"/>
              </a:rPr>
              <a:t>browser</a:t>
            </a:r>
            <a:r>
              <a:rPr lang="en-US" sz="882" b="0" i="0" kern="1200" dirty="0">
                <a:solidFill>
                  <a:schemeClr val="tx1"/>
                </a:solidFill>
                <a:effectLst/>
                <a:latin typeface="Segoe UI Light" panose="020B0502040204020203" pitchFamily="34" charset="0"/>
                <a:ea typeface="+mn-ea"/>
                <a:cs typeface="Segoe UI Light" panose="020B0502040204020203" pitchFamily="34" charset="0"/>
              </a:rPr>
              <a:t> clients, and native mobile apps that sign users in using the provider's SDK.</a:t>
            </a:r>
            <a:endParaRPr lang="en-US" b="0" i="0" dirty="0">
              <a:effectLst/>
              <a:latin typeface="Segoe UI" panose="020B0502040204020203" pitchFamily="34" charset="0"/>
            </a:endParaRPr>
          </a:p>
          <a:p>
            <a:br>
              <a:rPr lang="en-US"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2096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effectLst/>
                <a:latin typeface="Calibri" panose="020F0502020204030204" pitchFamily="34" charset="0"/>
                <a:ea typeface="Calibri" panose="020F0502020204030204" pitchFamily="34" charset="0"/>
              </a:rPr>
              <a:t>There are two main deployment types for Azure App Service. The multitenant public service hosts App Service plans in the Free, Shared, Basic, Standard, Premium, PremiumV2, and PremiumV3 pricing SKUs.</a:t>
            </a:r>
          </a:p>
          <a:p>
            <a:pPr marL="384432" lvl="1" indent="-171450">
              <a:buFont typeface="Arial" panose="020B0604020202020204" pitchFamily="34" charset="0"/>
              <a:buChar char="•"/>
            </a:pPr>
            <a:r>
              <a:rPr lang="en-US" b="0" dirty="0">
                <a:solidFill>
                  <a:srgbClr val="D4D4D4"/>
                </a:solidFill>
                <a:effectLst/>
                <a:latin typeface="Consolas" panose="020B0609020204030204" pitchFamily="49" charset="0"/>
              </a:rPr>
              <a:t>Because there are many different customers in the same App Service scale unit, you can't connect the App Service network directly to your network.</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Instead of connecting the networks, you need features to handle the various aspects of application communication.</a:t>
            </a:r>
          </a:p>
          <a:p>
            <a:pPr marL="0" marR="0">
              <a:spcBef>
                <a:spcPts val="0"/>
              </a:spcBef>
              <a:spcAft>
                <a:spcPts val="0"/>
              </a:spcAft>
            </a:pPr>
            <a:br>
              <a:rPr lang="en-US" dirty="0"/>
            </a:br>
            <a:r>
              <a:rPr lang="en-US" sz="1800" dirty="0">
                <a:effectLst/>
                <a:latin typeface="Calibri" panose="020F0502020204030204" pitchFamily="34" charset="0"/>
                <a:ea typeface="Calibri" panose="020F0502020204030204" pitchFamily="34" charset="0"/>
              </a:rPr>
              <a:t>There is also the single-tenant App Service Environment (ASE) hosts Isolated SKU App Service plans directly in your Azure virtual network.</a:t>
            </a:r>
          </a:p>
          <a:p>
            <a:pPr marL="498732" marR="0" lvl="1" indent="-285750">
              <a:spcBef>
                <a:spcPts val="0"/>
              </a:spcBef>
              <a:spcAft>
                <a:spcPts val="0"/>
              </a:spcAft>
              <a:buFont typeface="Arial" panose="020B0604020202020204" pitchFamily="34" charset="0"/>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Regional virtual network integration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When you connect to virtual networks in the same region, you must have a dedicated subnet in the virtual network you're integrating with.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8732" marR="0" lvl="1" indent="-285750">
              <a:spcBef>
                <a:spcPts val="0"/>
              </a:spcBef>
              <a:spcAft>
                <a:spcPts val="0"/>
              </a:spcAft>
              <a:buFont typeface="Arial" panose="020B0604020202020204" pitchFamily="34" charset="0"/>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Gateway-required virtual network integration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When you connect directly to virtual networks in other regions or to a classic virtual network in the same region, you need an Azure Virtual Network gateway created in the target virtual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8732" marR="0" lvl="1" indent="-28575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IP-based SSL needs for your app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App-assigned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8732" marR="0" lvl="1" indent="-28575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Support unshared dedicated inbound address for your app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App-assigned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8732" marR="0" lvl="1" indent="-28575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Restrict access to your app from a set of well-defined addresses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Access restrictions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8732" marR="0" lvl="1" indent="-285750">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Restrict access to your app from resources in a virtual network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Service endpoints,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Private endpoints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8732" marR="0" lvl="1"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Expose your app on a private IP in your virtual </a:t>
            </a:r>
            <a:r>
              <a:rPr lang="en-US" sz="1800" dirty="0" err="1">
                <a:effectLst/>
                <a:latin typeface="Calibri" panose="020F0502020204030204" pitchFamily="34" charset="0"/>
                <a:ea typeface="Calibri" panose="020F0502020204030204" pitchFamily="34" charset="0"/>
              </a:rPr>
              <a:t>network:</a:t>
            </a:r>
            <a:r>
              <a:rPr lang="en-US" sz="1800" b="1" dirty="0" err="1">
                <a:effectLst/>
                <a:latin typeface="Calibri" panose="020F0502020204030204" pitchFamily="34" charset="0"/>
                <a:ea typeface="Calibri" panose="020F0502020204030204" pitchFamily="34" charset="0"/>
              </a:rPr>
              <a:t>Private</a:t>
            </a:r>
            <a:r>
              <a:rPr lang="en-US" sz="1800" b="1" dirty="0">
                <a:effectLst/>
                <a:latin typeface="Calibri" panose="020F0502020204030204" pitchFamily="34" charset="0"/>
                <a:ea typeface="Calibri" panose="020F0502020204030204" pitchFamily="34" charset="0"/>
              </a:rPr>
              <a:t> endpoints</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8970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perform this exercise in their lab environments. Step-by-step instructions are included in the student manual.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1/16/2023 8:23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42461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EXERCISE</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013936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29672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75442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5" r:id="rId74"/>
    <p:sldLayoutId id="2147484736" r:id="rId75"/>
    <p:sldLayoutId id="2147484737"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17.emf"/><Relationship Id="rId5" Type="http://schemas.openxmlformats.org/officeDocument/2006/relationships/image" Target="../media/image14.emf"/><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47.xml"/><Relationship Id="rId5" Type="http://schemas.openxmlformats.org/officeDocument/2006/relationships/image" Target="../media/image22.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74.xml"/><Relationship Id="rId6" Type="http://schemas.openxmlformats.org/officeDocument/2006/relationships/image" Target="../media/image17.emf"/><Relationship Id="rId5" Type="http://schemas.openxmlformats.org/officeDocument/2006/relationships/image" Target="../media/image14.emf"/><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image" Target="../media/image17.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35.xml"/><Relationship Id="rId6" Type="http://schemas.openxmlformats.org/officeDocument/2006/relationships/image" Target="../media/image17.emf"/><Relationship Id="rId5" Type="http://schemas.openxmlformats.org/officeDocument/2006/relationships/image" Target="../media/image14.emf"/><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15.emf"/><Relationship Id="rId7"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46.xml"/><Relationship Id="rId6" Type="http://schemas.openxmlformats.org/officeDocument/2006/relationships/image" Target="../media/image17.emf"/><Relationship Id="rId5" Type="http://schemas.openxmlformats.org/officeDocument/2006/relationships/image" Target="../media/image22.emf"/><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51.xml"/><Relationship Id="rId6" Type="http://schemas.openxmlformats.org/officeDocument/2006/relationships/image" Target="../media/image17.emf"/><Relationship Id="rId5" Type="http://schemas.openxmlformats.org/officeDocument/2006/relationships/image" Target="../media/image22.emf"/><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7.emf"/><Relationship Id="rId5" Type="http://schemas.openxmlformats.org/officeDocument/2006/relationships/image" Target="../media/image14.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svg"/><Relationship Id="rId2" Type="http://schemas.openxmlformats.org/officeDocument/2006/relationships/slideLayout" Target="../slideLayouts/slideLayout76.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01: Create Azure App Service web apps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a:t>
            </a:r>
            <a:r>
              <a:rPr lang="en-US" altLang="zh-CN" dirty="0"/>
              <a:t>esson 2: </a:t>
            </a:r>
            <a:r>
              <a:rPr lang="en-US" dirty="0"/>
              <a:t>Configure web app settings</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4314688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0494"/>
            <a:ext cx="11313416" cy="728448"/>
          </a:xfrm>
        </p:spPr>
        <p:txBody>
          <a:bodyPr/>
          <a:lstStyle/>
          <a:p>
            <a:r>
              <a:rPr lang="en-US" dirty="0"/>
              <a:t>Configure application settings (1 / 2)</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3" y="1129592"/>
            <a:ext cx="11531187" cy="307777"/>
          </a:xfrm>
        </p:spPr>
        <p:txBody>
          <a:bodyPr/>
          <a:lstStyle/>
          <a:p>
            <a:r>
              <a:rPr lang="en-US" dirty="0"/>
              <a:t>In App Service, app settings are passed as environment variables to the application code.</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5"/>
          </p:nvPr>
        </p:nvSpPr>
        <p:spPr>
          <a:xfrm>
            <a:off x="400747" y="1750211"/>
            <a:ext cx="4008415" cy="400110"/>
          </a:xfrm>
        </p:spPr>
        <p:txBody>
          <a:bodyPr/>
          <a:lstStyle/>
          <a:p>
            <a:r>
              <a:rPr lang="en-US" sz="2000" dirty="0"/>
              <a:t>Adding and editing settings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00747" y="2232311"/>
            <a:ext cx="4299950" cy="1271181"/>
          </a:xfrm>
        </p:spPr>
        <p:txBody>
          <a:bodyPr/>
          <a:lstStyle/>
          <a:p>
            <a:pPr marL="285750" indent="-285750">
              <a:buFont typeface="Arial" panose="020B0604020202020204" pitchFamily="34" charset="0"/>
              <a:buChar char="•"/>
            </a:pPr>
            <a:r>
              <a:rPr lang="en-US" sz="1800" dirty="0"/>
              <a:t>To add a new app setting, click </a:t>
            </a:r>
            <a:r>
              <a:rPr lang="en-US" sz="1800" b="1" dirty="0"/>
              <a:t>New application setting.</a:t>
            </a:r>
          </a:p>
          <a:p>
            <a:pPr marL="285750" indent="-285750">
              <a:buFont typeface="Arial" panose="020B0604020202020204" pitchFamily="34" charset="0"/>
              <a:buChar char="•"/>
            </a:pPr>
            <a:r>
              <a:rPr lang="en-US" sz="1800" b="0" i="0" dirty="0">
                <a:effectLst/>
                <a:latin typeface="Segoe UI" panose="020B0502040204020203" pitchFamily="34" charset="0"/>
              </a:rPr>
              <a:t>To add or edit app settings in bulk, click the </a:t>
            </a:r>
            <a:r>
              <a:rPr lang="en-US" sz="1800" b="1" i="0" dirty="0">
                <a:effectLst/>
                <a:latin typeface="Segoe UI" panose="020B0502040204020203" pitchFamily="34" charset="0"/>
              </a:rPr>
              <a:t>Advanced</a:t>
            </a:r>
            <a:r>
              <a:rPr lang="en-US" sz="1800" b="0" i="0" dirty="0">
                <a:effectLst/>
                <a:latin typeface="Segoe UI" panose="020B0502040204020203" pitchFamily="34" charset="0"/>
              </a:rPr>
              <a:t> edit button.</a:t>
            </a:r>
            <a:r>
              <a:rPr lang="en-US" sz="1800" b="1" dirty="0"/>
              <a:t> </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a:xfrm>
            <a:off x="375355" y="3795343"/>
            <a:ext cx="4033807" cy="400110"/>
          </a:xfrm>
        </p:spPr>
        <p:txBody>
          <a:bodyPr/>
          <a:lstStyle/>
          <a:p>
            <a:r>
              <a:rPr lang="en-US" sz="2000" dirty="0"/>
              <a:t>Configure connection strings</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00747" y="4242558"/>
            <a:ext cx="4299950" cy="1200329"/>
          </a:xfrm>
        </p:spPr>
        <p:txBody>
          <a:bodyPr/>
          <a:lstStyle/>
          <a:p>
            <a:r>
              <a:rPr lang="en-US" sz="1800" dirty="0"/>
              <a:t>Adding and editing connection strings follow the same principles as other app settings and they can also be tied to deployment slots. </a:t>
            </a:r>
          </a:p>
        </p:txBody>
      </p:sp>
      <p:pic>
        <p:nvPicPr>
          <p:cNvPr id="11" name="Picture 10" descr="Navigating to Configuration &gt; Application settings">
            <a:extLst>
              <a:ext uri="{FF2B5EF4-FFF2-40B4-BE49-F238E27FC236}">
                <a16:creationId xmlns:a16="http://schemas.microsoft.com/office/drawing/2014/main" id="{A84103F2-E7BA-45D7-AF9E-36CAE56A3187}"/>
              </a:ext>
            </a:extLst>
          </p:cNvPr>
          <p:cNvPicPr>
            <a:picLocks noChangeAspect="1"/>
          </p:cNvPicPr>
          <p:nvPr/>
        </p:nvPicPr>
        <p:blipFill>
          <a:blip r:embed="rId3"/>
          <a:stretch>
            <a:fillRect/>
          </a:stretch>
        </p:blipFill>
        <p:spPr>
          <a:xfrm>
            <a:off x="5132452" y="1598500"/>
            <a:ext cx="6340411" cy="4122648"/>
          </a:xfrm>
          <a:prstGeom prst="rect">
            <a:avLst/>
          </a:prstGeom>
        </p:spPr>
      </p:pic>
      <p:sp>
        <p:nvSpPr>
          <p:cNvPr id="15" name="Text Placeholder 15">
            <a:extLst>
              <a:ext uri="{FF2B5EF4-FFF2-40B4-BE49-F238E27FC236}">
                <a16:creationId xmlns:a16="http://schemas.microsoft.com/office/drawing/2014/main" id="{E2D725AE-9624-4278-A1CD-0D788CAFF8F4}"/>
              </a:ext>
              <a:ext uri="{C183D7F6-B498-43B3-948B-1728B52AA6E4}">
                <adec:decorative xmlns:adec="http://schemas.microsoft.com/office/drawing/2017/decorative" val="1"/>
              </a:ext>
            </a:extLst>
          </p:cNvPr>
          <p:cNvSpPr txBox="1">
            <a:spLocks/>
          </p:cNvSpPr>
          <p:nvPr/>
        </p:nvSpPr>
        <p:spPr>
          <a:xfrm>
            <a:off x="4877800" y="1493244"/>
            <a:ext cx="7072030" cy="4296915"/>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1227297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Configure application settings (2 / 2)</a:t>
            </a:r>
          </a:p>
        </p:txBody>
      </p:sp>
      <p:sp>
        <p:nvSpPr>
          <p:cNvPr id="12" name="Text Placeholder 11">
            <a:extLst>
              <a:ext uri="{FF2B5EF4-FFF2-40B4-BE49-F238E27FC236}">
                <a16:creationId xmlns:a16="http://schemas.microsoft.com/office/drawing/2014/main" id="{6AEEB3C1-24A9-4D5E-A95A-63D943877D9E}"/>
              </a:ext>
            </a:extLst>
          </p:cNvPr>
          <p:cNvSpPr>
            <a:spLocks noGrp="1"/>
          </p:cNvSpPr>
          <p:nvPr>
            <p:ph type="body" sz="quarter" idx="10"/>
          </p:nvPr>
        </p:nvSpPr>
        <p:spPr/>
        <p:txBody>
          <a:bodyPr/>
          <a:lstStyle/>
          <a:p>
            <a:r>
              <a:rPr lang="en-US" dirty="0"/>
              <a:t>Editing settings in bulk</a:t>
            </a:r>
          </a:p>
        </p:txBody>
      </p:sp>
      <p:sp>
        <p:nvSpPr>
          <p:cNvPr id="13" name="TextBox 12">
            <a:extLst>
              <a:ext uri="{FF2B5EF4-FFF2-40B4-BE49-F238E27FC236}">
                <a16:creationId xmlns:a16="http://schemas.microsoft.com/office/drawing/2014/main" id="{0ADDD578-CA82-45AF-8F63-442D9A8CA83B}"/>
              </a:ext>
            </a:extLst>
          </p:cNvPr>
          <p:cNvSpPr txBox="1"/>
          <p:nvPr/>
        </p:nvSpPr>
        <p:spPr>
          <a:xfrm>
            <a:off x="432089" y="1446033"/>
            <a:ext cx="6654800" cy="4450449"/>
          </a:xfrm>
          <a:prstGeom prst="rect">
            <a:avLst/>
          </a:prstGeom>
          <a:noFill/>
        </p:spPr>
        <p:txBody>
          <a:bodyPr wrap="square" lIns="182880" tIns="146304" rIns="182880" bIns="146304" rtlCol="0">
            <a:spAutoFit/>
          </a:bodyPr>
          <a:lstStyle/>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"name-1"</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"value"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"conn-string-1"</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SQLServer</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slotSetting</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"name-2"</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"value"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"conn-string-2"</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"PostgreSQL"</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slotSetting</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CD3131"/>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425766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general settings</a:t>
            </a:r>
          </a:p>
        </p:txBody>
      </p:sp>
      <p:sp>
        <p:nvSpPr>
          <p:cNvPr id="6" name="Text Placeholder 5"/>
          <p:cNvSpPr>
            <a:spLocks noGrp="1"/>
          </p:cNvSpPr>
          <p:nvPr>
            <p:ph type="body" sz="quarter" idx="11"/>
          </p:nvPr>
        </p:nvSpPr>
        <p:spPr>
          <a:xfrm>
            <a:off x="431095" y="2740881"/>
            <a:ext cx="2603367" cy="3298080"/>
          </a:xfrm>
        </p:spPr>
        <p:txBody>
          <a:bodyPr/>
          <a:lstStyle/>
          <a:p>
            <a:r>
              <a:rPr lang="en-US" sz="1800" dirty="0"/>
              <a:t>Stack settings</a:t>
            </a:r>
          </a:p>
          <a:p>
            <a:pPr lvl="1"/>
            <a:r>
              <a:rPr lang="en-US" sz="1600" dirty="0"/>
              <a:t>The software stack to run the app, including the language and SDK versions.</a:t>
            </a:r>
          </a:p>
        </p:txBody>
      </p:sp>
      <p:sp>
        <p:nvSpPr>
          <p:cNvPr id="2" name="Text Placeholder 1"/>
          <p:cNvSpPr>
            <a:spLocks noGrp="1"/>
          </p:cNvSpPr>
          <p:nvPr>
            <p:ph type="body" sz="quarter" idx="15"/>
          </p:nvPr>
        </p:nvSpPr>
        <p:spPr>
          <a:xfrm>
            <a:off x="3344578" y="2739465"/>
            <a:ext cx="2603367" cy="3298080"/>
          </a:xfrm>
        </p:spPr>
        <p:txBody>
          <a:bodyPr/>
          <a:lstStyle/>
          <a:p>
            <a:r>
              <a:rPr lang="en-US" sz="1800" dirty="0"/>
              <a:t>Platform settings</a:t>
            </a:r>
          </a:p>
          <a:p>
            <a:pPr lvl="1"/>
            <a:r>
              <a:rPr lang="en-US" sz="1600" dirty="0"/>
              <a:t>Configure settings for the hosting platform, including:</a:t>
            </a:r>
          </a:p>
          <a:p>
            <a:pPr marL="285750" lvl="1" indent="-285750">
              <a:buFont typeface="Arial" panose="020B0604020202020204" pitchFamily="34" charset="0"/>
              <a:buChar char="•"/>
            </a:pPr>
            <a:r>
              <a:rPr lang="en-US" sz="1200" dirty="0" err="1"/>
              <a:t>Bitness</a:t>
            </a:r>
            <a:r>
              <a:rPr lang="en-US" sz="1200" dirty="0"/>
              <a:t> (32-bit or 64-bit)</a:t>
            </a:r>
          </a:p>
          <a:p>
            <a:pPr marL="285750" lvl="1" indent="-285750">
              <a:buFont typeface="Arial" panose="020B0604020202020204" pitchFamily="34" charset="0"/>
              <a:buChar char="•"/>
            </a:pPr>
            <a:r>
              <a:rPr lang="en-US" sz="1200" dirty="0"/>
              <a:t>WebSocket protocol</a:t>
            </a:r>
          </a:p>
          <a:p>
            <a:pPr marL="285750" lvl="1" indent="-285750">
              <a:buFont typeface="Arial" panose="020B0604020202020204" pitchFamily="34" charset="0"/>
              <a:buChar char="•"/>
            </a:pPr>
            <a:r>
              <a:rPr lang="en-US" sz="1200" dirty="0"/>
              <a:t>Always On</a:t>
            </a:r>
          </a:p>
          <a:p>
            <a:pPr marL="285750" lvl="1" indent="-285750">
              <a:buFont typeface="Arial" panose="020B0604020202020204" pitchFamily="34" charset="0"/>
              <a:buChar char="•"/>
            </a:pPr>
            <a:r>
              <a:rPr lang="en-US" sz="1200" dirty="0"/>
              <a:t>Managed pipeline version</a:t>
            </a:r>
          </a:p>
          <a:p>
            <a:pPr marL="285750" lvl="1" indent="-285750">
              <a:buFont typeface="Arial" panose="020B0604020202020204" pitchFamily="34" charset="0"/>
              <a:buChar char="•"/>
            </a:pPr>
            <a:r>
              <a:rPr lang="en-US" sz="1200" dirty="0"/>
              <a:t>HTTP version</a:t>
            </a:r>
          </a:p>
          <a:p>
            <a:pPr marL="285750" lvl="1" indent="-285750">
              <a:buFont typeface="Arial" panose="020B0604020202020204" pitchFamily="34" charset="0"/>
              <a:buChar char="•"/>
            </a:pPr>
            <a:r>
              <a:rPr lang="en-US" sz="1200" dirty="0"/>
              <a:t>ARR affinity</a:t>
            </a:r>
          </a:p>
        </p:txBody>
      </p:sp>
      <p:sp>
        <p:nvSpPr>
          <p:cNvPr id="3" name="Text Placeholder 2"/>
          <p:cNvSpPr>
            <a:spLocks noGrp="1"/>
          </p:cNvSpPr>
          <p:nvPr>
            <p:ph type="body" sz="quarter" idx="17"/>
          </p:nvPr>
        </p:nvSpPr>
        <p:spPr>
          <a:xfrm>
            <a:off x="6258062" y="2739465"/>
            <a:ext cx="2603367" cy="3298080"/>
          </a:xfrm>
        </p:spPr>
        <p:txBody>
          <a:bodyPr/>
          <a:lstStyle/>
          <a:p>
            <a:r>
              <a:rPr lang="en-US" sz="1800" dirty="0"/>
              <a:t>Debugging</a:t>
            </a:r>
          </a:p>
          <a:p>
            <a:pPr lvl="1"/>
            <a:r>
              <a:rPr lang="en-US" sz="1600" dirty="0"/>
              <a:t>Enable remote debugging for ASP.NET , ASP.NET  Core, or Node.js apps. </a:t>
            </a:r>
          </a:p>
        </p:txBody>
      </p:sp>
      <p:sp>
        <p:nvSpPr>
          <p:cNvPr id="4" name="Text Placeholder 3"/>
          <p:cNvSpPr>
            <a:spLocks noGrp="1"/>
          </p:cNvSpPr>
          <p:nvPr>
            <p:ph type="body" sz="quarter" idx="19"/>
          </p:nvPr>
        </p:nvSpPr>
        <p:spPr>
          <a:xfrm>
            <a:off x="9222346" y="2739465"/>
            <a:ext cx="2603367" cy="3298080"/>
          </a:xfrm>
        </p:spPr>
        <p:txBody>
          <a:bodyPr/>
          <a:lstStyle/>
          <a:p>
            <a:r>
              <a:rPr lang="en-US" sz="1800" dirty="0"/>
              <a:t>Incoming client certificates</a:t>
            </a:r>
          </a:p>
          <a:p>
            <a:pPr lvl="1"/>
            <a:r>
              <a:rPr lang="en-US" sz="1600" dirty="0"/>
              <a:t>Require client certificates in mutual authentication. TLS mutual authentication is used to restrict access to your app by enabling different types of authentication for it.</a:t>
            </a:r>
          </a:p>
        </p:txBody>
      </p:sp>
      <p:grpSp>
        <p:nvGrpSpPr>
          <p:cNvPr id="22" name="Group 21">
            <a:extLst>
              <a:ext uri="{FF2B5EF4-FFF2-40B4-BE49-F238E27FC236}">
                <a16:creationId xmlns:a16="http://schemas.microsoft.com/office/drawing/2014/main" id="{A935C016-E2FF-441A-8874-04F40446456D}"/>
              </a:ext>
              <a:ext uri="{C183D7F6-B498-43B3-948B-1728B52AA6E4}">
                <adec:decorative xmlns:adec="http://schemas.microsoft.com/office/drawing/2017/decorative" val="1"/>
              </a:ext>
            </a:extLst>
          </p:cNvPr>
          <p:cNvGrpSpPr/>
          <p:nvPr/>
        </p:nvGrpSpPr>
        <p:grpSpPr>
          <a:xfrm>
            <a:off x="1171684" y="1473968"/>
            <a:ext cx="1122188" cy="1122347"/>
            <a:chOff x="1171684" y="1473968"/>
            <a:chExt cx="1122188" cy="1122347"/>
          </a:xfrm>
        </p:grpSpPr>
        <p:grpSp>
          <p:nvGrpSpPr>
            <p:cNvPr id="21" name="Group 20">
              <a:extLst>
                <a:ext uri="{FF2B5EF4-FFF2-40B4-BE49-F238E27FC236}">
                  <a16:creationId xmlns:a16="http://schemas.microsoft.com/office/drawing/2014/main" id="{24B304AC-05EA-4578-A423-C06A98CE2939}"/>
                </a:ext>
              </a:extLst>
            </p:cNvPr>
            <p:cNvGrpSpPr/>
            <p:nvPr/>
          </p:nvGrpSpPr>
          <p:grpSpPr>
            <a:xfrm>
              <a:off x="1171684" y="1473968"/>
              <a:ext cx="1122188" cy="1122347"/>
              <a:chOff x="1171684" y="1473968"/>
              <a:chExt cx="1122188" cy="1122347"/>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1171684"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1249765"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Picture 4" descr="Icon of three concentric arcs">
              <a:extLst>
                <a:ext uri="{FF2B5EF4-FFF2-40B4-BE49-F238E27FC236}">
                  <a16:creationId xmlns:a16="http://schemas.microsoft.com/office/drawing/2014/main" id="{8F0F50D0-7DF5-4A12-B8CB-03866C684C2B}"/>
                </a:ext>
              </a:extLst>
            </p:cNvPr>
            <p:cNvPicPr>
              <a:picLocks noChangeAspect="1"/>
            </p:cNvPicPr>
            <p:nvPr/>
          </p:nvPicPr>
          <p:blipFill>
            <a:blip r:embed="rId3"/>
            <a:stretch>
              <a:fillRect/>
            </a:stretch>
          </p:blipFill>
          <p:spPr>
            <a:xfrm>
              <a:off x="1435242" y="1737605"/>
              <a:ext cx="595072" cy="595072"/>
            </a:xfrm>
            <a:prstGeom prst="rect">
              <a:avLst/>
            </a:prstGeom>
          </p:spPr>
        </p:pic>
      </p:grpSp>
      <p:grpSp>
        <p:nvGrpSpPr>
          <p:cNvPr id="20" name="Group 19">
            <a:extLst>
              <a:ext uri="{FF2B5EF4-FFF2-40B4-BE49-F238E27FC236}">
                <a16:creationId xmlns:a16="http://schemas.microsoft.com/office/drawing/2014/main" id="{88A94A2D-5757-4D04-8157-257B54BA1AD1}"/>
              </a:ext>
              <a:ext uri="{C183D7F6-B498-43B3-948B-1728B52AA6E4}">
                <adec:decorative xmlns:adec="http://schemas.microsoft.com/office/drawing/2017/decorative" val="1"/>
              </a:ext>
            </a:extLst>
          </p:cNvPr>
          <p:cNvGrpSpPr/>
          <p:nvPr/>
        </p:nvGrpSpPr>
        <p:grpSpPr>
          <a:xfrm>
            <a:off x="4085168" y="1473968"/>
            <a:ext cx="1122188" cy="1122347"/>
            <a:chOff x="4085168" y="1473968"/>
            <a:chExt cx="1122188" cy="1122347"/>
          </a:xfrm>
        </p:grpSpPr>
        <p:grpSp>
          <p:nvGrpSpPr>
            <p:cNvPr id="15" name="Group 14">
              <a:extLst>
                <a:ext uri="{FF2B5EF4-FFF2-40B4-BE49-F238E27FC236}">
                  <a16:creationId xmlns:a16="http://schemas.microsoft.com/office/drawing/2014/main" id="{804D988E-934B-4B3F-8A02-FAA6738A5AC7}"/>
                </a:ext>
              </a:extLst>
            </p:cNvPr>
            <p:cNvGrpSpPr/>
            <p:nvPr/>
          </p:nvGrpSpPr>
          <p:grpSpPr>
            <a:xfrm>
              <a:off x="4085168" y="1473968"/>
              <a:ext cx="1122188" cy="1122347"/>
              <a:chOff x="4085168" y="1473968"/>
              <a:chExt cx="1122188" cy="1122347"/>
            </a:xfrm>
          </p:grpSpPr>
          <p:sp>
            <p:nvSpPr>
              <p:cNvPr id="29" name="Freeform 5">
                <a:extLst>
                  <a:ext uri="{FF2B5EF4-FFF2-40B4-BE49-F238E27FC236}">
                    <a16:creationId xmlns:a16="http://schemas.microsoft.com/office/drawing/2014/main" id="{553838D0-6DA1-44C8-92CF-B8EBA1325A69}"/>
                  </a:ext>
                </a:extLst>
              </p:cNvPr>
              <p:cNvSpPr>
                <a:spLocks/>
              </p:cNvSpPr>
              <p:nvPr/>
            </p:nvSpPr>
            <p:spPr bwMode="auto">
              <a:xfrm>
                <a:off x="4085168"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B60DEB2-FA5A-4B4A-BC29-DA76800F46CD}"/>
                  </a:ext>
                </a:extLst>
              </p:cNvPr>
              <p:cNvSpPr>
                <a:spLocks noEditPoints="1"/>
              </p:cNvSpPr>
              <p:nvPr/>
            </p:nvSpPr>
            <p:spPr bwMode="auto">
              <a:xfrm>
                <a:off x="4163249"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a arrow in a circular path with a timer inside the circle">
              <a:extLst>
                <a:ext uri="{FF2B5EF4-FFF2-40B4-BE49-F238E27FC236}">
                  <a16:creationId xmlns:a16="http://schemas.microsoft.com/office/drawing/2014/main" id="{09AE44D7-1216-4E3E-B64A-A980CDF44897}"/>
                </a:ext>
              </a:extLst>
            </p:cNvPr>
            <p:cNvPicPr>
              <a:picLocks noChangeAspect="1"/>
            </p:cNvPicPr>
            <p:nvPr/>
          </p:nvPicPr>
          <p:blipFill>
            <a:blip r:embed="rId4"/>
            <a:stretch>
              <a:fillRect/>
            </a:stretch>
          </p:blipFill>
          <p:spPr>
            <a:xfrm>
              <a:off x="4348726" y="1737605"/>
              <a:ext cx="595072" cy="595072"/>
            </a:xfrm>
            <a:prstGeom prst="rect">
              <a:avLst/>
            </a:prstGeom>
          </p:spPr>
        </p:pic>
      </p:grpSp>
      <p:grpSp>
        <p:nvGrpSpPr>
          <p:cNvPr id="13" name="Group 12">
            <a:extLst>
              <a:ext uri="{FF2B5EF4-FFF2-40B4-BE49-F238E27FC236}">
                <a16:creationId xmlns:a16="http://schemas.microsoft.com/office/drawing/2014/main" id="{CE361D8C-A2B8-4C20-8274-A42E49B065F4}"/>
              </a:ext>
              <a:ext uri="{C183D7F6-B498-43B3-948B-1728B52AA6E4}">
                <adec:decorative xmlns:adec="http://schemas.microsoft.com/office/drawing/2017/decorative" val="1"/>
              </a:ext>
            </a:extLst>
          </p:cNvPr>
          <p:cNvGrpSpPr/>
          <p:nvPr/>
        </p:nvGrpSpPr>
        <p:grpSpPr>
          <a:xfrm>
            <a:off x="6998651" y="1473968"/>
            <a:ext cx="1122188" cy="1122347"/>
            <a:chOff x="6998651" y="1473968"/>
            <a:chExt cx="1122188" cy="1122347"/>
          </a:xfrm>
        </p:grpSpPr>
        <p:grpSp>
          <p:nvGrpSpPr>
            <p:cNvPr id="12" name="Group 11">
              <a:extLst>
                <a:ext uri="{FF2B5EF4-FFF2-40B4-BE49-F238E27FC236}">
                  <a16:creationId xmlns:a16="http://schemas.microsoft.com/office/drawing/2014/main" id="{C47BEA6C-F898-4281-8D37-D9DFAE553EB9}"/>
                </a:ext>
              </a:extLst>
            </p:cNvPr>
            <p:cNvGrpSpPr/>
            <p:nvPr/>
          </p:nvGrpSpPr>
          <p:grpSpPr>
            <a:xfrm>
              <a:off x="6998651" y="1473968"/>
              <a:ext cx="1122188" cy="1122347"/>
              <a:chOff x="6998651" y="1473968"/>
              <a:chExt cx="1122188" cy="1122347"/>
            </a:xfrm>
          </p:grpSpPr>
          <p:sp>
            <p:nvSpPr>
              <p:cNvPr id="43" name="Freeform 5">
                <a:extLst>
                  <a:ext uri="{FF2B5EF4-FFF2-40B4-BE49-F238E27FC236}">
                    <a16:creationId xmlns:a16="http://schemas.microsoft.com/office/drawing/2014/main" id="{CDCB482E-57D2-447E-B4A6-8E870510810B}"/>
                  </a:ext>
                </a:extLst>
              </p:cNvPr>
              <p:cNvSpPr>
                <a:spLocks/>
              </p:cNvSpPr>
              <p:nvPr/>
            </p:nvSpPr>
            <p:spPr bwMode="auto">
              <a:xfrm>
                <a:off x="6998651"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5A518CA2-5813-4DF9-8589-7731534ADDAB}"/>
                  </a:ext>
                </a:extLst>
              </p:cNvPr>
              <p:cNvSpPr>
                <a:spLocks noEditPoints="1"/>
              </p:cNvSpPr>
              <p:nvPr/>
            </p:nvSpPr>
            <p:spPr bwMode="auto">
              <a:xfrm>
                <a:off x="7075824" y="1552060"/>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gear inside a circle">
              <a:extLst>
                <a:ext uri="{FF2B5EF4-FFF2-40B4-BE49-F238E27FC236}">
                  <a16:creationId xmlns:a16="http://schemas.microsoft.com/office/drawing/2014/main" id="{E7B75BF6-F4BC-4913-8A3B-D2F9760168DC}"/>
                </a:ext>
              </a:extLst>
            </p:cNvPr>
            <p:cNvPicPr>
              <a:picLocks noChangeAspect="1"/>
            </p:cNvPicPr>
            <p:nvPr/>
          </p:nvPicPr>
          <p:blipFill>
            <a:blip r:embed="rId5"/>
            <a:stretch>
              <a:fillRect/>
            </a:stretch>
          </p:blipFill>
          <p:spPr>
            <a:xfrm>
              <a:off x="7262209" y="1737605"/>
              <a:ext cx="595072" cy="595072"/>
            </a:xfrm>
            <a:prstGeom prst="rect">
              <a:avLst/>
            </a:prstGeom>
          </p:spPr>
        </p:pic>
      </p:grpSp>
      <p:grpSp>
        <p:nvGrpSpPr>
          <p:cNvPr id="11" name="Group 10">
            <a:extLst>
              <a:ext uri="{FF2B5EF4-FFF2-40B4-BE49-F238E27FC236}">
                <a16:creationId xmlns:a16="http://schemas.microsoft.com/office/drawing/2014/main" id="{BB3B1953-168C-4342-9E71-971525B7DCBC}"/>
              </a:ext>
              <a:ext uri="{C183D7F6-B498-43B3-948B-1728B52AA6E4}">
                <adec:decorative xmlns:adec="http://schemas.microsoft.com/office/drawing/2017/decorative" val="1"/>
              </a:ext>
            </a:extLst>
          </p:cNvPr>
          <p:cNvGrpSpPr/>
          <p:nvPr/>
        </p:nvGrpSpPr>
        <p:grpSpPr>
          <a:xfrm>
            <a:off x="9912136" y="1473968"/>
            <a:ext cx="1122188" cy="1122347"/>
            <a:chOff x="9912136" y="1473968"/>
            <a:chExt cx="1122188" cy="1122347"/>
          </a:xfrm>
        </p:grpSpPr>
        <p:grpSp>
          <p:nvGrpSpPr>
            <p:cNvPr id="10" name="Group 9">
              <a:extLst>
                <a:ext uri="{FF2B5EF4-FFF2-40B4-BE49-F238E27FC236}">
                  <a16:creationId xmlns:a16="http://schemas.microsoft.com/office/drawing/2014/main" id="{5BE76F80-83BE-4271-A9F9-D0B757802F6F}"/>
                </a:ext>
              </a:extLst>
            </p:cNvPr>
            <p:cNvGrpSpPr/>
            <p:nvPr/>
          </p:nvGrpSpPr>
          <p:grpSpPr>
            <a:xfrm>
              <a:off x="9912136" y="1473968"/>
              <a:ext cx="1122188" cy="1122347"/>
              <a:chOff x="9912136" y="1473968"/>
              <a:chExt cx="1122188" cy="1122347"/>
            </a:xfrm>
          </p:grpSpPr>
          <p:sp>
            <p:nvSpPr>
              <p:cNvPr id="46" name="Freeform 5">
                <a:extLst>
                  <a:ext uri="{FF2B5EF4-FFF2-40B4-BE49-F238E27FC236}">
                    <a16:creationId xmlns:a16="http://schemas.microsoft.com/office/drawing/2014/main" id="{B755875F-7C9A-4C2C-8B53-1F43B6B87127}"/>
                  </a:ext>
                </a:extLst>
              </p:cNvPr>
              <p:cNvSpPr>
                <a:spLocks/>
              </p:cNvSpPr>
              <p:nvPr/>
            </p:nvSpPr>
            <p:spPr bwMode="auto">
              <a:xfrm>
                <a:off x="9912136"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F7BA46BC-EE17-40EE-9685-5DD9CB1D9A52}"/>
                  </a:ext>
                </a:extLst>
              </p:cNvPr>
              <p:cNvSpPr>
                <a:spLocks noEditPoints="1"/>
              </p:cNvSpPr>
              <p:nvPr/>
            </p:nvSpPr>
            <p:spPr bwMode="auto">
              <a:xfrm>
                <a:off x="9990217"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bulb">
              <a:extLst>
                <a:ext uri="{FF2B5EF4-FFF2-40B4-BE49-F238E27FC236}">
                  <a16:creationId xmlns:a16="http://schemas.microsoft.com/office/drawing/2014/main" id="{4F3BEF5C-6C85-4A64-9F66-D589DD0C563E}"/>
                </a:ext>
              </a:extLst>
            </p:cNvPr>
            <p:cNvPicPr>
              <a:picLocks noChangeAspect="1"/>
            </p:cNvPicPr>
            <p:nvPr/>
          </p:nvPicPr>
          <p:blipFill>
            <a:blip r:embed="rId6"/>
            <a:stretch>
              <a:fillRect/>
            </a:stretch>
          </p:blipFill>
          <p:spPr>
            <a:xfrm>
              <a:off x="10259301" y="1737605"/>
              <a:ext cx="427862" cy="595072"/>
            </a:xfrm>
            <a:prstGeom prst="rect">
              <a:avLst/>
            </a:prstGeom>
          </p:spPr>
        </p:pic>
      </p:grpSp>
    </p:spTree>
    <p:extLst>
      <p:ext uri="{BB962C8B-B14F-4D97-AF65-F5344CB8AC3E}">
        <p14:creationId xmlns:p14="http://schemas.microsoft.com/office/powerpoint/2010/main" val="321881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Configure path mappings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3"/>
          </p:nvPr>
        </p:nvSpPr>
        <p:spPr>
          <a:xfrm>
            <a:off x="418466" y="1456897"/>
            <a:ext cx="5394960" cy="1631216"/>
          </a:xfrm>
        </p:spPr>
        <p:txBody>
          <a:bodyPr/>
          <a:lstStyle/>
          <a:p>
            <a:r>
              <a:rPr lang="en-US" sz="2000" dirty="0"/>
              <a:t>Linux and containerized apps</a:t>
            </a:r>
          </a:p>
          <a:p>
            <a:pPr marL="0" lvl="1" indent="0">
              <a:buNone/>
            </a:pPr>
            <a:r>
              <a:rPr lang="en-US" sz="1800" dirty="0"/>
              <a:t>You can add custom storage for your containerized app. Containerized apps include all Linux apps and Windows and Linux custom containers running on App Service. </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4"/>
          </p:nvPr>
        </p:nvSpPr>
        <p:spPr>
          <a:xfrm>
            <a:off x="6364951" y="1456897"/>
            <a:ext cx="5394960" cy="2323713"/>
          </a:xfrm>
        </p:spPr>
        <p:txBody>
          <a:bodyPr/>
          <a:lstStyle/>
          <a:p>
            <a:r>
              <a:rPr lang="en-US" sz="2000" dirty="0"/>
              <a:t>Windows apps (</a:t>
            </a:r>
            <a:r>
              <a:rPr lang="en-US" sz="2000" dirty="0" err="1"/>
              <a:t>uncontainerized</a:t>
            </a:r>
            <a:r>
              <a:rPr lang="en-US" sz="2000" dirty="0"/>
              <a:t>)</a:t>
            </a:r>
          </a:p>
          <a:p>
            <a:pPr lvl="1"/>
            <a:r>
              <a:rPr lang="en-US" sz="1800" dirty="0"/>
              <a:t>For Windows apps, you can customize the IIS handler mappings and virtual applications and directories.</a:t>
            </a:r>
          </a:p>
          <a:p>
            <a:pPr lvl="1"/>
            <a:r>
              <a:rPr lang="en-US" sz="1800" dirty="0"/>
              <a:t>Handler mappings let you add custom script processors to handle requests for specific file extensions. </a:t>
            </a:r>
          </a:p>
        </p:txBody>
      </p:sp>
    </p:spTree>
    <p:extLst>
      <p:ext uri="{BB962C8B-B14F-4D97-AF65-F5344CB8AC3E}">
        <p14:creationId xmlns:p14="http://schemas.microsoft.com/office/powerpoint/2010/main" val="13383978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Enable diagnostic logging</a:t>
            </a:r>
          </a:p>
        </p:txBody>
      </p:sp>
      <p:sp>
        <p:nvSpPr>
          <p:cNvPr id="6" name="Text Placeholder 5"/>
          <p:cNvSpPr>
            <a:spLocks noGrp="1"/>
          </p:cNvSpPr>
          <p:nvPr>
            <p:ph type="body" sz="quarter" idx="11"/>
          </p:nvPr>
        </p:nvSpPr>
        <p:spPr>
          <a:xfrm>
            <a:off x="1354536" y="1633397"/>
            <a:ext cx="4608115" cy="401721"/>
          </a:xfrm>
        </p:spPr>
        <p:txBody>
          <a:bodyPr/>
          <a:lstStyle/>
          <a:p>
            <a:pPr lvl="1"/>
            <a:r>
              <a:rPr lang="en-US" sz="2000" dirty="0"/>
              <a:t>Enable application logging (Windows)</a:t>
            </a:r>
          </a:p>
        </p:txBody>
      </p:sp>
      <p:sp>
        <p:nvSpPr>
          <p:cNvPr id="2" name="Text Placeholder 1"/>
          <p:cNvSpPr>
            <a:spLocks noGrp="1"/>
          </p:cNvSpPr>
          <p:nvPr>
            <p:ph type="body" sz="quarter" idx="15"/>
          </p:nvPr>
        </p:nvSpPr>
        <p:spPr>
          <a:xfrm>
            <a:off x="1389459" y="3114573"/>
            <a:ext cx="4608115" cy="680196"/>
          </a:xfrm>
        </p:spPr>
        <p:txBody>
          <a:bodyPr/>
          <a:lstStyle/>
          <a:p>
            <a:pPr lvl="1"/>
            <a:r>
              <a:rPr lang="en-US" sz="2000" dirty="0"/>
              <a:t>Enable application logging (Linux/Container)</a:t>
            </a:r>
          </a:p>
        </p:txBody>
      </p:sp>
      <p:sp>
        <p:nvSpPr>
          <p:cNvPr id="3" name="Text Placeholder 2"/>
          <p:cNvSpPr>
            <a:spLocks noGrp="1"/>
          </p:cNvSpPr>
          <p:nvPr>
            <p:ph type="body" sz="quarter" idx="17"/>
          </p:nvPr>
        </p:nvSpPr>
        <p:spPr>
          <a:xfrm>
            <a:off x="1389459" y="4561094"/>
            <a:ext cx="4608115" cy="479453"/>
          </a:xfrm>
        </p:spPr>
        <p:txBody>
          <a:bodyPr/>
          <a:lstStyle/>
          <a:p>
            <a:pPr lvl="1"/>
            <a:r>
              <a:rPr lang="en-US" sz="2000" dirty="0"/>
              <a:t>Enable web server logging</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a:xfrm>
            <a:off x="7151335" y="1593271"/>
            <a:ext cx="4608576" cy="465404"/>
          </a:xfrm>
        </p:spPr>
        <p:txBody>
          <a:bodyPr/>
          <a:lstStyle/>
          <a:p>
            <a:pPr lvl="1"/>
            <a:r>
              <a:rPr lang="en-US" sz="2000" dirty="0"/>
              <a:t>Add log messages in code</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a:xfrm>
            <a:off x="7151335" y="3114573"/>
            <a:ext cx="4608576" cy="465405"/>
          </a:xfrm>
        </p:spPr>
        <p:txBody>
          <a:bodyPr/>
          <a:lstStyle/>
          <a:p>
            <a:pPr lvl="1"/>
            <a:r>
              <a:rPr lang="en-US" sz="2000" dirty="0"/>
              <a:t>Stream logs</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3"/>
          </p:nvPr>
        </p:nvSpPr>
        <p:spPr>
          <a:xfrm>
            <a:off x="7178266" y="4575143"/>
            <a:ext cx="4608576" cy="465404"/>
          </a:xfrm>
        </p:spPr>
        <p:txBody>
          <a:bodyPr/>
          <a:lstStyle/>
          <a:p>
            <a:pPr lvl="1"/>
            <a:r>
              <a:rPr lang="en-US" sz="2000" dirty="0"/>
              <a:t>Access log files</a:t>
            </a:r>
          </a:p>
        </p:txBody>
      </p:sp>
      <p:grpSp>
        <p:nvGrpSpPr>
          <p:cNvPr id="15" name="Group 14">
            <a:extLst>
              <a:ext uri="{FF2B5EF4-FFF2-40B4-BE49-F238E27FC236}">
                <a16:creationId xmlns:a16="http://schemas.microsoft.com/office/drawing/2014/main" id="{3E33AE36-8F7B-4850-BC96-B0D4BE4909A8}"/>
              </a:ext>
              <a:ext uri="{C183D7F6-B498-43B3-948B-1728B52AA6E4}">
                <adec:decorative xmlns:adec="http://schemas.microsoft.com/office/drawing/2017/decorative" val="1"/>
              </a:ext>
            </a:extLst>
          </p:cNvPr>
          <p:cNvGrpSpPr/>
          <p:nvPr/>
        </p:nvGrpSpPr>
        <p:grpSpPr>
          <a:xfrm>
            <a:off x="418643" y="1467352"/>
            <a:ext cx="717140" cy="717242"/>
            <a:chOff x="418643" y="1467352"/>
            <a:chExt cx="717140" cy="717242"/>
          </a:xfrm>
        </p:grpSpPr>
        <p:grpSp>
          <p:nvGrpSpPr>
            <p:cNvPr id="14" name="Group 13">
              <a:extLst>
                <a:ext uri="{FF2B5EF4-FFF2-40B4-BE49-F238E27FC236}">
                  <a16:creationId xmlns:a16="http://schemas.microsoft.com/office/drawing/2014/main" id="{1F2D9C8E-AC4E-409B-9934-700FF3C13858}"/>
                </a:ext>
              </a:extLst>
            </p:cNvPr>
            <p:cNvGrpSpPr/>
            <p:nvPr/>
          </p:nvGrpSpPr>
          <p:grpSpPr>
            <a:xfrm>
              <a:off x="418643" y="1467352"/>
              <a:ext cx="717140" cy="717242"/>
              <a:chOff x="418643" y="1467352"/>
              <a:chExt cx="717140" cy="717242"/>
            </a:xfrm>
          </p:grpSpPr>
          <p:sp>
            <p:nvSpPr>
              <p:cNvPr id="116" name="Freeform 5">
                <a:extLst>
                  <a:ext uri="{FF2B5EF4-FFF2-40B4-BE49-F238E27FC236}">
                    <a16:creationId xmlns:a16="http://schemas.microsoft.com/office/drawing/2014/main" id="{E77E03BF-8EFA-4486-842F-D7AACBB25D38}"/>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7" name="Freeform 6">
                <a:extLst>
                  <a:ext uri="{FF2B5EF4-FFF2-40B4-BE49-F238E27FC236}">
                    <a16:creationId xmlns:a16="http://schemas.microsoft.com/office/drawing/2014/main" id="{22F8A114-805F-4689-9931-63E165F56DDF}"/>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concentric arcs">
              <a:extLst>
                <a:ext uri="{FF2B5EF4-FFF2-40B4-BE49-F238E27FC236}">
                  <a16:creationId xmlns:a16="http://schemas.microsoft.com/office/drawing/2014/main" id="{A37C6702-A3EE-498F-AADD-D0246134A90B}"/>
                </a:ext>
              </a:extLst>
            </p:cNvPr>
            <p:cNvPicPr>
              <a:picLocks noChangeAspect="1"/>
            </p:cNvPicPr>
            <p:nvPr/>
          </p:nvPicPr>
          <p:blipFill>
            <a:blip r:embed="rId3"/>
            <a:stretch>
              <a:fillRect/>
            </a:stretch>
          </p:blipFill>
          <p:spPr>
            <a:xfrm>
              <a:off x="583617" y="1632378"/>
              <a:ext cx="387192" cy="387190"/>
            </a:xfrm>
            <a:prstGeom prst="rect">
              <a:avLst/>
            </a:prstGeom>
          </p:spPr>
        </p:pic>
      </p:grpSp>
      <p:grpSp>
        <p:nvGrpSpPr>
          <p:cNvPr id="18" name="Group 17">
            <a:extLst>
              <a:ext uri="{FF2B5EF4-FFF2-40B4-BE49-F238E27FC236}">
                <a16:creationId xmlns:a16="http://schemas.microsoft.com/office/drawing/2014/main" id="{1F7955E3-FA73-494D-914B-51966FD5576D}"/>
              </a:ext>
              <a:ext uri="{C183D7F6-B498-43B3-948B-1728B52AA6E4}">
                <adec:decorative xmlns:adec="http://schemas.microsoft.com/office/drawing/2017/decorative" val="1"/>
              </a:ext>
            </a:extLst>
          </p:cNvPr>
          <p:cNvGrpSpPr/>
          <p:nvPr/>
        </p:nvGrpSpPr>
        <p:grpSpPr>
          <a:xfrm>
            <a:off x="418643" y="2949547"/>
            <a:ext cx="717140" cy="717242"/>
            <a:chOff x="418643" y="2949547"/>
            <a:chExt cx="717140" cy="717242"/>
          </a:xfrm>
        </p:grpSpPr>
        <p:grpSp>
          <p:nvGrpSpPr>
            <p:cNvPr id="16" name="Group 15">
              <a:extLst>
                <a:ext uri="{FF2B5EF4-FFF2-40B4-BE49-F238E27FC236}">
                  <a16:creationId xmlns:a16="http://schemas.microsoft.com/office/drawing/2014/main" id="{DB227092-882F-41C8-B67B-6E15E837484E}"/>
                </a:ext>
              </a:extLst>
            </p:cNvPr>
            <p:cNvGrpSpPr/>
            <p:nvPr/>
          </p:nvGrpSpPr>
          <p:grpSpPr>
            <a:xfrm>
              <a:off x="418643" y="2949547"/>
              <a:ext cx="717140" cy="717242"/>
              <a:chOff x="418643" y="2949547"/>
              <a:chExt cx="717140" cy="717242"/>
            </a:xfrm>
          </p:grpSpPr>
          <p:sp>
            <p:nvSpPr>
              <p:cNvPr id="124" name="Freeform 5">
                <a:extLst>
                  <a:ext uri="{FF2B5EF4-FFF2-40B4-BE49-F238E27FC236}">
                    <a16:creationId xmlns:a16="http://schemas.microsoft.com/office/drawing/2014/main" id="{E8A8EDAF-7532-4AE6-95C3-704C070F13EF}"/>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5" name="Freeform 6">
                <a:extLst>
                  <a:ext uri="{FF2B5EF4-FFF2-40B4-BE49-F238E27FC236}">
                    <a16:creationId xmlns:a16="http://schemas.microsoft.com/office/drawing/2014/main" id="{50BE37B6-8AA0-48C1-A62D-5AB2EFFEFBFD}"/>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Picture 4" descr="Icon of a arrow in a circular path with a timer inside the circle">
              <a:extLst>
                <a:ext uri="{FF2B5EF4-FFF2-40B4-BE49-F238E27FC236}">
                  <a16:creationId xmlns:a16="http://schemas.microsoft.com/office/drawing/2014/main" id="{6A6ED128-9E85-4AE0-930E-9E1B30209963}"/>
                </a:ext>
              </a:extLst>
            </p:cNvPr>
            <p:cNvPicPr>
              <a:picLocks noChangeAspect="1"/>
            </p:cNvPicPr>
            <p:nvPr/>
          </p:nvPicPr>
          <p:blipFill>
            <a:blip r:embed="rId4"/>
            <a:stretch>
              <a:fillRect/>
            </a:stretch>
          </p:blipFill>
          <p:spPr>
            <a:xfrm>
              <a:off x="583617" y="3114573"/>
              <a:ext cx="387192" cy="387190"/>
            </a:xfrm>
            <a:prstGeom prst="rect">
              <a:avLst/>
            </a:prstGeom>
          </p:spPr>
        </p:pic>
      </p:grpSp>
      <p:grpSp>
        <p:nvGrpSpPr>
          <p:cNvPr id="20" name="Group 19">
            <a:extLst>
              <a:ext uri="{FF2B5EF4-FFF2-40B4-BE49-F238E27FC236}">
                <a16:creationId xmlns:a16="http://schemas.microsoft.com/office/drawing/2014/main" id="{C8FC002C-E28D-422D-B972-F5B195F41C3D}"/>
              </a:ext>
              <a:ext uri="{C183D7F6-B498-43B3-948B-1728B52AA6E4}">
                <adec:decorative xmlns:adec="http://schemas.microsoft.com/office/drawing/2017/decorative" val="1"/>
              </a:ext>
            </a:extLst>
          </p:cNvPr>
          <p:cNvGrpSpPr/>
          <p:nvPr/>
        </p:nvGrpSpPr>
        <p:grpSpPr>
          <a:xfrm>
            <a:off x="418643" y="4442200"/>
            <a:ext cx="717140" cy="717242"/>
            <a:chOff x="418643" y="4442200"/>
            <a:chExt cx="717140" cy="717242"/>
          </a:xfrm>
        </p:grpSpPr>
        <p:grpSp>
          <p:nvGrpSpPr>
            <p:cNvPr id="19" name="Group 18">
              <a:extLst>
                <a:ext uri="{FF2B5EF4-FFF2-40B4-BE49-F238E27FC236}">
                  <a16:creationId xmlns:a16="http://schemas.microsoft.com/office/drawing/2014/main" id="{0CC62A93-D3B7-450B-A43E-E9419D01F881}"/>
                </a:ext>
              </a:extLst>
            </p:cNvPr>
            <p:cNvGrpSpPr/>
            <p:nvPr/>
          </p:nvGrpSpPr>
          <p:grpSpPr>
            <a:xfrm>
              <a:off x="418643" y="4442200"/>
              <a:ext cx="717140" cy="717242"/>
              <a:chOff x="418643" y="4442200"/>
              <a:chExt cx="717140" cy="717242"/>
            </a:xfrm>
          </p:grpSpPr>
          <p:sp>
            <p:nvSpPr>
              <p:cNvPr id="142" name="Freeform 5">
                <a:extLst>
                  <a:ext uri="{FF2B5EF4-FFF2-40B4-BE49-F238E27FC236}">
                    <a16:creationId xmlns:a16="http://schemas.microsoft.com/office/drawing/2014/main" id="{3F95A397-0BB1-4BA8-8115-9955BCDAC693}"/>
                  </a:ext>
                </a:extLst>
              </p:cNvPr>
              <p:cNvSpPr>
                <a:spLocks/>
              </p:cNvSpPr>
              <p:nvPr/>
            </p:nvSpPr>
            <p:spPr bwMode="auto">
              <a:xfrm>
                <a:off x="418643" y="4442200"/>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3" name="Freeform 6">
                <a:extLst>
                  <a:ext uri="{FF2B5EF4-FFF2-40B4-BE49-F238E27FC236}">
                    <a16:creationId xmlns:a16="http://schemas.microsoft.com/office/drawing/2014/main" id="{47060212-F714-465F-8D2B-3B1ACCFFC1C5}"/>
                  </a:ext>
                </a:extLst>
              </p:cNvPr>
              <p:cNvSpPr>
                <a:spLocks noEditPoints="1"/>
              </p:cNvSpPr>
              <p:nvPr/>
            </p:nvSpPr>
            <p:spPr bwMode="auto">
              <a:xfrm>
                <a:off x="468541" y="4493266"/>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dots and outward pointing chevrons on left and right">
              <a:extLst>
                <a:ext uri="{FF2B5EF4-FFF2-40B4-BE49-F238E27FC236}">
                  <a16:creationId xmlns:a16="http://schemas.microsoft.com/office/drawing/2014/main" id="{EFBB906E-0433-4CFE-96CD-B7A3819CE4EB}"/>
                </a:ext>
              </a:extLst>
            </p:cNvPr>
            <p:cNvPicPr>
              <a:picLocks noChangeAspect="1"/>
            </p:cNvPicPr>
            <p:nvPr/>
          </p:nvPicPr>
          <p:blipFill>
            <a:blip r:embed="rId5"/>
            <a:stretch>
              <a:fillRect/>
            </a:stretch>
          </p:blipFill>
          <p:spPr>
            <a:xfrm>
              <a:off x="535251" y="4694038"/>
              <a:ext cx="483924" cy="213566"/>
            </a:xfrm>
            <a:prstGeom prst="rect">
              <a:avLst/>
            </a:prstGeom>
          </p:spPr>
        </p:pic>
      </p:grpSp>
      <p:grpSp>
        <p:nvGrpSpPr>
          <p:cNvPr id="22" name="Group 21">
            <a:extLst>
              <a:ext uri="{FF2B5EF4-FFF2-40B4-BE49-F238E27FC236}">
                <a16:creationId xmlns:a16="http://schemas.microsoft.com/office/drawing/2014/main" id="{C3402B22-B96F-4E8B-97CF-55D601BC7C21}"/>
              </a:ext>
              <a:ext uri="{C183D7F6-B498-43B3-948B-1728B52AA6E4}">
                <adec:decorative xmlns:adec="http://schemas.microsoft.com/office/drawing/2017/decorative" val="1"/>
              </a:ext>
            </a:extLst>
          </p:cNvPr>
          <p:cNvGrpSpPr/>
          <p:nvPr/>
        </p:nvGrpSpPr>
        <p:grpSpPr>
          <a:xfrm>
            <a:off x="6229350" y="1467352"/>
            <a:ext cx="717140" cy="717242"/>
            <a:chOff x="6229350" y="1467352"/>
            <a:chExt cx="717140" cy="717242"/>
          </a:xfrm>
        </p:grpSpPr>
        <p:grpSp>
          <p:nvGrpSpPr>
            <p:cNvPr id="21" name="Group 20">
              <a:extLst>
                <a:ext uri="{FF2B5EF4-FFF2-40B4-BE49-F238E27FC236}">
                  <a16:creationId xmlns:a16="http://schemas.microsoft.com/office/drawing/2014/main" id="{84E9255F-10EE-4C96-B7DE-73403A00EAD8}"/>
                </a:ext>
              </a:extLst>
            </p:cNvPr>
            <p:cNvGrpSpPr/>
            <p:nvPr/>
          </p:nvGrpSpPr>
          <p:grpSpPr>
            <a:xfrm>
              <a:off x="6229350" y="1467352"/>
              <a:ext cx="717140" cy="717242"/>
              <a:chOff x="6229350" y="1467352"/>
              <a:chExt cx="717140" cy="717242"/>
            </a:xfrm>
          </p:grpSpPr>
          <p:sp>
            <p:nvSpPr>
              <p:cNvPr id="168" name="Freeform 5">
                <a:extLst>
                  <a:ext uri="{FF2B5EF4-FFF2-40B4-BE49-F238E27FC236}">
                    <a16:creationId xmlns:a16="http://schemas.microsoft.com/office/drawing/2014/main" id="{E25D31B0-AB3C-4785-BA55-C3BABE3D7CF9}"/>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3" name="Freeform 6">
                <a:extLst>
                  <a:ext uri="{FF2B5EF4-FFF2-40B4-BE49-F238E27FC236}">
                    <a16:creationId xmlns:a16="http://schemas.microsoft.com/office/drawing/2014/main" id="{4260685E-C917-457C-8055-622B39AE1E33}"/>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1" name="Picture 10" descr="Icon of three concentric arcs">
              <a:extLst>
                <a:ext uri="{FF2B5EF4-FFF2-40B4-BE49-F238E27FC236}">
                  <a16:creationId xmlns:a16="http://schemas.microsoft.com/office/drawing/2014/main" id="{A97BDF1B-3705-478B-A5FF-5DC7D77A8D1A}"/>
                </a:ext>
              </a:extLst>
            </p:cNvPr>
            <p:cNvPicPr>
              <a:picLocks noChangeAspect="1"/>
            </p:cNvPicPr>
            <p:nvPr/>
          </p:nvPicPr>
          <p:blipFill>
            <a:blip r:embed="rId3"/>
            <a:stretch>
              <a:fillRect/>
            </a:stretch>
          </p:blipFill>
          <p:spPr>
            <a:xfrm>
              <a:off x="6394324" y="1632378"/>
              <a:ext cx="387192" cy="387190"/>
            </a:xfrm>
            <a:prstGeom prst="rect">
              <a:avLst/>
            </a:prstGeom>
          </p:spPr>
        </p:pic>
      </p:grpSp>
      <p:grpSp>
        <p:nvGrpSpPr>
          <p:cNvPr id="25" name="Group 24">
            <a:extLst>
              <a:ext uri="{FF2B5EF4-FFF2-40B4-BE49-F238E27FC236}">
                <a16:creationId xmlns:a16="http://schemas.microsoft.com/office/drawing/2014/main" id="{227BC6B4-8EA7-4210-9646-9837E043382B}"/>
              </a:ext>
              <a:ext uri="{C183D7F6-B498-43B3-948B-1728B52AA6E4}">
                <adec:decorative xmlns:adec="http://schemas.microsoft.com/office/drawing/2017/decorative" val="1"/>
              </a:ext>
            </a:extLst>
          </p:cNvPr>
          <p:cNvGrpSpPr/>
          <p:nvPr/>
        </p:nvGrpSpPr>
        <p:grpSpPr>
          <a:xfrm>
            <a:off x="6229350" y="2949547"/>
            <a:ext cx="717140" cy="717242"/>
            <a:chOff x="6229350" y="2949547"/>
            <a:chExt cx="717140" cy="717242"/>
          </a:xfrm>
        </p:grpSpPr>
        <p:grpSp>
          <p:nvGrpSpPr>
            <p:cNvPr id="23" name="Group 22">
              <a:extLst>
                <a:ext uri="{FF2B5EF4-FFF2-40B4-BE49-F238E27FC236}">
                  <a16:creationId xmlns:a16="http://schemas.microsoft.com/office/drawing/2014/main" id="{5076F9CB-EB09-437B-B632-5767C1D13690}"/>
                </a:ext>
              </a:extLst>
            </p:cNvPr>
            <p:cNvGrpSpPr/>
            <p:nvPr/>
          </p:nvGrpSpPr>
          <p:grpSpPr>
            <a:xfrm>
              <a:off x="6229350" y="2949547"/>
              <a:ext cx="717140" cy="717242"/>
              <a:chOff x="6229350" y="2949547"/>
              <a:chExt cx="717140" cy="717242"/>
            </a:xfrm>
          </p:grpSpPr>
          <p:sp>
            <p:nvSpPr>
              <p:cNvPr id="209" name="Freeform 5">
                <a:extLst>
                  <a:ext uri="{FF2B5EF4-FFF2-40B4-BE49-F238E27FC236}">
                    <a16:creationId xmlns:a16="http://schemas.microsoft.com/office/drawing/2014/main" id="{48689F79-9DD9-4A77-8522-12A4E29DAAA2}"/>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0" name="Freeform 6">
                <a:extLst>
                  <a:ext uri="{FF2B5EF4-FFF2-40B4-BE49-F238E27FC236}">
                    <a16:creationId xmlns:a16="http://schemas.microsoft.com/office/drawing/2014/main" id="{12559968-AA67-4AD4-8044-E2E9D3D99CED}"/>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arrow in a circular path with a timer inside the circle">
              <a:extLst>
                <a:ext uri="{FF2B5EF4-FFF2-40B4-BE49-F238E27FC236}">
                  <a16:creationId xmlns:a16="http://schemas.microsoft.com/office/drawing/2014/main" id="{70BD096C-4CD7-4DC1-819F-587FFBEE4BCE}"/>
                </a:ext>
              </a:extLst>
            </p:cNvPr>
            <p:cNvPicPr>
              <a:picLocks noChangeAspect="1"/>
            </p:cNvPicPr>
            <p:nvPr/>
          </p:nvPicPr>
          <p:blipFill>
            <a:blip r:embed="rId4"/>
            <a:stretch>
              <a:fillRect/>
            </a:stretch>
          </p:blipFill>
          <p:spPr>
            <a:xfrm>
              <a:off x="6394324" y="3114573"/>
              <a:ext cx="387192" cy="387190"/>
            </a:xfrm>
            <a:prstGeom prst="rect">
              <a:avLst/>
            </a:prstGeom>
          </p:spPr>
        </p:pic>
      </p:grpSp>
      <p:grpSp>
        <p:nvGrpSpPr>
          <p:cNvPr id="27" name="Group 26">
            <a:extLst>
              <a:ext uri="{FF2B5EF4-FFF2-40B4-BE49-F238E27FC236}">
                <a16:creationId xmlns:a16="http://schemas.microsoft.com/office/drawing/2014/main" id="{D4C529EB-3338-4EDB-912F-CC8715AE8723}"/>
              </a:ext>
              <a:ext uri="{C183D7F6-B498-43B3-948B-1728B52AA6E4}">
                <adec:decorative xmlns:adec="http://schemas.microsoft.com/office/drawing/2017/decorative" val="1"/>
              </a:ext>
            </a:extLst>
          </p:cNvPr>
          <p:cNvGrpSpPr/>
          <p:nvPr/>
        </p:nvGrpSpPr>
        <p:grpSpPr>
          <a:xfrm>
            <a:off x="6229350" y="4442200"/>
            <a:ext cx="717140" cy="717242"/>
            <a:chOff x="6229350" y="4442200"/>
            <a:chExt cx="717140" cy="717242"/>
          </a:xfrm>
        </p:grpSpPr>
        <p:grpSp>
          <p:nvGrpSpPr>
            <p:cNvPr id="26" name="Group 25">
              <a:extLst>
                <a:ext uri="{FF2B5EF4-FFF2-40B4-BE49-F238E27FC236}">
                  <a16:creationId xmlns:a16="http://schemas.microsoft.com/office/drawing/2014/main" id="{3F4F6EC9-58C6-4A1A-9518-2CD3EC7CF18E}"/>
                </a:ext>
              </a:extLst>
            </p:cNvPr>
            <p:cNvGrpSpPr/>
            <p:nvPr/>
          </p:nvGrpSpPr>
          <p:grpSpPr>
            <a:xfrm>
              <a:off x="6229350" y="4442200"/>
              <a:ext cx="717140" cy="717242"/>
              <a:chOff x="6229350" y="4442200"/>
              <a:chExt cx="717140" cy="717242"/>
            </a:xfrm>
          </p:grpSpPr>
          <p:sp>
            <p:nvSpPr>
              <p:cNvPr id="227" name="Freeform 5">
                <a:extLst>
                  <a:ext uri="{FF2B5EF4-FFF2-40B4-BE49-F238E27FC236}">
                    <a16:creationId xmlns:a16="http://schemas.microsoft.com/office/drawing/2014/main" id="{2F9466A6-4FFC-4CA2-80A4-4C31CEBDAB37}"/>
                  </a:ext>
                </a:extLst>
              </p:cNvPr>
              <p:cNvSpPr>
                <a:spLocks/>
              </p:cNvSpPr>
              <p:nvPr/>
            </p:nvSpPr>
            <p:spPr bwMode="auto">
              <a:xfrm>
                <a:off x="6229350" y="4442200"/>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8" name="Freeform 6">
                <a:extLst>
                  <a:ext uri="{FF2B5EF4-FFF2-40B4-BE49-F238E27FC236}">
                    <a16:creationId xmlns:a16="http://schemas.microsoft.com/office/drawing/2014/main" id="{932DF5AA-CBAE-47BA-BB8F-C27D1350B58E}"/>
                  </a:ext>
                </a:extLst>
              </p:cNvPr>
              <p:cNvSpPr>
                <a:spLocks noEditPoints="1"/>
              </p:cNvSpPr>
              <p:nvPr/>
            </p:nvSpPr>
            <p:spPr bwMode="auto">
              <a:xfrm>
                <a:off x="6279248" y="4493266"/>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three dots and outward pointing chevrons on left and right">
              <a:extLst>
                <a:ext uri="{FF2B5EF4-FFF2-40B4-BE49-F238E27FC236}">
                  <a16:creationId xmlns:a16="http://schemas.microsoft.com/office/drawing/2014/main" id="{1B46CD78-6AB3-4B8A-8E29-06CD7B89A2CF}"/>
                </a:ext>
              </a:extLst>
            </p:cNvPr>
            <p:cNvPicPr>
              <a:picLocks noChangeAspect="1"/>
            </p:cNvPicPr>
            <p:nvPr/>
          </p:nvPicPr>
          <p:blipFill>
            <a:blip r:embed="rId5"/>
            <a:stretch>
              <a:fillRect/>
            </a:stretch>
          </p:blipFill>
          <p:spPr>
            <a:xfrm>
              <a:off x="6345958" y="4694038"/>
              <a:ext cx="483924" cy="213566"/>
            </a:xfrm>
            <a:prstGeom prst="rect">
              <a:avLst/>
            </a:prstGeom>
          </p:spPr>
        </p:pic>
      </p:grpSp>
    </p:spTree>
    <p:extLst>
      <p:ext uri="{BB962C8B-B14F-4D97-AF65-F5344CB8AC3E}">
        <p14:creationId xmlns:p14="http://schemas.microsoft.com/office/powerpoint/2010/main" val="235366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54714" cy="728448"/>
          </a:xfrm>
        </p:spPr>
        <p:txBody>
          <a:bodyPr wrap="square" anchor="t">
            <a:normAutofit/>
          </a:bodyPr>
          <a:lstStyle/>
          <a:p>
            <a:r>
              <a:rPr lang="en-US" dirty="0"/>
              <a:t>Configure security certificates</a:t>
            </a:r>
          </a:p>
        </p:txBody>
      </p:sp>
      <p:pic>
        <p:nvPicPr>
          <p:cNvPr id="5" name="Picture 4" descr="Enabling HTTPS Only in your web app.">
            <a:extLst>
              <a:ext uri="{FF2B5EF4-FFF2-40B4-BE49-F238E27FC236}">
                <a16:creationId xmlns:a16="http://schemas.microsoft.com/office/drawing/2014/main" id="{5E63C0B9-26E2-466B-A7BF-98FCDFD3AFE1}"/>
              </a:ext>
            </a:extLst>
          </p:cNvPr>
          <p:cNvPicPr>
            <a:picLocks noChangeAspect="1"/>
          </p:cNvPicPr>
          <p:nvPr/>
        </p:nvPicPr>
        <p:blipFill>
          <a:blip r:embed="rId3"/>
          <a:stretch>
            <a:fillRect/>
          </a:stretch>
        </p:blipFill>
        <p:spPr>
          <a:xfrm>
            <a:off x="5009730" y="1564130"/>
            <a:ext cx="6066363" cy="3836974"/>
          </a:xfrm>
          <a:prstGeom prst="rect">
            <a:avLst/>
          </a:prstGeom>
          <a:noFill/>
          <a:ln w="19050">
            <a:noFill/>
          </a:ln>
        </p:spPr>
      </p:pic>
      <p:sp>
        <p:nvSpPr>
          <p:cNvPr id="11" name="Text Placeholder 2">
            <a:extLst>
              <a:ext uri="{FF2B5EF4-FFF2-40B4-BE49-F238E27FC236}">
                <a16:creationId xmlns:a16="http://schemas.microsoft.com/office/drawing/2014/main" id="{DA2F654C-4FBE-4512-A241-4D73EE61A540}"/>
              </a:ext>
            </a:extLst>
          </p:cNvPr>
          <p:cNvSpPr>
            <a:spLocks noGrp="1"/>
          </p:cNvSpPr>
          <p:nvPr>
            <p:ph type="body" sz="quarter" idx="42"/>
          </p:nvPr>
        </p:nvSpPr>
        <p:spPr>
          <a:xfrm>
            <a:off x="418644" y="1456897"/>
            <a:ext cx="3659644" cy="4067603"/>
          </a:xfrm>
          <a:solidFill>
            <a:schemeClr val="bg1">
              <a:lumMod val="95000"/>
            </a:schemeClr>
          </a:solidFill>
        </p:spPr>
        <p:txBody>
          <a:bodyPr/>
          <a:lstStyle/>
          <a:p>
            <a:r>
              <a:rPr lang="en-US" b="1" dirty="0"/>
              <a:t>Options for adding certificates in App Service</a:t>
            </a:r>
          </a:p>
          <a:p>
            <a:pPr marL="285750" indent="-285750">
              <a:spcAft>
                <a:spcPts val="600"/>
              </a:spcAft>
              <a:buFont typeface="Arial" panose="020B0604020202020204" pitchFamily="34" charset="0"/>
              <a:buChar char="•"/>
            </a:pPr>
            <a:r>
              <a:rPr lang="en-US" dirty="0"/>
              <a:t>Free App Service managed certificate</a:t>
            </a:r>
          </a:p>
          <a:p>
            <a:pPr marL="285750" indent="-285750">
              <a:spcAft>
                <a:spcPts val="600"/>
              </a:spcAft>
              <a:buFont typeface="Arial" panose="020B0604020202020204" pitchFamily="34" charset="0"/>
              <a:buChar char="•"/>
            </a:pPr>
            <a:r>
              <a:rPr lang="en-US" dirty="0"/>
              <a:t>Purchase an App Service certificate</a:t>
            </a:r>
          </a:p>
          <a:p>
            <a:pPr marL="285750" indent="-285750">
              <a:spcAft>
                <a:spcPts val="600"/>
              </a:spcAft>
              <a:buFont typeface="Arial" panose="020B0604020202020204" pitchFamily="34" charset="0"/>
              <a:buChar char="•"/>
            </a:pPr>
            <a:r>
              <a:rPr lang="en-US" dirty="0"/>
              <a:t>Import a certificate from Key Vault</a:t>
            </a:r>
          </a:p>
          <a:p>
            <a:pPr marL="285750" indent="-285750">
              <a:spcAft>
                <a:spcPts val="600"/>
              </a:spcAft>
              <a:buFont typeface="Arial" panose="020B0604020202020204" pitchFamily="34" charset="0"/>
              <a:buChar char="•"/>
            </a:pPr>
            <a:r>
              <a:rPr lang="en-US" dirty="0"/>
              <a:t>Upload a private certificate</a:t>
            </a:r>
          </a:p>
          <a:p>
            <a:pPr marL="285750" indent="-285750">
              <a:spcAft>
                <a:spcPts val="600"/>
              </a:spcAft>
              <a:buFont typeface="Arial" panose="020B0604020202020204" pitchFamily="34" charset="0"/>
              <a:buChar char="•"/>
            </a:pPr>
            <a:r>
              <a:rPr lang="en-US" dirty="0"/>
              <a:t>Upload a public certificate</a:t>
            </a:r>
          </a:p>
        </p:txBody>
      </p:sp>
    </p:spTree>
    <p:extLst>
      <p:ext uri="{BB962C8B-B14F-4D97-AF65-F5344CB8AC3E}">
        <p14:creationId xmlns:p14="http://schemas.microsoft.com/office/powerpoint/2010/main" val="1815193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app features</a:t>
            </a:r>
          </a:p>
        </p:txBody>
      </p:sp>
      <p:sp>
        <p:nvSpPr>
          <p:cNvPr id="6" name="Text Placeholder 5"/>
          <p:cNvSpPr>
            <a:spLocks noGrp="1"/>
          </p:cNvSpPr>
          <p:nvPr>
            <p:ph type="body" sz="quarter" idx="11"/>
          </p:nvPr>
        </p:nvSpPr>
        <p:spPr/>
        <p:txBody>
          <a:bodyPr/>
          <a:lstStyle/>
          <a:p>
            <a:r>
              <a:rPr lang="en-US" dirty="0"/>
              <a:t>Basic concepts</a:t>
            </a:r>
          </a:p>
          <a:p>
            <a:pPr marL="285750" lvl="1" indent="-285750">
              <a:buFont typeface="Arial" panose="020B0604020202020204" pitchFamily="34" charset="0"/>
              <a:buChar char="•"/>
            </a:pPr>
            <a:r>
              <a:rPr lang="en-US" dirty="0"/>
              <a:t>Feature flag</a:t>
            </a:r>
          </a:p>
          <a:p>
            <a:pPr marL="285750" lvl="1" indent="-285750">
              <a:buFont typeface="Arial" panose="020B0604020202020204" pitchFamily="34" charset="0"/>
              <a:buChar char="•"/>
            </a:pPr>
            <a:r>
              <a:rPr lang="en-US" dirty="0"/>
              <a:t>Feature manager</a:t>
            </a:r>
          </a:p>
          <a:p>
            <a:pPr marL="285750" lvl="1" indent="-285750">
              <a:buFont typeface="Arial" panose="020B0604020202020204" pitchFamily="34" charset="0"/>
              <a:buChar char="•"/>
            </a:pPr>
            <a:r>
              <a:rPr lang="en-US" dirty="0"/>
              <a:t>Filter</a:t>
            </a:r>
          </a:p>
        </p:txBody>
      </p:sp>
      <p:sp>
        <p:nvSpPr>
          <p:cNvPr id="2" name="Text Placeholder 1"/>
          <p:cNvSpPr>
            <a:spLocks noGrp="1"/>
          </p:cNvSpPr>
          <p:nvPr>
            <p:ph type="body" sz="quarter" idx="15"/>
          </p:nvPr>
        </p:nvSpPr>
        <p:spPr/>
        <p:txBody>
          <a:bodyPr/>
          <a:lstStyle/>
          <a:p>
            <a:r>
              <a:rPr lang="de-DE" dirty="0"/>
              <a:t>Feature flag usage in code</a:t>
            </a:r>
            <a:endParaRPr lang="en-US" dirty="0"/>
          </a:p>
          <a:p>
            <a:pPr marL="342900" lvl="1" indent="-342900">
              <a:buFont typeface="+mj-lt"/>
              <a:buAutoNum type="arabicPeriod"/>
            </a:pPr>
            <a:r>
              <a:rPr lang="en-US" dirty="0">
                <a:latin typeface="Consolas" panose="020B0609020204030204" pitchFamily="49" charset="0"/>
              </a:rPr>
              <a:t>if (</a:t>
            </a:r>
            <a:r>
              <a:rPr lang="en-US" dirty="0" err="1">
                <a:latin typeface="Consolas" panose="020B0609020204030204" pitchFamily="49" charset="0"/>
              </a:rPr>
              <a:t>featureFlag</a:t>
            </a:r>
            <a:r>
              <a:rPr lang="en-US" dirty="0">
                <a:latin typeface="Consolas" panose="020B0609020204030204" pitchFamily="49" charset="0"/>
              </a:rPr>
              <a:t>)</a:t>
            </a:r>
          </a:p>
          <a:p>
            <a:pPr marL="342900" lvl="1" indent="-342900">
              <a:buFont typeface="+mj-lt"/>
              <a:buAutoNum type="arabicPeriod"/>
            </a:pPr>
            <a:r>
              <a:rPr lang="en-US" dirty="0">
                <a:latin typeface="Consolas" panose="020B0609020204030204" pitchFamily="49" charset="0"/>
              </a:rPr>
              <a:t>bool </a:t>
            </a:r>
            <a:r>
              <a:rPr lang="en-US" dirty="0" err="1">
                <a:latin typeface="Consolas" panose="020B0609020204030204" pitchFamily="49" charset="0"/>
              </a:rPr>
              <a:t>featureFlag</a:t>
            </a:r>
            <a:r>
              <a:rPr lang="en-US" dirty="0">
                <a:latin typeface="Consolas" panose="020B0609020204030204" pitchFamily="49" charset="0"/>
              </a:rPr>
              <a:t> = true;</a:t>
            </a:r>
          </a:p>
          <a:p>
            <a:pPr marL="342900" lvl="1" indent="-342900">
              <a:buFont typeface="+mj-lt"/>
              <a:buAutoNum type="arabicPeriod"/>
            </a:pPr>
            <a:r>
              <a:rPr lang="en-US" dirty="0">
                <a:latin typeface="Consolas" panose="020B0609020204030204" pitchFamily="49" charset="0"/>
              </a:rPr>
              <a:t>bool </a:t>
            </a:r>
            <a:r>
              <a:rPr lang="en-US" dirty="0" err="1">
                <a:latin typeface="Consolas" panose="020B0609020204030204" pitchFamily="49" charset="0"/>
              </a:rPr>
              <a:t>featureFlag</a:t>
            </a:r>
            <a:r>
              <a:rPr lang="en-US" dirty="0">
                <a:latin typeface="Consolas" panose="020B0609020204030204" pitchFamily="49" charset="0"/>
              </a:rPr>
              <a:t> = </a:t>
            </a:r>
            <a:r>
              <a:rPr lang="en-US" dirty="0" err="1">
                <a:latin typeface="Consolas" panose="020B0609020204030204" pitchFamily="49" charset="0"/>
              </a:rPr>
              <a:t>isBetaUser</a:t>
            </a:r>
            <a:r>
              <a:rPr lang="en-US" dirty="0">
                <a:latin typeface="Consolas" panose="020B0609020204030204" pitchFamily="49" charset="0"/>
              </a:rPr>
              <a:t>();</a:t>
            </a:r>
          </a:p>
          <a:p>
            <a:pPr marL="342900" lvl="1" indent="-342900">
              <a:buFont typeface="+mj-lt"/>
              <a:buAutoNum type="arabicPeriod"/>
            </a:pPr>
            <a:r>
              <a:rPr lang="en-US" dirty="0">
                <a:latin typeface="Consolas" panose="020B0609020204030204" pitchFamily="49" charset="0"/>
              </a:rPr>
              <a:t>if (</a:t>
            </a:r>
            <a:r>
              <a:rPr lang="en-US" dirty="0" err="1">
                <a:latin typeface="Consolas" panose="020B0609020204030204" pitchFamily="49" charset="0"/>
              </a:rPr>
              <a:t>featureFlag</a:t>
            </a:r>
            <a:r>
              <a:rPr lang="en-US" dirty="0">
                <a:latin typeface="Consolas" panose="020B0609020204030204" pitchFamily="49" charset="0"/>
              </a:rPr>
              <a:t>) {</a:t>
            </a:r>
          </a:p>
          <a:p>
            <a:pPr lvl="2"/>
            <a:r>
              <a:rPr lang="en-US" sz="1400" dirty="0">
                <a:latin typeface="Consolas" panose="020B0609020204030204" pitchFamily="49" charset="0"/>
              </a:rPr>
              <a:t>} else {</a:t>
            </a:r>
          </a:p>
          <a:p>
            <a:pPr lvl="2"/>
            <a:r>
              <a:rPr lang="en-US" sz="1400" dirty="0">
                <a:latin typeface="Consolas" panose="020B0609020204030204" pitchFamily="49" charset="0"/>
              </a:rPr>
              <a:t>}</a:t>
            </a:r>
          </a:p>
        </p:txBody>
      </p:sp>
      <p:sp>
        <p:nvSpPr>
          <p:cNvPr id="3" name="Text Placeholder 2"/>
          <p:cNvSpPr>
            <a:spLocks noGrp="1"/>
          </p:cNvSpPr>
          <p:nvPr>
            <p:ph type="body" sz="quarter" idx="17"/>
          </p:nvPr>
        </p:nvSpPr>
        <p:spPr/>
        <p:txBody>
          <a:bodyPr/>
          <a:lstStyle/>
          <a:p>
            <a:r>
              <a:rPr lang="en-US" dirty="0"/>
              <a:t>Feature flag declaration</a:t>
            </a:r>
          </a:p>
          <a:p>
            <a:pPr marL="285750" lvl="1" indent="-285750">
              <a:buFont typeface="Arial" panose="020B0604020202020204" pitchFamily="34" charset="0"/>
              <a:buChar char="•"/>
            </a:pPr>
            <a:r>
              <a:rPr lang="en-US" dirty="0"/>
              <a:t>Each feature flag has two parts: a name and a list of one or more filters</a:t>
            </a:r>
          </a:p>
          <a:p>
            <a:pPr marL="285750" lvl="1" indent="-285750">
              <a:buFont typeface="Arial" panose="020B0604020202020204" pitchFamily="34" charset="0"/>
              <a:buChar char="•"/>
            </a:pPr>
            <a:r>
              <a:rPr lang="en-US" dirty="0"/>
              <a:t>The feature manager supports </a:t>
            </a:r>
            <a:r>
              <a:rPr lang="en-US" i="1" dirty="0" err="1"/>
              <a:t>appsettings.json</a:t>
            </a:r>
            <a:r>
              <a:rPr lang="en-US" i="1" dirty="0"/>
              <a:t> </a:t>
            </a:r>
            <a:r>
              <a:rPr lang="en-US" dirty="0"/>
              <a:t>as a configuration source for feature flags.</a:t>
            </a:r>
          </a:p>
        </p:txBody>
      </p:sp>
      <p:sp>
        <p:nvSpPr>
          <p:cNvPr id="4" name="Text Placeholder 3"/>
          <p:cNvSpPr>
            <a:spLocks noGrp="1"/>
          </p:cNvSpPr>
          <p:nvPr>
            <p:ph type="body" sz="quarter" idx="19"/>
          </p:nvPr>
        </p:nvSpPr>
        <p:spPr/>
        <p:txBody>
          <a:bodyPr/>
          <a:lstStyle/>
          <a:p>
            <a:r>
              <a:rPr lang="en-US" dirty="0"/>
              <a:t>Feature flag repository</a:t>
            </a:r>
          </a:p>
          <a:p>
            <a:pPr marL="285750" lvl="1" indent="-285750">
              <a:buFont typeface="Arial" panose="020B0604020202020204" pitchFamily="34" charset="0"/>
              <a:buChar char="•"/>
            </a:pPr>
            <a:r>
              <a:rPr lang="en-US" dirty="0"/>
              <a:t>Azure App Configuration is designed to be a centralized repository for feature flags. </a:t>
            </a:r>
          </a:p>
          <a:p>
            <a:pPr marL="285750" lvl="1" indent="-285750">
              <a:buFont typeface="Arial" panose="020B0604020202020204" pitchFamily="34" charset="0"/>
              <a:buChar char="•"/>
            </a:pPr>
            <a:r>
              <a:rPr lang="en-US" dirty="0"/>
              <a:t>You can use it to define different kinds of feature flags and manipulate their states</a:t>
            </a:r>
          </a:p>
          <a:p>
            <a:pPr marL="285750" lvl="1" indent="-285750">
              <a:buFont typeface="Arial" panose="020B0604020202020204" pitchFamily="34" charset="0"/>
              <a:buChar char="•"/>
            </a:pPr>
            <a:r>
              <a:rPr lang="en-US" dirty="0"/>
              <a:t>Easily access these feature flags from your application</a:t>
            </a:r>
          </a:p>
          <a:p>
            <a:pPr lvl="1"/>
            <a:endParaRPr lang="en-US" dirty="0"/>
          </a:p>
        </p:txBody>
      </p:sp>
      <p:grpSp>
        <p:nvGrpSpPr>
          <p:cNvPr id="27" name="Group 26" descr="Icon of three concentric arcs">
            <a:extLst>
              <a:ext uri="{FF2B5EF4-FFF2-40B4-BE49-F238E27FC236}">
                <a16:creationId xmlns:a16="http://schemas.microsoft.com/office/drawing/2014/main" id="{1123F469-0407-47F9-8945-B465E322EBAC}"/>
              </a:ext>
            </a:extLst>
          </p:cNvPr>
          <p:cNvGrpSpPr/>
          <p:nvPr/>
        </p:nvGrpSpPr>
        <p:grpSpPr>
          <a:xfrm>
            <a:off x="1171684" y="1473967"/>
            <a:ext cx="1122190" cy="1122347"/>
            <a:chOff x="3031669" y="1620003"/>
            <a:chExt cx="702132" cy="702231"/>
          </a:xfrm>
        </p:grpSpPr>
        <p:grpSp>
          <p:nvGrpSpPr>
            <p:cNvPr id="28" name="Group 27">
              <a:extLst>
                <a:ext uri="{FF2B5EF4-FFF2-40B4-BE49-F238E27FC236}">
                  <a16:creationId xmlns:a16="http://schemas.microsoft.com/office/drawing/2014/main" id="{A0235835-BDC1-4D5D-8905-E0A04004A8D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C54148E0-B238-432D-BD10-84875E99211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3E0A8BE2-3051-446B-A4A9-E880A26856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concentric arcs">
              <a:extLst>
                <a:ext uri="{FF2B5EF4-FFF2-40B4-BE49-F238E27FC236}">
                  <a16:creationId xmlns:a16="http://schemas.microsoft.com/office/drawing/2014/main" id="{CDD037A5-69EE-4E69-8FC5-F71D654AF03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descr="Icon of a arrow in a circular path with a timer inside the circle">
            <a:extLst>
              <a:ext uri="{FF2B5EF4-FFF2-40B4-BE49-F238E27FC236}">
                <a16:creationId xmlns:a16="http://schemas.microsoft.com/office/drawing/2014/main" id="{F4516253-4B82-477A-BECB-AD972EBC867B}"/>
              </a:ext>
            </a:extLst>
          </p:cNvPr>
          <p:cNvGrpSpPr/>
          <p:nvPr/>
        </p:nvGrpSpPr>
        <p:grpSpPr>
          <a:xfrm>
            <a:off x="4085168" y="1473967"/>
            <a:ext cx="1122190" cy="1122347"/>
            <a:chOff x="3031669" y="2473749"/>
            <a:chExt cx="702132" cy="702231"/>
          </a:xfrm>
        </p:grpSpPr>
        <p:grpSp>
          <p:nvGrpSpPr>
            <p:cNvPr id="33" name="Group 32">
              <a:extLst>
                <a:ext uri="{FF2B5EF4-FFF2-40B4-BE49-F238E27FC236}">
                  <a16:creationId xmlns:a16="http://schemas.microsoft.com/office/drawing/2014/main" id="{0094D2F5-39A3-4C71-9ED9-83D83009924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356B40D7-FD97-4954-AFE7-6BF9269046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55071BBD-7425-468B-83A1-891564D9980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a arrow in a circular path with a timer inside the circle">
              <a:extLst>
                <a:ext uri="{FF2B5EF4-FFF2-40B4-BE49-F238E27FC236}">
                  <a16:creationId xmlns:a16="http://schemas.microsoft.com/office/drawing/2014/main" id="{42A64206-991E-4F46-A412-3080E8EFB5C7}"/>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descr="Icon of a gear inside a circle">
            <a:extLst>
              <a:ext uri="{FF2B5EF4-FFF2-40B4-BE49-F238E27FC236}">
                <a16:creationId xmlns:a16="http://schemas.microsoft.com/office/drawing/2014/main" id="{A0181722-322D-4318-82E6-0C960005F58F}"/>
              </a:ext>
            </a:extLst>
          </p:cNvPr>
          <p:cNvGrpSpPr/>
          <p:nvPr/>
        </p:nvGrpSpPr>
        <p:grpSpPr>
          <a:xfrm>
            <a:off x="6998651" y="1473967"/>
            <a:ext cx="1122190" cy="1122347"/>
            <a:chOff x="3031669" y="3327494"/>
            <a:chExt cx="702132" cy="702231"/>
          </a:xfrm>
        </p:grpSpPr>
        <p:grpSp>
          <p:nvGrpSpPr>
            <p:cNvPr id="38" name="Group 37">
              <a:extLst>
                <a:ext uri="{FF2B5EF4-FFF2-40B4-BE49-F238E27FC236}">
                  <a16:creationId xmlns:a16="http://schemas.microsoft.com/office/drawing/2014/main" id="{93FFE096-623A-442F-B849-72357C26F5DE}"/>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0" name="Freeform 5">
                <a:extLst>
                  <a:ext uri="{FF2B5EF4-FFF2-40B4-BE49-F238E27FC236}">
                    <a16:creationId xmlns:a16="http://schemas.microsoft.com/office/drawing/2014/main" id="{E4AC3053-77A8-4A78-ABBD-4F588BD51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5E008DC-7B53-4911-B198-8358730FAC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gear inside a circle">
              <a:extLst>
                <a:ext uri="{FF2B5EF4-FFF2-40B4-BE49-F238E27FC236}">
                  <a16:creationId xmlns:a16="http://schemas.microsoft.com/office/drawing/2014/main" id="{DB679A03-B9EA-422F-9DB5-C63A68F5204E}"/>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2" name="Group 41" descr="Icon of a bulb">
            <a:extLst>
              <a:ext uri="{FF2B5EF4-FFF2-40B4-BE49-F238E27FC236}">
                <a16:creationId xmlns:a16="http://schemas.microsoft.com/office/drawing/2014/main" id="{27B9935E-49A5-49A5-8DB3-C56F5C521BEF}"/>
              </a:ext>
            </a:extLst>
          </p:cNvPr>
          <p:cNvGrpSpPr/>
          <p:nvPr/>
        </p:nvGrpSpPr>
        <p:grpSpPr>
          <a:xfrm>
            <a:off x="9912136" y="1473967"/>
            <a:ext cx="1122190" cy="1122347"/>
            <a:chOff x="3031669" y="4181240"/>
            <a:chExt cx="702132" cy="702231"/>
          </a:xfrm>
        </p:grpSpPr>
        <p:grpSp>
          <p:nvGrpSpPr>
            <p:cNvPr id="43" name="Group 42">
              <a:extLst>
                <a:ext uri="{FF2B5EF4-FFF2-40B4-BE49-F238E27FC236}">
                  <a16:creationId xmlns:a16="http://schemas.microsoft.com/office/drawing/2014/main" id="{1A8739BF-ED12-4EE4-AEAA-7E2928FF1AC1}"/>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761C1DCB-8B51-4F46-9F59-F10920AD0A5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FB16D135-231D-43E1-9257-E07B7C7D93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4" name="Picture 43" descr="Icon of a bulb">
              <a:extLst>
                <a:ext uri="{FF2B5EF4-FFF2-40B4-BE49-F238E27FC236}">
                  <a16:creationId xmlns:a16="http://schemas.microsoft.com/office/drawing/2014/main" id="{288580C7-5BCD-4F86-8B0D-25527EEFFAE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29615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a:t>
            </a:r>
            <a:r>
              <a:rPr lang="en-US" altLang="zh-CN" dirty="0"/>
              <a:t>esson 3: Scale apps in Azure App Service</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8501273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
            <a:extLst>
              <a:ext uri="{FF2B5EF4-FFF2-40B4-BE49-F238E27FC236}">
                <a16:creationId xmlns:a16="http://schemas.microsoft.com/office/drawing/2014/main" id="{C8DEF07D-6557-4155-B2D0-084A3AF840BE}"/>
              </a:ext>
            </a:extLst>
          </p:cNvPr>
          <p:cNvSpPr txBox="1">
            <a:spLocks noGrp="1"/>
          </p:cNvSpPr>
          <p:nvPr>
            <p:ph type="title" idx="4294967295"/>
          </p:nvPr>
        </p:nvSpPr>
        <p:spPr>
          <a:xfrm>
            <a:off x="418643" y="440494"/>
            <a:ext cx="11341268" cy="680196"/>
          </a:xfrm>
          <a:prstGeom prst="rect">
            <a:avLst/>
          </a:prstGeom>
          <a:noFill/>
          <a:ln>
            <a:noFill/>
            <a:prstDash/>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Examine </a:t>
            </a:r>
            <a:r>
              <a:rPr kumimoji="0" lang="en-US" sz="3200" b="0" i="0" u="none" strike="noStrike" kern="1200" cap="none" spc="-49" normalizeH="0" baseline="0" noProof="0" dirty="0" err="1">
                <a:ln w="3175">
                  <a:noFill/>
                </a:ln>
                <a:solidFill>
                  <a:srgbClr val="000000"/>
                </a:solidFill>
                <a:effectLst/>
                <a:uLnTx/>
                <a:uFillTx/>
                <a:latin typeface="+mj-lt"/>
                <a:ea typeface="+mn-ea"/>
                <a:cs typeface="Segoe UI" pitchFamily="34" charset="0"/>
              </a:rPr>
              <a:t>autoscale</a:t>
            </a: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 factors</a:t>
            </a:r>
          </a:p>
        </p:txBody>
      </p:sp>
      <p:sp>
        <p:nvSpPr>
          <p:cNvPr id="25" name="Text Placeholder 4">
            <a:extLst>
              <a:ext uri="{FF2B5EF4-FFF2-40B4-BE49-F238E27FC236}">
                <a16:creationId xmlns:a16="http://schemas.microsoft.com/office/drawing/2014/main" id="{86A823D5-DC4F-4B2D-9333-676F81B5A4E7}"/>
              </a:ext>
            </a:extLst>
          </p:cNvPr>
          <p:cNvSpPr txBox="1">
            <a:spLocks/>
          </p:cNvSpPr>
          <p:nvPr/>
        </p:nvSpPr>
        <p:spPr>
          <a:xfrm>
            <a:off x="1389459" y="1290593"/>
            <a:ext cx="10383899" cy="109662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000" dirty="0">
                <a:latin typeface="+mj-lt"/>
              </a:rPr>
              <a:t>What is autoscaling?</a:t>
            </a:r>
          </a:p>
          <a:p>
            <a:pPr lvl="1">
              <a:spcBef>
                <a:spcPts val="392"/>
              </a:spcBef>
              <a:spcAft>
                <a:spcPts val="588"/>
              </a:spcAft>
            </a:pPr>
            <a:r>
              <a:rPr lang="en-US" sz="1600" dirty="0"/>
              <a:t>Autoscaling is a cloud system or process that adjusts available resources based on the current demand. Autoscaling performs scaling in and out, as opposed to scaling up and down.</a:t>
            </a:r>
          </a:p>
        </p:txBody>
      </p:sp>
      <p:cxnSp>
        <p:nvCxnSpPr>
          <p:cNvPr id="26" name="Straight Connector 25">
            <a:extLst>
              <a:ext uri="{FF2B5EF4-FFF2-40B4-BE49-F238E27FC236}">
                <a16:creationId xmlns:a16="http://schemas.microsoft.com/office/drawing/2014/main" id="{826BE867-621F-4B66-9B22-24E4017EECCC}"/>
              </a:ext>
              <a:ext uri="{C183D7F6-B498-43B3-948B-1728B52AA6E4}">
                <adec:decorative xmlns:adec="http://schemas.microsoft.com/office/drawing/2017/decorative" val="1"/>
              </a:ext>
            </a:extLst>
          </p:cNvPr>
          <p:cNvCxnSpPr>
            <a:cxnSpLocks/>
          </p:cNvCxnSpPr>
          <p:nvPr/>
        </p:nvCxnSpPr>
        <p:spPr>
          <a:xfrm>
            <a:off x="1389695" y="23713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 Placeholder 4">
            <a:extLst>
              <a:ext uri="{FF2B5EF4-FFF2-40B4-BE49-F238E27FC236}">
                <a16:creationId xmlns:a16="http://schemas.microsoft.com/office/drawing/2014/main" id="{B6EF417C-34A8-45C8-8090-51EF844CDE2F}"/>
              </a:ext>
            </a:extLst>
          </p:cNvPr>
          <p:cNvSpPr txBox="1">
            <a:spLocks/>
          </p:cNvSpPr>
          <p:nvPr/>
        </p:nvSpPr>
        <p:spPr>
          <a:xfrm>
            <a:off x="1389459" y="2426988"/>
            <a:ext cx="10383899" cy="129831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000" dirty="0">
                <a:latin typeface="+mj-lt"/>
              </a:rPr>
              <a:t>Azure App Service Autoscaling</a:t>
            </a:r>
          </a:p>
          <a:p>
            <a:pPr lvl="1">
              <a:spcBef>
                <a:spcPts val="392"/>
              </a:spcBef>
              <a:spcAft>
                <a:spcPts val="588"/>
              </a:spcAft>
            </a:pPr>
            <a:r>
              <a:rPr lang="en-US" sz="1600" dirty="0"/>
              <a:t>Autoscaling in Azure App Service monitors the resource metrics of a web app as it runs. It detects situations where additional resources are required to handle an increasing workload, and ensures those resources are available before the system becomes overloaded.</a:t>
            </a:r>
          </a:p>
        </p:txBody>
      </p:sp>
      <p:cxnSp>
        <p:nvCxnSpPr>
          <p:cNvPr id="28" name="Straight Connector 27">
            <a:extLst>
              <a:ext uri="{FF2B5EF4-FFF2-40B4-BE49-F238E27FC236}">
                <a16:creationId xmlns:a16="http://schemas.microsoft.com/office/drawing/2014/main" id="{DEF60DEB-5872-40E4-8E2B-E23A170147AA}"/>
              </a:ext>
              <a:ext uri="{C183D7F6-B498-43B3-948B-1728B52AA6E4}">
                <adec:decorative xmlns:adec="http://schemas.microsoft.com/office/drawing/2017/decorative" val="1"/>
              </a:ext>
            </a:extLst>
          </p:cNvPr>
          <p:cNvCxnSpPr>
            <a:cxnSpLocks/>
          </p:cNvCxnSpPr>
          <p:nvPr/>
        </p:nvCxnSpPr>
        <p:spPr>
          <a:xfrm>
            <a:off x="1389695" y="371281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 Placeholder 4">
            <a:extLst>
              <a:ext uri="{FF2B5EF4-FFF2-40B4-BE49-F238E27FC236}">
                <a16:creationId xmlns:a16="http://schemas.microsoft.com/office/drawing/2014/main" id="{826B645E-6E95-4C80-B67D-33A63B0B126B}"/>
              </a:ext>
            </a:extLst>
          </p:cNvPr>
          <p:cNvSpPr txBox="1">
            <a:spLocks/>
          </p:cNvSpPr>
          <p:nvPr/>
        </p:nvSpPr>
        <p:spPr>
          <a:xfrm>
            <a:off x="1389459" y="3738843"/>
            <a:ext cx="10383899" cy="210970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000" dirty="0">
                <a:latin typeface="+mj-lt"/>
              </a:rPr>
              <a:t>When should you consider autoscaling?</a:t>
            </a:r>
          </a:p>
          <a:p>
            <a:pPr marL="285750" indent="-285750" algn="l">
              <a:buFont typeface="Arial" panose="020B0604020202020204" pitchFamily="34" charset="0"/>
              <a:buChar char="•"/>
            </a:pPr>
            <a:r>
              <a:rPr lang="en-US" sz="1600" dirty="0"/>
              <a:t>Autoscaling provides elasticity for your services. </a:t>
            </a:r>
          </a:p>
          <a:p>
            <a:pPr marL="285750" indent="-285750" algn="l">
              <a:buFont typeface="Arial" panose="020B0604020202020204" pitchFamily="34" charset="0"/>
              <a:buChar char="•"/>
            </a:pPr>
            <a:r>
              <a:rPr lang="en-US" sz="1600" dirty="0"/>
              <a:t>Autoscaling improves availability and fault tolerance.</a:t>
            </a:r>
          </a:p>
          <a:p>
            <a:pPr marL="285750" indent="-285750" algn="l">
              <a:buFont typeface="Arial" panose="020B0604020202020204" pitchFamily="34" charset="0"/>
              <a:buChar char="•"/>
            </a:pPr>
            <a:r>
              <a:rPr lang="en-US" sz="1600" dirty="0"/>
              <a:t>Autoscaling works by adding or removing web servers.</a:t>
            </a:r>
          </a:p>
          <a:p>
            <a:pPr marL="285750" indent="-285750" algn="l">
              <a:buFont typeface="Arial" panose="020B0604020202020204" pitchFamily="34" charset="0"/>
              <a:buChar char="•"/>
            </a:pPr>
            <a:r>
              <a:rPr lang="en-US" sz="1600" dirty="0"/>
              <a:t>Autoscaling isn't the best approach to handling long-term growth. </a:t>
            </a:r>
          </a:p>
          <a:p>
            <a:pPr marL="285750" indent="-285750" algn="l">
              <a:buFont typeface="Arial" panose="020B0604020202020204" pitchFamily="34" charset="0"/>
              <a:buChar char="•"/>
            </a:pPr>
            <a:r>
              <a:rPr lang="en-US" sz="1600" dirty="0"/>
              <a:t>The number of instances of a service is also a factor.  </a:t>
            </a:r>
          </a:p>
        </p:txBody>
      </p:sp>
      <p:grpSp>
        <p:nvGrpSpPr>
          <p:cNvPr id="30" name="Group 29">
            <a:extLst>
              <a:ext uri="{FF2B5EF4-FFF2-40B4-BE49-F238E27FC236}">
                <a16:creationId xmlns:a16="http://schemas.microsoft.com/office/drawing/2014/main" id="{641D908A-48CA-49E1-A9A7-F1BB0F6CCE16}"/>
              </a:ext>
              <a:ext uri="{C183D7F6-B498-43B3-948B-1728B52AA6E4}">
                <adec:decorative xmlns:adec="http://schemas.microsoft.com/office/drawing/2017/decorative" val="1"/>
              </a:ext>
            </a:extLst>
          </p:cNvPr>
          <p:cNvGrpSpPr/>
          <p:nvPr/>
        </p:nvGrpSpPr>
        <p:grpSpPr>
          <a:xfrm>
            <a:off x="418643" y="2307664"/>
            <a:ext cx="717140" cy="717242"/>
            <a:chOff x="418643" y="2533089"/>
            <a:chExt cx="717140" cy="717242"/>
          </a:xfrm>
        </p:grpSpPr>
        <p:grpSp>
          <p:nvGrpSpPr>
            <p:cNvPr id="31" name="Group 30">
              <a:extLst>
                <a:ext uri="{FF2B5EF4-FFF2-40B4-BE49-F238E27FC236}">
                  <a16:creationId xmlns:a16="http://schemas.microsoft.com/office/drawing/2014/main" id="{2EEEB25B-3413-42CB-8422-749C0D9A2911}"/>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33" name="Freeform 5">
                <a:extLst>
                  <a:ext uri="{FF2B5EF4-FFF2-40B4-BE49-F238E27FC236}">
                    <a16:creationId xmlns:a16="http://schemas.microsoft.com/office/drawing/2014/main" id="{FFFE29D7-CB2B-4CC8-9B51-D68C2115614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27258F4-3B40-4687-A33D-2D18D6378BC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a arrow in a circular path with a timer inside the circle">
              <a:extLst>
                <a:ext uri="{FF2B5EF4-FFF2-40B4-BE49-F238E27FC236}">
                  <a16:creationId xmlns:a16="http://schemas.microsoft.com/office/drawing/2014/main" id="{8E1F3FB4-29E6-44A5-98D8-731FEFF4BB24}"/>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35" name="Group 34">
            <a:extLst>
              <a:ext uri="{FF2B5EF4-FFF2-40B4-BE49-F238E27FC236}">
                <a16:creationId xmlns:a16="http://schemas.microsoft.com/office/drawing/2014/main" id="{736057E2-FF91-4855-BD98-229F668E3DB9}"/>
              </a:ext>
              <a:ext uri="{C183D7F6-B498-43B3-948B-1728B52AA6E4}">
                <adec:decorative xmlns:adec="http://schemas.microsoft.com/office/drawing/2017/decorative" val="1"/>
              </a:ext>
            </a:extLst>
          </p:cNvPr>
          <p:cNvGrpSpPr/>
          <p:nvPr/>
        </p:nvGrpSpPr>
        <p:grpSpPr>
          <a:xfrm>
            <a:off x="418643" y="1233929"/>
            <a:ext cx="717140" cy="717242"/>
            <a:chOff x="418643" y="1487929"/>
            <a:chExt cx="717140" cy="717242"/>
          </a:xfrm>
        </p:grpSpPr>
        <p:grpSp>
          <p:nvGrpSpPr>
            <p:cNvPr id="36" name="Group 35">
              <a:extLst>
                <a:ext uri="{FF2B5EF4-FFF2-40B4-BE49-F238E27FC236}">
                  <a16:creationId xmlns:a16="http://schemas.microsoft.com/office/drawing/2014/main" id="{BFA53745-1737-494F-9464-18B22CCB7A44}"/>
                </a:ext>
              </a:extLst>
            </p:cNvPr>
            <p:cNvGrpSpPr/>
            <p:nvPr/>
          </p:nvGrpSpPr>
          <p:grpSpPr>
            <a:xfrm>
              <a:off x="418643" y="1487929"/>
              <a:ext cx="717140" cy="717242"/>
              <a:chOff x="418643" y="1487929"/>
              <a:chExt cx="717140" cy="717242"/>
            </a:xfrm>
          </p:grpSpPr>
          <p:sp>
            <p:nvSpPr>
              <p:cNvPr id="38" name="Freeform 5">
                <a:extLst>
                  <a:ext uri="{FF2B5EF4-FFF2-40B4-BE49-F238E27FC236}">
                    <a16:creationId xmlns:a16="http://schemas.microsoft.com/office/drawing/2014/main" id="{A59D1446-5E02-4108-A26A-85FDF4B3F65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5EC402C1-963E-424A-8181-DC4A57D98C82}"/>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7" name="Picture 36" descr="Icon of three concentric arcs">
              <a:extLst>
                <a:ext uri="{FF2B5EF4-FFF2-40B4-BE49-F238E27FC236}">
                  <a16:creationId xmlns:a16="http://schemas.microsoft.com/office/drawing/2014/main" id="{ACC0067F-3379-4B05-91E3-A27488E8E4D5}"/>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40" name="Group 39">
            <a:extLst>
              <a:ext uri="{FF2B5EF4-FFF2-40B4-BE49-F238E27FC236}">
                <a16:creationId xmlns:a16="http://schemas.microsoft.com/office/drawing/2014/main" id="{8D02EC8D-8653-4CBA-91B5-580ED5C99EB7}"/>
              </a:ext>
              <a:ext uri="{C183D7F6-B498-43B3-948B-1728B52AA6E4}">
                <adec:decorative xmlns:adec="http://schemas.microsoft.com/office/drawing/2017/decorative" val="1"/>
              </a:ext>
            </a:extLst>
          </p:cNvPr>
          <p:cNvGrpSpPr/>
          <p:nvPr/>
        </p:nvGrpSpPr>
        <p:grpSpPr>
          <a:xfrm>
            <a:off x="418643" y="3567130"/>
            <a:ext cx="717140" cy="717242"/>
            <a:chOff x="418643" y="3578249"/>
            <a:chExt cx="717140" cy="717242"/>
          </a:xfrm>
        </p:grpSpPr>
        <p:grpSp>
          <p:nvGrpSpPr>
            <p:cNvPr id="41" name="Group 40">
              <a:extLst>
                <a:ext uri="{FF2B5EF4-FFF2-40B4-BE49-F238E27FC236}">
                  <a16:creationId xmlns:a16="http://schemas.microsoft.com/office/drawing/2014/main" id="{A78FD324-098F-4DCE-BF39-9693A53A9E99}"/>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43" name="Freeform 5">
                <a:extLst>
                  <a:ext uri="{FF2B5EF4-FFF2-40B4-BE49-F238E27FC236}">
                    <a16:creationId xmlns:a16="http://schemas.microsoft.com/office/drawing/2014/main" id="{CBF5525E-D9A0-4C7E-AFE3-8752459E77C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682BD1DA-CCE9-4DE1-9FB9-D0A62704C1D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dots and outward pointing chevrons on left and right">
              <a:extLst>
                <a:ext uri="{FF2B5EF4-FFF2-40B4-BE49-F238E27FC236}">
                  <a16:creationId xmlns:a16="http://schemas.microsoft.com/office/drawing/2014/main" id="{D76C0030-E707-476A-B7CA-B0D11465839E}"/>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1604342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a:t>
            </a:r>
            <a:r>
              <a:rPr lang="en-US" altLang="zh-CN" dirty="0"/>
              <a:t>esson 1: Explore Azure App Service</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9AD4284-1EE2-4D05-9707-40B92298D76A}"/>
              </a:ext>
            </a:extLst>
          </p:cNvPr>
          <p:cNvSpPr txBox="1">
            <a:spLocks noGrp="1"/>
          </p:cNvSpPr>
          <p:nvPr>
            <p:ph type="title" idx="4294967295"/>
          </p:nvPr>
        </p:nvSpPr>
        <p:spPr>
          <a:xfrm>
            <a:off x="418643" y="440494"/>
            <a:ext cx="11341268" cy="680196"/>
          </a:xfrm>
          <a:prstGeom prst="rect">
            <a:avLst/>
          </a:prstGeom>
          <a:noFill/>
          <a:ln>
            <a:noFill/>
            <a:prstDash/>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Identify </a:t>
            </a:r>
            <a:r>
              <a:rPr kumimoji="0" lang="en-US" sz="3200" b="0" i="0" u="none" strike="noStrike" kern="1200" cap="none" spc="-49" normalizeH="0" baseline="0" noProof="0" dirty="0" err="1">
                <a:ln w="3175">
                  <a:noFill/>
                </a:ln>
                <a:solidFill>
                  <a:srgbClr val="000000"/>
                </a:solidFill>
                <a:effectLst/>
                <a:uLnTx/>
                <a:uFillTx/>
                <a:latin typeface="+mj-lt"/>
                <a:ea typeface="+mn-ea"/>
                <a:cs typeface="Segoe UI" pitchFamily="34" charset="0"/>
              </a:rPr>
              <a:t>autoscale</a:t>
            </a: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 factors</a:t>
            </a:r>
          </a:p>
        </p:txBody>
      </p:sp>
      <p:sp>
        <p:nvSpPr>
          <p:cNvPr id="8" name="Text Placeholder 4">
            <a:extLst>
              <a:ext uri="{FF2B5EF4-FFF2-40B4-BE49-F238E27FC236}">
                <a16:creationId xmlns:a16="http://schemas.microsoft.com/office/drawing/2014/main" id="{420F8EA0-2353-424B-9798-DC7797B07BA0}"/>
              </a:ext>
            </a:extLst>
          </p:cNvPr>
          <p:cNvSpPr txBox="1">
            <a:spLocks/>
          </p:cNvSpPr>
          <p:nvPr/>
        </p:nvSpPr>
        <p:spPr>
          <a:xfrm>
            <a:off x="468541" y="1456896"/>
            <a:ext cx="11304817" cy="77724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Autoscaling enables you to specify the conditions under which a web app should be scaled out, and back in again. Effective autoscaling ensures sufficient resources are available to handle large volumes of requests at peak times, while managing costs when the demand drops.</a:t>
            </a:r>
          </a:p>
        </p:txBody>
      </p:sp>
      <p:sp>
        <p:nvSpPr>
          <p:cNvPr id="11" name="Text Placeholder 4">
            <a:extLst>
              <a:ext uri="{FF2B5EF4-FFF2-40B4-BE49-F238E27FC236}">
                <a16:creationId xmlns:a16="http://schemas.microsoft.com/office/drawing/2014/main" id="{9DB65C7C-5586-4B98-ADD4-180DD08231E6}"/>
              </a:ext>
            </a:extLst>
          </p:cNvPr>
          <p:cNvSpPr txBox="1">
            <a:spLocks/>
          </p:cNvSpPr>
          <p:nvPr/>
        </p:nvSpPr>
        <p:spPr>
          <a:xfrm>
            <a:off x="1389459" y="259095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Autoscaling and the App Service Plan</a:t>
            </a:r>
          </a:p>
        </p:txBody>
      </p:sp>
      <p:cxnSp>
        <p:nvCxnSpPr>
          <p:cNvPr id="12" name="Straight Connector 11">
            <a:extLst>
              <a:ext uri="{FF2B5EF4-FFF2-40B4-BE49-F238E27FC236}">
                <a16:creationId xmlns:a16="http://schemas.microsoft.com/office/drawing/2014/main" id="{BBEB6F23-19B8-41B5-86CA-BEA66DDF6BE3}"/>
              </a:ext>
              <a:ext uri="{C183D7F6-B498-43B3-948B-1728B52AA6E4}">
                <adec:decorative xmlns:adec="http://schemas.microsoft.com/office/drawing/2017/decorative" val="1"/>
              </a:ext>
            </a:extLst>
          </p:cNvPr>
          <p:cNvCxnSpPr>
            <a:cxnSpLocks/>
          </p:cNvCxnSpPr>
          <p:nvPr/>
        </p:nvCxnSpPr>
        <p:spPr>
          <a:xfrm>
            <a:off x="1389459" y="335453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A4CF41FE-6842-429D-BBFF-44040B278EDB}"/>
              </a:ext>
            </a:extLst>
          </p:cNvPr>
          <p:cNvSpPr txBox="1">
            <a:spLocks/>
          </p:cNvSpPr>
          <p:nvPr/>
        </p:nvSpPr>
        <p:spPr>
          <a:xfrm>
            <a:off x="1389459" y="3437924"/>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err="1"/>
              <a:t>Autoscale</a:t>
            </a:r>
            <a:r>
              <a:rPr lang="en-US" dirty="0"/>
              <a:t> conditions</a:t>
            </a:r>
          </a:p>
        </p:txBody>
      </p:sp>
      <p:cxnSp>
        <p:nvCxnSpPr>
          <p:cNvPr id="14" name="Straight Connector 13">
            <a:extLst>
              <a:ext uri="{FF2B5EF4-FFF2-40B4-BE49-F238E27FC236}">
                <a16:creationId xmlns:a16="http://schemas.microsoft.com/office/drawing/2014/main" id="{18B12783-072A-4A8A-88DA-44E62617D78F}"/>
              </a:ext>
              <a:ext uri="{C183D7F6-B498-43B3-948B-1728B52AA6E4}">
                <adec:decorative xmlns:adec="http://schemas.microsoft.com/office/drawing/2017/decorative" val="1"/>
              </a:ext>
            </a:extLst>
          </p:cNvPr>
          <p:cNvCxnSpPr>
            <a:cxnSpLocks/>
          </p:cNvCxnSpPr>
          <p:nvPr/>
        </p:nvCxnSpPr>
        <p:spPr>
          <a:xfrm>
            <a:off x="1389459" y="4201508"/>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FA60D416-A59D-4379-811D-F49F7041EDE0}"/>
              </a:ext>
            </a:extLst>
          </p:cNvPr>
          <p:cNvSpPr txBox="1">
            <a:spLocks/>
          </p:cNvSpPr>
          <p:nvPr/>
        </p:nvSpPr>
        <p:spPr>
          <a:xfrm>
            <a:off x="1389459" y="4284896"/>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Metrics for </a:t>
            </a:r>
            <a:r>
              <a:rPr lang="en-US" dirty="0" err="1"/>
              <a:t>autoscale</a:t>
            </a:r>
            <a:r>
              <a:rPr lang="en-US" dirty="0"/>
              <a:t> rules</a:t>
            </a:r>
          </a:p>
        </p:txBody>
      </p:sp>
      <p:cxnSp>
        <p:nvCxnSpPr>
          <p:cNvPr id="16" name="Straight Connector 15">
            <a:extLst>
              <a:ext uri="{FF2B5EF4-FFF2-40B4-BE49-F238E27FC236}">
                <a16:creationId xmlns:a16="http://schemas.microsoft.com/office/drawing/2014/main" id="{9BED7A57-741F-4DC6-AA8B-AD360CE598EB}"/>
              </a:ext>
              <a:ext uri="{C183D7F6-B498-43B3-948B-1728B52AA6E4}">
                <adec:decorative xmlns:adec="http://schemas.microsoft.com/office/drawing/2017/decorative" val="1"/>
              </a:ext>
            </a:extLst>
          </p:cNvPr>
          <p:cNvCxnSpPr>
            <a:cxnSpLocks/>
          </p:cNvCxnSpPr>
          <p:nvPr/>
        </p:nvCxnSpPr>
        <p:spPr>
          <a:xfrm>
            <a:off x="1389459" y="5048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DD6512EA-A94C-492E-998C-496ACCD2DC27}"/>
              </a:ext>
            </a:extLst>
          </p:cNvPr>
          <p:cNvSpPr txBox="1">
            <a:spLocks/>
          </p:cNvSpPr>
          <p:nvPr/>
        </p:nvSpPr>
        <p:spPr>
          <a:xfrm>
            <a:off x="1389459" y="5131865"/>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How an </a:t>
            </a:r>
            <a:r>
              <a:rPr lang="en-US" dirty="0" err="1"/>
              <a:t>autoscale</a:t>
            </a:r>
            <a:r>
              <a:rPr lang="en-US" dirty="0"/>
              <a:t> rule analyzes metrics</a:t>
            </a:r>
          </a:p>
        </p:txBody>
      </p:sp>
      <p:sp>
        <p:nvSpPr>
          <p:cNvPr id="23" name="Text Placeholder 4">
            <a:extLst>
              <a:ext uri="{FF2B5EF4-FFF2-40B4-BE49-F238E27FC236}">
                <a16:creationId xmlns:a16="http://schemas.microsoft.com/office/drawing/2014/main" id="{7C2F2B38-707E-40EC-95CB-009686F5083F}"/>
              </a:ext>
            </a:extLst>
          </p:cNvPr>
          <p:cNvSpPr txBox="1">
            <a:spLocks/>
          </p:cNvSpPr>
          <p:nvPr/>
        </p:nvSpPr>
        <p:spPr>
          <a:xfrm>
            <a:off x="7164782" y="259095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err="1"/>
              <a:t>Autoscale</a:t>
            </a:r>
            <a:r>
              <a:rPr lang="en-US" dirty="0"/>
              <a:t> actions</a:t>
            </a:r>
          </a:p>
        </p:txBody>
      </p:sp>
      <p:cxnSp>
        <p:nvCxnSpPr>
          <p:cNvPr id="24" name="Straight Connector 23">
            <a:extLst>
              <a:ext uri="{FF2B5EF4-FFF2-40B4-BE49-F238E27FC236}">
                <a16:creationId xmlns:a16="http://schemas.microsoft.com/office/drawing/2014/main" id="{475B7896-6D0F-49C3-921D-83655D8546E0}"/>
              </a:ext>
              <a:ext uri="{C183D7F6-B498-43B3-948B-1728B52AA6E4}">
                <adec:decorative xmlns:adec="http://schemas.microsoft.com/office/drawing/2017/decorative" val="1"/>
              </a:ext>
            </a:extLst>
          </p:cNvPr>
          <p:cNvCxnSpPr>
            <a:cxnSpLocks/>
          </p:cNvCxnSpPr>
          <p:nvPr/>
        </p:nvCxnSpPr>
        <p:spPr>
          <a:xfrm>
            <a:off x="7164782" y="335453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7AD6E8AD-862E-482D-AB27-9C187C8B5B05}"/>
              </a:ext>
            </a:extLst>
          </p:cNvPr>
          <p:cNvSpPr txBox="1">
            <a:spLocks/>
          </p:cNvSpPr>
          <p:nvPr/>
        </p:nvSpPr>
        <p:spPr>
          <a:xfrm>
            <a:off x="7164782" y="3437924"/>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Pairing </a:t>
            </a:r>
            <a:r>
              <a:rPr lang="en-US" dirty="0" err="1"/>
              <a:t>autoscale</a:t>
            </a:r>
            <a:r>
              <a:rPr lang="en-US" dirty="0"/>
              <a:t> rules</a:t>
            </a:r>
          </a:p>
        </p:txBody>
      </p:sp>
      <p:cxnSp>
        <p:nvCxnSpPr>
          <p:cNvPr id="26" name="Straight Connector 25">
            <a:extLst>
              <a:ext uri="{FF2B5EF4-FFF2-40B4-BE49-F238E27FC236}">
                <a16:creationId xmlns:a16="http://schemas.microsoft.com/office/drawing/2014/main" id="{8862543E-E2EF-4A63-9234-DA009E80049E}"/>
              </a:ext>
              <a:ext uri="{C183D7F6-B498-43B3-948B-1728B52AA6E4}">
                <adec:decorative xmlns:adec="http://schemas.microsoft.com/office/drawing/2017/decorative" val="1"/>
              </a:ext>
            </a:extLst>
          </p:cNvPr>
          <p:cNvCxnSpPr>
            <a:cxnSpLocks/>
          </p:cNvCxnSpPr>
          <p:nvPr/>
        </p:nvCxnSpPr>
        <p:spPr>
          <a:xfrm>
            <a:off x="7164782" y="4201508"/>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 Placeholder 4">
            <a:extLst>
              <a:ext uri="{FF2B5EF4-FFF2-40B4-BE49-F238E27FC236}">
                <a16:creationId xmlns:a16="http://schemas.microsoft.com/office/drawing/2014/main" id="{5F0A0487-5B10-4A6C-8C4B-2617E8710AEC}"/>
              </a:ext>
            </a:extLst>
          </p:cNvPr>
          <p:cNvSpPr txBox="1">
            <a:spLocks/>
          </p:cNvSpPr>
          <p:nvPr/>
        </p:nvSpPr>
        <p:spPr>
          <a:xfrm>
            <a:off x="7164782" y="4284896"/>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Combining </a:t>
            </a:r>
            <a:r>
              <a:rPr lang="en-US" dirty="0" err="1"/>
              <a:t>autoscale</a:t>
            </a:r>
            <a:r>
              <a:rPr lang="en-US" dirty="0"/>
              <a:t> rules</a:t>
            </a:r>
          </a:p>
        </p:txBody>
      </p:sp>
      <p:grpSp>
        <p:nvGrpSpPr>
          <p:cNvPr id="31" name="Group 30">
            <a:extLst>
              <a:ext uri="{FF2B5EF4-FFF2-40B4-BE49-F238E27FC236}">
                <a16:creationId xmlns:a16="http://schemas.microsoft.com/office/drawing/2014/main" id="{1B4046BC-7468-45B6-B1F5-3EFC8F688819}"/>
              </a:ext>
              <a:ext uri="{C183D7F6-B498-43B3-948B-1728B52AA6E4}">
                <adec:decorative xmlns:adec="http://schemas.microsoft.com/office/drawing/2017/decorative" val="1"/>
              </a:ext>
            </a:extLst>
          </p:cNvPr>
          <p:cNvGrpSpPr/>
          <p:nvPr/>
        </p:nvGrpSpPr>
        <p:grpSpPr>
          <a:xfrm>
            <a:off x="418643" y="2585597"/>
            <a:ext cx="717140" cy="717242"/>
            <a:chOff x="418643" y="2287883"/>
            <a:chExt cx="717140" cy="717242"/>
          </a:xfrm>
        </p:grpSpPr>
        <p:grpSp>
          <p:nvGrpSpPr>
            <p:cNvPr id="32" name="Group 31">
              <a:extLst>
                <a:ext uri="{FF2B5EF4-FFF2-40B4-BE49-F238E27FC236}">
                  <a16:creationId xmlns:a16="http://schemas.microsoft.com/office/drawing/2014/main" id="{DAE97F71-BA44-4EBE-A514-9BBFFDF59DD0}"/>
                </a:ext>
              </a:extLst>
            </p:cNvPr>
            <p:cNvGrpSpPr/>
            <p:nvPr/>
          </p:nvGrpSpPr>
          <p:grpSpPr>
            <a:xfrm>
              <a:off x="418643" y="2287883"/>
              <a:ext cx="717140" cy="717242"/>
              <a:chOff x="418643" y="2287883"/>
              <a:chExt cx="717140" cy="717242"/>
            </a:xfrm>
          </p:grpSpPr>
          <p:sp>
            <p:nvSpPr>
              <p:cNvPr id="34" name="Freeform 5">
                <a:extLst>
                  <a:ext uri="{FF2B5EF4-FFF2-40B4-BE49-F238E27FC236}">
                    <a16:creationId xmlns:a16="http://schemas.microsoft.com/office/drawing/2014/main" id="{2C309FAC-078D-47C2-ADEB-69FC76A024B2}"/>
                  </a:ext>
                </a:extLst>
              </p:cNvPr>
              <p:cNvSpPr>
                <a:spLocks/>
              </p:cNvSpPr>
              <p:nvPr/>
            </p:nvSpPr>
            <p:spPr bwMode="auto">
              <a:xfrm>
                <a:off x="418643" y="2287883"/>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468BD0A3-A0A6-4C90-A56C-050283DFB9F2}"/>
                  </a:ext>
                </a:extLst>
              </p:cNvPr>
              <p:cNvSpPr>
                <a:spLocks noEditPoints="1"/>
              </p:cNvSpPr>
              <p:nvPr/>
            </p:nvSpPr>
            <p:spPr bwMode="auto">
              <a:xfrm>
                <a:off x="467961" y="233778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a arrow in a circular path with a timer inside the circle">
              <a:extLst>
                <a:ext uri="{FF2B5EF4-FFF2-40B4-BE49-F238E27FC236}">
                  <a16:creationId xmlns:a16="http://schemas.microsoft.com/office/drawing/2014/main" id="{124C9B51-FB3C-4946-B4F5-063AF0B21AEC}"/>
                </a:ext>
              </a:extLst>
            </p:cNvPr>
            <p:cNvPicPr>
              <a:picLocks noChangeAspect="1"/>
            </p:cNvPicPr>
            <p:nvPr/>
          </p:nvPicPr>
          <p:blipFill>
            <a:blip r:embed="rId3"/>
            <a:stretch>
              <a:fillRect/>
            </a:stretch>
          </p:blipFill>
          <p:spPr>
            <a:xfrm>
              <a:off x="588767" y="2458059"/>
              <a:ext cx="376892" cy="376890"/>
            </a:xfrm>
            <a:prstGeom prst="rect">
              <a:avLst/>
            </a:prstGeom>
          </p:spPr>
        </p:pic>
      </p:grpSp>
      <p:grpSp>
        <p:nvGrpSpPr>
          <p:cNvPr id="36" name="Group 35">
            <a:extLst>
              <a:ext uri="{FF2B5EF4-FFF2-40B4-BE49-F238E27FC236}">
                <a16:creationId xmlns:a16="http://schemas.microsoft.com/office/drawing/2014/main" id="{364BE55D-4BA2-4AF2-858F-9961770BDAC9}"/>
              </a:ext>
              <a:ext uri="{C183D7F6-B498-43B3-948B-1728B52AA6E4}">
                <adec:decorative xmlns:adec="http://schemas.microsoft.com/office/drawing/2017/decorative" val="1"/>
              </a:ext>
            </a:extLst>
          </p:cNvPr>
          <p:cNvGrpSpPr/>
          <p:nvPr/>
        </p:nvGrpSpPr>
        <p:grpSpPr>
          <a:xfrm>
            <a:off x="418643" y="3431722"/>
            <a:ext cx="717140" cy="717242"/>
            <a:chOff x="418643" y="3134008"/>
            <a:chExt cx="717140" cy="717242"/>
          </a:xfrm>
        </p:grpSpPr>
        <p:grpSp>
          <p:nvGrpSpPr>
            <p:cNvPr id="37" name="Group 36">
              <a:extLst>
                <a:ext uri="{FF2B5EF4-FFF2-40B4-BE49-F238E27FC236}">
                  <a16:creationId xmlns:a16="http://schemas.microsoft.com/office/drawing/2014/main" id="{ED1B2F09-DAC8-4AA7-B72E-5391F7B3BB41}"/>
                </a:ext>
              </a:extLst>
            </p:cNvPr>
            <p:cNvGrpSpPr/>
            <p:nvPr/>
          </p:nvGrpSpPr>
          <p:grpSpPr>
            <a:xfrm>
              <a:off x="418643" y="3134008"/>
              <a:ext cx="717140" cy="717242"/>
              <a:chOff x="418643" y="3134008"/>
              <a:chExt cx="717140" cy="717242"/>
            </a:xfrm>
          </p:grpSpPr>
          <p:sp>
            <p:nvSpPr>
              <p:cNvPr id="39" name="Freeform 5">
                <a:extLst>
                  <a:ext uri="{FF2B5EF4-FFF2-40B4-BE49-F238E27FC236}">
                    <a16:creationId xmlns:a16="http://schemas.microsoft.com/office/drawing/2014/main" id="{446ECBD0-D27B-4948-BE86-B755734A440D}"/>
                  </a:ext>
                </a:extLst>
              </p:cNvPr>
              <p:cNvSpPr>
                <a:spLocks/>
              </p:cNvSpPr>
              <p:nvPr/>
            </p:nvSpPr>
            <p:spPr bwMode="auto">
              <a:xfrm>
                <a:off x="418643" y="3134008"/>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58E31CCB-438F-40A1-8271-7E303B1BC086}"/>
                  </a:ext>
                </a:extLst>
              </p:cNvPr>
              <p:cNvSpPr>
                <a:spLocks noEditPoints="1"/>
              </p:cNvSpPr>
              <p:nvPr/>
            </p:nvSpPr>
            <p:spPr bwMode="auto">
              <a:xfrm>
                <a:off x="467961" y="3183914"/>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descr="Icon of three dots and outward pointing chevrons on left and right">
              <a:extLst>
                <a:ext uri="{FF2B5EF4-FFF2-40B4-BE49-F238E27FC236}">
                  <a16:creationId xmlns:a16="http://schemas.microsoft.com/office/drawing/2014/main" id="{A815075E-74C6-4BCF-BA4A-104BCE8D1A25}"/>
                </a:ext>
              </a:extLst>
            </p:cNvPr>
            <p:cNvPicPr>
              <a:picLocks noChangeAspect="1"/>
            </p:cNvPicPr>
            <p:nvPr/>
          </p:nvPicPr>
          <p:blipFill>
            <a:blip r:embed="rId4"/>
            <a:stretch>
              <a:fillRect/>
            </a:stretch>
          </p:blipFill>
          <p:spPr>
            <a:xfrm>
              <a:off x="526606" y="3382030"/>
              <a:ext cx="501214" cy="221198"/>
            </a:xfrm>
            <a:prstGeom prst="rect">
              <a:avLst/>
            </a:prstGeom>
          </p:spPr>
        </p:pic>
      </p:grpSp>
      <p:grpSp>
        <p:nvGrpSpPr>
          <p:cNvPr id="41" name="Group 40">
            <a:extLst>
              <a:ext uri="{FF2B5EF4-FFF2-40B4-BE49-F238E27FC236}">
                <a16:creationId xmlns:a16="http://schemas.microsoft.com/office/drawing/2014/main" id="{1AE4785A-838B-46BB-8158-F9B51C84B849}"/>
              </a:ext>
              <a:ext uri="{C183D7F6-B498-43B3-948B-1728B52AA6E4}">
                <adec:decorative xmlns:adec="http://schemas.microsoft.com/office/drawing/2017/decorative" val="1"/>
              </a:ext>
            </a:extLst>
          </p:cNvPr>
          <p:cNvGrpSpPr/>
          <p:nvPr/>
        </p:nvGrpSpPr>
        <p:grpSpPr>
          <a:xfrm>
            <a:off x="418643" y="4277847"/>
            <a:ext cx="717140" cy="717242"/>
            <a:chOff x="418643" y="3980133"/>
            <a:chExt cx="717140" cy="717242"/>
          </a:xfrm>
        </p:grpSpPr>
        <p:grpSp>
          <p:nvGrpSpPr>
            <p:cNvPr id="42" name="Group 41">
              <a:extLst>
                <a:ext uri="{FF2B5EF4-FFF2-40B4-BE49-F238E27FC236}">
                  <a16:creationId xmlns:a16="http://schemas.microsoft.com/office/drawing/2014/main" id="{729DDD76-D6A5-4B7F-B59C-AC46990E4656}"/>
                </a:ext>
              </a:extLst>
            </p:cNvPr>
            <p:cNvGrpSpPr/>
            <p:nvPr/>
          </p:nvGrpSpPr>
          <p:grpSpPr>
            <a:xfrm>
              <a:off x="418643" y="3980133"/>
              <a:ext cx="717140" cy="717242"/>
              <a:chOff x="418643" y="3980133"/>
              <a:chExt cx="717140" cy="717242"/>
            </a:xfrm>
          </p:grpSpPr>
          <p:sp>
            <p:nvSpPr>
              <p:cNvPr id="44" name="Freeform 5">
                <a:extLst>
                  <a:ext uri="{FF2B5EF4-FFF2-40B4-BE49-F238E27FC236}">
                    <a16:creationId xmlns:a16="http://schemas.microsoft.com/office/drawing/2014/main" id="{7FE42CB4-6E1E-496F-9664-092ECA843247}"/>
                  </a:ext>
                </a:extLst>
              </p:cNvPr>
              <p:cNvSpPr>
                <a:spLocks/>
              </p:cNvSpPr>
              <p:nvPr/>
            </p:nvSpPr>
            <p:spPr bwMode="auto">
              <a:xfrm>
                <a:off x="418643" y="3980133"/>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7F76EBA5-0DFE-4178-929D-19DBF0B862E5}"/>
                  </a:ext>
                </a:extLst>
              </p:cNvPr>
              <p:cNvSpPr>
                <a:spLocks noEditPoints="1"/>
              </p:cNvSpPr>
              <p:nvPr/>
            </p:nvSpPr>
            <p:spPr bwMode="auto">
              <a:xfrm>
                <a:off x="468541" y="403119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3" name="Picture 42" descr="Icon of a bulb">
              <a:extLst>
                <a:ext uri="{FF2B5EF4-FFF2-40B4-BE49-F238E27FC236}">
                  <a16:creationId xmlns:a16="http://schemas.microsoft.com/office/drawing/2014/main" id="{76C7A14B-2371-49A1-A815-415607E21794}"/>
                </a:ext>
              </a:extLst>
            </p:cNvPr>
            <p:cNvPicPr>
              <a:picLocks noChangeAspect="1"/>
            </p:cNvPicPr>
            <p:nvPr/>
          </p:nvPicPr>
          <p:blipFill>
            <a:blip r:embed="rId5"/>
            <a:stretch>
              <a:fillRect/>
            </a:stretch>
          </p:blipFill>
          <p:spPr>
            <a:xfrm>
              <a:off x="641719" y="4150309"/>
              <a:ext cx="270988" cy="376890"/>
            </a:xfrm>
            <a:prstGeom prst="rect">
              <a:avLst/>
            </a:prstGeom>
          </p:spPr>
        </p:pic>
      </p:grpSp>
      <p:grpSp>
        <p:nvGrpSpPr>
          <p:cNvPr id="46" name="Group 45">
            <a:extLst>
              <a:ext uri="{FF2B5EF4-FFF2-40B4-BE49-F238E27FC236}">
                <a16:creationId xmlns:a16="http://schemas.microsoft.com/office/drawing/2014/main" id="{9711059A-340F-49B5-8A7D-B0CB6A118641}"/>
              </a:ext>
              <a:ext uri="{C183D7F6-B498-43B3-948B-1728B52AA6E4}">
                <adec:decorative xmlns:adec="http://schemas.microsoft.com/office/drawing/2017/decorative" val="1"/>
              </a:ext>
            </a:extLst>
          </p:cNvPr>
          <p:cNvGrpSpPr/>
          <p:nvPr/>
        </p:nvGrpSpPr>
        <p:grpSpPr>
          <a:xfrm>
            <a:off x="418643" y="5123973"/>
            <a:ext cx="717140" cy="717242"/>
            <a:chOff x="418643" y="4826259"/>
            <a:chExt cx="717140" cy="717242"/>
          </a:xfrm>
        </p:grpSpPr>
        <p:grpSp>
          <p:nvGrpSpPr>
            <p:cNvPr id="47" name="Group 46">
              <a:extLst>
                <a:ext uri="{FF2B5EF4-FFF2-40B4-BE49-F238E27FC236}">
                  <a16:creationId xmlns:a16="http://schemas.microsoft.com/office/drawing/2014/main" id="{9BCF8C6A-BACA-467D-A49C-14E6F0642FC2}"/>
                </a:ext>
              </a:extLst>
            </p:cNvPr>
            <p:cNvGrpSpPr/>
            <p:nvPr/>
          </p:nvGrpSpPr>
          <p:grpSpPr>
            <a:xfrm>
              <a:off x="418643" y="4826259"/>
              <a:ext cx="717140" cy="717242"/>
              <a:chOff x="418643" y="4826259"/>
              <a:chExt cx="717140" cy="717242"/>
            </a:xfrm>
          </p:grpSpPr>
          <p:sp>
            <p:nvSpPr>
              <p:cNvPr id="49" name="Freeform 5">
                <a:extLst>
                  <a:ext uri="{FF2B5EF4-FFF2-40B4-BE49-F238E27FC236}">
                    <a16:creationId xmlns:a16="http://schemas.microsoft.com/office/drawing/2014/main" id="{5D62299D-FFDE-4254-B96D-E0DD34CF9B58}"/>
                  </a:ext>
                </a:extLst>
              </p:cNvPr>
              <p:cNvSpPr>
                <a:spLocks/>
              </p:cNvSpPr>
              <p:nvPr/>
            </p:nvSpPr>
            <p:spPr bwMode="auto">
              <a:xfrm>
                <a:off x="418643" y="482625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A9C76E9B-E979-4457-9167-702955326958}"/>
                  </a:ext>
                </a:extLst>
              </p:cNvPr>
              <p:cNvSpPr>
                <a:spLocks noEditPoints="1"/>
              </p:cNvSpPr>
              <p:nvPr/>
            </p:nvSpPr>
            <p:spPr bwMode="auto">
              <a:xfrm>
                <a:off x="468541" y="487732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8" name="Picture 47" descr="Icon of coding brackets">
              <a:extLst>
                <a:ext uri="{FF2B5EF4-FFF2-40B4-BE49-F238E27FC236}">
                  <a16:creationId xmlns:a16="http://schemas.microsoft.com/office/drawing/2014/main" id="{8652D3E9-76B2-448A-916E-8751CF6901FC}"/>
                </a:ext>
              </a:extLst>
            </p:cNvPr>
            <p:cNvPicPr>
              <a:picLocks noChangeAspect="1"/>
            </p:cNvPicPr>
            <p:nvPr/>
          </p:nvPicPr>
          <p:blipFill>
            <a:blip r:embed="rId6"/>
            <a:stretch>
              <a:fillRect/>
            </a:stretch>
          </p:blipFill>
          <p:spPr>
            <a:xfrm>
              <a:off x="589184" y="4996851"/>
              <a:ext cx="376058" cy="376058"/>
            </a:xfrm>
            <a:prstGeom prst="rect">
              <a:avLst/>
            </a:prstGeom>
          </p:spPr>
        </p:pic>
      </p:grpSp>
      <p:grpSp>
        <p:nvGrpSpPr>
          <p:cNvPr id="51" name="Group 50">
            <a:extLst>
              <a:ext uri="{FF2B5EF4-FFF2-40B4-BE49-F238E27FC236}">
                <a16:creationId xmlns:a16="http://schemas.microsoft.com/office/drawing/2014/main" id="{92F9CE2F-B9A4-4FCE-893D-DE461E57BAAF}"/>
              </a:ext>
              <a:ext uri="{C183D7F6-B498-43B3-948B-1728B52AA6E4}">
                <adec:decorative xmlns:adec="http://schemas.microsoft.com/office/drawing/2017/decorative" val="1"/>
              </a:ext>
            </a:extLst>
          </p:cNvPr>
          <p:cNvGrpSpPr/>
          <p:nvPr/>
        </p:nvGrpSpPr>
        <p:grpSpPr>
          <a:xfrm>
            <a:off x="6229350" y="2585597"/>
            <a:ext cx="717140" cy="717242"/>
            <a:chOff x="6229350" y="2287883"/>
            <a:chExt cx="717140" cy="717242"/>
          </a:xfrm>
        </p:grpSpPr>
        <p:grpSp>
          <p:nvGrpSpPr>
            <p:cNvPr id="52" name="Group 51">
              <a:extLst>
                <a:ext uri="{FF2B5EF4-FFF2-40B4-BE49-F238E27FC236}">
                  <a16:creationId xmlns:a16="http://schemas.microsoft.com/office/drawing/2014/main" id="{056B0A63-4328-4692-929B-4E9468CDA3C7}"/>
                </a:ext>
              </a:extLst>
            </p:cNvPr>
            <p:cNvGrpSpPr/>
            <p:nvPr/>
          </p:nvGrpSpPr>
          <p:grpSpPr>
            <a:xfrm>
              <a:off x="6229350" y="2287883"/>
              <a:ext cx="717140" cy="717242"/>
              <a:chOff x="6229350" y="2287883"/>
              <a:chExt cx="717140" cy="717242"/>
            </a:xfrm>
          </p:grpSpPr>
          <p:sp>
            <p:nvSpPr>
              <p:cNvPr id="54" name="Freeform 5">
                <a:extLst>
                  <a:ext uri="{FF2B5EF4-FFF2-40B4-BE49-F238E27FC236}">
                    <a16:creationId xmlns:a16="http://schemas.microsoft.com/office/drawing/2014/main" id="{0C746F20-402C-48E0-92A9-E727242D9FA8}"/>
                  </a:ext>
                </a:extLst>
              </p:cNvPr>
              <p:cNvSpPr>
                <a:spLocks/>
              </p:cNvSpPr>
              <p:nvPr/>
            </p:nvSpPr>
            <p:spPr bwMode="auto">
              <a:xfrm>
                <a:off x="6229350" y="2287883"/>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5" name="Freeform 6">
                <a:extLst>
                  <a:ext uri="{FF2B5EF4-FFF2-40B4-BE49-F238E27FC236}">
                    <a16:creationId xmlns:a16="http://schemas.microsoft.com/office/drawing/2014/main" id="{655AF5C0-1916-4682-B0B9-4E7CD1E96029}"/>
                  </a:ext>
                </a:extLst>
              </p:cNvPr>
              <p:cNvSpPr>
                <a:spLocks noEditPoints="1"/>
              </p:cNvSpPr>
              <p:nvPr/>
            </p:nvSpPr>
            <p:spPr bwMode="auto">
              <a:xfrm>
                <a:off x="6279248" y="233894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3" name="Picture 52" descr="Icon of a arrow in a circular path with a timer inside the circle">
              <a:extLst>
                <a:ext uri="{FF2B5EF4-FFF2-40B4-BE49-F238E27FC236}">
                  <a16:creationId xmlns:a16="http://schemas.microsoft.com/office/drawing/2014/main" id="{BFB8B4A4-A370-4E2B-A73F-AA564A581B88}"/>
                </a:ext>
              </a:extLst>
            </p:cNvPr>
            <p:cNvPicPr>
              <a:picLocks noChangeAspect="1"/>
            </p:cNvPicPr>
            <p:nvPr/>
          </p:nvPicPr>
          <p:blipFill>
            <a:blip r:embed="rId3"/>
            <a:stretch>
              <a:fillRect/>
            </a:stretch>
          </p:blipFill>
          <p:spPr>
            <a:xfrm>
              <a:off x="6399474" y="2458059"/>
              <a:ext cx="376892" cy="376890"/>
            </a:xfrm>
            <a:prstGeom prst="rect">
              <a:avLst/>
            </a:prstGeom>
          </p:spPr>
        </p:pic>
      </p:grpSp>
      <p:grpSp>
        <p:nvGrpSpPr>
          <p:cNvPr id="56" name="Group 55">
            <a:extLst>
              <a:ext uri="{FF2B5EF4-FFF2-40B4-BE49-F238E27FC236}">
                <a16:creationId xmlns:a16="http://schemas.microsoft.com/office/drawing/2014/main" id="{3899BD50-53C1-4298-A0D1-9543EB8D9336}"/>
              </a:ext>
              <a:ext uri="{C183D7F6-B498-43B3-948B-1728B52AA6E4}">
                <adec:decorative xmlns:adec="http://schemas.microsoft.com/office/drawing/2017/decorative" val="1"/>
              </a:ext>
            </a:extLst>
          </p:cNvPr>
          <p:cNvGrpSpPr/>
          <p:nvPr/>
        </p:nvGrpSpPr>
        <p:grpSpPr>
          <a:xfrm>
            <a:off x="6229350" y="3431722"/>
            <a:ext cx="717140" cy="717242"/>
            <a:chOff x="6229350" y="3134008"/>
            <a:chExt cx="717140" cy="717242"/>
          </a:xfrm>
        </p:grpSpPr>
        <p:grpSp>
          <p:nvGrpSpPr>
            <p:cNvPr id="57" name="Group 56">
              <a:extLst>
                <a:ext uri="{FF2B5EF4-FFF2-40B4-BE49-F238E27FC236}">
                  <a16:creationId xmlns:a16="http://schemas.microsoft.com/office/drawing/2014/main" id="{88D44E68-0152-4FA4-ACE5-D7194C8E3522}"/>
                </a:ext>
              </a:extLst>
            </p:cNvPr>
            <p:cNvGrpSpPr/>
            <p:nvPr/>
          </p:nvGrpSpPr>
          <p:grpSpPr>
            <a:xfrm>
              <a:off x="6229350" y="3134008"/>
              <a:ext cx="717140" cy="717242"/>
              <a:chOff x="6229350" y="3134008"/>
              <a:chExt cx="717140" cy="717242"/>
            </a:xfrm>
          </p:grpSpPr>
          <p:sp>
            <p:nvSpPr>
              <p:cNvPr id="59" name="Freeform 5">
                <a:extLst>
                  <a:ext uri="{FF2B5EF4-FFF2-40B4-BE49-F238E27FC236}">
                    <a16:creationId xmlns:a16="http://schemas.microsoft.com/office/drawing/2014/main" id="{6878FBB0-FCC8-41E4-ADFA-6BE02B6B70CB}"/>
                  </a:ext>
                </a:extLst>
              </p:cNvPr>
              <p:cNvSpPr>
                <a:spLocks/>
              </p:cNvSpPr>
              <p:nvPr/>
            </p:nvSpPr>
            <p:spPr bwMode="auto">
              <a:xfrm>
                <a:off x="6229350" y="3134008"/>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0" name="Freeform 6">
                <a:extLst>
                  <a:ext uri="{FF2B5EF4-FFF2-40B4-BE49-F238E27FC236}">
                    <a16:creationId xmlns:a16="http://schemas.microsoft.com/office/drawing/2014/main" id="{650A0224-903F-4508-B6D1-9B3F895CB55A}"/>
                  </a:ext>
                </a:extLst>
              </p:cNvPr>
              <p:cNvSpPr>
                <a:spLocks noEditPoints="1"/>
              </p:cNvSpPr>
              <p:nvPr/>
            </p:nvSpPr>
            <p:spPr bwMode="auto">
              <a:xfrm>
                <a:off x="6279248" y="3185074"/>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8" name="Picture 57" descr="Icon of three dots and outward pointing chevrons on left and right">
              <a:extLst>
                <a:ext uri="{FF2B5EF4-FFF2-40B4-BE49-F238E27FC236}">
                  <a16:creationId xmlns:a16="http://schemas.microsoft.com/office/drawing/2014/main" id="{1950F285-6C0D-46E3-ACC5-C0BFACDFA0A2}"/>
                </a:ext>
              </a:extLst>
            </p:cNvPr>
            <p:cNvPicPr>
              <a:picLocks noChangeAspect="1"/>
            </p:cNvPicPr>
            <p:nvPr/>
          </p:nvPicPr>
          <p:blipFill>
            <a:blip r:embed="rId4"/>
            <a:stretch>
              <a:fillRect/>
            </a:stretch>
          </p:blipFill>
          <p:spPr>
            <a:xfrm>
              <a:off x="6337313" y="3382030"/>
              <a:ext cx="501214" cy="221198"/>
            </a:xfrm>
            <a:prstGeom prst="rect">
              <a:avLst/>
            </a:prstGeom>
          </p:spPr>
        </p:pic>
      </p:grpSp>
      <p:grpSp>
        <p:nvGrpSpPr>
          <p:cNvPr id="61" name="Group 60">
            <a:extLst>
              <a:ext uri="{FF2B5EF4-FFF2-40B4-BE49-F238E27FC236}">
                <a16:creationId xmlns:a16="http://schemas.microsoft.com/office/drawing/2014/main" id="{C81B31B2-74D2-491D-AFAA-92D21F48B139}"/>
              </a:ext>
              <a:ext uri="{C183D7F6-B498-43B3-948B-1728B52AA6E4}">
                <adec:decorative xmlns:adec="http://schemas.microsoft.com/office/drawing/2017/decorative" val="1"/>
              </a:ext>
            </a:extLst>
          </p:cNvPr>
          <p:cNvGrpSpPr/>
          <p:nvPr/>
        </p:nvGrpSpPr>
        <p:grpSpPr>
          <a:xfrm>
            <a:off x="6229350" y="4277847"/>
            <a:ext cx="717140" cy="717242"/>
            <a:chOff x="6229350" y="3980133"/>
            <a:chExt cx="717140" cy="717242"/>
          </a:xfrm>
        </p:grpSpPr>
        <p:grpSp>
          <p:nvGrpSpPr>
            <p:cNvPr id="62" name="Group 61">
              <a:extLst>
                <a:ext uri="{FF2B5EF4-FFF2-40B4-BE49-F238E27FC236}">
                  <a16:creationId xmlns:a16="http://schemas.microsoft.com/office/drawing/2014/main" id="{F6ED4558-D588-40D7-AAF4-62CABF9B1279}"/>
                </a:ext>
              </a:extLst>
            </p:cNvPr>
            <p:cNvGrpSpPr/>
            <p:nvPr/>
          </p:nvGrpSpPr>
          <p:grpSpPr>
            <a:xfrm>
              <a:off x="6229350" y="3980133"/>
              <a:ext cx="717140" cy="717242"/>
              <a:chOff x="6229350" y="3980133"/>
              <a:chExt cx="717140" cy="717242"/>
            </a:xfrm>
          </p:grpSpPr>
          <p:sp>
            <p:nvSpPr>
              <p:cNvPr id="64" name="Freeform 5">
                <a:extLst>
                  <a:ext uri="{FF2B5EF4-FFF2-40B4-BE49-F238E27FC236}">
                    <a16:creationId xmlns:a16="http://schemas.microsoft.com/office/drawing/2014/main" id="{ABFCC41E-48C2-4F7B-8079-2CC317130754}"/>
                  </a:ext>
                </a:extLst>
              </p:cNvPr>
              <p:cNvSpPr>
                <a:spLocks/>
              </p:cNvSpPr>
              <p:nvPr/>
            </p:nvSpPr>
            <p:spPr bwMode="auto">
              <a:xfrm>
                <a:off x="6229350" y="3980133"/>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5" name="Freeform 6">
                <a:extLst>
                  <a:ext uri="{FF2B5EF4-FFF2-40B4-BE49-F238E27FC236}">
                    <a16:creationId xmlns:a16="http://schemas.microsoft.com/office/drawing/2014/main" id="{BA6BFF29-6E8F-42E5-857F-F25BCC019A17}"/>
                  </a:ext>
                </a:extLst>
              </p:cNvPr>
              <p:cNvSpPr>
                <a:spLocks noEditPoints="1"/>
              </p:cNvSpPr>
              <p:nvPr/>
            </p:nvSpPr>
            <p:spPr bwMode="auto">
              <a:xfrm>
                <a:off x="6279248" y="403119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3" name="Picture 62" descr="Icon of a bulb">
              <a:extLst>
                <a:ext uri="{FF2B5EF4-FFF2-40B4-BE49-F238E27FC236}">
                  <a16:creationId xmlns:a16="http://schemas.microsoft.com/office/drawing/2014/main" id="{40304199-DA67-4DF3-9681-71617E25C155}"/>
                </a:ext>
              </a:extLst>
            </p:cNvPr>
            <p:cNvPicPr>
              <a:picLocks noChangeAspect="1"/>
            </p:cNvPicPr>
            <p:nvPr/>
          </p:nvPicPr>
          <p:blipFill>
            <a:blip r:embed="rId5"/>
            <a:stretch>
              <a:fillRect/>
            </a:stretch>
          </p:blipFill>
          <p:spPr>
            <a:xfrm>
              <a:off x="6452426" y="4150309"/>
              <a:ext cx="270988" cy="376890"/>
            </a:xfrm>
            <a:prstGeom prst="rect">
              <a:avLst/>
            </a:prstGeom>
          </p:spPr>
        </p:pic>
      </p:grpSp>
    </p:spTree>
    <p:extLst>
      <p:ext uri="{BB962C8B-B14F-4D97-AF65-F5344CB8AC3E}">
        <p14:creationId xmlns:p14="http://schemas.microsoft.com/office/powerpoint/2010/main" val="19441927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9AD4284-1EE2-4D05-9707-40B92298D76A}"/>
              </a:ext>
            </a:extLst>
          </p:cNvPr>
          <p:cNvSpPr txBox="1">
            <a:spLocks noGrp="1"/>
          </p:cNvSpPr>
          <p:nvPr>
            <p:ph type="title" idx="4294967295"/>
          </p:nvPr>
        </p:nvSpPr>
        <p:spPr>
          <a:xfrm>
            <a:off x="418643" y="440494"/>
            <a:ext cx="11341268" cy="680196"/>
          </a:xfrm>
          <a:prstGeom prst="rect">
            <a:avLst/>
          </a:prstGeom>
          <a:noFill/>
          <a:ln>
            <a:noFill/>
            <a:prstDash/>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Enable </a:t>
            </a:r>
            <a:r>
              <a:rPr kumimoji="0" lang="en-US" sz="3200" b="0" i="0" u="none" strike="noStrike" kern="1200" cap="none" spc="-49" normalizeH="0" baseline="0" noProof="0" dirty="0" err="1">
                <a:ln w="3175">
                  <a:noFill/>
                </a:ln>
                <a:solidFill>
                  <a:srgbClr val="000000"/>
                </a:solidFill>
                <a:effectLst/>
                <a:uLnTx/>
                <a:uFillTx/>
                <a:latin typeface="+mj-lt"/>
                <a:ea typeface="+mn-ea"/>
                <a:cs typeface="Segoe UI" pitchFamily="34" charset="0"/>
              </a:rPr>
              <a:t>autoscale</a:t>
            </a: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 in App Service</a:t>
            </a:r>
          </a:p>
        </p:txBody>
      </p:sp>
      <p:sp>
        <p:nvSpPr>
          <p:cNvPr id="14" name="Text Placeholder 13">
            <a:extLst>
              <a:ext uri="{FF2B5EF4-FFF2-40B4-BE49-F238E27FC236}">
                <a16:creationId xmlns:a16="http://schemas.microsoft.com/office/drawing/2014/main" id="{28831266-D8A2-4A88-9E60-4FE8029F703B}"/>
              </a:ext>
            </a:extLst>
          </p:cNvPr>
          <p:cNvSpPr>
            <a:spLocks noGrp="1"/>
          </p:cNvSpPr>
          <p:nvPr>
            <p:ph type="body" sz="quarter" idx="11"/>
          </p:nvPr>
        </p:nvSpPr>
        <p:spPr/>
        <p:txBody>
          <a:bodyPr/>
          <a:lstStyle/>
          <a:p>
            <a:r>
              <a:rPr lang="en-US" sz="1600" dirty="0"/>
              <a:t>Enable autoscaling</a:t>
            </a:r>
          </a:p>
          <a:p>
            <a:r>
              <a:rPr lang="en-US" b="0" dirty="0"/>
              <a:t>To get started with autoscaling navigate to </a:t>
            </a:r>
            <a:r>
              <a:rPr lang="en-US" b="0" dirty="0" err="1"/>
              <a:t>to</a:t>
            </a:r>
            <a:r>
              <a:rPr lang="en-US" b="0" dirty="0"/>
              <a:t> your App Service plan in the Azure portal and select </a:t>
            </a:r>
            <a:r>
              <a:rPr lang="en-US" dirty="0"/>
              <a:t>Scale out (App Service plan)</a:t>
            </a:r>
            <a:r>
              <a:rPr lang="en-US" b="0" dirty="0"/>
              <a:t> in the </a:t>
            </a:r>
            <a:r>
              <a:rPr lang="en-US" dirty="0"/>
              <a:t>Settings</a:t>
            </a:r>
            <a:r>
              <a:rPr lang="en-US" b="0" dirty="0"/>
              <a:t> group in the left navigation pane.</a:t>
            </a:r>
          </a:p>
        </p:txBody>
      </p:sp>
      <p:sp>
        <p:nvSpPr>
          <p:cNvPr id="15" name="Text Placeholder 14">
            <a:extLst>
              <a:ext uri="{FF2B5EF4-FFF2-40B4-BE49-F238E27FC236}">
                <a16:creationId xmlns:a16="http://schemas.microsoft.com/office/drawing/2014/main" id="{F82FADDA-E866-4B20-BB53-54C0364E0F72}"/>
              </a:ext>
            </a:extLst>
          </p:cNvPr>
          <p:cNvSpPr>
            <a:spLocks noGrp="1"/>
          </p:cNvSpPr>
          <p:nvPr>
            <p:ph type="body" sz="quarter" idx="15"/>
          </p:nvPr>
        </p:nvSpPr>
        <p:spPr/>
        <p:txBody>
          <a:bodyPr/>
          <a:lstStyle/>
          <a:p>
            <a:r>
              <a:rPr lang="en-US" sz="1600" dirty="0"/>
              <a:t>Add scale conditions</a:t>
            </a:r>
          </a:p>
          <a:p>
            <a:r>
              <a:rPr lang="en-US" b="0" dirty="0"/>
              <a:t>Once you enable autoscaling, you can edit the automatically created default scale condition, and you can add your own custom scale conditions. </a:t>
            </a:r>
          </a:p>
        </p:txBody>
      </p:sp>
      <p:sp>
        <p:nvSpPr>
          <p:cNvPr id="16" name="Text Placeholder 15">
            <a:extLst>
              <a:ext uri="{FF2B5EF4-FFF2-40B4-BE49-F238E27FC236}">
                <a16:creationId xmlns:a16="http://schemas.microsoft.com/office/drawing/2014/main" id="{4CAFC22B-7B3F-41D7-B60B-DE98991E9363}"/>
              </a:ext>
            </a:extLst>
          </p:cNvPr>
          <p:cNvSpPr>
            <a:spLocks noGrp="1"/>
          </p:cNvSpPr>
          <p:nvPr>
            <p:ph type="body" sz="quarter" idx="17"/>
          </p:nvPr>
        </p:nvSpPr>
        <p:spPr/>
        <p:txBody>
          <a:bodyPr/>
          <a:lstStyle/>
          <a:p>
            <a:r>
              <a:rPr lang="en-US" sz="1600" dirty="0"/>
              <a:t>Create scale rules</a:t>
            </a:r>
          </a:p>
          <a:p>
            <a:r>
              <a:rPr lang="en-US" b="0" dirty="0"/>
              <a:t>A metric-based scale condition contains one or more scale rules. You use the </a:t>
            </a:r>
            <a:r>
              <a:rPr lang="en-US" dirty="0"/>
              <a:t>Add a rule</a:t>
            </a:r>
            <a:r>
              <a:rPr lang="en-US" b="0" dirty="0"/>
              <a:t> link to add your own custom rules. </a:t>
            </a:r>
          </a:p>
        </p:txBody>
      </p:sp>
      <p:sp>
        <p:nvSpPr>
          <p:cNvPr id="17" name="Text Placeholder 16">
            <a:extLst>
              <a:ext uri="{FF2B5EF4-FFF2-40B4-BE49-F238E27FC236}">
                <a16:creationId xmlns:a16="http://schemas.microsoft.com/office/drawing/2014/main" id="{FCCFD141-1832-4F54-98EF-6ED55F49F4E4}"/>
              </a:ext>
            </a:extLst>
          </p:cNvPr>
          <p:cNvSpPr>
            <a:spLocks noGrp="1"/>
          </p:cNvSpPr>
          <p:nvPr>
            <p:ph type="body" sz="quarter" idx="19"/>
          </p:nvPr>
        </p:nvSpPr>
        <p:spPr/>
        <p:txBody>
          <a:bodyPr/>
          <a:lstStyle/>
          <a:p>
            <a:r>
              <a:rPr lang="en-US" sz="1600" dirty="0"/>
              <a:t>Monitor autoscaling activity</a:t>
            </a:r>
          </a:p>
          <a:p>
            <a:r>
              <a:rPr lang="en-US" b="0" dirty="0"/>
              <a:t>The Azure portal enables you to track when autoscaling has occurred through the </a:t>
            </a:r>
            <a:r>
              <a:rPr lang="en-US" dirty="0"/>
              <a:t>Run history</a:t>
            </a:r>
            <a:r>
              <a:rPr lang="en-US" b="0" dirty="0"/>
              <a:t> chart. This chart shows how the number of instances varies over time, and which </a:t>
            </a:r>
            <a:r>
              <a:rPr lang="en-US" b="0" dirty="0" err="1"/>
              <a:t>autoscale</a:t>
            </a:r>
            <a:r>
              <a:rPr lang="en-US" b="0" dirty="0"/>
              <a:t> conditions caused each change.</a:t>
            </a:r>
          </a:p>
        </p:txBody>
      </p:sp>
      <p:grpSp>
        <p:nvGrpSpPr>
          <p:cNvPr id="23" name="Group 22">
            <a:extLst>
              <a:ext uri="{FF2B5EF4-FFF2-40B4-BE49-F238E27FC236}">
                <a16:creationId xmlns:a16="http://schemas.microsoft.com/office/drawing/2014/main" id="{15A4B4AF-C526-4E59-B133-EF6FF0F72286}"/>
              </a:ext>
              <a:ext uri="{C183D7F6-B498-43B3-948B-1728B52AA6E4}">
                <adec:decorative xmlns:adec="http://schemas.microsoft.com/office/drawing/2017/decorative" val="1"/>
              </a:ext>
            </a:extLst>
          </p:cNvPr>
          <p:cNvGrpSpPr/>
          <p:nvPr/>
        </p:nvGrpSpPr>
        <p:grpSpPr>
          <a:xfrm>
            <a:off x="1171684" y="1473968"/>
            <a:ext cx="1122188" cy="1122347"/>
            <a:chOff x="1171684" y="1473968"/>
            <a:chExt cx="1122188" cy="1122347"/>
          </a:xfrm>
        </p:grpSpPr>
        <p:grpSp>
          <p:nvGrpSpPr>
            <p:cNvPr id="24" name="Group 23">
              <a:extLst>
                <a:ext uri="{FF2B5EF4-FFF2-40B4-BE49-F238E27FC236}">
                  <a16:creationId xmlns:a16="http://schemas.microsoft.com/office/drawing/2014/main" id="{B897E983-AFC8-4925-8CFB-E9E3AA229941}"/>
                </a:ext>
              </a:extLst>
            </p:cNvPr>
            <p:cNvGrpSpPr/>
            <p:nvPr/>
          </p:nvGrpSpPr>
          <p:grpSpPr>
            <a:xfrm>
              <a:off x="1171684" y="1473968"/>
              <a:ext cx="1122188" cy="1122347"/>
              <a:chOff x="1171684" y="1473968"/>
              <a:chExt cx="1122188" cy="1122347"/>
            </a:xfrm>
          </p:grpSpPr>
          <p:sp>
            <p:nvSpPr>
              <p:cNvPr id="26" name="Freeform 5">
                <a:extLst>
                  <a:ext uri="{FF2B5EF4-FFF2-40B4-BE49-F238E27FC236}">
                    <a16:creationId xmlns:a16="http://schemas.microsoft.com/office/drawing/2014/main" id="{6971A87B-212B-4C14-93B8-1EDB28AEF21D}"/>
                  </a:ext>
                </a:extLst>
              </p:cNvPr>
              <p:cNvSpPr>
                <a:spLocks/>
              </p:cNvSpPr>
              <p:nvPr/>
            </p:nvSpPr>
            <p:spPr bwMode="auto">
              <a:xfrm>
                <a:off x="1171684"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E03E3C2C-F520-4022-8DF1-6ED6E023BF30}"/>
                  </a:ext>
                </a:extLst>
              </p:cNvPr>
              <p:cNvSpPr>
                <a:spLocks noEditPoints="1"/>
              </p:cNvSpPr>
              <p:nvPr/>
            </p:nvSpPr>
            <p:spPr bwMode="auto">
              <a:xfrm>
                <a:off x="1249765"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5" name="Picture 24" descr="Icon of three concentric arcs">
              <a:extLst>
                <a:ext uri="{FF2B5EF4-FFF2-40B4-BE49-F238E27FC236}">
                  <a16:creationId xmlns:a16="http://schemas.microsoft.com/office/drawing/2014/main" id="{97A10651-7F31-4302-9672-775D64D37FC9}"/>
                </a:ext>
              </a:extLst>
            </p:cNvPr>
            <p:cNvPicPr>
              <a:picLocks noChangeAspect="1"/>
            </p:cNvPicPr>
            <p:nvPr/>
          </p:nvPicPr>
          <p:blipFill>
            <a:blip r:embed="rId3"/>
            <a:stretch>
              <a:fillRect/>
            </a:stretch>
          </p:blipFill>
          <p:spPr>
            <a:xfrm>
              <a:off x="1435242" y="1737605"/>
              <a:ext cx="595072" cy="595072"/>
            </a:xfrm>
            <a:prstGeom prst="rect">
              <a:avLst/>
            </a:prstGeom>
          </p:spPr>
        </p:pic>
      </p:grpSp>
      <p:grpSp>
        <p:nvGrpSpPr>
          <p:cNvPr id="28" name="Group 27">
            <a:extLst>
              <a:ext uri="{FF2B5EF4-FFF2-40B4-BE49-F238E27FC236}">
                <a16:creationId xmlns:a16="http://schemas.microsoft.com/office/drawing/2014/main" id="{970010C0-AF34-4AD6-B037-CEF82B1D1A1C}"/>
              </a:ext>
              <a:ext uri="{C183D7F6-B498-43B3-948B-1728B52AA6E4}">
                <adec:decorative xmlns:adec="http://schemas.microsoft.com/office/drawing/2017/decorative" val="1"/>
              </a:ext>
            </a:extLst>
          </p:cNvPr>
          <p:cNvGrpSpPr/>
          <p:nvPr/>
        </p:nvGrpSpPr>
        <p:grpSpPr>
          <a:xfrm>
            <a:off x="4085168" y="1473968"/>
            <a:ext cx="1122188" cy="1122347"/>
            <a:chOff x="4085168" y="1473968"/>
            <a:chExt cx="1122188" cy="1122347"/>
          </a:xfrm>
        </p:grpSpPr>
        <p:grpSp>
          <p:nvGrpSpPr>
            <p:cNvPr id="29" name="Group 28">
              <a:extLst>
                <a:ext uri="{FF2B5EF4-FFF2-40B4-BE49-F238E27FC236}">
                  <a16:creationId xmlns:a16="http://schemas.microsoft.com/office/drawing/2014/main" id="{0B456014-B57D-44E1-A071-64D219AF707B}"/>
                </a:ext>
              </a:extLst>
            </p:cNvPr>
            <p:cNvGrpSpPr/>
            <p:nvPr/>
          </p:nvGrpSpPr>
          <p:grpSpPr>
            <a:xfrm>
              <a:off x="4085168" y="1473968"/>
              <a:ext cx="1122188" cy="1122347"/>
              <a:chOff x="4085168" y="1473968"/>
              <a:chExt cx="1122188" cy="1122347"/>
            </a:xfrm>
          </p:grpSpPr>
          <p:sp>
            <p:nvSpPr>
              <p:cNvPr id="31" name="Freeform 5">
                <a:extLst>
                  <a:ext uri="{FF2B5EF4-FFF2-40B4-BE49-F238E27FC236}">
                    <a16:creationId xmlns:a16="http://schemas.microsoft.com/office/drawing/2014/main" id="{3DFD4D91-A3AB-4EC9-84F9-955E87A0B84D}"/>
                  </a:ext>
                </a:extLst>
              </p:cNvPr>
              <p:cNvSpPr>
                <a:spLocks/>
              </p:cNvSpPr>
              <p:nvPr/>
            </p:nvSpPr>
            <p:spPr bwMode="auto">
              <a:xfrm>
                <a:off x="4085168"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DEA402CA-6930-4285-BACD-14F3846C6AF3}"/>
                  </a:ext>
                </a:extLst>
              </p:cNvPr>
              <p:cNvSpPr>
                <a:spLocks noEditPoints="1"/>
              </p:cNvSpPr>
              <p:nvPr/>
            </p:nvSpPr>
            <p:spPr bwMode="auto">
              <a:xfrm>
                <a:off x="4163249"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0" name="Picture 29" descr="Icon of a arrow in a circular path with a timer inside the circle">
              <a:extLst>
                <a:ext uri="{FF2B5EF4-FFF2-40B4-BE49-F238E27FC236}">
                  <a16:creationId xmlns:a16="http://schemas.microsoft.com/office/drawing/2014/main" id="{21F13456-36CE-427B-92D2-41899D4051C8}"/>
                </a:ext>
              </a:extLst>
            </p:cNvPr>
            <p:cNvPicPr>
              <a:picLocks noChangeAspect="1"/>
            </p:cNvPicPr>
            <p:nvPr/>
          </p:nvPicPr>
          <p:blipFill>
            <a:blip r:embed="rId4"/>
            <a:stretch>
              <a:fillRect/>
            </a:stretch>
          </p:blipFill>
          <p:spPr>
            <a:xfrm>
              <a:off x="4348726" y="1737605"/>
              <a:ext cx="595072" cy="595072"/>
            </a:xfrm>
            <a:prstGeom prst="rect">
              <a:avLst/>
            </a:prstGeom>
          </p:spPr>
        </p:pic>
      </p:grpSp>
      <p:grpSp>
        <p:nvGrpSpPr>
          <p:cNvPr id="33" name="Group 32">
            <a:extLst>
              <a:ext uri="{FF2B5EF4-FFF2-40B4-BE49-F238E27FC236}">
                <a16:creationId xmlns:a16="http://schemas.microsoft.com/office/drawing/2014/main" id="{6195081A-9766-43D9-A07A-99FC8725BB49}"/>
              </a:ext>
              <a:ext uri="{C183D7F6-B498-43B3-948B-1728B52AA6E4}">
                <adec:decorative xmlns:adec="http://schemas.microsoft.com/office/drawing/2017/decorative" val="1"/>
              </a:ext>
            </a:extLst>
          </p:cNvPr>
          <p:cNvGrpSpPr/>
          <p:nvPr/>
        </p:nvGrpSpPr>
        <p:grpSpPr>
          <a:xfrm>
            <a:off x="6998651" y="1473968"/>
            <a:ext cx="1122188" cy="1122347"/>
            <a:chOff x="6998651" y="1473968"/>
            <a:chExt cx="1122188" cy="1122347"/>
          </a:xfrm>
        </p:grpSpPr>
        <p:grpSp>
          <p:nvGrpSpPr>
            <p:cNvPr id="34" name="Group 33">
              <a:extLst>
                <a:ext uri="{FF2B5EF4-FFF2-40B4-BE49-F238E27FC236}">
                  <a16:creationId xmlns:a16="http://schemas.microsoft.com/office/drawing/2014/main" id="{EA8AB77F-88A9-4397-9E1C-0DB9BC97DEAD}"/>
                </a:ext>
              </a:extLst>
            </p:cNvPr>
            <p:cNvGrpSpPr/>
            <p:nvPr/>
          </p:nvGrpSpPr>
          <p:grpSpPr>
            <a:xfrm>
              <a:off x="6998651" y="1473968"/>
              <a:ext cx="1122188" cy="1122347"/>
              <a:chOff x="6998651" y="1473968"/>
              <a:chExt cx="1122188" cy="1122347"/>
            </a:xfrm>
          </p:grpSpPr>
          <p:sp>
            <p:nvSpPr>
              <p:cNvPr id="36" name="Freeform 5">
                <a:extLst>
                  <a:ext uri="{FF2B5EF4-FFF2-40B4-BE49-F238E27FC236}">
                    <a16:creationId xmlns:a16="http://schemas.microsoft.com/office/drawing/2014/main" id="{EB0A9510-2594-4C3C-8F22-7802D9F81872}"/>
                  </a:ext>
                </a:extLst>
              </p:cNvPr>
              <p:cNvSpPr>
                <a:spLocks/>
              </p:cNvSpPr>
              <p:nvPr/>
            </p:nvSpPr>
            <p:spPr bwMode="auto">
              <a:xfrm>
                <a:off x="6998651"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9FA4C6CB-DB75-42C8-BFF1-B8C82F1B1A32}"/>
                  </a:ext>
                </a:extLst>
              </p:cNvPr>
              <p:cNvSpPr>
                <a:spLocks noEditPoints="1"/>
              </p:cNvSpPr>
              <p:nvPr/>
            </p:nvSpPr>
            <p:spPr bwMode="auto">
              <a:xfrm>
                <a:off x="7075824" y="1552060"/>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5" name="Picture 34" descr="Icon of a gear inside a circle">
              <a:extLst>
                <a:ext uri="{FF2B5EF4-FFF2-40B4-BE49-F238E27FC236}">
                  <a16:creationId xmlns:a16="http://schemas.microsoft.com/office/drawing/2014/main" id="{32C1F176-E089-4C3D-9584-5824B78F0E19}"/>
                </a:ext>
              </a:extLst>
            </p:cNvPr>
            <p:cNvPicPr>
              <a:picLocks noChangeAspect="1"/>
            </p:cNvPicPr>
            <p:nvPr/>
          </p:nvPicPr>
          <p:blipFill>
            <a:blip r:embed="rId5"/>
            <a:stretch>
              <a:fillRect/>
            </a:stretch>
          </p:blipFill>
          <p:spPr>
            <a:xfrm>
              <a:off x="7262209" y="1737605"/>
              <a:ext cx="595072" cy="595072"/>
            </a:xfrm>
            <a:prstGeom prst="rect">
              <a:avLst/>
            </a:prstGeom>
          </p:spPr>
        </p:pic>
      </p:grpSp>
      <p:grpSp>
        <p:nvGrpSpPr>
          <p:cNvPr id="38" name="Group 37">
            <a:extLst>
              <a:ext uri="{FF2B5EF4-FFF2-40B4-BE49-F238E27FC236}">
                <a16:creationId xmlns:a16="http://schemas.microsoft.com/office/drawing/2014/main" id="{5BB4D8BE-1B54-41DB-9574-F71D19852266}"/>
              </a:ext>
              <a:ext uri="{C183D7F6-B498-43B3-948B-1728B52AA6E4}">
                <adec:decorative xmlns:adec="http://schemas.microsoft.com/office/drawing/2017/decorative" val="1"/>
              </a:ext>
            </a:extLst>
          </p:cNvPr>
          <p:cNvGrpSpPr/>
          <p:nvPr/>
        </p:nvGrpSpPr>
        <p:grpSpPr>
          <a:xfrm>
            <a:off x="9912136" y="1473968"/>
            <a:ext cx="1122188" cy="1122347"/>
            <a:chOff x="9912136" y="1473968"/>
            <a:chExt cx="1122188" cy="1122347"/>
          </a:xfrm>
        </p:grpSpPr>
        <p:grpSp>
          <p:nvGrpSpPr>
            <p:cNvPr id="39" name="Group 38">
              <a:extLst>
                <a:ext uri="{FF2B5EF4-FFF2-40B4-BE49-F238E27FC236}">
                  <a16:creationId xmlns:a16="http://schemas.microsoft.com/office/drawing/2014/main" id="{8B30D950-17C2-426A-A08E-57527DF8FCCC}"/>
                </a:ext>
              </a:extLst>
            </p:cNvPr>
            <p:cNvGrpSpPr/>
            <p:nvPr/>
          </p:nvGrpSpPr>
          <p:grpSpPr>
            <a:xfrm>
              <a:off x="9912136" y="1473968"/>
              <a:ext cx="1122188" cy="1122347"/>
              <a:chOff x="9912136" y="1473968"/>
              <a:chExt cx="1122188" cy="1122347"/>
            </a:xfrm>
          </p:grpSpPr>
          <p:sp>
            <p:nvSpPr>
              <p:cNvPr id="41" name="Freeform 5">
                <a:extLst>
                  <a:ext uri="{FF2B5EF4-FFF2-40B4-BE49-F238E27FC236}">
                    <a16:creationId xmlns:a16="http://schemas.microsoft.com/office/drawing/2014/main" id="{5EF4C043-977B-4FC2-B9D3-7E23FA142C14}"/>
                  </a:ext>
                </a:extLst>
              </p:cNvPr>
              <p:cNvSpPr>
                <a:spLocks/>
              </p:cNvSpPr>
              <p:nvPr/>
            </p:nvSpPr>
            <p:spPr bwMode="auto">
              <a:xfrm>
                <a:off x="9912136"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4B7318B2-933B-4AC2-A8DF-F77D21B5382B}"/>
                  </a:ext>
                </a:extLst>
              </p:cNvPr>
              <p:cNvSpPr>
                <a:spLocks noEditPoints="1"/>
              </p:cNvSpPr>
              <p:nvPr/>
            </p:nvSpPr>
            <p:spPr bwMode="auto">
              <a:xfrm>
                <a:off x="9990217"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bulb">
              <a:extLst>
                <a:ext uri="{FF2B5EF4-FFF2-40B4-BE49-F238E27FC236}">
                  <a16:creationId xmlns:a16="http://schemas.microsoft.com/office/drawing/2014/main" id="{36D5E4CC-5E1F-4017-9562-8FFE93EEECA8}"/>
                </a:ext>
              </a:extLst>
            </p:cNvPr>
            <p:cNvPicPr>
              <a:picLocks noChangeAspect="1"/>
            </p:cNvPicPr>
            <p:nvPr/>
          </p:nvPicPr>
          <p:blipFill>
            <a:blip r:embed="rId6"/>
            <a:stretch>
              <a:fillRect/>
            </a:stretch>
          </p:blipFill>
          <p:spPr>
            <a:xfrm>
              <a:off x="10259301" y="1737605"/>
              <a:ext cx="427862" cy="595072"/>
            </a:xfrm>
            <a:prstGeom prst="rect">
              <a:avLst/>
            </a:prstGeom>
          </p:spPr>
        </p:pic>
      </p:grpSp>
    </p:spTree>
    <p:extLst>
      <p:ext uri="{BB962C8B-B14F-4D97-AF65-F5344CB8AC3E}">
        <p14:creationId xmlns:p14="http://schemas.microsoft.com/office/powerpoint/2010/main" val="28225272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F25E-3BE3-4A84-B3B9-977324964333}"/>
              </a:ext>
            </a:extLst>
          </p:cNvPr>
          <p:cNvSpPr>
            <a:spLocks noGrp="1"/>
          </p:cNvSpPr>
          <p:nvPr>
            <p:ph type="title"/>
          </p:nvPr>
        </p:nvSpPr>
        <p:spPr/>
        <p:txBody>
          <a:bodyPr/>
          <a:lstStyle/>
          <a:p>
            <a:r>
              <a:rPr lang="en-US" dirty="0"/>
              <a:t>Explore </a:t>
            </a:r>
            <a:r>
              <a:rPr lang="en-US" dirty="0" err="1"/>
              <a:t>autoscale</a:t>
            </a:r>
            <a:r>
              <a:rPr lang="en-US" dirty="0"/>
              <a:t> best practices</a:t>
            </a:r>
          </a:p>
        </p:txBody>
      </p:sp>
      <p:sp>
        <p:nvSpPr>
          <p:cNvPr id="7" name="Text Placeholder 6">
            <a:extLst>
              <a:ext uri="{FF2B5EF4-FFF2-40B4-BE49-F238E27FC236}">
                <a16:creationId xmlns:a16="http://schemas.microsoft.com/office/drawing/2014/main" id="{AD76FA57-1EE6-4BBC-B602-7DFA93351205}"/>
              </a:ext>
            </a:extLst>
          </p:cNvPr>
          <p:cNvSpPr>
            <a:spLocks noGrp="1"/>
          </p:cNvSpPr>
          <p:nvPr>
            <p:ph type="body" sz="quarter" idx="11"/>
          </p:nvPr>
        </p:nvSpPr>
        <p:spPr/>
        <p:txBody>
          <a:bodyPr/>
          <a:lstStyle/>
          <a:p>
            <a:r>
              <a:rPr lang="en-US" sz="1800" dirty="0"/>
              <a:t>Ensure the maximum and minimum values are different and have an adequate margin between them</a:t>
            </a:r>
          </a:p>
        </p:txBody>
      </p:sp>
      <p:sp>
        <p:nvSpPr>
          <p:cNvPr id="8" name="Text Placeholder 7">
            <a:extLst>
              <a:ext uri="{FF2B5EF4-FFF2-40B4-BE49-F238E27FC236}">
                <a16:creationId xmlns:a16="http://schemas.microsoft.com/office/drawing/2014/main" id="{03F2802A-3494-4DF1-A872-1E694EE2BD4D}"/>
              </a:ext>
            </a:extLst>
          </p:cNvPr>
          <p:cNvSpPr>
            <a:spLocks noGrp="1"/>
          </p:cNvSpPr>
          <p:nvPr>
            <p:ph type="body" sz="quarter" idx="15"/>
          </p:nvPr>
        </p:nvSpPr>
        <p:spPr/>
        <p:txBody>
          <a:bodyPr/>
          <a:lstStyle/>
          <a:p>
            <a:r>
              <a:rPr lang="en-US" sz="1800" dirty="0"/>
              <a:t>Choose the appropriate statistic for your diagnostics metric</a:t>
            </a:r>
          </a:p>
        </p:txBody>
      </p:sp>
      <p:sp>
        <p:nvSpPr>
          <p:cNvPr id="9" name="Text Placeholder 8">
            <a:extLst>
              <a:ext uri="{FF2B5EF4-FFF2-40B4-BE49-F238E27FC236}">
                <a16:creationId xmlns:a16="http://schemas.microsoft.com/office/drawing/2014/main" id="{E753565F-CADB-4F81-9792-CFF3FD398D76}"/>
              </a:ext>
            </a:extLst>
          </p:cNvPr>
          <p:cNvSpPr>
            <a:spLocks noGrp="1"/>
          </p:cNvSpPr>
          <p:nvPr>
            <p:ph type="body" sz="quarter" idx="17"/>
          </p:nvPr>
        </p:nvSpPr>
        <p:spPr/>
        <p:txBody>
          <a:bodyPr/>
          <a:lstStyle/>
          <a:p>
            <a:r>
              <a:rPr lang="en-US" sz="1800" dirty="0"/>
              <a:t>Choose the thresholds carefully for all metric types</a:t>
            </a:r>
          </a:p>
        </p:txBody>
      </p:sp>
      <p:sp>
        <p:nvSpPr>
          <p:cNvPr id="12" name="Text Placeholder 11">
            <a:extLst>
              <a:ext uri="{FF2B5EF4-FFF2-40B4-BE49-F238E27FC236}">
                <a16:creationId xmlns:a16="http://schemas.microsoft.com/office/drawing/2014/main" id="{0FFE1E4F-218E-48AF-80DE-3652F34ADA56}"/>
              </a:ext>
            </a:extLst>
          </p:cNvPr>
          <p:cNvSpPr>
            <a:spLocks noGrp="1"/>
          </p:cNvSpPr>
          <p:nvPr>
            <p:ph type="body" sz="quarter" idx="30"/>
          </p:nvPr>
        </p:nvSpPr>
        <p:spPr/>
        <p:txBody>
          <a:bodyPr/>
          <a:lstStyle/>
          <a:p>
            <a:r>
              <a:rPr lang="en-US" sz="1800" dirty="0"/>
              <a:t>Configure </a:t>
            </a:r>
            <a:r>
              <a:rPr lang="en-US" sz="1800" dirty="0" err="1"/>
              <a:t>autoscale</a:t>
            </a:r>
            <a:r>
              <a:rPr lang="en-US" sz="1800" dirty="0"/>
              <a:t> notifications</a:t>
            </a:r>
          </a:p>
        </p:txBody>
      </p:sp>
      <p:sp>
        <p:nvSpPr>
          <p:cNvPr id="11" name="Text Placeholder 10">
            <a:extLst>
              <a:ext uri="{FF2B5EF4-FFF2-40B4-BE49-F238E27FC236}">
                <a16:creationId xmlns:a16="http://schemas.microsoft.com/office/drawing/2014/main" id="{ED9404F2-A354-4DDB-A3FD-878BF62B472E}"/>
              </a:ext>
            </a:extLst>
          </p:cNvPr>
          <p:cNvSpPr>
            <a:spLocks noGrp="1"/>
          </p:cNvSpPr>
          <p:nvPr>
            <p:ph type="body" sz="quarter" idx="21"/>
          </p:nvPr>
        </p:nvSpPr>
        <p:spPr/>
        <p:txBody>
          <a:bodyPr/>
          <a:lstStyle/>
          <a:p>
            <a:r>
              <a:rPr lang="en-US" sz="1800" dirty="0"/>
              <a:t>Always select a safe default instance count</a:t>
            </a:r>
          </a:p>
        </p:txBody>
      </p:sp>
      <p:sp>
        <p:nvSpPr>
          <p:cNvPr id="10" name="Text Placeholder 9">
            <a:extLst>
              <a:ext uri="{FF2B5EF4-FFF2-40B4-BE49-F238E27FC236}">
                <a16:creationId xmlns:a16="http://schemas.microsoft.com/office/drawing/2014/main" id="{4F83F078-4C01-4555-B430-4B5AE777EE9E}"/>
              </a:ext>
            </a:extLst>
          </p:cNvPr>
          <p:cNvSpPr>
            <a:spLocks noGrp="1"/>
          </p:cNvSpPr>
          <p:nvPr>
            <p:ph type="body" sz="quarter" idx="19"/>
          </p:nvPr>
        </p:nvSpPr>
        <p:spPr/>
        <p:txBody>
          <a:bodyPr/>
          <a:lstStyle/>
          <a:p>
            <a:r>
              <a:rPr lang="en-US" sz="1800" dirty="0"/>
              <a:t>Considerations for scaling when multiple rules are configured in a profile</a:t>
            </a:r>
          </a:p>
        </p:txBody>
      </p:sp>
      <p:grpSp>
        <p:nvGrpSpPr>
          <p:cNvPr id="44" name="Group 43">
            <a:extLst>
              <a:ext uri="{FF2B5EF4-FFF2-40B4-BE49-F238E27FC236}">
                <a16:creationId xmlns:a16="http://schemas.microsoft.com/office/drawing/2014/main" id="{FF8582A0-A88A-40BB-9F90-F01E33E3178C}"/>
              </a:ext>
              <a:ext uri="{C183D7F6-B498-43B3-948B-1728B52AA6E4}">
                <adec:decorative xmlns:adec="http://schemas.microsoft.com/office/drawing/2017/decorative" val="1"/>
              </a:ext>
            </a:extLst>
          </p:cNvPr>
          <p:cNvGrpSpPr/>
          <p:nvPr/>
        </p:nvGrpSpPr>
        <p:grpSpPr>
          <a:xfrm>
            <a:off x="418643" y="1327923"/>
            <a:ext cx="657589" cy="657683"/>
            <a:chOff x="418643" y="1487929"/>
            <a:chExt cx="717140" cy="717242"/>
          </a:xfrm>
        </p:grpSpPr>
        <p:grpSp>
          <p:nvGrpSpPr>
            <p:cNvPr id="45" name="Group 44">
              <a:extLst>
                <a:ext uri="{FF2B5EF4-FFF2-40B4-BE49-F238E27FC236}">
                  <a16:creationId xmlns:a16="http://schemas.microsoft.com/office/drawing/2014/main" id="{249E6EAA-5EA1-40F3-9AE5-BF45BEE99FE4}"/>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F5E5A6F5-3BA3-492D-A8AF-BC2FADECD59B}"/>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F0E6B68B-8E1C-4B5A-B7A8-5E3F2B10CCAB}"/>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CD5C151C-5897-4F57-9AE4-DF5485A5C4F3}"/>
                </a:ext>
              </a:extLst>
            </p:cNvPr>
            <p:cNvPicPr>
              <a:picLocks noChangeAspect="1"/>
            </p:cNvPicPr>
            <p:nvPr/>
          </p:nvPicPr>
          <p:blipFill>
            <a:blip r:embed="rId3"/>
            <a:stretch>
              <a:fillRect/>
            </a:stretch>
          </p:blipFill>
          <p:spPr>
            <a:xfrm>
              <a:off x="546738" y="1616076"/>
              <a:ext cx="460952" cy="460950"/>
            </a:xfrm>
            <a:prstGeom prst="rect">
              <a:avLst/>
            </a:prstGeom>
          </p:spPr>
        </p:pic>
      </p:grpSp>
      <p:grpSp>
        <p:nvGrpSpPr>
          <p:cNvPr id="49" name="Group 48">
            <a:extLst>
              <a:ext uri="{FF2B5EF4-FFF2-40B4-BE49-F238E27FC236}">
                <a16:creationId xmlns:a16="http://schemas.microsoft.com/office/drawing/2014/main" id="{237FE6E9-560C-4229-8690-3C561E7AC42F}"/>
              </a:ext>
              <a:ext uri="{C183D7F6-B498-43B3-948B-1728B52AA6E4}">
                <adec:decorative xmlns:adec="http://schemas.microsoft.com/office/drawing/2017/decorative" val="1"/>
              </a:ext>
            </a:extLst>
          </p:cNvPr>
          <p:cNvGrpSpPr/>
          <p:nvPr/>
        </p:nvGrpSpPr>
        <p:grpSpPr>
          <a:xfrm>
            <a:off x="418643" y="2036817"/>
            <a:ext cx="657589" cy="657683"/>
            <a:chOff x="418643" y="2533089"/>
            <a:chExt cx="717140" cy="717242"/>
          </a:xfrm>
        </p:grpSpPr>
        <p:grpSp>
          <p:nvGrpSpPr>
            <p:cNvPr id="50" name="Group 49">
              <a:extLst>
                <a:ext uri="{FF2B5EF4-FFF2-40B4-BE49-F238E27FC236}">
                  <a16:creationId xmlns:a16="http://schemas.microsoft.com/office/drawing/2014/main" id="{28BFB78B-922D-4483-8CDA-ACED3AE477E5}"/>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52" name="Freeform 5">
                <a:extLst>
                  <a:ext uri="{FF2B5EF4-FFF2-40B4-BE49-F238E27FC236}">
                    <a16:creationId xmlns:a16="http://schemas.microsoft.com/office/drawing/2014/main" id="{8B1E8EF4-C054-4637-A889-4C98D051B5D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8E78C02F-4ABD-43B4-BBBF-4642854B389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1" name="Picture 50" descr="Icon of a arrow in a circular path with a timer inside the circle">
              <a:extLst>
                <a:ext uri="{FF2B5EF4-FFF2-40B4-BE49-F238E27FC236}">
                  <a16:creationId xmlns:a16="http://schemas.microsoft.com/office/drawing/2014/main" id="{569F2652-CCE0-4127-AF62-6072FF31D5A3}"/>
                </a:ext>
              </a:extLst>
            </p:cNvPr>
            <p:cNvPicPr>
              <a:picLocks noChangeAspect="1"/>
            </p:cNvPicPr>
            <p:nvPr/>
          </p:nvPicPr>
          <p:blipFill>
            <a:blip r:embed="rId4"/>
            <a:stretch>
              <a:fillRect/>
            </a:stretch>
          </p:blipFill>
          <p:spPr>
            <a:xfrm>
              <a:off x="566791" y="2681289"/>
              <a:ext cx="420846" cy="420844"/>
            </a:xfrm>
            <a:prstGeom prst="rect">
              <a:avLst/>
            </a:prstGeom>
          </p:spPr>
        </p:pic>
      </p:grpSp>
      <p:grpSp>
        <p:nvGrpSpPr>
          <p:cNvPr id="54" name="Group 53">
            <a:extLst>
              <a:ext uri="{FF2B5EF4-FFF2-40B4-BE49-F238E27FC236}">
                <a16:creationId xmlns:a16="http://schemas.microsoft.com/office/drawing/2014/main" id="{AA8D652B-49F2-447F-9ABB-700F178D2F82}"/>
              </a:ext>
              <a:ext uri="{C183D7F6-B498-43B3-948B-1728B52AA6E4}">
                <adec:decorative xmlns:adec="http://schemas.microsoft.com/office/drawing/2017/decorative" val="1"/>
              </a:ext>
            </a:extLst>
          </p:cNvPr>
          <p:cNvGrpSpPr/>
          <p:nvPr/>
        </p:nvGrpSpPr>
        <p:grpSpPr>
          <a:xfrm>
            <a:off x="418643" y="2745711"/>
            <a:ext cx="657589" cy="657683"/>
            <a:chOff x="418643" y="3578249"/>
            <a:chExt cx="717140" cy="717242"/>
          </a:xfrm>
        </p:grpSpPr>
        <p:grpSp>
          <p:nvGrpSpPr>
            <p:cNvPr id="55" name="Group 54">
              <a:extLst>
                <a:ext uri="{FF2B5EF4-FFF2-40B4-BE49-F238E27FC236}">
                  <a16:creationId xmlns:a16="http://schemas.microsoft.com/office/drawing/2014/main" id="{4D7D9382-6368-42C3-9540-42231FFE4A64}"/>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7" name="Freeform 5">
                <a:extLst>
                  <a:ext uri="{FF2B5EF4-FFF2-40B4-BE49-F238E27FC236}">
                    <a16:creationId xmlns:a16="http://schemas.microsoft.com/office/drawing/2014/main" id="{5C7F168C-595E-44DB-8FF3-A100C5C014E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8" name="Freeform 6">
                <a:extLst>
                  <a:ext uri="{FF2B5EF4-FFF2-40B4-BE49-F238E27FC236}">
                    <a16:creationId xmlns:a16="http://schemas.microsoft.com/office/drawing/2014/main" id="{D978F2B4-2AD0-4991-A62B-94080FB2296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6" name="Picture 55" descr="Icon of three dots and outward pointing chevrons on left and right">
              <a:extLst>
                <a:ext uri="{FF2B5EF4-FFF2-40B4-BE49-F238E27FC236}">
                  <a16:creationId xmlns:a16="http://schemas.microsoft.com/office/drawing/2014/main" id="{3DB5CF43-213D-4B1A-991C-A5BFEC5F3F51}"/>
                </a:ext>
              </a:extLst>
            </p:cNvPr>
            <p:cNvPicPr>
              <a:picLocks noChangeAspect="1"/>
            </p:cNvPicPr>
            <p:nvPr/>
          </p:nvPicPr>
          <p:blipFill>
            <a:blip r:embed="rId5"/>
            <a:stretch>
              <a:fillRect/>
            </a:stretch>
          </p:blipFill>
          <p:spPr>
            <a:xfrm>
              <a:off x="532902" y="3829050"/>
              <a:ext cx="488622" cy="215640"/>
            </a:xfrm>
            <a:prstGeom prst="rect">
              <a:avLst/>
            </a:prstGeom>
          </p:spPr>
        </p:pic>
      </p:grpSp>
      <p:grpSp>
        <p:nvGrpSpPr>
          <p:cNvPr id="59" name="Group 58">
            <a:extLst>
              <a:ext uri="{FF2B5EF4-FFF2-40B4-BE49-F238E27FC236}">
                <a16:creationId xmlns:a16="http://schemas.microsoft.com/office/drawing/2014/main" id="{D5795EBE-6BD7-4A68-B142-F71D61A6BB9D}"/>
              </a:ext>
              <a:ext uri="{C183D7F6-B498-43B3-948B-1728B52AA6E4}">
                <adec:decorative xmlns:adec="http://schemas.microsoft.com/office/drawing/2017/decorative" val="1"/>
              </a:ext>
            </a:extLst>
          </p:cNvPr>
          <p:cNvGrpSpPr/>
          <p:nvPr/>
        </p:nvGrpSpPr>
        <p:grpSpPr>
          <a:xfrm>
            <a:off x="418643" y="3454605"/>
            <a:ext cx="657589" cy="657683"/>
            <a:chOff x="418643" y="4623409"/>
            <a:chExt cx="717140" cy="717242"/>
          </a:xfrm>
        </p:grpSpPr>
        <p:grpSp>
          <p:nvGrpSpPr>
            <p:cNvPr id="60" name="Group 59">
              <a:extLst>
                <a:ext uri="{FF2B5EF4-FFF2-40B4-BE49-F238E27FC236}">
                  <a16:creationId xmlns:a16="http://schemas.microsoft.com/office/drawing/2014/main" id="{9130B791-E248-4248-9095-8A19AC9B923A}"/>
                </a:ext>
                <a:ext uri="{C183D7F6-B498-43B3-948B-1728B52AA6E4}">
                  <adec:decorative xmlns:adec="http://schemas.microsoft.com/office/drawing/2017/decorative" val="1"/>
                </a:ext>
              </a:extLst>
            </p:cNvPr>
            <p:cNvGrpSpPr/>
            <p:nvPr/>
          </p:nvGrpSpPr>
          <p:grpSpPr>
            <a:xfrm>
              <a:off x="418643" y="4623409"/>
              <a:ext cx="717140" cy="717242"/>
              <a:chOff x="7962901" y="3032919"/>
              <a:chExt cx="981074" cy="981076"/>
            </a:xfrm>
          </p:grpSpPr>
          <p:sp>
            <p:nvSpPr>
              <p:cNvPr id="62" name="Freeform 5">
                <a:extLst>
                  <a:ext uri="{FF2B5EF4-FFF2-40B4-BE49-F238E27FC236}">
                    <a16:creationId xmlns:a16="http://schemas.microsoft.com/office/drawing/2014/main" id="{97207195-DC8E-4E5B-95BA-A7C39E35D33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7A666049-39B2-4CB2-8444-95208B14C43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1" name="Picture 60" descr="Icon of a bulb">
              <a:extLst>
                <a:ext uri="{FF2B5EF4-FFF2-40B4-BE49-F238E27FC236}">
                  <a16:creationId xmlns:a16="http://schemas.microsoft.com/office/drawing/2014/main" id="{941DC6D9-53B1-4A96-90BF-F9A94159A11A}"/>
                </a:ext>
              </a:extLst>
            </p:cNvPr>
            <p:cNvPicPr>
              <a:picLocks noChangeAspect="1"/>
            </p:cNvPicPr>
            <p:nvPr/>
          </p:nvPicPr>
          <p:blipFill>
            <a:blip r:embed="rId6"/>
            <a:stretch>
              <a:fillRect/>
            </a:stretch>
          </p:blipFill>
          <p:spPr>
            <a:xfrm>
              <a:off x="619369" y="4762500"/>
              <a:ext cx="315688" cy="439060"/>
            </a:xfrm>
            <a:prstGeom prst="rect">
              <a:avLst/>
            </a:prstGeom>
          </p:spPr>
        </p:pic>
      </p:grpSp>
      <p:grpSp>
        <p:nvGrpSpPr>
          <p:cNvPr id="64" name="Group 63">
            <a:extLst>
              <a:ext uri="{FF2B5EF4-FFF2-40B4-BE49-F238E27FC236}">
                <a16:creationId xmlns:a16="http://schemas.microsoft.com/office/drawing/2014/main" id="{0225B423-EB57-43C6-8F84-288060C2CF62}"/>
              </a:ext>
              <a:ext uri="{C183D7F6-B498-43B3-948B-1728B52AA6E4}">
                <adec:decorative xmlns:adec="http://schemas.microsoft.com/office/drawing/2017/decorative" val="1"/>
              </a:ext>
            </a:extLst>
          </p:cNvPr>
          <p:cNvGrpSpPr/>
          <p:nvPr/>
        </p:nvGrpSpPr>
        <p:grpSpPr>
          <a:xfrm>
            <a:off x="418643" y="4163499"/>
            <a:ext cx="657589" cy="657683"/>
            <a:chOff x="418643" y="4842674"/>
            <a:chExt cx="717140" cy="717242"/>
          </a:xfrm>
        </p:grpSpPr>
        <p:grpSp>
          <p:nvGrpSpPr>
            <p:cNvPr id="65" name="Group 64">
              <a:extLst>
                <a:ext uri="{FF2B5EF4-FFF2-40B4-BE49-F238E27FC236}">
                  <a16:creationId xmlns:a16="http://schemas.microsoft.com/office/drawing/2014/main" id="{80652D4E-D3E6-4720-8BBD-F5E778496D38}"/>
                </a:ext>
                <a:ext uri="{C183D7F6-B498-43B3-948B-1728B52AA6E4}">
                  <adec:decorative xmlns:adec="http://schemas.microsoft.com/office/drawing/2017/decorative" val="1"/>
                </a:ext>
              </a:extLst>
            </p:cNvPr>
            <p:cNvGrpSpPr/>
            <p:nvPr/>
          </p:nvGrpSpPr>
          <p:grpSpPr>
            <a:xfrm>
              <a:off x="418643" y="4842674"/>
              <a:ext cx="717140" cy="717242"/>
              <a:chOff x="7962901" y="3032919"/>
              <a:chExt cx="981074" cy="981076"/>
            </a:xfrm>
          </p:grpSpPr>
          <p:sp>
            <p:nvSpPr>
              <p:cNvPr id="67" name="Freeform 5">
                <a:extLst>
                  <a:ext uri="{FF2B5EF4-FFF2-40B4-BE49-F238E27FC236}">
                    <a16:creationId xmlns:a16="http://schemas.microsoft.com/office/drawing/2014/main" id="{FA72BFB2-3697-4F9C-AF5A-2136CE08D8A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25EB4135-6D83-46A3-AF23-287CBE2FE66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6" name="Picture 65" descr="Icon of coding brackets">
              <a:extLst>
                <a:ext uri="{FF2B5EF4-FFF2-40B4-BE49-F238E27FC236}">
                  <a16:creationId xmlns:a16="http://schemas.microsoft.com/office/drawing/2014/main" id="{27BB2CC2-8C15-4420-98AB-6D7B91DB2B28}"/>
                </a:ext>
              </a:extLst>
            </p:cNvPr>
            <p:cNvPicPr>
              <a:picLocks noChangeAspect="1"/>
            </p:cNvPicPr>
            <p:nvPr/>
          </p:nvPicPr>
          <p:blipFill>
            <a:blip r:embed="rId7"/>
            <a:stretch>
              <a:fillRect/>
            </a:stretch>
          </p:blipFill>
          <p:spPr>
            <a:xfrm>
              <a:off x="568446" y="4992528"/>
              <a:ext cx="417534" cy="417534"/>
            </a:xfrm>
            <a:prstGeom prst="rect">
              <a:avLst/>
            </a:prstGeom>
          </p:spPr>
        </p:pic>
      </p:grpSp>
      <p:grpSp>
        <p:nvGrpSpPr>
          <p:cNvPr id="69" name="Group 68">
            <a:extLst>
              <a:ext uri="{FF2B5EF4-FFF2-40B4-BE49-F238E27FC236}">
                <a16:creationId xmlns:a16="http://schemas.microsoft.com/office/drawing/2014/main" id="{DB034979-18AA-43F6-AED0-CCB40DD7CEAB}"/>
              </a:ext>
              <a:ext uri="{C183D7F6-B498-43B3-948B-1728B52AA6E4}">
                <adec:decorative xmlns:adec="http://schemas.microsoft.com/office/drawing/2017/decorative" val="1"/>
              </a:ext>
            </a:extLst>
          </p:cNvPr>
          <p:cNvGrpSpPr/>
          <p:nvPr/>
        </p:nvGrpSpPr>
        <p:grpSpPr>
          <a:xfrm>
            <a:off x="418644" y="4872395"/>
            <a:ext cx="657589" cy="657683"/>
            <a:chOff x="418644" y="4872395"/>
            <a:chExt cx="657589" cy="657683"/>
          </a:xfrm>
        </p:grpSpPr>
        <p:grpSp>
          <p:nvGrpSpPr>
            <p:cNvPr id="70" name="Group 69">
              <a:extLst>
                <a:ext uri="{FF2B5EF4-FFF2-40B4-BE49-F238E27FC236}">
                  <a16:creationId xmlns:a16="http://schemas.microsoft.com/office/drawing/2014/main" id="{D78192D0-B58C-43AD-82C9-E46723367D09}"/>
                </a:ext>
                <a:ext uri="{C183D7F6-B498-43B3-948B-1728B52AA6E4}">
                  <adec:decorative xmlns:adec="http://schemas.microsoft.com/office/drawing/2017/decorative" val="1"/>
                </a:ext>
              </a:extLst>
            </p:cNvPr>
            <p:cNvGrpSpPr/>
            <p:nvPr/>
          </p:nvGrpSpPr>
          <p:grpSpPr>
            <a:xfrm>
              <a:off x="418644" y="4872395"/>
              <a:ext cx="657589" cy="657683"/>
              <a:chOff x="7962901" y="3032919"/>
              <a:chExt cx="981074" cy="981076"/>
            </a:xfrm>
          </p:grpSpPr>
          <p:sp>
            <p:nvSpPr>
              <p:cNvPr id="72" name="Freeform 5">
                <a:extLst>
                  <a:ext uri="{FF2B5EF4-FFF2-40B4-BE49-F238E27FC236}">
                    <a16:creationId xmlns:a16="http://schemas.microsoft.com/office/drawing/2014/main" id="{B04BAA7B-3F73-4E32-B96A-02081A847CA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3" name="Freeform 6">
                <a:extLst>
                  <a:ext uri="{FF2B5EF4-FFF2-40B4-BE49-F238E27FC236}">
                    <a16:creationId xmlns:a16="http://schemas.microsoft.com/office/drawing/2014/main" id="{8763A80A-9D97-4BA2-B479-05F91A23D61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1" name="Picture 70" descr="Icon of a screen with a square enclosed by outward pointing chevrons on left and right">
              <a:extLst>
                <a:ext uri="{FF2B5EF4-FFF2-40B4-BE49-F238E27FC236}">
                  <a16:creationId xmlns:a16="http://schemas.microsoft.com/office/drawing/2014/main" id="{2DE5F41E-78BF-4F24-A966-040C4C99A1CE}"/>
                </a:ext>
              </a:extLst>
            </p:cNvPr>
            <p:cNvPicPr>
              <a:picLocks noChangeAspect="1"/>
            </p:cNvPicPr>
            <p:nvPr/>
          </p:nvPicPr>
          <p:blipFill>
            <a:blip r:embed="rId8"/>
            <a:stretch>
              <a:fillRect/>
            </a:stretch>
          </p:blipFill>
          <p:spPr>
            <a:xfrm>
              <a:off x="558289" y="5059297"/>
              <a:ext cx="378298" cy="283878"/>
            </a:xfrm>
            <a:prstGeom prst="rect">
              <a:avLst/>
            </a:prstGeom>
          </p:spPr>
        </p:pic>
      </p:grpSp>
    </p:spTree>
    <p:extLst>
      <p:ext uri="{BB962C8B-B14F-4D97-AF65-F5344CB8AC3E}">
        <p14:creationId xmlns:p14="http://schemas.microsoft.com/office/powerpoint/2010/main" val="18148614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a:t>
            </a:r>
            <a:r>
              <a:rPr lang="en-US" altLang="zh-CN" dirty="0"/>
              <a:t>esson 4: Explore Azure App Service deployment slots</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300742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65829D-A08E-4738-A748-F04676A2FA38}"/>
              </a:ext>
            </a:extLst>
          </p:cNvPr>
          <p:cNvSpPr>
            <a:spLocks noGrp="1"/>
          </p:cNvSpPr>
          <p:nvPr>
            <p:ph type="title"/>
          </p:nvPr>
        </p:nvSpPr>
        <p:spPr/>
        <p:txBody>
          <a:bodyPr/>
          <a:lstStyle/>
          <a:p>
            <a:r>
              <a:rPr lang="en-US" dirty="0"/>
              <a:t>Explore staging environments</a:t>
            </a:r>
          </a:p>
        </p:txBody>
      </p:sp>
      <p:sp>
        <p:nvSpPr>
          <p:cNvPr id="9" name="Text Placeholder 8">
            <a:extLst>
              <a:ext uri="{FF2B5EF4-FFF2-40B4-BE49-F238E27FC236}">
                <a16:creationId xmlns:a16="http://schemas.microsoft.com/office/drawing/2014/main" id="{29BCF383-6876-4D9D-95EE-13E173C2833F}"/>
              </a:ext>
            </a:extLst>
          </p:cNvPr>
          <p:cNvSpPr>
            <a:spLocks noGrp="1"/>
          </p:cNvSpPr>
          <p:nvPr>
            <p:ph type="body" sz="quarter" idx="10"/>
          </p:nvPr>
        </p:nvSpPr>
        <p:spPr>
          <a:xfrm>
            <a:off x="537914" y="1509757"/>
            <a:ext cx="11354257" cy="1015663"/>
          </a:xfrm>
        </p:spPr>
        <p:txBody>
          <a:bodyPr/>
          <a:lstStyle/>
          <a:p>
            <a:r>
              <a:rPr lang="en-US" sz="2000" dirty="0">
                <a:latin typeface="+mn-lt"/>
              </a:rPr>
              <a:t>When you deploy your web app, web app on Linux, mobile back end, or API app to Azure App Service, you can use a separate deployment slot instead of the default production slot when you're running in the </a:t>
            </a:r>
            <a:r>
              <a:rPr lang="en-US" sz="2000" b="1" dirty="0">
                <a:latin typeface="+mn-lt"/>
              </a:rPr>
              <a:t>Standard</a:t>
            </a:r>
            <a:r>
              <a:rPr lang="en-US" sz="2000" dirty="0">
                <a:latin typeface="+mn-lt"/>
              </a:rPr>
              <a:t>, </a:t>
            </a:r>
            <a:r>
              <a:rPr lang="en-US" sz="2000" b="1" dirty="0">
                <a:latin typeface="+mn-lt"/>
              </a:rPr>
              <a:t>Premium</a:t>
            </a:r>
            <a:r>
              <a:rPr lang="en-US" sz="2000" dirty="0">
                <a:latin typeface="+mn-lt"/>
              </a:rPr>
              <a:t>, or </a:t>
            </a:r>
            <a:r>
              <a:rPr lang="en-US" sz="2000" b="1" dirty="0">
                <a:latin typeface="+mn-lt"/>
              </a:rPr>
              <a:t>Isolated</a:t>
            </a:r>
            <a:r>
              <a:rPr lang="en-US" sz="2000" dirty="0">
                <a:latin typeface="+mn-lt"/>
              </a:rPr>
              <a:t> App Service plan tier. </a:t>
            </a:r>
          </a:p>
        </p:txBody>
      </p:sp>
      <p:sp>
        <p:nvSpPr>
          <p:cNvPr id="10" name="Text Placeholder 8">
            <a:extLst>
              <a:ext uri="{FF2B5EF4-FFF2-40B4-BE49-F238E27FC236}">
                <a16:creationId xmlns:a16="http://schemas.microsoft.com/office/drawing/2014/main" id="{E54A17DE-2B97-45D1-B46A-7CA8F69681D1}"/>
              </a:ext>
            </a:extLst>
          </p:cNvPr>
          <p:cNvSpPr txBox="1">
            <a:spLocks/>
          </p:cNvSpPr>
          <p:nvPr/>
        </p:nvSpPr>
        <p:spPr>
          <a:xfrm>
            <a:off x="537914" y="2726635"/>
            <a:ext cx="10020756" cy="2118529"/>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200"/>
              </a:spcAft>
            </a:pPr>
            <a:r>
              <a:rPr lang="en-US" sz="2000" dirty="0"/>
              <a:t>Deploying your application to a non-production slot has the following benefits:</a:t>
            </a:r>
          </a:p>
          <a:p>
            <a:pPr marL="342900" indent="-342900">
              <a:buFont typeface="Arial" panose="020B0604020202020204" pitchFamily="34" charset="0"/>
              <a:buChar char="•"/>
            </a:pPr>
            <a:r>
              <a:rPr lang="en-US" sz="1800" dirty="0">
                <a:latin typeface="+mn-lt"/>
              </a:rPr>
              <a:t>You can validate app changes in a staging deployment slot before swapping it with the production slot.</a:t>
            </a:r>
          </a:p>
          <a:p>
            <a:pPr marL="342900" indent="-342900">
              <a:buFont typeface="Arial" panose="020B0604020202020204" pitchFamily="34" charset="0"/>
              <a:buChar char="•"/>
            </a:pPr>
            <a:r>
              <a:rPr lang="en-US" sz="1800" dirty="0">
                <a:latin typeface="+mn-lt"/>
              </a:rPr>
              <a:t>Deploying an app to a slot first and swapping it into production makes sure that all instances of the slot are warmed up before being swapped into production. </a:t>
            </a:r>
          </a:p>
          <a:p>
            <a:pPr marL="342900" indent="-342900">
              <a:buFont typeface="Arial" panose="020B0604020202020204" pitchFamily="34" charset="0"/>
              <a:buChar char="•"/>
            </a:pPr>
            <a:r>
              <a:rPr lang="en-US" sz="1800" dirty="0">
                <a:latin typeface="+mn-lt"/>
              </a:rPr>
              <a:t>After a swap, the slot with previously staged app now has the previous production app. </a:t>
            </a:r>
          </a:p>
        </p:txBody>
      </p:sp>
    </p:spTree>
    <p:extLst>
      <p:ext uri="{BB962C8B-B14F-4D97-AF65-F5344CB8AC3E}">
        <p14:creationId xmlns:p14="http://schemas.microsoft.com/office/powerpoint/2010/main" val="7990821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8CD23AF-5C31-4A0E-86C5-8C45F8E35F2E}"/>
              </a:ext>
            </a:extLst>
          </p:cNvPr>
          <p:cNvSpPr txBox="1">
            <a:spLocks noGrp="1"/>
          </p:cNvSpPr>
          <p:nvPr>
            <p:ph type="title" idx="4294967295"/>
          </p:nvPr>
        </p:nvSpPr>
        <p:spPr>
          <a:xfrm>
            <a:off x="418643" y="440494"/>
            <a:ext cx="11341268" cy="680196"/>
          </a:xfrm>
          <a:prstGeom prst="rect">
            <a:avLst/>
          </a:prstGeom>
          <a:noFill/>
          <a:ln>
            <a:noFill/>
            <a:prstDash/>
          </a:ln>
          <a:effectLst/>
        </p:spPr>
        <p:txBody>
          <a:bodyPr rot="0" spcFirstLastPara="0" vertOverflow="overflow" horzOverflow="overflow" vert="horz" wrap="square" lIns="0" tIns="90000" rIns="0" bIns="9000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Examine slot swapping (1 / 2)</a:t>
            </a:r>
          </a:p>
        </p:txBody>
      </p:sp>
      <p:sp>
        <p:nvSpPr>
          <p:cNvPr id="5" name="Text Placeholder 5">
            <a:extLst>
              <a:ext uri="{FF2B5EF4-FFF2-40B4-BE49-F238E27FC236}">
                <a16:creationId xmlns:a16="http://schemas.microsoft.com/office/drawing/2014/main" id="{53401A65-E8D5-45C2-A84F-0070C32A8EEA}"/>
              </a:ext>
            </a:extLst>
          </p:cNvPr>
          <p:cNvSpPr txBox="1">
            <a:spLocks/>
          </p:cNvSpPr>
          <p:nvPr/>
        </p:nvSpPr>
        <p:spPr>
          <a:xfrm>
            <a:off x="1389459" y="1314021"/>
            <a:ext cx="4608115" cy="2114979"/>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Applies the following settings from the target slot (e.g., the production slot) to all instances of the source slot:</a:t>
            </a:r>
            <a:endParaRPr lang="en-US" sz="1400" dirty="0"/>
          </a:p>
          <a:p>
            <a:pPr marL="285750" indent="-285750" algn="l">
              <a:buFont typeface="Arial" panose="020B0604020202020204" pitchFamily="34" charset="0"/>
              <a:buChar char="•"/>
            </a:pPr>
            <a:r>
              <a:rPr lang="en-US" sz="1600" b="0" i="0" dirty="0">
                <a:effectLst/>
                <a:latin typeface="Segoe UI" panose="020B0502040204020203" pitchFamily="34" charset="0"/>
              </a:rPr>
              <a:t>Slot-specific app settings and connection strings, if applicable.</a:t>
            </a:r>
          </a:p>
          <a:p>
            <a:pPr marL="285750" indent="-285750" algn="l">
              <a:buFont typeface="Arial" panose="020B0604020202020204" pitchFamily="34" charset="0"/>
              <a:buChar char="•"/>
            </a:pPr>
            <a:r>
              <a:rPr lang="en-US" sz="1600" b="0" i="0" dirty="0">
                <a:effectLst/>
                <a:latin typeface="Segoe UI" panose="020B0502040204020203" pitchFamily="34" charset="0"/>
              </a:rPr>
              <a:t>Continuous deployment settings, if enabled.</a:t>
            </a:r>
          </a:p>
          <a:p>
            <a:pPr marL="285750" indent="-285750" algn="l">
              <a:buFont typeface="Arial" panose="020B0604020202020204" pitchFamily="34" charset="0"/>
              <a:buChar char="•"/>
            </a:pPr>
            <a:r>
              <a:rPr lang="en-US" sz="1600" b="0" i="0" dirty="0">
                <a:effectLst/>
                <a:latin typeface="Segoe UI" panose="020B0502040204020203" pitchFamily="34" charset="0"/>
              </a:rPr>
              <a:t>App Service authentication settings, if enabled.</a:t>
            </a:r>
            <a:endParaRPr lang="en-US" sz="2000" dirty="0"/>
          </a:p>
        </p:txBody>
      </p:sp>
      <p:sp>
        <p:nvSpPr>
          <p:cNvPr id="6" name="Text Placeholder 1">
            <a:extLst>
              <a:ext uri="{FF2B5EF4-FFF2-40B4-BE49-F238E27FC236}">
                <a16:creationId xmlns:a16="http://schemas.microsoft.com/office/drawing/2014/main" id="{9C546F45-1382-4D97-97B0-3EB3EFD68EF1}"/>
              </a:ext>
            </a:extLst>
          </p:cNvPr>
          <p:cNvSpPr txBox="1">
            <a:spLocks/>
          </p:cNvSpPr>
          <p:nvPr/>
        </p:nvSpPr>
        <p:spPr>
          <a:xfrm>
            <a:off x="1389459" y="3673448"/>
            <a:ext cx="4608115" cy="71724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Wait for every instance in the source slot to complete its restart. </a:t>
            </a:r>
          </a:p>
        </p:txBody>
      </p:sp>
      <p:sp>
        <p:nvSpPr>
          <p:cNvPr id="7" name="Text Placeholder 2">
            <a:extLst>
              <a:ext uri="{FF2B5EF4-FFF2-40B4-BE49-F238E27FC236}">
                <a16:creationId xmlns:a16="http://schemas.microsoft.com/office/drawing/2014/main" id="{97A71E32-E79D-408C-92C6-5EF35E49C5D5}"/>
              </a:ext>
            </a:extLst>
          </p:cNvPr>
          <p:cNvSpPr txBox="1">
            <a:spLocks/>
          </p:cNvSpPr>
          <p:nvPr/>
        </p:nvSpPr>
        <p:spPr>
          <a:xfrm>
            <a:off x="1389459" y="4575550"/>
            <a:ext cx="4608115" cy="122890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If local cache is enabled, trigger local cache initialization by making an HTTP request to the application root ("/") on each instance of the source slot. </a:t>
            </a:r>
          </a:p>
        </p:txBody>
      </p:sp>
      <p:sp>
        <p:nvSpPr>
          <p:cNvPr id="8" name="Text Placeholder 8">
            <a:extLst>
              <a:ext uri="{FF2B5EF4-FFF2-40B4-BE49-F238E27FC236}">
                <a16:creationId xmlns:a16="http://schemas.microsoft.com/office/drawing/2014/main" id="{E5DC7E59-261E-4896-99CE-94C5C4AE5974}"/>
              </a:ext>
            </a:extLst>
          </p:cNvPr>
          <p:cNvSpPr txBox="1">
            <a:spLocks/>
          </p:cNvSpPr>
          <p:nvPr/>
        </p:nvSpPr>
        <p:spPr>
          <a:xfrm>
            <a:off x="7164782" y="1314021"/>
            <a:ext cx="4608576" cy="132978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If auto swap is enabled with custom warm-up, trigger Application Initiation by making an HTTP request to the application root ("/") on each instance of the source slot.</a:t>
            </a:r>
          </a:p>
        </p:txBody>
      </p:sp>
      <p:sp>
        <p:nvSpPr>
          <p:cNvPr id="9" name="Text Placeholder 9">
            <a:extLst>
              <a:ext uri="{FF2B5EF4-FFF2-40B4-BE49-F238E27FC236}">
                <a16:creationId xmlns:a16="http://schemas.microsoft.com/office/drawing/2014/main" id="{348F7521-1E5C-4E94-91F1-D1D94D528926}"/>
              </a:ext>
            </a:extLst>
          </p:cNvPr>
          <p:cNvSpPr txBox="1">
            <a:spLocks/>
          </p:cNvSpPr>
          <p:nvPr/>
        </p:nvSpPr>
        <p:spPr>
          <a:xfrm>
            <a:off x="7151335" y="2932088"/>
            <a:ext cx="4608576" cy="121142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If all instances on the source slot are warmed up successfully, swap the two slots by switching the routing rules for the two slots. </a:t>
            </a:r>
          </a:p>
        </p:txBody>
      </p:sp>
      <p:sp>
        <p:nvSpPr>
          <p:cNvPr id="10" name="Text Placeholder 7">
            <a:extLst>
              <a:ext uri="{FF2B5EF4-FFF2-40B4-BE49-F238E27FC236}">
                <a16:creationId xmlns:a16="http://schemas.microsoft.com/office/drawing/2014/main" id="{B0E6518D-3D7D-49C9-96B9-A763FB8ECD1B}"/>
              </a:ext>
            </a:extLst>
          </p:cNvPr>
          <p:cNvSpPr txBox="1">
            <a:spLocks/>
          </p:cNvSpPr>
          <p:nvPr/>
        </p:nvSpPr>
        <p:spPr>
          <a:xfrm>
            <a:off x="7151335" y="4578827"/>
            <a:ext cx="4608576" cy="134651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b="0" i="0" dirty="0">
                <a:effectLst/>
                <a:latin typeface="Segoe UI" panose="020B0502040204020203" pitchFamily="34" charset="0"/>
              </a:rPr>
              <a:t>Now that the source slot has the pre-swap app previously in the target slot, perform the same operation by applying all settings and restarting the instances.</a:t>
            </a:r>
            <a:endParaRPr lang="en-US" sz="1800" dirty="0"/>
          </a:p>
        </p:txBody>
      </p:sp>
      <p:grpSp>
        <p:nvGrpSpPr>
          <p:cNvPr id="11" name="Group 10">
            <a:extLst>
              <a:ext uri="{FF2B5EF4-FFF2-40B4-BE49-F238E27FC236}">
                <a16:creationId xmlns:a16="http://schemas.microsoft.com/office/drawing/2014/main" id="{0CF965F5-4631-4198-879F-519DAB51A99A}"/>
              </a:ext>
              <a:ext uri="{C183D7F6-B498-43B3-948B-1728B52AA6E4}">
                <adec:decorative xmlns:adec="http://schemas.microsoft.com/office/drawing/2017/decorative" val="1"/>
              </a:ext>
            </a:extLst>
          </p:cNvPr>
          <p:cNvGrpSpPr/>
          <p:nvPr/>
        </p:nvGrpSpPr>
        <p:grpSpPr>
          <a:xfrm>
            <a:off x="418643" y="1324477"/>
            <a:ext cx="717140" cy="717242"/>
            <a:chOff x="418643" y="1467352"/>
            <a:chExt cx="717140" cy="717242"/>
          </a:xfrm>
        </p:grpSpPr>
        <p:grpSp>
          <p:nvGrpSpPr>
            <p:cNvPr id="12" name="Group 11">
              <a:extLst>
                <a:ext uri="{FF2B5EF4-FFF2-40B4-BE49-F238E27FC236}">
                  <a16:creationId xmlns:a16="http://schemas.microsoft.com/office/drawing/2014/main" id="{F09D3361-85CC-4CA4-817F-87985E9CCF31}"/>
                </a:ext>
              </a:extLst>
            </p:cNvPr>
            <p:cNvGrpSpPr/>
            <p:nvPr/>
          </p:nvGrpSpPr>
          <p:grpSpPr>
            <a:xfrm>
              <a:off x="418643" y="1467352"/>
              <a:ext cx="717140" cy="717242"/>
              <a:chOff x="418643" y="1467352"/>
              <a:chExt cx="717140" cy="717242"/>
            </a:xfrm>
          </p:grpSpPr>
          <p:sp>
            <p:nvSpPr>
              <p:cNvPr id="14" name="Freeform 5">
                <a:extLst>
                  <a:ext uri="{FF2B5EF4-FFF2-40B4-BE49-F238E27FC236}">
                    <a16:creationId xmlns:a16="http://schemas.microsoft.com/office/drawing/2014/main" id="{24641BB2-1CF8-4821-BA26-F2C03C616CA1}"/>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007C623-3319-44C3-B072-2038EAA7F8C7}"/>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three concentric arcs">
              <a:extLst>
                <a:ext uri="{FF2B5EF4-FFF2-40B4-BE49-F238E27FC236}">
                  <a16:creationId xmlns:a16="http://schemas.microsoft.com/office/drawing/2014/main" id="{A01FEB2C-DBB1-4074-A7FD-561ECEB349F4}"/>
                </a:ext>
              </a:extLst>
            </p:cNvPr>
            <p:cNvPicPr>
              <a:picLocks noChangeAspect="1"/>
            </p:cNvPicPr>
            <p:nvPr/>
          </p:nvPicPr>
          <p:blipFill>
            <a:blip r:embed="rId2"/>
            <a:stretch>
              <a:fillRect/>
            </a:stretch>
          </p:blipFill>
          <p:spPr>
            <a:xfrm>
              <a:off x="583617" y="1632378"/>
              <a:ext cx="387192" cy="387190"/>
            </a:xfrm>
            <a:prstGeom prst="rect">
              <a:avLst/>
            </a:prstGeom>
          </p:spPr>
        </p:pic>
      </p:grpSp>
      <p:grpSp>
        <p:nvGrpSpPr>
          <p:cNvPr id="16" name="Group 15">
            <a:extLst>
              <a:ext uri="{FF2B5EF4-FFF2-40B4-BE49-F238E27FC236}">
                <a16:creationId xmlns:a16="http://schemas.microsoft.com/office/drawing/2014/main" id="{89020B75-B11C-475A-B4DE-65677A536EB2}"/>
              </a:ext>
              <a:ext uri="{C183D7F6-B498-43B3-948B-1728B52AA6E4}">
                <adec:decorative xmlns:adec="http://schemas.microsoft.com/office/drawing/2017/decorative" val="1"/>
              </a:ext>
            </a:extLst>
          </p:cNvPr>
          <p:cNvGrpSpPr/>
          <p:nvPr/>
        </p:nvGrpSpPr>
        <p:grpSpPr>
          <a:xfrm>
            <a:off x="418643" y="3635347"/>
            <a:ext cx="717140" cy="717242"/>
            <a:chOff x="418643" y="2949547"/>
            <a:chExt cx="717140" cy="717242"/>
          </a:xfrm>
        </p:grpSpPr>
        <p:grpSp>
          <p:nvGrpSpPr>
            <p:cNvPr id="17" name="Group 16">
              <a:extLst>
                <a:ext uri="{FF2B5EF4-FFF2-40B4-BE49-F238E27FC236}">
                  <a16:creationId xmlns:a16="http://schemas.microsoft.com/office/drawing/2014/main" id="{632773D3-A59F-4AEE-9541-B2059CE32ED1}"/>
                </a:ext>
              </a:extLst>
            </p:cNvPr>
            <p:cNvGrpSpPr/>
            <p:nvPr/>
          </p:nvGrpSpPr>
          <p:grpSpPr>
            <a:xfrm>
              <a:off x="418643" y="2949547"/>
              <a:ext cx="717140" cy="717242"/>
              <a:chOff x="418643" y="2949547"/>
              <a:chExt cx="717140" cy="717242"/>
            </a:xfrm>
          </p:grpSpPr>
          <p:sp>
            <p:nvSpPr>
              <p:cNvPr id="19" name="Freeform 5">
                <a:extLst>
                  <a:ext uri="{FF2B5EF4-FFF2-40B4-BE49-F238E27FC236}">
                    <a16:creationId xmlns:a16="http://schemas.microsoft.com/office/drawing/2014/main" id="{1F7A44B9-EFA8-4306-A748-8E71D80BEE1D}"/>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E87ADF06-4F19-449A-AB07-E5E768C81980}"/>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8" name="Picture 17" descr="Icon of a arrow in a circular path with a timer inside the circle">
              <a:extLst>
                <a:ext uri="{FF2B5EF4-FFF2-40B4-BE49-F238E27FC236}">
                  <a16:creationId xmlns:a16="http://schemas.microsoft.com/office/drawing/2014/main" id="{518DD59C-2BD6-4A4F-B811-270A053A6F95}"/>
                </a:ext>
              </a:extLst>
            </p:cNvPr>
            <p:cNvPicPr>
              <a:picLocks noChangeAspect="1"/>
            </p:cNvPicPr>
            <p:nvPr/>
          </p:nvPicPr>
          <p:blipFill>
            <a:blip r:embed="rId3"/>
            <a:stretch>
              <a:fillRect/>
            </a:stretch>
          </p:blipFill>
          <p:spPr>
            <a:xfrm>
              <a:off x="583617" y="3114573"/>
              <a:ext cx="387192" cy="387190"/>
            </a:xfrm>
            <a:prstGeom prst="rect">
              <a:avLst/>
            </a:prstGeom>
          </p:spPr>
        </p:pic>
      </p:grpSp>
      <p:grpSp>
        <p:nvGrpSpPr>
          <p:cNvPr id="21" name="Group 20">
            <a:extLst>
              <a:ext uri="{FF2B5EF4-FFF2-40B4-BE49-F238E27FC236}">
                <a16:creationId xmlns:a16="http://schemas.microsoft.com/office/drawing/2014/main" id="{45EEA238-787B-465B-9166-9C60507EE994}"/>
              </a:ext>
              <a:ext uri="{C183D7F6-B498-43B3-948B-1728B52AA6E4}">
                <adec:decorative xmlns:adec="http://schemas.microsoft.com/office/drawing/2017/decorative" val="1"/>
              </a:ext>
            </a:extLst>
          </p:cNvPr>
          <p:cNvGrpSpPr/>
          <p:nvPr/>
        </p:nvGrpSpPr>
        <p:grpSpPr>
          <a:xfrm>
            <a:off x="418643" y="4585382"/>
            <a:ext cx="717140" cy="717242"/>
            <a:chOff x="418643" y="4442200"/>
            <a:chExt cx="717140" cy="717242"/>
          </a:xfrm>
        </p:grpSpPr>
        <p:grpSp>
          <p:nvGrpSpPr>
            <p:cNvPr id="22" name="Group 21">
              <a:extLst>
                <a:ext uri="{FF2B5EF4-FFF2-40B4-BE49-F238E27FC236}">
                  <a16:creationId xmlns:a16="http://schemas.microsoft.com/office/drawing/2014/main" id="{17BD5DBE-D98C-49BD-8A49-1415FB787BD1}"/>
                </a:ext>
              </a:extLst>
            </p:cNvPr>
            <p:cNvGrpSpPr/>
            <p:nvPr/>
          </p:nvGrpSpPr>
          <p:grpSpPr>
            <a:xfrm>
              <a:off x="418643" y="4442200"/>
              <a:ext cx="717140" cy="717242"/>
              <a:chOff x="418643" y="4442200"/>
              <a:chExt cx="717140" cy="717242"/>
            </a:xfrm>
          </p:grpSpPr>
          <p:sp>
            <p:nvSpPr>
              <p:cNvPr id="24" name="Freeform 5">
                <a:extLst>
                  <a:ext uri="{FF2B5EF4-FFF2-40B4-BE49-F238E27FC236}">
                    <a16:creationId xmlns:a16="http://schemas.microsoft.com/office/drawing/2014/main" id="{3BA64A07-EB6B-40D9-976F-86C8DCFFBC77}"/>
                  </a:ext>
                </a:extLst>
              </p:cNvPr>
              <p:cNvSpPr>
                <a:spLocks/>
              </p:cNvSpPr>
              <p:nvPr/>
            </p:nvSpPr>
            <p:spPr bwMode="auto">
              <a:xfrm>
                <a:off x="418643" y="4442200"/>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67A23987-9752-4374-A582-BBF98E93DDF4}"/>
                  </a:ext>
                </a:extLst>
              </p:cNvPr>
              <p:cNvSpPr>
                <a:spLocks noEditPoints="1"/>
              </p:cNvSpPr>
              <p:nvPr/>
            </p:nvSpPr>
            <p:spPr bwMode="auto">
              <a:xfrm>
                <a:off x="468541" y="4493266"/>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descr="Icon of three dots and outward pointing chevrons on left and right">
              <a:extLst>
                <a:ext uri="{FF2B5EF4-FFF2-40B4-BE49-F238E27FC236}">
                  <a16:creationId xmlns:a16="http://schemas.microsoft.com/office/drawing/2014/main" id="{FA9559A9-DA38-49A4-B953-040A86B3A4C2}"/>
                </a:ext>
              </a:extLst>
            </p:cNvPr>
            <p:cNvPicPr>
              <a:picLocks noChangeAspect="1"/>
            </p:cNvPicPr>
            <p:nvPr/>
          </p:nvPicPr>
          <p:blipFill>
            <a:blip r:embed="rId4"/>
            <a:stretch>
              <a:fillRect/>
            </a:stretch>
          </p:blipFill>
          <p:spPr>
            <a:xfrm>
              <a:off x="535251" y="4694038"/>
              <a:ext cx="483924" cy="213566"/>
            </a:xfrm>
            <a:prstGeom prst="rect">
              <a:avLst/>
            </a:prstGeom>
          </p:spPr>
        </p:pic>
      </p:grpSp>
      <p:grpSp>
        <p:nvGrpSpPr>
          <p:cNvPr id="26" name="Group 25">
            <a:extLst>
              <a:ext uri="{FF2B5EF4-FFF2-40B4-BE49-F238E27FC236}">
                <a16:creationId xmlns:a16="http://schemas.microsoft.com/office/drawing/2014/main" id="{09ECFA1F-FDE0-4F6B-895B-BEF3FAB4085B}"/>
              </a:ext>
              <a:ext uri="{C183D7F6-B498-43B3-948B-1728B52AA6E4}">
                <adec:decorative xmlns:adec="http://schemas.microsoft.com/office/drawing/2017/decorative" val="1"/>
              </a:ext>
            </a:extLst>
          </p:cNvPr>
          <p:cNvGrpSpPr/>
          <p:nvPr/>
        </p:nvGrpSpPr>
        <p:grpSpPr>
          <a:xfrm>
            <a:off x="6229350" y="1324477"/>
            <a:ext cx="717140" cy="717242"/>
            <a:chOff x="6229350" y="1467352"/>
            <a:chExt cx="717140" cy="717242"/>
          </a:xfrm>
        </p:grpSpPr>
        <p:grpSp>
          <p:nvGrpSpPr>
            <p:cNvPr id="27" name="Group 26">
              <a:extLst>
                <a:ext uri="{FF2B5EF4-FFF2-40B4-BE49-F238E27FC236}">
                  <a16:creationId xmlns:a16="http://schemas.microsoft.com/office/drawing/2014/main" id="{DB231E3B-0744-4F00-9696-98DFA5C8A05D}"/>
                </a:ext>
              </a:extLst>
            </p:cNvPr>
            <p:cNvGrpSpPr/>
            <p:nvPr/>
          </p:nvGrpSpPr>
          <p:grpSpPr>
            <a:xfrm>
              <a:off x="6229350" y="1467352"/>
              <a:ext cx="717140" cy="717242"/>
              <a:chOff x="6229350" y="1467352"/>
              <a:chExt cx="717140" cy="717242"/>
            </a:xfrm>
          </p:grpSpPr>
          <p:sp>
            <p:nvSpPr>
              <p:cNvPr id="29" name="Freeform 5">
                <a:extLst>
                  <a:ext uri="{FF2B5EF4-FFF2-40B4-BE49-F238E27FC236}">
                    <a16:creationId xmlns:a16="http://schemas.microsoft.com/office/drawing/2014/main" id="{B348A5EE-F79A-4EC1-BE7B-EBB124DD46BA}"/>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E030FD7E-3C76-4913-95DF-E918BE03B0B5}"/>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EEA11FE-6DEC-4234-B52E-6542CFF6A1C0}"/>
                </a:ext>
              </a:extLst>
            </p:cNvPr>
            <p:cNvPicPr>
              <a:picLocks noChangeAspect="1"/>
            </p:cNvPicPr>
            <p:nvPr/>
          </p:nvPicPr>
          <p:blipFill>
            <a:blip r:embed="rId2"/>
            <a:stretch>
              <a:fillRect/>
            </a:stretch>
          </p:blipFill>
          <p:spPr>
            <a:xfrm>
              <a:off x="6394324" y="1632378"/>
              <a:ext cx="387192" cy="387190"/>
            </a:xfrm>
            <a:prstGeom prst="rect">
              <a:avLst/>
            </a:prstGeom>
          </p:spPr>
        </p:pic>
      </p:grpSp>
      <p:grpSp>
        <p:nvGrpSpPr>
          <p:cNvPr id="31" name="Group 30">
            <a:extLst>
              <a:ext uri="{FF2B5EF4-FFF2-40B4-BE49-F238E27FC236}">
                <a16:creationId xmlns:a16="http://schemas.microsoft.com/office/drawing/2014/main" id="{55360C07-6455-49B0-A314-374EAAECCB86}"/>
              </a:ext>
              <a:ext uri="{C183D7F6-B498-43B3-948B-1728B52AA6E4}">
                <adec:decorative xmlns:adec="http://schemas.microsoft.com/office/drawing/2017/decorative" val="1"/>
              </a:ext>
            </a:extLst>
          </p:cNvPr>
          <p:cNvGrpSpPr/>
          <p:nvPr/>
        </p:nvGrpSpPr>
        <p:grpSpPr>
          <a:xfrm>
            <a:off x="6229350" y="2945824"/>
            <a:ext cx="717140" cy="717242"/>
            <a:chOff x="6229350" y="2949547"/>
            <a:chExt cx="717140" cy="717242"/>
          </a:xfrm>
        </p:grpSpPr>
        <p:grpSp>
          <p:nvGrpSpPr>
            <p:cNvPr id="32" name="Group 31">
              <a:extLst>
                <a:ext uri="{FF2B5EF4-FFF2-40B4-BE49-F238E27FC236}">
                  <a16:creationId xmlns:a16="http://schemas.microsoft.com/office/drawing/2014/main" id="{42A4CC30-1380-413A-AA0C-2CCEC1F5884E}"/>
                </a:ext>
              </a:extLst>
            </p:cNvPr>
            <p:cNvGrpSpPr/>
            <p:nvPr/>
          </p:nvGrpSpPr>
          <p:grpSpPr>
            <a:xfrm>
              <a:off x="6229350" y="2949547"/>
              <a:ext cx="717140" cy="717242"/>
              <a:chOff x="6229350" y="2949547"/>
              <a:chExt cx="717140" cy="717242"/>
            </a:xfrm>
          </p:grpSpPr>
          <p:sp>
            <p:nvSpPr>
              <p:cNvPr id="34" name="Freeform 5">
                <a:extLst>
                  <a:ext uri="{FF2B5EF4-FFF2-40B4-BE49-F238E27FC236}">
                    <a16:creationId xmlns:a16="http://schemas.microsoft.com/office/drawing/2014/main" id="{B4E0F0A7-6A74-4B5B-92D6-3D574CAE8817}"/>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F8DD2459-16BD-4ACB-83B0-39D0F7507627}"/>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a arrow in a circular path with a timer inside the circle">
              <a:extLst>
                <a:ext uri="{FF2B5EF4-FFF2-40B4-BE49-F238E27FC236}">
                  <a16:creationId xmlns:a16="http://schemas.microsoft.com/office/drawing/2014/main" id="{1BD7D9EE-ECD5-4EBE-9593-8858E221B7DA}"/>
                </a:ext>
              </a:extLst>
            </p:cNvPr>
            <p:cNvPicPr>
              <a:picLocks noChangeAspect="1"/>
            </p:cNvPicPr>
            <p:nvPr/>
          </p:nvPicPr>
          <p:blipFill>
            <a:blip r:embed="rId3"/>
            <a:stretch>
              <a:fillRect/>
            </a:stretch>
          </p:blipFill>
          <p:spPr>
            <a:xfrm>
              <a:off x="6394324" y="3114573"/>
              <a:ext cx="387192" cy="387190"/>
            </a:xfrm>
            <a:prstGeom prst="rect">
              <a:avLst/>
            </a:prstGeom>
          </p:spPr>
        </p:pic>
      </p:grpSp>
      <p:grpSp>
        <p:nvGrpSpPr>
          <p:cNvPr id="36" name="Group 35">
            <a:extLst>
              <a:ext uri="{FF2B5EF4-FFF2-40B4-BE49-F238E27FC236}">
                <a16:creationId xmlns:a16="http://schemas.microsoft.com/office/drawing/2014/main" id="{31DC9DE4-E0C3-415A-817B-E2D8E9E3E628}"/>
              </a:ext>
              <a:ext uri="{C183D7F6-B498-43B3-948B-1728B52AA6E4}">
                <adec:decorative xmlns:adec="http://schemas.microsoft.com/office/drawing/2017/decorative" val="1"/>
              </a:ext>
            </a:extLst>
          </p:cNvPr>
          <p:cNvGrpSpPr/>
          <p:nvPr/>
        </p:nvGrpSpPr>
        <p:grpSpPr>
          <a:xfrm>
            <a:off x="6229350" y="4597769"/>
            <a:ext cx="717140" cy="717242"/>
            <a:chOff x="6229350" y="4442200"/>
            <a:chExt cx="717140" cy="717242"/>
          </a:xfrm>
        </p:grpSpPr>
        <p:grpSp>
          <p:nvGrpSpPr>
            <p:cNvPr id="37" name="Group 36">
              <a:extLst>
                <a:ext uri="{FF2B5EF4-FFF2-40B4-BE49-F238E27FC236}">
                  <a16:creationId xmlns:a16="http://schemas.microsoft.com/office/drawing/2014/main" id="{B15E009C-8A76-4C32-A304-D93B608B0885}"/>
                </a:ext>
              </a:extLst>
            </p:cNvPr>
            <p:cNvGrpSpPr/>
            <p:nvPr/>
          </p:nvGrpSpPr>
          <p:grpSpPr>
            <a:xfrm>
              <a:off x="6229350" y="4442200"/>
              <a:ext cx="717140" cy="717242"/>
              <a:chOff x="6229350" y="4442200"/>
              <a:chExt cx="717140" cy="717242"/>
            </a:xfrm>
          </p:grpSpPr>
          <p:sp>
            <p:nvSpPr>
              <p:cNvPr id="39" name="Freeform 5">
                <a:extLst>
                  <a:ext uri="{FF2B5EF4-FFF2-40B4-BE49-F238E27FC236}">
                    <a16:creationId xmlns:a16="http://schemas.microsoft.com/office/drawing/2014/main" id="{6FEB9675-7CFF-4B25-916B-8647E23B7C1D}"/>
                  </a:ext>
                </a:extLst>
              </p:cNvPr>
              <p:cNvSpPr>
                <a:spLocks/>
              </p:cNvSpPr>
              <p:nvPr/>
            </p:nvSpPr>
            <p:spPr bwMode="auto">
              <a:xfrm>
                <a:off x="6229350" y="4442200"/>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984E2D30-0778-4058-8164-920B469F5585}"/>
                  </a:ext>
                </a:extLst>
              </p:cNvPr>
              <p:cNvSpPr>
                <a:spLocks noEditPoints="1"/>
              </p:cNvSpPr>
              <p:nvPr/>
            </p:nvSpPr>
            <p:spPr bwMode="auto">
              <a:xfrm>
                <a:off x="6279248" y="4493266"/>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descr="Icon of three dots and outward pointing chevrons on left and right">
              <a:extLst>
                <a:ext uri="{FF2B5EF4-FFF2-40B4-BE49-F238E27FC236}">
                  <a16:creationId xmlns:a16="http://schemas.microsoft.com/office/drawing/2014/main" id="{D21E243A-376D-4B23-A35C-965872101DB8}"/>
                </a:ext>
              </a:extLst>
            </p:cNvPr>
            <p:cNvPicPr>
              <a:picLocks noChangeAspect="1"/>
            </p:cNvPicPr>
            <p:nvPr/>
          </p:nvPicPr>
          <p:blipFill>
            <a:blip r:embed="rId4"/>
            <a:stretch>
              <a:fillRect/>
            </a:stretch>
          </p:blipFill>
          <p:spPr>
            <a:xfrm>
              <a:off x="6345958" y="4694038"/>
              <a:ext cx="483924" cy="213566"/>
            </a:xfrm>
            <a:prstGeom prst="rect">
              <a:avLst/>
            </a:prstGeom>
          </p:spPr>
        </p:pic>
      </p:grpSp>
    </p:spTree>
    <p:extLst>
      <p:ext uri="{BB962C8B-B14F-4D97-AF65-F5344CB8AC3E}">
        <p14:creationId xmlns:p14="http://schemas.microsoft.com/office/powerpoint/2010/main" val="39659513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825E9556-FFED-42D7-A27A-B540E918A2AE}"/>
              </a:ext>
            </a:extLst>
          </p:cNvPr>
          <p:cNvSpPr txBox="1">
            <a:spLocks noGrp="1"/>
          </p:cNvSpPr>
          <p:nvPr>
            <p:ph type="title"/>
          </p:nvPr>
        </p:nvSpPr>
        <p:spPr>
          <a:prstGeom prst="rect">
            <a:avLst/>
          </a:prstGeom>
        </p:spPr>
        <p:txBody>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Examine slot swapping</a:t>
            </a:r>
            <a:r>
              <a:rPr lang="en-US" dirty="0"/>
              <a:t> </a:t>
            </a: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(2 / 2)</a:t>
            </a:r>
            <a:endParaRPr lang="en-US" dirty="0"/>
          </a:p>
        </p:txBody>
      </p:sp>
      <p:sp>
        <p:nvSpPr>
          <p:cNvPr id="6" name="Text Placeholder 8">
            <a:extLst>
              <a:ext uri="{FF2B5EF4-FFF2-40B4-BE49-F238E27FC236}">
                <a16:creationId xmlns:a16="http://schemas.microsoft.com/office/drawing/2014/main" id="{33066B82-8421-4E21-86A6-3B66EA4779AB}"/>
              </a:ext>
            </a:extLst>
          </p:cNvPr>
          <p:cNvSpPr txBox="1">
            <a:spLocks/>
          </p:cNvSpPr>
          <p:nvPr/>
        </p:nvSpPr>
        <p:spPr>
          <a:xfrm>
            <a:off x="418643" y="1085851"/>
            <a:ext cx="11354257" cy="419100"/>
          </a:xfrm>
          <a:prstGeom prst="rect">
            <a:avLst/>
          </a:prstGeom>
        </p:spPr>
        <p:txBody>
          <a:bodyPr lIns="0" r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The following table shows the settings that change when you swap slots.</a:t>
            </a:r>
          </a:p>
        </p:txBody>
      </p:sp>
      <p:graphicFrame>
        <p:nvGraphicFramePr>
          <p:cNvPr id="8" name="Table 12">
            <a:extLst>
              <a:ext uri="{FF2B5EF4-FFF2-40B4-BE49-F238E27FC236}">
                <a16:creationId xmlns:a16="http://schemas.microsoft.com/office/drawing/2014/main" id="{BFC679FC-51C9-4096-A70C-3C0A95A7FC6F}"/>
              </a:ext>
            </a:extLst>
          </p:cNvPr>
          <p:cNvGraphicFramePr>
            <a:graphicFrameLocks noGrp="1"/>
          </p:cNvGraphicFramePr>
          <p:nvPr>
            <p:extLst>
              <p:ext uri="{D42A27DB-BD31-4B8C-83A1-F6EECF244321}">
                <p14:modId xmlns:p14="http://schemas.microsoft.com/office/powerpoint/2010/main" val="3449749571"/>
              </p:ext>
            </p:extLst>
          </p:nvPr>
        </p:nvGraphicFramePr>
        <p:xfrm>
          <a:off x="418644" y="1571477"/>
          <a:ext cx="11306631" cy="4004464"/>
        </p:xfrm>
        <a:graphic>
          <a:graphicData uri="http://schemas.openxmlformats.org/drawingml/2006/table">
            <a:tbl>
              <a:tblPr firstRow="1" bandRow="1">
                <a:tableStyleId>{5C22544A-7EE6-4342-B048-85BDC9FD1C3A}</a:tableStyleId>
              </a:tblPr>
              <a:tblGrid>
                <a:gridCol w="5648781">
                  <a:extLst>
                    <a:ext uri="{9D8B030D-6E8A-4147-A177-3AD203B41FA5}">
                      <a16:colId xmlns:a16="http://schemas.microsoft.com/office/drawing/2014/main" val="2356772570"/>
                    </a:ext>
                  </a:extLst>
                </a:gridCol>
                <a:gridCol w="5657850">
                  <a:extLst>
                    <a:ext uri="{9D8B030D-6E8A-4147-A177-3AD203B41FA5}">
                      <a16:colId xmlns:a16="http://schemas.microsoft.com/office/drawing/2014/main" val="2248324712"/>
                    </a:ext>
                  </a:extLst>
                </a:gridCol>
              </a:tblGrid>
              <a:tr h="46588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Settings that are swapped</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Settings that aren't swapped</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20087">
                <a:tc>
                  <a:txBody>
                    <a:bodyPr/>
                    <a:lstStyle/>
                    <a:p>
                      <a:r>
                        <a:rPr lang="en-US" sz="1400" dirty="0">
                          <a:solidFill>
                            <a:schemeClr val="tx1"/>
                          </a:solidFill>
                        </a:rPr>
                        <a:t>General settings, such as framework version, 32/64-bit, web sockets</a:t>
                      </a:r>
                    </a:p>
                  </a:txBody>
                  <a:tcPr marL="89642" marR="89642" marT="36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Publishing endpoints</a:t>
                      </a:r>
                    </a:p>
                  </a:txBody>
                  <a:tcPr marL="89642" marR="89642" marT="36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46499">
                <a:tc>
                  <a:txBody>
                    <a:bodyPr/>
                    <a:lstStyle/>
                    <a:p>
                      <a:r>
                        <a:rPr lang="en-US" sz="1400" dirty="0">
                          <a:solidFill>
                            <a:schemeClr val="tx1"/>
                          </a:solidFill>
                        </a:rPr>
                        <a:t>App settings (can be configured to stick to a slot)</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Custom domain names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46499">
                <a:tc>
                  <a:txBody>
                    <a:bodyPr/>
                    <a:lstStyle/>
                    <a:p>
                      <a:r>
                        <a:rPr lang="en-US" sz="1400" dirty="0">
                          <a:solidFill>
                            <a:schemeClr val="tx1"/>
                          </a:solidFill>
                        </a:rPr>
                        <a:t>Connection strings (can be configured to stick to a slot)</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Non-public certificates and TLS/SSL settings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46499">
                <a:tc>
                  <a:txBody>
                    <a:bodyPr/>
                    <a:lstStyle/>
                    <a:p>
                      <a:r>
                        <a:rPr lang="en-US" sz="1400" dirty="0">
                          <a:solidFill>
                            <a:schemeClr val="tx1"/>
                          </a:solidFill>
                        </a:rPr>
                        <a:t>Handler mappings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Scale settings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346499">
                <a:tc>
                  <a:txBody>
                    <a:bodyPr/>
                    <a:lstStyle/>
                    <a:p>
                      <a:r>
                        <a:rPr lang="en-US" sz="1400" dirty="0">
                          <a:solidFill>
                            <a:schemeClr val="tx1"/>
                          </a:solidFill>
                        </a:rPr>
                        <a:t>Public certificates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err="1">
                          <a:solidFill>
                            <a:schemeClr val="tx1"/>
                          </a:solidFill>
                        </a:rPr>
                        <a:t>WebJobs</a:t>
                      </a:r>
                      <a:r>
                        <a:rPr lang="en-US" sz="1400" dirty="0">
                          <a:solidFill>
                            <a:schemeClr val="tx1"/>
                          </a:solidFill>
                        </a:rPr>
                        <a:t> schedulers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346499">
                <a:tc>
                  <a:txBody>
                    <a:bodyPr/>
                    <a:lstStyle/>
                    <a:p>
                      <a:r>
                        <a:rPr lang="en-US" sz="1400" dirty="0" err="1">
                          <a:solidFill>
                            <a:schemeClr val="tx1"/>
                          </a:solidFill>
                        </a:rPr>
                        <a:t>WebJobs</a:t>
                      </a:r>
                      <a:r>
                        <a:rPr lang="en-US" sz="1400" dirty="0">
                          <a:solidFill>
                            <a:schemeClr val="tx1"/>
                          </a:solidFill>
                        </a:rPr>
                        <a:t> content</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IP restrictions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124150"/>
                  </a:ext>
                </a:extLst>
              </a:tr>
              <a:tr h="346499">
                <a:tc>
                  <a:txBody>
                    <a:bodyPr/>
                    <a:lstStyle/>
                    <a:p>
                      <a:r>
                        <a:rPr lang="en-US" sz="1400" dirty="0">
                          <a:solidFill>
                            <a:schemeClr val="tx1"/>
                          </a:solidFill>
                        </a:rPr>
                        <a:t>Hybrid connections *</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Always On</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01948447"/>
                  </a:ext>
                </a:extLst>
              </a:tr>
              <a:tr h="346499">
                <a:tc>
                  <a:txBody>
                    <a:bodyPr/>
                    <a:lstStyle/>
                    <a:p>
                      <a:r>
                        <a:rPr lang="en-US" sz="1400" dirty="0">
                          <a:solidFill>
                            <a:schemeClr val="tx1"/>
                          </a:solidFill>
                        </a:rPr>
                        <a:t>Virtual network integration *</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Diagnostic log settings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85875195"/>
                  </a:ext>
                </a:extLst>
              </a:tr>
              <a:tr h="346499">
                <a:tc>
                  <a:txBody>
                    <a:bodyPr/>
                    <a:lstStyle/>
                    <a:p>
                      <a:r>
                        <a:rPr lang="en-US" sz="1400" dirty="0">
                          <a:solidFill>
                            <a:schemeClr val="tx1"/>
                          </a:solidFill>
                        </a:rPr>
                        <a:t>Service endpoints *</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solidFill>
                            <a:schemeClr val="tx1"/>
                          </a:solidFill>
                        </a:rPr>
                        <a:t>Cross-origin resource sharing (CORS)</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1130095"/>
                  </a:ext>
                </a:extLst>
              </a:tr>
              <a:tr h="346499">
                <a:tc>
                  <a:txBody>
                    <a:bodyPr/>
                    <a:lstStyle/>
                    <a:p>
                      <a:r>
                        <a:rPr lang="en-US" sz="1400" dirty="0">
                          <a:solidFill>
                            <a:schemeClr val="tx1"/>
                          </a:solidFill>
                        </a:rPr>
                        <a:t>Azure Content Delivery Network *</a:t>
                      </a: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400" dirty="0">
                        <a:solidFill>
                          <a:schemeClr val="tx1"/>
                        </a:solidFill>
                      </a:endParaRPr>
                    </a:p>
                  </a:txBody>
                  <a:tcPr marL="89642" marR="89642"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3435741"/>
                  </a:ext>
                </a:extLst>
              </a:tr>
            </a:tbl>
          </a:graphicData>
        </a:graphic>
      </p:graphicFrame>
      <p:sp>
        <p:nvSpPr>
          <p:cNvPr id="2" name="TextBox 1">
            <a:extLst>
              <a:ext uri="{FF2B5EF4-FFF2-40B4-BE49-F238E27FC236}">
                <a16:creationId xmlns:a16="http://schemas.microsoft.com/office/drawing/2014/main" id="{D10F076B-E0B5-1B11-3632-CF8C2CD22B55}"/>
              </a:ext>
            </a:extLst>
          </p:cNvPr>
          <p:cNvSpPr txBox="1"/>
          <p:nvPr/>
        </p:nvSpPr>
        <p:spPr>
          <a:xfrm>
            <a:off x="304205" y="5527466"/>
            <a:ext cx="576775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Features marked with an asterisk (*) are planned to be </a:t>
            </a:r>
            <a:r>
              <a:rPr lang="en-US" sz="1400" dirty="0" err="1">
                <a:gradFill>
                  <a:gsLst>
                    <a:gs pos="2917">
                      <a:schemeClr val="tx1"/>
                    </a:gs>
                    <a:gs pos="30000">
                      <a:schemeClr val="tx1"/>
                    </a:gs>
                  </a:gsLst>
                  <a:lin ang="5400000" scaled="0"/>
                </a:gradFill>
              </a:rPr>
              <a:t>unswapped</a:t>
            </a:r>
            <a:r>
              <a:rPr lang="en-US" sz="1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1810082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8956EEFF-3911-4CD8-A585-E3CEA615C7F9}"/>
              </a:ext>
            </a:extLst>
          </p:cNvPr>
          <p:cNvSpPr txBox="1">
            <a:spLocks noGrp="1"/>
          </p:cNvSpPr>
          <p:nvPr>
            <p:ph type="title"/>
          </p:nvPr>
        </p:nvSpPr>
        <p:spPr>
          <a:prstGeom prst="rect">
            <a:avLst/>
          </a:prstGeom>
        </p:spPr>
        <p:txBody>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dirty="0"/>
              <a:t>Swap deployment slots</a:t>
            </a:r>
          </a:p>
        </p:txBody>
      </p:sp>
      <p:sp>
        <p:nvSpPr>
          <p:cNvPr id="19" name="Text Placeholder 18">
            <a:extLst>
              <a:ext uri="{FF2B5EF4-FFF2-40B4-BE49-F238E27FC236}">
                <a16:creationId xmlns:a16="http://schemas.microsoft.com/office/drawing/2014/main" id="{DE3258BD-41D7-4E15-BDBE-F2962C2AC00E}"/>
              </a:ext>
            </a:extLst>
          </p:cNvPr>
          <p:cNvSpPr>
            <a:spLocks noGrp="1"/>
          </p:cNvSpPr>
          <p:nvPr>
            <p:ph type="body" sz="quarter" idx="20"/>
          </p:nvPr>
        </p:nvSpPr>
        <p:spPr/>
        <p:txBody>
          <a:bodyPr/>
          <a:lstStyle/>
          <a:p>
            <a:r>
              <a:rPr lang="en-US" dirty="0"/>
              <a:t>You can swap deployment slots on your app's Deployment slots page and the Overview page.</a:t>
            </a:r>
          </a:p>
        </p:txBody>
      </p:sp>
      <p:sp>
        <p:nvSpPr>
          <p:cNvPr id="15" name="Text Placeholder 14">
            <a:extLst>
              <a:ext uri="{FF2B5EF4-FFF2-40B4-BE49-F238E27FC236}">
                <a16:creationId xmlns:a16="http://schemas.microsoft.com/office/drawing/2014/main" id="{66AF5205-3776-44C3-AAE2-EF6CCFF17607}"/>
              </a:ext>
            </a:extLst>
          </p:cNvPr>
          <p:cNvSpPr>
            <a:spLocks noGrp="1"/>
          </p:cNvSpPr>
          <p:nvPr>
            <p:ph type="body" sz="quarter" idx="11"/>
          </p:nvPr>
        </p:nvSpPr>
        <p:spPr/>
        <p:txBody>
          <a:bodyPr/>
          <a:lstStyle/>
          <a:p>
            <a:r>
              <a:rPr lang="en-US" sz="2000" dirty="0"/>
              <a:t>Manually swapping deployment slots</a:t>
            </a:r>
          </a:p>
        </p:txBody>
      </p:sp>
      <p:sp>
        <p:nvSpPr>
          <p:cNvPr id="16" name="Text Placeholder 15">
            <a:extLst>
              <a:ext uri="{FF2B5EF4-FFF2-40B4-BE49-F238E27FC236}">
                <a16:creationId xmlns:a16="http://schemas.microsoft.com/office/drawing/2014/main" id="{DFCA61EF-8D1F-497F-B6E9-C265583DEA9A}"/>
              </a:ext>
            </a:extLst>
          </p:cNvPr>
          <p:cNvSpPr>
            <a:spLocks noGrp="1"/>
          </p:cNvSpPr>
          <p:nvPr>
            <p:ph type="body" sz="quarter" idx="15"/>
          </p:nvPr>
        </p:nvSpPr>
        <p:spPr/>
        <p:txBody>
          <a:bodyPr/>
          <a:lstStyle/>
          <a:p>
            <a:r>
              <a:rPr lang="en-US" sz="2000" dirty="0"/>
              <a:t>Configure auto swap</a:t>
            </a:r>
          </a:p>
        </p:txBody>
      </p:sp>
      <p:sp>
        <p:nvSpPr>
          <p:cNvPr id="17" name="Text Placeholder 16">
            <a:extLst>
              <a:ext uri="{FF2B5EF4-FFF2-40B4-BE49-F238E27FC236}">
                <a16:creationId xmlns:a16="http://schemas.microsoft.com/office/drawing/2014/main" id="{502B04BD-7CC7-4B5E-9B5E-889FB3AF7F69}"/>
              </a:ext>
            </a:extLst>
          </p:cNvPr>
          <p:cNvSpPr>
            <a:spLocks noGrp="1"/>
          </p:cNvSpPr>
          <p:nvPr>
            <p:ph type="body" sz="quarter" idx="17"/>
          </p:nvPr>
        </p:nvSpPr>
        <p:spPr/>
        <p:txBody>
          <a:bodyPr/>
          <a:lstStyle/>
          <a:p>
            <a:r>
              <a:rPr lang="en-US" sz="2000" dirty="0"/>
              <a:t>Specify custom warm-up</a:t>
            </a:r>
          </a:p>
        </p:txBody>
      </p:sp>
      <p:sp>
        <p:nvSpPr>
          <p:cNvPr id="18" name="Text Placeholder 17">
            <a:extLst>
              <a:ext uri="{FF2B5EF4-FFF2-40B4-BE49-F238E27FC236}">
                <a16:creationId xmlns:a16="http://schemas.microsoft.com/office/drawing/2014/main" id="{3C6478C0-42CD-4DBA-A489-527B64E04076}"/>
              </a:ext>
            </a:extLst>
          </p:cNvPr>
          <p:cNvSpPr>
            <a:spLocks noGrp="1"/>
          </p:cNvSpPr>
          <p:nvPr>
            <p:ph type="body" sz="quarter" idx="19"/>
          </p:nvPr>
        </p:nvSpPr>
        <p:spPr/>
        <p:txBody>
          <a:bodyPr/>
          <a:lstStyle/>
          <a:p>
            <a:r>
              <a:rPr lang="en-US" sz="2000" dirty="0"/>
              <a:t>Roll back and monitor a swap</a:t>
            </a:r>
          </a:p>
        </p:txBody>
      </p:sp>
      <p:grpSp>
        <p:nvGrpSpPr>
          <p:cNvPr id="20" name="Group 19">
            <a:extLst>
              <a:ext uri="{FF2B5EF4-FFF2-40B4-BE49-F238E27FC236}">
                <a16:creationId xmlns:a16="http://schemas.microsoft.com/office/drawing/2014/main" id="{018D3F43-979B-4ED0-9892-0DA49DB3E14C}"/>
              </a:ext>
              <a:ext uri="{C183D7F6-B498-43B3-948B-1728B52AA6E4}">
                <adec:decorative xmlns:adec="http://schemas.microsoft.com/office/drawing/2017/decorative" val="1"/>
              </a:ext>
            </a:extLst>
          </p:cNvPr>
          <p:cNvGrpSpPr/>
          <p:nvPr/>
        </p:nvGrpSpPr>
        <p:grpSpPr>
          <a:xfrm>
            <a:off x="418643" y="1931885"/>
            <a:ext cx="717140" cy="717242"/>
            <a:chOff x="418643" y="1931885"/>
            <a:chExt cx="717140" cy="717242"/>
          </a:xfrm>
        </p:grpSpPr>
        <p:grpSp>
          <p:nvGrpSpPr>
            <p:cNvPr id="21" name="Group 20">
              <a:extLst>
                <a:ext uri="{FF2B5EF4-FFF2-40B4-BE49-F238E27FC236}">
                  <a16:creationId xmlns:a16="http://schemas.microsoft.com/office/drawing/2014/main" id="{C3E4A2F1-BD72-495B-8586-5DA4AF8EFC3D}"/>
                </a:ext>
              </a:extLst>
            </p:cNvPr>
            <p:cNvGrpSpPr/>
            <p:nvPr/>
          </p:nvGrpSpPr>
          <p:grpSpPr>
            <a:xfrm>
              <a:off x="418643" y="1931885"/>
              <a:ext cx="717140" cy="717242"/>
              <a:chOff x="418643" y="1931885"/>
              <a:chExt cx="717140" cy="717242"/>
            </a:xfrm>
          </p:grpSpPr>
          <p:sp>
            <p:nvSpPr>
              <p:cNvPr id="23" name="Freeform 5">
                <a:extLst>
                  <a:ext uri="{FF2B5EF4-FFF2-40B4-BE49-F238E27FC236}">
                    <a16:creationId xmlns:a16="http://schemas.microsoft.com/office/drawing/2014/main" id="{C91A9974-B3B5-4FB4-8DB5-1C30BF2C6A38}"/>
                  </a:ext>
                </a:extLst>
              </p:cNvPr>
              <p:cNvSpPr>
                <a:spLocks/>
              </p:cNvSpPr>
              <p:nvPr/>
            </p:nvSpPr>
            <p:spPr bwMode="auto">
              <a:xfrm>
                <a:off x="418643" y="1931885"/>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8705D5AB-EC09-423A-9B25-91ADF9BED2F9}"/>
                  </a:ext>
                </a:extLst>
              </p:cNvPr>
              <p:cNvSpPr>
                <a:spLocks noEditPoints="1"/>
              </p:cNvSpPr>
              <p:nvPr/>
            </p:nvSpPr>
            <p:spPr bwMode="auto">
              <a:xfrm>
                <a:off x="467961" y="1981791"/>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2" name="Picture 21" descr="Icon of three concentric arcs">
              <a:extLst>
                <a:ext uri="{FF2B5EF4-FFF2-40B4-BE49-F238E27FC236}">
                  <a16:creationId xmlns:a16="http://schemas.microsoft.com/office/drawing/2014/main" id="{42FF0DE4-287E-4F45-8ADA-5468FF6367E7}"/>
                </a:ext>
              </a:extLst>
            </p:cNvPr>
            <p:cNvPicPr>
              <a:picLocks noChangeAspect="1"/>
            </p:cNvPicPr>
            <p:nvPr/>
          </p:nvPicPr>
          <p:blipFill>
            <a:blip r:embed="rId3"/>
            <a:stretch>
              <a:fillRect/>
            </a:stretch>
          </p:blipFill>
          <p:spPr>
            <a:xfrm>
              <a:off x="551251" y="2064545"/>
              <a:ext cx="451926" cy="451924"/>
            </a:xfrm>
            <a:prstGeom prst="rect">
              <a:avLst/>
            </a:prstGeom>
          </p:spPr>
        </p:pic>
      </p:grpSp>
      <p:grpSp>
        <p:nvGrpSpPr>
          <p:cNvPr id="25" name="Group 24">
            <a:extLst>
              <a:ext uri="{FF2B5EF4-FFF2-40B4-BE49-F238E27FC236}">
                <a16:creationId xmlns:a16="http://schemas.microsoft.com/office/drawing/2014/main" id="{4B34C474-C668-4FC8-AB9D-C0EE5AA5C24C}"/>
              </a:ext>
              <a:ext uri="{C183D7F6-B498-43B3-948B-1728B52AA6E4}">
                <adec:decorative xmlns:adec="http://schemas.microsoft.com/office/drawing/2017/decorative" val="1"/>
              </a:ext>
            </a:extLst>
          </p:cNvPr>
          <p:cNvGrpSpPr/>
          <p:nvPr/>
        </p:nvGrpSpPr>
        <p:grpSpPr>
          <a:xfrm>
            <a:off x="418643" y="2878613"/>
            <a:ext cx="717140" cy="717242"/>
            <a:chOff x="418643" y="2878613"/>
            <a:chExt cx="717140" cy="717242"/>
          </a:xfrm>
        </p:grpSpPr>
        <p:grpSp>
          <p:nvGrpSpPr>
            <p:cNvPr id="26" name="Group 25">
              <a:extLst>
                <a:ext uri="{FF2B5EF4-FFF2-40B4-BE49-F238E27FC236}">
                  <a16:creationId xmlns:a16="http://schemas.microsoft.com/office/drawing/2014/main" id="{A15562C5-3E83-4DEE-8C96-7DB404E4F49C}"/>
                </a:ext>
              </a:extLst>
            </p:cNvPr>
            <p:cNvGrpSpPr/>
            <p:nvPr/>
          </p:nvGrpSpPr>
          <p:grpSpPr>
            <a:xfrm>
              <a:off x="418643" y="2878613"/>
              <a:ext cx="717140" cy="717242"/>
              <a:chOff x="418643" y="2878613"/>
              <a:chExt cx="717140" cy="717242"/>
            </a:xfrm>
          </p:grpSpPr>
          <p:sp>
            <p:nvSpPr>
              <p:cNvPr id="28" name="Freeform 5">
                <a:extLst>
                  <a:ext uri="{FF2B5EF4-FFF2-40B4-BE49-F238E27FC236}">
                    <a16:creationId xmlns:a16="http://schemas.microsoft.com/office/drawing/2014/main" id="{DBFC722F-0FC8-4044-BDC9-F8F087836208}"/>
                  </a:ext>
                </a:extLst>
              </p:cNvPr>
              <p:cNvSpPr>
                <a:spLocks/>
              </p:cNvSpPr>
              <p:nvPr/>
            </p:nvSpPr>
            <p:spPr bwMode="auto">
              <a:xfrm>
                <a:off x="418643" y="2878613"/>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9" name="Freeform 6">
                <a:extLst>
                  <a:ext uri="{FF2B5EF4-FFF2-40B4-BE49-F238E27FC236}">
                    <a16:creationId xmlns:a16="http://schemas.microsoft.com/office/drawing/2014/main" id="{B5CD6786-35F4-4C45-90B2-511802B3BDE0}"/>
                  </a:ext>
                </a:extLst>
              </p:cNvPr>
              <p:cNvSpPr>
                <a:spLocks noEditPoints="1"/>
              </p:cNvSpPr>
              <p:nvPr/>
            </p:nvSpPr>
            <p:spPr bwMode="auto">
              <a:xfrm>
                <a:off x="468541" y="292967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7" name="Picture 26" descr="Icon of a arrow in a circular path with a timer inside the circle">
              <a:extLst>
                <a:ext uri="{FF2B5EF4-FFF2-40B4-BE49-F238E27FC236}">
                  <a16:creationId xmlns:a16="http://schemas.microsoft.com/office/drawing/2014/main" id="{8C06484C-0D79-4404-B6E0-8A8FD2D66AB5}"/>
                </a:ext>
              </a:extLst>
            </p:cNvPr>
            <p:cNvPicPr>
              <a:picLocks noChangeAspect="1"/>
            </p:cNvPicPr>
            <p:nvPr/>
          </p:nvPicPr>
          <p:blipFill>
            <a:blip r:embed="rId4"/>
            <a:stretch>
              <a:fillRect/>
            </a:stretch>
          </p:blipFill>
          <p:spPr>
            <a:xfrm>
              <a:off x="551251" y="3011273"/>
              <a:ext cx="451926" cy="451924"/>
            </a:xfrm>
            <a:prstGeom prst="rect">
              <a:avLst/>
            </a:prstGeom>
          </p:spPr>
        </p:pic>
      </p:grpSp>
      <p:grpSp>
        <p:nvGrpSpPr>
          <p:cNvPr id="30" name="Group 29">
            <a:extLst>
              <a:ext uri="{FF2B5EF4-FFF2-40B4-BE49-F238E27FC236}">
                <a16:creationId xmlns:a16="http://schemas.microsoft.com/office/drawing/2014/main" id="{D0599DEB-7016-4C1D-BA0D-EF71107FD1AC}"/>
              </a:ext>
              <a:ext uri="{C183D7F6-B498-43B3-948B-1728B52AA6E4}">
                <adec:decorative xmlns:adec="http://schemas.microsoft.com/office/drawing/2017/decorative" val="1"/>
              </a:ext>
            </a:extLst>
          </p:cNvPr>
          <p:cNvGrpSpPr/>
          <p:nvPr/>
        </p:nvGrpSpPr>
        <p:grpSpPr>
          <a:xfrm>
            <a:off x="418643" y="3824723"/>
            <a:ext cx="717140" cy="717242"/>
            <a:chOff x="418643" y="3824723"/>
            <a:chExt cx="717140" cy="717242"/>
          </a:xfrm>
        </p:grpSpPr>
        <p:grpSp>
          <p:nvGrpSpPr>
            <p:cNvPr id="31" name="Group 30">
              <a:extLst>
                <a:ext uri="{FF2B5EF4-FFF2-40B4-BE49-F238E27FC236}">
                  <a16:creationId xmlns:a16="http://schemas.microsoft.com/office/drawing/2014/main" id="{CACD76E4-DF04-494D-ACE2-BF289DE9F491}"/>
                </a:ext>
              </a:extLst>
            </p:cNvPr>
            <p:cNvGrpSpPr/>
            <p:nvPr/>
          </p:nvGrpSpPr>
          <p:grpSpPr>
            <a:xfrm>
              <a:off x="418643" y="3824723"/>
              <a:ext cx="717140" cy="717242"/>
              <a:chOff x="418643" y="2878613"/>
              <a:chExt cx="717140" cy="717242"/>
            </a:xfrm>
          </p:grpSpPr>
          <p:sp>
            <p:nvSpPr>
              <p:cNvPr id="33" name="Freeform 5">
                <a:extLst>
                  <a:ext uri="{FF2B5EF4-FFF2-40B4-BE49-F238E27FC236}">
                    <a16:creationId xmlns:a16="http://schemas.microsoft.com/office/drawing/2014/main" id="{80917991-FB09-4D6A-93AB-E5325FAD7D5D}"/>
                  </a:ext>
                </a:extLst>
              </p:cNvPr>
              <p:cNvSpPr>
                <a:spLocks/>
              </p:cNvSpPr>
              <p:nvPr/>
            </p:nvSpPr>
            <p:spPr bwMode="auto">
              <a:xfrm>
                <a:off x="418643" y="2878613"/>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8DC08BE8-E757-424A-91C0-9FE6FCB46365}"/>
                  </a:ext>
                </a:extLst>
              </p:cNvPr>
              <p:cNvSpPr>
                <a:spLocks noEditPoints="1"/>
              </p:cNvSpPr>
              <p:nvPr/>
            </p:nvSpPr>
            <p:spPr bwMode="auto">
              <a:xfrm>
                <a:off x="468541" y="292967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three dots and outward pointing chevrons on left and right">
              <a:extLst>
                <a:ext uri="{FF2B5EF4-FFF2-40B4-BE49-F238E27FC236}">
                  <a16:creationId xmlns:a16="http://schemas.microsoft.com/office/drawing/2014/main" id="{5470446E-026F-4A0C-8D74-03D27D43147A}"/>
                </a:ext>
              </a:extLst>
            </p:cNvPr>
            <p:cNvPicPr>
              <a:picLocks noChangeAspect="1"/>
            </p:cNvPicPr>
            <p:nvPr/>
          </p:nvPicPr>
          <p:blipFill>
            <a:blip r:embed="rId5"/>
            <a:stretch>
              <a:fillRect/>
            </a:stretch>
          </p:blipFill>
          <p:spPr>
            <a:xfrm>
              <a:off x="520118" y="4069882"/>
              <a:ext cx="514190" cy="226924"/>
            </a:xfrm>
            <a:prstGeom prst="rect">
              <a:avLst/>
            </a:prstGeom>
          </p:spPr>
        </p:pic>
      </p:grpSp>
      <p:grpSp>
        <p:nvGrpSpPr>
          <p:cNvPr id="35" name="Group 34">
            <a:extLst>
              <a:ext uri="{FF2B5EF4-FFF2-40B4-BE49-F238E27FC236}">
                <a16:creationId xmlns:a16="http://schemas.microsoft.com/office/drawing/2014/main" id="{58259E9B-2F44-4549-A90D-D04CD34660FC}"/>
              </a:ext>
              <a:ext uri="{C183D7F6-B498-43B3-948B-1728B52AA6E4}">
                <adec:decorative xmlns:adec="http://schemas.microsoft.com/office/drawing/2017/decorative" val="1"/>
              </a:ext>
            </a:extLst>
          </p:cNvPr>
          <p:cNvGrpSpPr/>
          <p:nvPr/>
        </p:nvGrpSpPr>
        <p:grpSpPr>
          <a:xfrm>
            <a:off x="418643" y="4771142"/>
            <a:ext cx="717140" cy="717242"/>
            <a:chOff x="418643" y="4771142"/>
            <a:chExt cx="717140" cy="717242"/>
          </a:xfrm>
        </p:grpSpPr>
        <p:grpSp>
          <p:nvGrpSpPr>
            <p:cNvPr id="36" name="Group 35">
              <a:extLst>
                <a:ext uri="{FF2B5EF4-FFF2-40B4-BE49-F238E27FC236}">
                  <a16:creationId xmlns:a16="http://schemas.microsoft.com/office/drawing/2014/main" id="{4036E9F5-6DD8-41A6-9DEB-0D3124C0F66E}"/>
                </a:ext>
              </a:extLst>
            </p:cNvPr>
            <p:cNvGrpSpPr/>
            <p:nvPr/>
          </p:nvGrpSpPr>
          <p:grpSpPr>
            <a:xfrm>
              <a:off x="418643" y="4771142"/>
              <a:ext cx="717140" cy="717242"/>
              <a:chOff x="418643" y="2878613"/>
              <a:chExt cx="717140" cy="717242"/>
            </a:xfrm>
          </p:grpSpPr>
          <p:sp>
            <p:nvSpPr>
              <p:cNvPr id="38" name="Freeform 5">
                <a:extLst>
                  <a:ext uri="{FF2B5EF4-FFF2-40B4-BE49-F238E27FC236}">
                    <a16:creationId xmlns:a16="http://schemas.microsoft.com/office/drawing/2014/main" id="{FD4868D6-5834-4D61-979E-FCD5305068D2}"/>
                  </a:ext>
                </a:extLst>
              </p:cNvPr>
              <p:cNvSpPr>
                <a:spLocks/>
              </p:cNvSpPr>
              <p:nvPr/>
            </p:nvSpPr>
            <p:spPr bwMode="auto">
              <a:xfrm>
                <a:off x="418643" y="2878613"/>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8EE32F88-DC83-4655-A5B1-E8222984519C}"/>
                  </a:ext>
                </a:extLst>
              </p:cNvPr>
              <p:cNvSpPr>
                <a:spLocks noEditPoints="1"/>
              </p:cNvSpPr>
              <p:nvPr/>
            </p:nvSpPr>
            <p:spPr bwMode="auto">
              <a:xfrm>
                <a:off x="468541" y="2929679"/>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7" name="Picture 36" descr="Icon of a bulb">
              <a:extLst>
                <a:ext uri="{FF2B5EF4-FFF2-40B4-BE49-F238E27FC236}">
                  <a16:creationId xmlns:a16="http://schemas.microsoft.com/office/drawing/2014/main" id="{FEEF0944-3162-4A83-9DD0-98A072F086E7}"/>
                </a:ext>
              </a:extLst>
            </p:cNvPr>
            <p:cNvPicPr>
              <a:picLocks noChangeAspect="1"/>
            </p:cNvPicPr>
            <p:nvPr/>
          </p:nvPicPr>
          <p:blipFill>
            <a:blip r:embed="rId6"/>
            <a:stretch>
              <a:fillRect/>
            </a:stretch>
          </p:blipFill>
          <p:spPr>
            <a:xfrm>
              <a:off x="635263" y="4932338"/>
              <a:ext cx="283900" cy="394850"/>
            </a:xfrm>
            <a:prstGeom prst="rect">
              <a:avLst/>
            </a:prstGeom>
          </p:spPr>
        </p:pic>
      </p:grpSp>
    </p:spTree>
    <p:extLst>
      <p:ext uri="{BB962C8B-B14F-4D97-AF65-F5344CB8AC3E}">
        <p14:creationId xmlns:p14="http://schemas.microsoft.com/office/powerpoint/2010/main" val="40382645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ED7945-BD48-4581-B058-29C1DB63F247}"/>
              </a:ext>
            </a:extLst>
          </p:cNvPr>
          <p:cNvSpPr>
            <a:spLocks noGrp="1"/>
          </p:cNvSpPr>
          <p:nvPr>
            <p:ph type="title"/>
          </p:nvPr>
        </p:nvSpPr>
        <p:spPr/>
        <p:txBody>
          <a:bodyPr/>
          <a:lstStyle/>
          <a:p>
            <a:r>
              <a:rPr lang="en-US" dirty="0"/>
              <a:t>Route traffic in App Service</a:t>
            </a:r>
          </a:p>
        </p:txBody>
      </p:sp>
      <p:sp>
        <p:nvSpPr>
          <p:cNvPr id="9" name="Text Placeholder 8">
            <a:extLst>
              <a:ext uri="{FF2B5EF4-FFF2-40B4-BE49-F238E27FC236}">
                <a16:creationId xmlns:a16="http://schemas.microsoft.com/office/drawing/2014/main" id="{8F74D142-12D0-4698-A6C8-142AB85080DC}"/>
              </a:ext>
            </a:extLst>
          </p:cNvPr>
          <p:cNvSpPr>
            <a:spLocks noGrp="1"/>
          </p:cNvSpPr>
          <p:nvPr>
            <p:ph type="body" sz="quarter" idx="15"/>
          </p:nvPr>
        </p:nvSpPr>
        <p:spPr>
          <a:xfrm>
            <a:off x="418643" y="1456895"/>
            <a:ext cx="5578932" cy="3761146"/>
          </a:xfrm>
        </p:spPr>
        <p:txBody>
          <a:bodyPr lIns="144000" rIns="144000"/>
          <a:lstStyle/>
          <a:p>
            <a:r>
              <a:rPr lang="en-US" dirty="0"/>
              <a:t>Route production traffic automatically</a:t>
            </a:r>
          </a:p>
          <a:p>
            <a:r>
              <a:rPr lang="en-US" sz="1800" dirty="0">
                <a:latin typeface="+mn-lt"/>
              </a:rPr>
              <a:t>To route production traffic automatically:</a:t>
            </a:r>
          </a:p>
          <a:p>
            <a:pPr marL="285750" indent="-285750">
              <a:buFont typeface="Arial" panose="020B0604020202020204" pitchFamily="34" charset="0"/>
              <a:buChar char="•"/>
            </a:pPr>
            <a:r>
              <a:rPr lang="en-US" sz="1800" dirty="0">
                <a:latin typeface="+mn-lt"/>
              </a:rPr>
              <a:t>Go to your app's resource page and select </a:t>
            </a:r>
            <a:r>
              <a:rPr lang="en-US" sz="1800" b="1" dirty="0">
                <a:latin typeface="+mn-lt"/>
              </a:rPr>
              <a:t>Deployment slots</a:t>
            </a:r>
            <a:r>
              <a:rPr lang="en-US" sz="1800" dirty="0">
                <a:latin typeface="+mn-lt"/>
              </a:rPr>
              <a:t>.</a:t>
            </a:r>
          </a:p>
          <a:p>
            <a:pPr marL="285750" indent="-285750">
              <a:buFont typeface="Arial" panose="020B0604020202020204" pitchFamily="34" charset="0"/>
              <a:buChar char="•"/>
            </a:pPr>
            <a:r>
              <a:rPr lang="en-US" sz="1800" dirty="0">
                <a:latin typeface="+mn-lt"/>
              </a:rPr>
              <a:t>In the </a:t>
            </a:r>
            <a:r>
              <a:rPr lang="en-US" sz="1800" b="1" dirty="0">
                <a:latin typeface="+mn-lt"/>
              </a:rPr>
              <a:t>Traffic %</a:t>
            </a:r>
            <a:r>
              <a:rPr lang="en-US" sz="1800" dirty="0">
                <a:latin typeface="+mn-lt"/>
              </a:rPr>
              <a:t> column of the slot you want to route to, specify a percentage (between 0 and 100) to represent the amount of total traffic you want to route. Select </a:t>
            </a:r>
            <a:r>
              <a:rPr lang="en-US" sz="1800" b="1" dirty="0">
                <a:latin typeface="+mn-lt"/>
              </a:rPr>
              <a:t>Save</a:t>
            </a:r>
            <a:r>
              <a:rPr lang="en-US" sz="1800" dirty="0">
                <a:latin typeface="+mn-lt"/>
              </a:rPr>
              <a:t>.</a:t>
            </a:r>
          </a:p>
        </p:txBody>
      </p:sp>
      <p:sp>
        <p:nvSpPr>
          <p:cNvPr id="10" name="Text Placeholder 9">
            <a:extLst>
              <a:ext uri="{FF2B5EF4-FFF2-40B4-BE49-F238E27FC236}">
                <a16:creationId xmlns:a16="http://schemas.microsoft.com/office/drawing/2014/main" id="{401CE1F7-2DF0-47F2-B68E-D9EE15B73A00}"/>
              </a:ext>
            </a:extLst>
          </p:cNvPr>
          <p:cNvSpPr>
            <a:spLocks noGrp="1"/>
          </p:cNvSpPr>
          <p:nvPr>
            <p:ph type="body" sz="quarter" idx="16"/>
          </p:nvPr>
        </p:nvSpPr>
        <p:spPr>
          <a:xfrm>
            <a:off x="6216920" y="1456895"/>
            <a:ext cx="5544007" cy="3761146"/>
          </a:xfrm>
        </p:spPr>
        <p:txBody>
          <a:bodyPr lIns="144000" rIns="144000"/>
          <a:lstStyle/>
          <a:p>
            <a:r>
              <a:rPr lang="en-US" dirty="0"/>
              <a:t>Route production traffic manually</a:t>
            </a:r>
          </a:p>
          <a:p>
            <a:pPr marL="285750" indent="-285750">
              <a:buFont typeface="Arial" panose="020B0604020202020204" pitchFamily="34" charset="0"/>
              <a:buChar char="•"/>
            </a:pPr>
            <a:r>
              <a:rPr lang="en-US" sz="1800" dirty="0">
                <a:latin typeface="+mn-lt"/>
              </a:rPr>
              <a:t>In addition to automatic traffic routing, App Service can route requests to a specific slot. </a:t>
            </a:r>
          </a:p>
          <a:p>
            <a:pPr marL="285750" indent="-285750">
              <a:buFont typeface="Arial" panose="020B0604020202020204" pitchFamily="34" charset="0"/>
              <a:buChar char="•"/>
            </a:pPr>
            <a:r>
              <a:rPr lang="en-US" sz="1800" dirty="0">
                <a:latin typeface="+mn-lt"/>
              </a:rPr>
              <a:t>This is useful when you want your users to be able to opt in to or opt out of your beta app. </a:t>
            </a:r>
          </a:p>
          <a:p>
            <a:pPr marL="285750" indent="-285750">
              <a:buFont typeface="Arial" panose="020B0604020202020204" pitchFamily="34" charset="0"/>
              <a:buChar char="•"/>
            </a:pPr>
            <a:r>
              <a:rPr lang="en-US" sz="1800" dirty="0">
                <a:latin typeface="+mn-lt"/>
              </a:rPr>
              <a:t>To route production traffic manually, you use the </a:t>
            </a:r>
            <a:r>
              <a:rPr lang="en-US" sz="1800" b="1" dirty="0">
                <a:latin typeface="+mn-lt"/>
              </a:rPr>
              <a:t>x-</a:t>
            </a:r>
            <a:r>
              <a:rPr lang="en-US" sz="1800" b="1" dirty="0" err="1">
                <a:latin typeface="+mn-lt"/>
              </a:rPr>
              <a:t>ms</a:t>
            </a:r>
            <a:r>
              <a:rPr lang="en-US" sz="1800" b="1" dirty="0">
                <a:latin typeface="+mn-lt"/>
              </a:rPr>
              <a:t>-routing-name</a:t>
            </a:r>
            <a:r>
              <a:rPr lang="en-US" sz="1800" dirty="0">
                <a:latin typeface="+mn-lt"/>
              </a:rPr>
              <a:t> query parameter.</a:t>
            </a:r>
          </a:p>
        </p:txBody>
      </p:sp>
    </p:spTree>
    <p:extLst>
      <p:ext uri="{BB962C8B-B14F-4D97-AF65-F5344CB8AC3E}">
        <p14:creationId xmlns:p14="http://schemas.microsoft.com/office/powerpoint/2010/main" val="13556418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abtitle">
            <a:extLst>
              <a:ext uri="{FF2B5EF4-FFF2-40B4-BE49-F238E27FC236}">
                <a16:creationId xmlns:a16="http://schemas.microsoft.com/office/drawing/2014/main" id="{55059DC2-20FC-4CB1-A57D-08DF2575E74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129032"/>
            <a:ext cx="5622324" cy="360098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01: Build a web application on Azure platform as a service offerings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Tree>
    <p:extLst>
      <p:ext uri="{BB962C8B-B14F-4D97-AF65-F5344CB8AC3E}">
        <p14:creationId xmlns:p14="http://schemas.microsoft.com/office/powerpoint/2010/main" val="32684155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Azure App Service</a:t>
            </a:r>
          </a:p>
        </p:txBody>
      </p:sp>
      <p:sp>
        <p:nvSpPr>
          <p:cNvPr id="5" name="Text Placeholder 4">
            <a:extLst>
              <a:ext uri="{FF2B5EF4-FFF2-40B4-BE49-F238E27FC236}">
                <a16:creationId xmlns:a16="http://schemas.microsoft.com/office/drawing/2014/main" id="{D36BCD5A-A38E-4D15-A63D-987A9BBB3F57}"/>
              </a:ext>
            </a:extLst>
          </p:cNvPr>
          <p:cNvSpPr>
            <a:spLocks noGrp="1"/>
          </p:cNvSpPr>
          <p:nvPr>
            <p:ph type="body" sz="quarter" idx="20"/>
          </p:nvPr>
        </p:nvSpPr>
        <p:spPr>
          <a:xfrm>
            <a:off x="418643" y="1120690"/>
            <a:ext cx="11328812" cy="276999"/>
          </a:xfrm>
        </p:spPr>
        <p:txBody>
          <a:bodyPr/>
          <a:lstStyle/>
          <a:p>
            <a:r>
              <a:rPr lang="en-US" sz="1800" dirty="0"/>
              <a:t>Azure App Service is an HTTP-based service for hosting web applications, REST APIs, and mobile back ends.</a:t>
            </a:r>
          </a:p>
        </p:txBody>
      </p:sp>
      <p:sp>
        <p:nvSpPr>
          <p:cNvPr id="6" name="Text Placeholder 5"/>
          <p:cNvSpPr>
            <a:spLocks noGrp="1"/>
          </p:cNvSpPr>
          <p:nvPr>
            <p:ph type="body" sz="quarter" idx="11"/>
          </p:nvPr>
        </p:nvSpPr>
        <p:spPr>
          <a:xfrm>
            <a:off x="431096" y="1703209"/>
            <a:ext cx="2134053" cy="3953701"/>
          </a:xfrm>
        </p:spPr>
        <p:txBody>
          <a:bodyPr/>
          <a:lstStyle/>
          <a:p>
            <a:r>
              <a:rPr lang="en-US" sz="1800" dirty="0"/>
              <a:t>Built-in auto scale support</a:t>
            </a:r>
          </a:p>
          <a:p>
            <a:pPr lvl="1"/>
            <a:r>
              <a:rPr lang="en-US" sz="1600" dirty="0"/>
              <a:t>Supports scale up/down or scale out/in. </a:t>
            </a:r>
          </a:p>
          <a:p>
            <a:pPr lvl="1"/>
            <a:r>
              <a:rPr lang="en-US" sz="1600" dirty="0"/>
              <a:t>Depending on the usage of the web app, you can scale your app up/down the resources of the underlying machine that is hosting your web app. </a:t>
            </a:r>
          </a:p>
        </p:txBody>
      </p:sp>
      <p:sp>
        <p:nvSpPr>
          <p:cNvPr id="2" name="Text Placeholder 1"/>
          <p:cNvSpPr>
            <a:spLocks noGrp="1"/>
          </p:cNvSpPr>
          <p:nvPr>
            <p:ph type="body" sz="quarter" idx="15"/>
          </p:nvPr>
        </p:nvSpPr>
        <p:spPr>
          <a:xfrm>
            <a:off x="3085793" y="1701793"/>
            <a:ext cx="2134053" cy="3953701"/>
          </a:xfrm>
        </p:spPr>
        <p:txBody>
          <a:bodyPr/>
          <a:lstStyle/>
          <a:p>
            <a:pPr algn="l"/>
            <a:r>
              <a:rPr lang="en-US" sz="1800" dirty="0"/>
              <a:t>Continuous integration/</a:t>
            </a:r>
            <a:br>
              <a:rPr lang="en-US" sz="1800" dirty="0"/>
            </a:br>
            <a:r>
              <a:rPr lang="en-US" sz="1800" dirty="0"/>
              <a:t>deployment support</a:t>
            </a:r>
          </a:p>
          <a:p>
            <a:pPr lvl="1"/>
            <a:r>
              <a:rPr lang="en-US" sz="1600" dirty="0"/>
              <a:t>Azure DevOps, GitHub, Bitbucket, FTP, or a local Git repository on your development machine.</a:t>
            </a:r>
          </a:p>
        </p:txBody>
      </p:sp>
      <p:sp>
        <p:nvSpPr>
          <p:cNvPr id="3" name="Text Placeholder 2"/>
          <p:cNvSpPr>
            <a:spLocks noGrp="1"/>
          </p:cNvSpPr>
          <p:nvPr>
            <p:ph type="body" sz="quarter" idx="17"/>
          </p:nvPr>
        </p:nvSpPr>
        <p:spPr>
          <a:xfrm>
            <a:off x="5740490" y="1701793"/>
            <a:ext cx="2134053" cy="3953701"/>
          </a:xfrm>
        </p:spPr>
        <p:txBody>
          <a:bodyPr/>
          <a:lstStyle/>
          <a:p>
            <a:r>
              <a:rPr lang="en-US" sz="1800" dirty="0"/>
              <a:t>Deployment slots</a:t>
            </a:r>
          </a:p>
          <a:p>
            <a:pPr lvl="1"/>
            <a:r>
              <a:rPr lang="en-US" sz="1600" dirty="0"/>
              <a:t>You can easily add deployment slots to an App Service web app. </a:t>
            </a:r>
          </a:p>
        </p:txBody>
      </p:sp>
      <p:sp>
        <p:nvSpPr>
          <p:cNvPr id="4" name="Text Placeholder 3"/>
          <p:cNvSpPr>
            <a:spLocks noGrp="1"/>
          </p:cNvSpPr>
          <p:nvPr>
            <p:ph type="body" sz="quarter" idx="19"/>
          </p:nvPr>
        </p:nvSpPr>
        <p:spPr>
          <a:xfrm>
            <a:off x="8395187" y="1701793"/>
            <a:ext cx="2134053" cy="3953701"/>
          </a:xfrm>
        </p:spPr>
        <p:txBody>
          <a:bodyPr/>
          <a:lstStyle/>
          <a:p>
            <a:r>
              <a:rPr lang="en-US" sz="1800" dirty="0"/>
              <a:t>App Service on Linux</a:t>
            </a:r>
          </a:p>
          <a:p>
            <a:pPr lvl="1"/>
            <a:r>
              <a:rPr lang="en-US" sz="1600" dirty="0"/>
              <a:t>Hosts web apps natively on Linux for supported application stacks. </a:t>
            </a:r>
          </a:p>
          <a:p>
            <a:pPr lvl="1"/>
            <a:r>
              <a:rPr lang="en-US" sz="1600" dirty="0"/>
              <a:t>Run custom Linux containers (also known as Web App for Containers). </a:t>
            </a:r>
          </a:p>
        </p:txBody>
      </p:sp>
    </p:spTree>
    <p:extLst>
      <p:ext uri="{BB962C8B-B14F-4D97-AF65-F5344CB8AC3E}">
        <p14:creationId xmlns:p14="http://schemas.microsoft.com/office/powerpoint/2010/main" val="82034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Azure App Service plans (1 / 2)</a:t>
            </a:r>
          </a:p>
        </p:txBody>
      </p:sp>
      <p:sp>
        <p:nvSpPr>
          <p:cNvPr id="6" name="Text Placeholder 5"/>
          <p:cNvSpPr>
            <a:spLocks noGrp="1"/>
          </p:cNvSpPr>
          <p:nvPr>
            <p:ph type="body" sz="quarter" idx="11"/>
          </p:nvPr>
        </p:nvSpPr>
        <p:spPr>
          <a:xfrm>
            <a:off x="431095" y="2612290"/>
            <a:ext cx="2603367" cy="3309190"/>
          </a:xfrm>
        </p:spPr>
        <p:txBody>
          <a:bodyPr/>
          <a:lstStyle/>
          <a:p>
            <a:r>
              <a:rPr lang="en-US" sz="1800" dirty="0"/>
              <a:t>Introduction</a:t>
            </a:r>
          </a:p>
          <a:p>
            <a:pPr lvl="1"/>
            <a:r>
              <a:rPr lang="en-US" sz="1600" dirty="0"/>
              <a:t>An App Service plan defines a set of compute resources for a web app to run. </a:t>
            </a:r>
          </a:p>
          <a:p>
            <a:pPr lvl="1"/>
            <a:r>
              <a:rPr lang="en-US" sz="1600" dirty="0"/>
              <a:t>One or more apps can be configured to run on the same computing resources (or in the same App Service plan). </a:t>
            </a:r>
          </a:p>
        </p:txBody>
      </p:sp>
      <p:sp>
        <p:nvSpPr>
          <p:cNvPr id="2" name="Text Placeholder 1"/>
          <p:cNvSpPr>
            <a:spLocks noGrp="1"/>
          </p:cNvSpPr>
          <p:nvPr>
            <p:ph type="body" sz="quarter" idx="15"/>
          </p:nvPr>
        </p:nvSpPr>
        <p:spPr>
          <a:xfrm>
            <a:off x="3344578" y="2610874"/>
            <a:ext cx="2603367" cy="3310606"/>
          </a:xfrm>
        </p:spPr>
        <p:txBody>
          <a:bodyPr/>
          <a:lstStyle/>
          <a:p>
            <a:r>
              <a:rPr lang="en-US" sz="1800" dirty="0"/>
              <a:t>The pricing tier of an App Service plan</a:t>
            </a:r>
            <a:endParaRPr lang="en-US" sz="2000" dirty="0"/>
          </a:p>
          <a:p>
            <a:pPr marL="285750" lvl="1" indent="-285750">
              <a:buFont typeface="Arial" panose="020B0604020202020204" pitchFamily="34" charset="0"/>
              <a:buChar char="•"/>
            </a:pPr>
            <a:r>
              <a:rPr lang="en-US" sz="1600" dirty="0"/>
              <a:t>Shared compute</a:t>
            </a:r>
          </a:p>
          <a:p>
            <a:pPr marL="285750" lvl="1" indent="-285750">
              <a:buFont typeface="Arial" panose="020B0604020202020204" pitchFamily="34" charset="0"/>
              <a:buChar char="•"/>
            </a:pPr>
            <a:r>
              <a:rPr lang="en-US" sz="1600" dirty="0"/>
              <a:t>Dedicated compute</a:t>
            </a:r>
          </a:p>
          <a:p>
            <a:pPr marL="285750" lvl="1" indent="-285750">
              <a:buFont typeface="Arial" panose="020B0604020202020204" pitchFamily="34" charset="0"/>
              <a:buChar char="•"/>
            </a:pPr>
            <a:r>
              <a:rPr lang="en-US" sz="1600" dirty="0"/>
              <a:t>Isolated</a:t>
            </a:r>
          </a:p>
          <a:p>
            <a:pPr marL="285750" lvl="1" indent="-285750">
              <a:buFont typeface="Arial" panose="020B0604020202020204" pitchFamily="34" charset="0"/>
              <a:buChar char="•"/>
            </a:pPr>
            <a:r>
              <a:rPr lang="en-US" sz="1600" dirty="0"/>
              <a:t>Consumption</a:t>
            </a:r>
          </a:p>
        </p:txBody>
      </p:sp>
      <p:sp>
        <p:nvSpPr>
          <p:cNvPr id="3" name="Text Placeholder 2"/>
          <p:cNvSpPr>
            <a:spLocks noGrp="1"/>
          </p:cNvSpPr>
          <p:nvPr>
            <p:ph type="body" sz="quarter" idx="17"/>
          </p:nvPr>
        </p:nvSpPr>
        <p:spPr>
          <a:xfrm>
            <a:off x="6258062" y="2610874"/>
            <a:ext cx="2603367" cy="3310606"/>
          </a:xfrm>
        </p:spPr>
        <p:txBody>
          <a:bodyPr/>
          <a:lstStyle/>
          <a:p>
            <a:r>
              <a:rPr lang="en-US" sz="1800" dirty="0"/>
              <a:t>How does my app run and scale?</a:t>
            </a:r>
            <a:endParaRPr lang="en-US" sz="1200" dirty="0"/>
          </a:p>
          <a:p>
            <a:pPr lvl="1"/>
            <a:r>
              <a:rPr lang="en-US" sz="1600" dirty="0"/>
              <a:t>In the </a:t>
            </a:r>
            <a:r>
              <a:rPr lang="en-US" sz="1600" b="1" dirty="0"/>
              <a:t>Free</a:t>
            </a:r>
            <a:r>
              <a:rPr lang="en-US" sz="1600" dirty="0"/>
              <a:t> and </a:t>
            </a:r>
            <a:r>
              <a:rPr lang="en-US" sz="1600" b="1" dirty="0"/>
              <a:t>Shared</a:t>
            </a:r>
            <a:r>
              <a:rPr lang="en-US" sz="1600" dirty="0"/>
              <a:t> tiers, an app receives CPU minutes on a shared VM instance and can't scale out. </a:t>
            </a:r>
          </a:p>
          <a:p>
            <a:pPr lvl="1"/>
            <a:r>
              <a:rPr lang="en-US" sz="1600" b="0" i="0" dirty="0">
                <a:effectLst/>
                <a:latin typeface="Segoe UI" panose="020B0502040204020203" pitchFamily="34" charset="0"/>
              </a:rPr>
              <a:t>In other tiers, an app runs on all the VM instances configured in the App Service plan.</a:t>
            </a:r>
            <a:endParaRPr lang="en-US" sz="1600" dirty="0"/>
          </a:p>
        </p:txBody>
      </p:sp>
      <p:sp>
        <p:nvSpPr>
          <p:cNvPr id="4" name="Text Placeholder 3"/>
          <p:cNvSpPr>
            <a:spLocks noGrp="1"/>
          </p:cNvSpPr>
          <p:nvPr>
            <p:ph type="body" sz="quarter" idx="19"/>
          </p:nvPr>
        </p:nvSpPr>
        <p:spPr>
          <a:xfrm>
            <a:off x="9171546" y="2610874"/>
            <a:ext cx="2728180" cy="3310606"/>
          </a:xfrm>
        </p:spPr>
        <p:txBody>
          <a:bodyPr/>
          <a:lstStyle/>
          <a:p>
            <a:r>
              <a:rPr lang="en-US" sz="1800" dirty="0"/>
              <a:t>What if my app needs more capabilities or features?</a:t>
            </a:r>
            <a:endParaRPr lang="en-US" sz="1200" dirty="0"/>
          </a:p>
          <a:p>
            <a:pPr marL="285750" lvl="1" indent="-285750">
              <a:buFont typeface="Arial" panose="020B0604020202020204" pitchFamily="34" charset="0"/>
              <a:buChar char="•"/>
            </a:pPr>
            <a:r>
              <a:rPr lang="en-US" sz="1600" dirty="0"/>
              <a:t>Your App Service plan can be scaled up and down at any time.</a:t>
            </a:r>
          </a:p>
        </p:txBody>
      </p:sp>
      <p:grpSp>
        <p:nvGrpSpPr>
          <p:cNvPr id="22" name="Group 21">
            <a:extLst>
              <a:ext uri="{FF2B5EF4-FFF2-40B4-BE49-F238E27FC236}">
                <a16:creationId xmlns:a16="http://schemas.microsoft.com/office/drawing/2014/main" id="{A935C016-E2FF-441A-8874-04F40446456D}"/>
              </a:ext>
              <a:ext uri="{C183D7F6-B498-43B3-948B-1728B52AA6E4}">
                <adec:decorative xmlns:adec="http://schemas.microsoft.com/office/drawing/2017/decorative" val="1"/>
              </a:ext>
            </a:extLst>
          </p:cNvPr>
          <p:cNvGrpSpPr/>
          <p:nvPr/>
        </p:nvGrpSpPr>
        <p:grpSpPr>
          <a:xfrm>
            <a:off x="1171684" y="1345377"/>
            <a:ext cx="1122188" cy="1122347"/>
            <a:chOff x="1171684" y="1473968"/>
            <a:chExt cx="1122188" cy="1122347"/>
          </a:xfrm>
        </p:grpSpPr>
        <p:grpSp>
          <p:nvGrpSpPr>
            <p:cNvPr id="21" name="Group 20">
              <a:extLst>
                <a:ext uri="{FF2B5EF4-FFF2-40B4-BE49-F238E27FC236}">
                  <a16:creationId xmlns:a16="http://schemas.microsoft.com/office/drawing/2014/main" id="{24B304AC-05EA-4578-A423-C06A98CE2939}"/>
                </a:ext>
              </a:extLst>
            </p:cNvPr>
            <p:cNvGrpSpPr/>
            <p:nvPr/>
          </p:nvGrpSpPr>
          <p:grpSpPr>
            <a:xfrm>
              <a:off x="1171684" y="1473968"/>
              <a:ext cx="1122188" cy="1122347"/>
              <a:chOff x="1171684" y="1473968"/>
              <a:chExt cx="1122188" cy="1122347"/>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1171684"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1249765"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Picture 4" descr="Icon of three concentric arcs">
              <a:extLst>
                <a:ext uri="{FF2B5EF4-FFF2-40B4-BE49-F238E27FC236}">
                  <a16:creationId xmlns:a16="http://schemas.microsoft.com/office/drawing/2014/main" id="{8F0F50D0-7DF5-4A12-B8CB-03866C684C2B}"/>
                </a:ext>
              </a:extLst>
            </p:cNvPr>
            <p:cNvPicPr>
              <a:picLocks noChangeAspect="1"/>
            </p:cNvPicPr>
            <p:nvPr/>
          </p:nvPicPr>
          <p:blipFill>
            <a:blip r:embed="rId3"/>
            <a:stretch>
              <a:fillRect/>
            </a:stretch>
          </p:blipFill>
          <p:spPr>
            <a:xfrm>
              <a:off x="1435242" y="1737605"/>
              <a:ext cx="595072" cy="595072"/>
            </a:xfrm>
            <a:prstGeom prst="rect">
              <a:avLst/>
            </a:prstGeom>
          </p:spPr>
        </p:pic>
      </p:grpSp>
      <p:grpSp>
        <p:nvGrpSpPr>
          <p:cNvPr id="20" name="Group 19">
            <a:extLst>
              <a:ext uri="{FF2B5EF4-FFF2-40B4-BE49-F238E27FC236}">
                <a16:creationId xmlns:a16="http://schemas.microsoft.com/office/drawing/2014/main" id="{88A94A2D-5757-4D04-8157-257B54BA1AD1}"/>
              </a:ext>
              <a:ext uri="{C183D7F6-B498-43B3-948B-1728B52AA6E4}">
                <adec:decorative xmlns:adec="http://schemas.microsoft.com/office/drawing/2017/decorative" val="1"/>
              </a:ext>
            </a:extLst>
          </p:cNvPr>
          <p:cNvGrpSpPr/>
          <p:nvPr/>
        </p:nvGrpSpPr>
        <p:grpSpPr>
          <a:xfrm>
            <a:off x="4085168" y="1345377"/>
            <a:ext cx="1122188" cy="1122347"/>
            <a:chOff x="4085168" y="1473968"/>
            <a:chExt cx="1122188" cy="1122347"/>
          </a:xfrm>
        </p:grpSpPr>
        <p:grpSp>
          <p:nvGrpSpPr>
            <p:cNvPr id="15" name="Group 14">
              <a:extLst>
                <a:ext uri="{FF2B5EF4-FFF2-40B4-BE49-F238E27FC236}">
                  <a16:creationId xmlns:a16="http://schemas.microsoft.com/office/drawing/2014/main" id="{804D988E-934B-4B3F-8A02-FAA6738A5AC7}"/>
                </a:ext>
              </a:extLst>
            </p:cNvPr>
            <p:cNvGrpSpPr/>
            <p:nvPr/>
          </p:nvGrpSpPr>
          <p:grpSpPr>
            <a:xfrm>
              <a:off x="4085168" y="1473968"/>
              <a:ext cx="1122188" cy="1122347"/>
              <a:chOff x="4085168" y="1473968"/>
              <a:chExt cx="1122188" cy="1122347"/>
            </a:xfrm>
          </p:grpSpPr>
          <p:sp>
            <p:nvSpPr>
              <p:cNvPr id="29" name="Freeform 5">
                <a:extLst>
                  <a:ext uri="{FF2B5EF4-FFF2-40B4-BE49-F238E27FC236}">
                    <a16:creationId xmlns:a16="http://schemas.microsoft.com/office/drawing/2014/main" id="{553838D0-6DA1-44C8-92CF-B8EBA1325A69}"/>
                  </a:ext>
                </a:extLst>
              </p:cNvPr>
              <p:cNvSpPr>
                <a:spLocks/>
              </p:cNvSpPr>
              <p:nvPr/>
            </p:nvSpPr>
            <p:spPr bwMode="auto">
              <a:xfrm>
                <a:off x="4085168"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B60DEB2-FA5A-4B4A-BC29-DA76800F46CD}"/>
                  </a:ext>
                </a:extLst>
              </p:cNvPr>
              <p:cNvSpPr>
                <a:spLocks noEditPoints="1"/>
              </p:cNvSpPr>
              <p:nvPr/>
            </p:nvSpPr>
            <p:spPr bwMode="auto">
              <a:xfrm>
                <a:off x="4163249"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a arrow in a circular path with a timer inside the circle">
              <a:extLst>
                <a:ext uri="{FF2B5EF4-FFF2-40B4-BE49-F238E27FC236}">
                  <a16:creationId xmlns:a16="http://schemas.microsoft.com/office/drawing/2014/main" id="{09AE44D7-1216-4E3E-B64A-A980CDF44897}"/>
                </a:ext>
              </a:extLst>
            </p:cNvPr>
            <p:cNvPicPr>
              <a:picLocks noChangeAspect="1"/>
            </p:cNvPicPr>
            <p:nvPr/>
          </p:nvPicPr>
          <p:blipFill>
            <a:blip r:embed="rId4"/>
            <a:stretch>
              <a:fillRect/>
            </a:stretch>
          </p:blipFill>
          <p:spPr>
            <a:xfrm>
              <a:off x="4348726" y="1737605"/>
              <a:ext cx="595072" cy="595072"/>
            </a:xfrm>
            <a:prstGeom prst="rect">
              <a:avLst/>
            </a:prstGeom>
          </p:spPr>
        </p:pic>
      </p:grpSp>
      <p:grpSp>
        <p:nvGrpSpPr>
          <p:cNvPr id="13" name="Group 12">
            <a:extLst>
              <a:ext uri="{FF2B5EF4-FFF2-40B4-BE49-F238E27FC236}">
                <a16:creationId xmlns:a16="http://schemas.microsoft.com/office/drawing/2014/main" id="{CE361D8C-A2B8-4C20-8274-A42E49B065F4}"/>
              </a:ext>
              <a:ext uri="{C183D7F6-B498-43B3-948B-1728B52AA6E4}">
                <adec:decorative xmlns:adec="http://schemas.microsoft.com/office/drawing/2017/decorative" val="1"/>
              </a:ext>
            </a:extLst>
          </p:cNvPr>
          <p:cNvGrpSpPr/>
          <p:nvPr/>
        </p:nvGrpSpPr>
        <p:grpSpPr>
          <a:xfrm>
            <a:off x="6998651" y="1345377"/>
            <a:ext cx="1122188" cy="1122347"/>
            <a:chOff x="6998651" y="1473968"/>
            <a:chExt cx="1122188" cy="1122347"/>
          </a:xfrm>
        </p:grpSpPr>
        <p:grpSp>
          <p:nvGrpSpPr>
            <p:cNvPr id="12" name="Group 11">
              <a:extLst>
                <a:ext uri="{FF2B5EF4-FFF2-40B4-BE49-F238E27FC236}">
                  <a16:creationId xmlns:a16="http://schemas.microsoft.com/office/drawing/2014/main" id="{C47BEA6C-F898-4281-8D37-D9DFAE553EB9}"/>
                </a:ext>
              </a:extLst>
            </p:cNvPr>
            <p:cNvGrpSpPr/>
            <p:nvPr/>
          </p:nvGrpSpPr>
          <p:grpSpPr>
            <a:xfrm>
              <a:off x="6998651" y="1473968"/>
              <a:ext cx="1122188" cy="1122347"/>
              <a:chOff x="6998651" y="1473968"/>
              <a:chExt cx="1122188" cy="1122347"/>
            </a:xfrm>
          </p:grpSpPr>
          <p:sp>
            <p:nvSpPr>
              <p:cNvPr id="43" name="Freeform 5">
                <a:extLst>
                  <a:ext uri="{FF2B5EF4-FFF2-40B4-BE49-F238E27FC236}">
                    <a16:creationId xmlns:a16="http://schemas.microsoft.com/office/drawing/2014/main" id="{CDCB482E-57D2-447E-B4A6-8E870510810B}"/>
                  </a:ext>
                </a:extLst>
              </p:cNvPr>
              <p:cNvSpPr>
                <a:spLocks/>
              </p:cNvSpPr>
              <p:nvPr/>
            </p:nvSpPr>
            <p:spPr bwMode="auto">
              <a:xfrm>
                <a:off x="6998651"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5A518CA2-5813-4DF9-8589-7731534ADDAB}"/>
                  </a:ext>
                </a:extLst>
              </p:cNvPr>
              <p:cNvSpPr>
                <a:spLocks noEditPoints="1"/>
              </p:cNvSpPr>
              <p:nvPr/>
            </p:nvSpPr>
            <p:spPr bwMode="auto">
              <a:xfrm>
                <a:off x="7075824" y="1552060"/>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gear inside a circle">
              <a:extLst>
                <a:ext uri="{FF2B5EF4-FFF2-40B4-BE49-F238E27FC236}">
                  <a16:creationId xmlns:a16="http://schemas.microsoft.com/office/drawing/2014/main" id="{E7B75BF6-F4BC-4913-8A3B-D2F9760168DC}"/>
                </a:ext>
              </a:extLst>
            </p:cNvPr>
            <p:cNvPicPr>
              <a:picLocks noChangeAspect="1"/>
            </p:cNvPicPr>
            <p:nvPr/>
          </p:nvPicPr>
          <p:blipFill>
            <a:blip r:embed="rId5"/>
            <a:stretch>
              <a:fillRect/>
            </a:stretch>
          </p:blipFill>
          <p:spPr>
            <a:xfrm>
              <a:off x="7262209" y="1737605"/>
              <a:ext cx="595072" cy="595072"/>
            </a:xfrm>
            <a:prstGeom prst="rect">
              <a:avLst/>
            </a:prstGeom>
          </p:spPr>
        </p:pic>
      </p:grpSp>
      <p:grpSp>
        <p:nvGrpSpPr>
          <p:cNvPr id="11" name="Group 10">
            <a:extLst>
              <a:ext uri="{FF2B5EF4-FFF2-40B4-BE49-F238E27FC236}">
                <a16:creationId xmlns:a16="http://schemas.microsoft.com/office/drawing/2014/main" id="{BB3B1953-168C-4342-9E71-971525B7DCBC}"/>
              </a:ext>
              <a:ext uri="{C183D7F6-B498-43B3-948B-1728B52AA6E4}">
                <adec:decorative xmlns:adec="http://schemas.microsoft.com/office/drawing/2017/decorative" val="1"/>
              </a:ext>
            </a:extLst>
          </p:cNvPr>
          <p:cNvGrpSpPr/>
          <p:nvPr/>
        </p:nvGrpSpPr>
        <p:grpSpPr>
          <a:xfrm>
            <a:off x="9912136" y="1345377"/>
            <a:ext cx="1122188" cy="1122347"/>
            <a:chOff x="9912136" y="1473968"/>
            <a:chExt cx="1122188" cy="1122347"/>
          </a:xfrm>
        </p:grpSpPr>
        <p:grpSp>
          <p:nvGrpSpPr>
            <p:cNvPr id="10" name="Group 9">
              <a:extLst>
                <a:ext uri="{FF2B5EF4-FFF2-40B4-BE49-F238E27FC236}">
                  <a16:creationId xmlns:a16="http://schemas.microsoft.com/office/drawing/2014/main" id="{5BE76F80-83BE-4271-A9F9-D0B757802F6F}"/>
                </a:ext>
              </a:extLst>
            </p:cNvPr>
            <p:cNvGrpSpPr/>
            <p:nvPr/>
          </p:nvGrpSpPr>
          <p:grpSpPr>
            <a:xfrm>
              <a:off x="9912136" y="1473968"/>
              <a:ext cx="1122188" cy="1122347"/>
              <a:chOff x="9912136" y="1473968"/>
              <a:chExt cx="1122188" cy="1122347"/>
            </a:xfrm>
          </p:grpSpPr>
          <p:sp>
            <p:nvSpPr>
              <p:cNvPr id="46" name="Freeform 5">
                <a:extLst>
                  <a:ext uri="{FF2B5EF4-FFF2-40B4-BE49-F238E27FC236}">
                    <a16:creationId xmlns:a16="http://schemas.microsoft.com/office/drawing/2014/main" id="{B755875F-7C9A-4C2C-8B53-1F43B6B87127}"/>
                  </a:ext>
                </a:extLst>
              </p:cNvPr>
              <p:cNvSpPr>
                <a:spLocks/>
              </p:cNvSpPr>
              <p:nvPr/>
            </p:nvSpPr>
            <p:spPr bwMode="auto">
              <a:xfrm>
                <a:off x="9912136" y="1473968"/>
                <a:ext cx="1122188" cy="112234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F7BA46BC-EE17-40EE-9685-5DD9CB1D9A52}"/>
                  </a:ext>
                </a:extLst>
              </p:cNvPr>
              <p:cNvSpPr>
                <a:spLocks noEditPoints="1"/>
              </p:cNvSpPr>
              <p:nvPr/>
            </p:nvSpPr>
            <p:spPr bwMode="auto">
              <a:xfrm>
                <a:off x="9990217" y="1553877"/>
                <a:ext cx="967842" cy="966162"/>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bulb">
              <a:extLst>
                <a:ext uri="{FF2B5EF4-FFF2-40B4-BE49-F238E27FC236}">
                  <a16:creationId xmlns:a16="http://schemas.microsoft.com/office/drawing/2014/main" id="{4F3BEF5C-6C85-4A64-9F66-D589DD0C563E}"/>
                </a:ext>
              </a:extLst>
            </p:cNvPr>
            <p:cNvPicPr>
              <a:picLocks noChangeAspect="1"/>
            </p:cNvPicPr>
            <p:nvPr/>
          </p:nvPicPr>
          <p:blipFill>
            <a:blip r:embed="rId6"/>
            <a:stretch>
              <a:fillRect/>
            </a:stretch>
          </p:blipFill>
          <p:spPr>
            <a:xfrm>
              <a:off x="10259301" y="1737605"/>
              <a:ext cx="427862" cy="595072"/>
            </a:xfrm>
            <a:prstGeom prst="rect">
              <a:avLst/>
            </a:prstGeom>
          </p:spPr>
        </p:pic>
      </p:grpSp>
    </p:spTree>
    <p:extLst>
      <p:ext uri="{BB962C8B-B14F-4D97-AF65-F5344CB8AC3E}">
        <p14:creationId xmlns:p14="http://schemas.microsoft.com/office/powerpoint/2010/main" val="107960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629-DAB6-42A9-9B0B-AA21F9A63C88}"/>
              </a:ext>
            </a:extLst>
          </p:cNvPr>
          <p:cNvSpPr>
            <a:spLocks noGrp="1"/>
          </p:cNvSpPr>
          <p:nvPr>
            <p:ph type="title"/>
          </p:nvPr>
        </p:nvSpPr>
        <p:spPr/>
        <p:txBody>
          <a:bodyPr/>
          <a:lstStyle/>
          <a:p>
            <a:r>
              <a:rPr lang="en-US" dirty="0"/>
              <a:t>Examine Azure App Service plans (2 / 2)</a:t>
            </a:r>
          </a:p>
        </p:txBody>
      </p:sp>
      <p:grpSp>
        <p:nvGrpSpPr>
          <p:cNvPr id="3" name="Group 2" descr="The diagram depicts an App Service plan with multiple web apps running within the plan's allocated resources.">
            <a:extLst>
              <a:ext uri="{FF2B5EF4-FFF2-40B4-BE49-F238E27FC236}">
                <a16:creationId xmlns:a16="http://schemas.microsoft.com/office/drawing/2014/main" id="{95C5C84B-CC36-4C28-BB88-6D48E056E76F}"/>
              </a:ext>
            </a:extLst>
          </p:cNvPr>
          <p:cNvGrpSpPr/>
          <p:nvPr/>
        </p:nvGrpSpPr>
        <p:grpSpPr>
          <a:xfrm>
            <a:off x="1337421" y="1267417"/>
            <a:ext cx="8212979" cy="4384083"/>
            <a:chOff x="1921621" y="1356317"/>
            <a:chExt cx="8636837" cy="4619990"/>
          </a:xfrm>
        </p:grpSpPr>
        <p:cxnSp>
          <p:nvCxnSpPr>
            <p:cNvPr id="12" name="Straight Connector 11">
              <a:extLst>
                <a:ext uri="{FF2B5EF4-FFF2-40B4-BE49-F238E27FC236}">
                  <a16:creationId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230D8E0E-7DC8-432A-9574-ECA439A8B81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2450414"/>
              <a:ext cx="780290" cy="780290"/>
            </a:xfrm>
            <a:prstGeom prst="rect">
              <a:avLst/>
            </a:prstGeom>
            <a:noFill/>
          </p:spPr>
        </p:pic>
        <p:pic>
          <p:nvPicPr>
            <p:cNvPr id="19" name="Picture 18">
              <a:extLst>
                <a:ext uri="{FF2B5EF4-FFF2-40B4-BE49-F238E27FC236}">
                  <a16:creationId xmlns:a16="http://schemas.microsoft.com/office/drawing/2014/main" id="{79FF0225-0D8A-40AC-92C6-696836144C1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3907498"/>
              <a:ext cx="780290" cy="780290"/>
            </a:xfrm>
            <a:prstGeom prst="rect">
              <a:avLst/>
            </a:prstGeom>
          </p:spPr>
        </p:pic>
        <p:pic>
          <p:nvPicPr>
            <p:cNvPr id="26" name="Picture 25">
              <a:extLst>
                <a:ext uri="{FF2B5EF4-FFF2-40B4-BE49-F238E27FC236}">
                  <a16:creationId xmlns:a16="http://schemas.microsoft.com/office/drawing/2014/main" id="{9171BF3E-812D-43BE-9C65-74CB899FAD9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5196017"/>
              <a:ext cx="780290" cy="780290"/>
            </a:xfrm>
            <a:prstGeom prst="rect">
              <a:avLst/>
            </a:prstGeom>
          </p:spPr>
        </p:pic>
        <p:pic>
          <p:nvPicPr>
            <p:cNvPr id="6" name="Picture 5">
              <a:extLst>
                <a:ext uri="{FF2B5EF4-FFF2-40B4-BE49-F238E27FC236}">
                  <a16:creationId xmlns:a16="http://schemas.microsoft.com/office/drawing/2014/main" id="{807407FC-39A5-4DDC-A6DF-F4D278FA5F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171700" y="1356317"/>
              <a:ext cx="1255536" cy="1255536"/>
            </a:xfrm>
            <a:prstGeom prst="rect">
              <a:avLst/>
            </a:prstGeom>
          </p:spPr>
        </p:pic>
      </p:grpSp>
    </p:spTree>
    <p:custDataLst>
      <p:tags r:id="rId1"/>
    </p:custDataLst>
    <p:extLst>
      <p:ext uri="{BB962C8B-B14F-4D97-AF65-F5344CB8AC3E}">
        <p14:creationId xmlns:p14="http://schemas.microsoft.com/office/powerpoint/2010/main" val="34633334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 Deploy to App Service</a:t>
            </a:r>
          </a:p>
        </p:txBody>
      </p:sp>
      <p:sp>
        <p:nvSpPr>
          <p:cNvPr id="3" name="Text Placeholder 2"/>
          <p:cNvSpPr>
            <a:spLocks noGrp="1"/>
          </p:cNvSpPr>
          <p:nvPr>
            <p:ph type="body" sz="quarter" idx="20"/>
          </p:nvPr>
        </p:nvSpPr>
        <p:spPr>
          <a:xfrm>
            <a:off x="418643" y="1183948"/>
            <a:ext cx="11328812" cy="970529"/>
          </a:xfrm>
        </p:spPr>
        <p:txBody>
          <a:bodyPr/>
          <a:lstStyle/>
          <a:p>
            <a:r>
              <a:rPr lang="en-US" sz="2000" dirty="0"/>
              <a:t>Every development team has unique requirements that can make implementing an efficient deployment pipeline difficult on any cloud service. App Service supports both automated and manual deployment.</a:t>
            </a:r>
          </a:p>
          <a:p>
            <a:endParaRPr lang="en-US" dirty="0"/>
          </a:p>
        </p:txBody>
      </p:sp>
      <p:sp>
        <p:nvSpPr>
          <p:cNvPr id="6" name="Text Placeholder 5"/>
          <p:cNvSpPr>
            <a:spLocks noGrp="1"/>
          </p:cNvSpPr>
          <p:nvPr>
            <p:ph type="body" sz="quarter" idx="11"/>
          </p:nvPr>
        </p:nvSpPr>
        <p:spPr>
          <a:xfrm>
            <a:off x="445081" y="2435990"/>
            <a:ext cx="3633787" cy="2613416"/>
          </a:xfrm>
        </p:spPr>
        <p:txBody>
          <a:bodyPr/>
          <a:lstStyle/>
          <a:p>
            <a:r>
              <a:rPr lang="en-US" sz="2000" dirty="0"/>
              <a:t>Automated deployment</a:t>
            </a:r>
          </a:p>
          <a:p>
            <a:pPr marL="285750" lvl="1" indent="-285750">
              <a:buFont typeface="Arial" panose="020B0604020202020204" pitchFamily="34" charset="0"/>
              <a:buChar char="•"/>
            </a:pPr>
            <a:r>
              <a:rPr lang="en-US" sz="1800" dirty="0"/>
              <a:t>Azure DevOps</a:t>
            </a:r>
          </a:p>
          <a:p>
            <a:pPr marL="285750" lvl="1" indent="-285750">
              <a:buFont typeface="Arial" panose="020B0604020202020204" pitchFamily="34" charset="0"/>
              <a:buChar char="•"/>
            </a:pPr>
            <a:r>
              <a:rPr lang="en-US" sz="1800" dirty="0"/>
              <a:t>GitHub</a:t>
            </a:r>
          </a:p>
          <a:p>
            <a:pPr marL="285750" lvl="1" indent="-285750">
              <a:buFont typeface="Arial" panose="020B0604020202020204" pitchFamily="34" charset="0"/>
              <a:buChar char="•"/>
            </a:pPr>
            <a:r>
              <a:rPr lang="en-US" sz="1800" dirty="0"/>
              <a:t>Bitbucket</a:t>
            </a:r>
          </a:p>
        </p:txBody>
      </p:sp>
      <p:sp>
        <p:nvSpPr>
          <p:cNvPr id="2" name="Text Placeholder 1"/>
          <p:cNvSpPr>
            <a:spLocks noGrp="1"/>
          </p:cNvSpPr>
          <p:nvPr>
            <p:ph type="body" sz="quarter" idx="15"/>
          </p:nvPr>
        </p:nvSpPr>
        <p:spPr>
          <a:xfrm>
            <a:off x="4330712" y="2434574"/>
            <a:ext cx="3593787" cy="2613416"/>
          </a:xfrm>
        </p:spPr>
        <p:txBody>
          <a:bodyPr/>
          <a:lstStyle/>
          <a:p>
            <a:r>
              <a:rPr lang="en-US" sz="2000" dirty="0"/>
              <a:t>Manual deployment</a:t>
            </a:r>
          </a:p>
          <a:p>
            <a:pPr marL="285750" lvl="1" indent="-285750">
              <a:buFont typeface="Arial" panose="020B0604020202020204" pitchFamily="34" charset="0"/>
              <a:buChar char="•"/>
            </a:pPr>
            <a:r>
              <a:rPr lang="en-US" sz="1800" dirty="0"/>
              <a:t>Git</a:t>
            </a:r>
          </a:p>
          <a:p>
            <a:pPr marL="285750" lvl="1" indent="-285750">
              <a:buFont typeface="Arial" panose="020B0604020202020204" pitchFamily="34" charset="0"/>
              <a:buChar char="•"/>
            </a:pPr>
            <a:r>
              <a:rPr lang="en-US" sz="1800" dirty="0"/>
              <a:t>CLI</a:t>
            </a:r>
          </a:p>
          <a:p>
            <a:pPr marL="285750" lvl="1" indent="-285750">
              <a:buFont typeface="Arial" panose="020B0604020202020204" pitchFamily="34" charset="0"/>
              <a:buChar char="•"/>
            </a:pPr>
            <a:r>
              <a:rPr lang="en-US" sz="1800" dirty="0" err="1"/>
              <a:t>Zipdeploy</a:t>
            </a:r>
            <a:endParaRPr lang="en-US" sz="1800" dirty="0"/>
          </a:p>
          <a:p>
            <a:pPr marL="285750" lvl="1" indent="-285750">
              <a:buFont typeface="Arial" panose="020B0604020202020204" pitchFamily="34" charset="0"/>
              <a:buChar char="•"/>
            </a:pPr>
            <a:r>
              <a:rPr lang="en-US" sz="1800" dirty="0"/>
              <a:t>FTP/S</a:t>
            </a:r>
          </a:p>
        </p:txBody>
      </p:sp>
      <p:sp>
        <p:nvSpPr>
          <p:cNvPr id="4" name="Text Placeholder 3"/>
          <p:cNvSpPr>
            <a:spLocks noGrp="1"/>
          </p:cNvSpPr>
          <p:nvPr>
            <p:ph type="body" sz="quarter" idx="21"/>
          </p:nvPr>
        </p:nvSpPr>
        <p:spPr>
          <a:xfrm>
            <a:off x="8153099" y="2434574"/>
            <a:ext cx="3633786" cy="2613416"/>
          </a:xfrm>
        </p:spPr>
        <p:txBody>
          <a:bodyPr/>
          <a:lstStyle/>
          <a:p>
            <a:r>
              <a:rPr lang="en-US" sz="2000" dirty="0"/>
              <a:t>Use deployment slots</a:t>
            </a:r>
          </a:p>
          <a:p>
            <a:pPr lvl="1"/>
            <a:r>
              <a:rPr lang="en-US" sz="1800" dirty="0"/>
              <a:t>Whenever possible, use deployment slots when deploying a new production build.</a:t>
            </a:r>
          </a:p>
        </p:txBody>
      </p:sp>
    </p:spTree>
    <p:extLst>
      <p:ext uri="{BB962C8B-B14F-4D97-AF65-F5344CB8AC3E}">
        <p14:creationId xmlns:p14="http://schemas.microsoft.com/office/powerpoint/2010/main" val="175924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authentication and authorization in App Service</a:t>
            </a:r>
          </a:p>
        </p:txBody>
      </p:sp>
      <p:sp>
        <p:nvSpPr>
          <p:cNvPr id="5" name="Text Placeholder 4">
            <a:extLst>
              <a:ext uri="{FF2B5EF4-FFF2-40B4-BE49-F238E27FC236}">
                <a16:creationId xmlns:a16="http://schemas.microsoft.com/office/drawing/2014/main" id="{D36BCD5A-A38E-4D15-A63D-987A9BBB3F57}"/>
              </a:ext>
            </a:extLst>
          </p:cNvPr>
          <p:cNvSpPr>
            <a:spLocks noGrp="1"/>
          </p:cNvSpPr>
          <p:nvPr>
            <p:ph type="body" sz="quarter" idx="20"/>
          </p:nvPr>
        </p:nvSpPr>
        <p:spPr>
          <a:xfrm>
            <a:off x="418643" y="1120690"/>
            <a:ext cx="11328812" cy="923330"/>
          </a:xfrm>
        </p:spPr>
        <p:txBody>
          <a:bodyPr/>
          <a:lstStyle/>
          <a:p>
            <a:r>
              <a:rPr lang="en-US" sz="2000" dirty="0"/>
              <a:t>Azure App Service provides built-in authentication and authorization support, so you can sign in users and access data by writing minimal or no code in your web app, API, and mobile back end, and also Azure Functions.</a:t>
            </a:r>
          </a:p>
        </p:txBody>
      </p:sp>
      <p:sp>
        <p:nvSpPr>
          <p:cNvPr id="6" name="Text Placeholder 5"/>
          <p:cNvSpPr>
            <a:spLocks noGrp="1"/>
          </p:cNvSpPr>
          <p:nvPr>
            <p:ph type="body" sz="quarter" idx="11"/>
          </p:nvPr>
        </p:nvSpPr>
        <p:spPr>
          <a:xfrm>
            <a:off x="431096" y="2160416"/>
            <a:ext cx="2134053" cy="3108739"/>
          </a:xfrm>
        </p:spPr>
        <p:txBody>
          <a:bodyPr/>
          <a:lstStyle/>
          <a:p>
            <a:r>
              <a:rPr lang="en-US" sz="1600" dirty="0"/>
              <a:t>Why use the built-in authentication</a:t>
            </a:r>
          </a:p>
          <a:p>
            <a:pPr lvl="1"/>
            <a:r>
              <a:rPr lang="en-US" dirty="0"/>
              <a:t>Saves time by providing out-of-the-box authentication with federated identity providers.</a:t>
            </a:r>
          </a:p>
          <a:p>
            <a:pPr lvl="1"/>
            <a:r>
              <a:rPr lang="en-US" dirty="0"/>
              <a:t>Allows you to focus on the rest of your application.</a:t>
            </a:r>
          </a:p>
        </p:txBody>
      </p:sp>
      <p:sp>
        <p:nvSpPr>
          <p:cNvPr id="2" name="Text Placeholder 1"/>
          <p:cNvSpPr>
            <a:spLocks noGrp="1"/>
          </p:cNvSpPr>
          <p:nvPr>
            <p:ph type="body" sz="quarter" idx="15"/>
          </p:nvPr>
        </p:nvSpPr>
        <p:spPr>
          <a:xfrm>
            <a:off x="2729786" y="2159000"/>
            <a:ext cx="2134053" cy="3108739"/>
          </a:xfrm>
        </p:spPr>
        <p:txBody>
          <a:bodyPr/>
          <a:lstStyle/>
          <a:p>
            <a:r>
              <a:rPr lang="en-US" sz="1600" dirty="0"/>
              <a:t>Identity providers enabled by default</a:t>
            </a:r>
          </a:p>
          <a:p>
            <a:pPr marL="177800" lvl="1" indent="-177800">
              <a:buFont typeface="Arial" panose="020B0604020202020204" pitchFamily="34" charset="0"/>
              <a:buChar char="•"/>
            </a:pPr>
            <a:r>
              <a:rPr lang="en-US" dirty="0"/>
              <a:t>Microsoft Identity Platform</a:t>
            </a:r>
          </a:p>
          <a:p>
            <a:pPr marL="177800" lvl="1" indent="-177800">
              <a:buFont typeface="Arial" panose="020B0604020202020204" pitchFamily="34" charset="0"/>
              <a:buChar char="•"/>
            </a:pPr>
            <a:r>
              <a:rPr lang="en-US" dirty="0"/>
              <a:t>Facebook</a:t>
            </a:r>
          </a:p>
          <a:p>
            <a:pPr marL="177800" lvl="1" indent="-177800">
              <a:buFont typeface="Arial" panose="020B0604020202020204" pitchFamily="34" charset="0"/>
              <a:buChar char="•"/>
            </a:pPr>
            <a:r>
              <a:rPr lang="en-US" dirty="0"/>
              <a:t>Google</a:t>
            </a:r>
          </a:p>
          <a:p>
            <a:pPr marL="177800" lvl="1" indent="-177800">
              <a:buFont typeface="Arial" panose="020B0604020202020204" pitchFamily="34" charset="0"/>
              <a:buChar char="•"/>
            </a:pPr>
            <a:r>
              <a:rPr lang="en-US" dirty="0"/>
              <a:t>Twitter</a:t>
            </a:r>
          </a:p>
        </p:txBody>
      </p:sp>
      <p:sp>
        <p:nvSpPr>
          <p:cNvPr id="3" name="Text Placeholder 2"/>
          <p:cNvSpPr>
            <a:spLocks noGrp="1"/>
          </p:cNvSpPr>
          <p:nvPr>
            <p:ph type="body" sz="quarter" idx="17"/>
          </p:nvPr>
        </p:nvSpPr>
        <p:spPr>
          <a:xfrm>
            <a:off x="5028476" y="2159000"/>
            <a:ext cx="2134053" cy="3108739"/>
          </a:xfrm>
        </p:spPr>
        <p:txBody>
          <a:bodyPr/>
          <a:lstStyle/>
          <a:p>
            <a:r>
              <a:rPr lang="en-US" sz="1600" dirty="0"/>
              <a:t>How it works</a:t>
            </a:r>
          </a:p>
          <a:p>
            <a:pPr lvl="1"/>
            <a:r>
              <a:rPr lang="en-US" dirty="0"/>
              <a:t>The authentication and authorization module run in the same sandbox as your application code. When it's enabled, every incoming HTTP request passes through it before being handled by your application code.</a:t>
            </a:r>
          </a:p>
        </p:txBody>
      </p:sp>
      <p:sp>
        <p:nvSpPr>
          <p:cNvPr id="4" name="Text Placeholder 3"/>
          <p:cNvSpPr>
            <a:spLocks noGrp="1"/>
          </p:cNvSpPr>
          <p:nvPr>
            <p:ph type="body" sz="quarter" idx="19"/>
          </p:nvPr>
        </p:nvSpPr>
        <p:spPr>
          <a:xfrm>
            <a:off x="7327166" y="2159000"/>
            <a:ext cx="2134053" cy="3108739"/>
          </a:xfrm>
        </p:spPr>
        <p:txBody>
          <a:bodyPr/>
          <a:lstStyle/>
          <a:p>
            <a:r>
              <a:rPr lang="en-US" sz="1600" dirty="0"/>
              <a:t>Authentication flow</a:t>
            </a:r>
          </a:p>
          <a:p>
            <a:pPr marL="342900" lvl="1" indent="-342900">
              <a:buFont typeface="+mj-lt"/>
              <a:buAutoNum type="arabicPeriod"/>
            </a:pPr>
            <a:r>
              <a:rPr lang="en-US" dirty="0"/>
              <a:t>Sign user in</a:t>
            </a:r>
          </a:p>
          <a:p>
            <a:pPr marL="342900" lvl="1" indent="-342900">
              <a:buFont typeface="+mj-lt"/>
              <a:buAutoNum type="arabicPeriod"/>
            </a:pPr>
            <a:r>
              <a:rPr lang="en-US" dirty="0"/>
              <a:t>Post-authentication</a:t>
            </a:r>
          </a:p>
          <a:p>
            <a:pPr marL="342900" lvl="1" indent="-342900">
              <a:buFont typeface="+mj-lt"/>
              <a:buAutoNum type="arabicPeriod"/>
            </a:pPr>
            <a:r>
              <a:rPr lang="en-US" dirty="0"/>
              <a:t>Establish authenticated session</a:t>
            </a:r>
          </a:p>
          <a:p>
            <a:pPr marL="342900" lvl="1" indent="-342900">
              <a:buFont typeface="+mj-lt"/>
              <a:buAutoNum type="arabicPeriod"/>
            </a:pPr>
            <a:r>
              <a:rPr lang="en-US" dirty="0"/>
              <a:t>Serve authenticated content</a:t>
            </a:r>
          </a:p>
          <a:p>
            <a:pPr lvl="1"/>
            <a:endParaRPr lang="en-US" dirty="0"/>
          </a:p>
        </p:txBody>
      </p:sp>
      <p:sp>
        <p:nvSpPr>
          <p:cNvPr id="7" name="Text Placeholder 6">
            <a:extLst>
              <a:ext uri="{FF2B5EF4-FFF2-40B4-BE49-F238E27FC236}">
                <a16:creationId xmlns:a16="http://schemas.microsoft.com/office/drawing/2014/main" id="{6314F0EF-9028-4EE8-912D-D4123B782F3B}"/>
              </a:ext>
            </a:extLst>
          </p:cNvPr>
          <p:cNvSpPr>
            <a:spLocks noGrp="1"/>
          </p:cNvSpPr>
          <p:nvPr>
            <p:ph type="body" sz="quarter" idx="21"/>
          </p:nvPr>
        </p:nvSpPr>
        <p:spPr>
          <a:xfrm>
            <a:off x="9625854" y="2159000"/>
            <a:ext cx="2134053" cy="3108739"/>
          </a:xfrm>
        </p:spPr>
        <p:txBody>
          <a:bodyPr/>
          <a:lstStyle/>
          <a:p>
            <a:r>
              <a:rPr lang="en-US" sz="1600" dirty="0"/>
              <a:t>Authorization behavior</a:t>
            </a:r>
          </a:p>
          <a:p>
            <a:pPr marL="177800" lvl="1" indent="-177800">
              <a:buFont typeface="Arial" panose="020B0604020202020204" pitchFamily="34" charset="0"/>
              <a:buChar char="•"/>
            </a:pPr>
            <a:r>
              <a:rPr lang="en-US" dirty="0"/>
              <a:t>Allow unauthenticated requests</a:t>
            </a:r>
          </a:p>
          <a:p>
            <a:pPr marL="177800" lvl="1" indent="-177800">
              <a:buFont typeface="Arial" panose="020B0604020202020204" pitchFamily="34" charset="0"/>
              <a:buChar char="•"/>
            </a:pPr>
            <a:r>
              <a:rPr lang="en-US" dirty="0"/>
              <a:t>Require authentication</a:t>
            </a:r>
          </a:p>
        </p:txBody>
      </p:sp>
    </p:spTree>
    <p:extLst>
      <p:ext uri="{BB962C8B-B14F-4D97-AF65-F5344CB8AC3E}">
        <p14:creationId xmlns:p14="http://schemas.microsoft.com/office/powerpoint/2010/main" val="29741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Discover App Service networking features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3"/>
          </p:nvPr>
        </p:nvSpPr>
        <p:spPr>
          <a:xfrm>
            <a:off x="418643" y="1256481"/>
            <a:ext cx="5394960" cy="4355038"/>
          </a:xfrm>
        </p:spPr>
        <p:txBody>
          <a:bodyPr/>
          <a:lstStyle/>
          <a:p>
            <a:r>
              <a:rPr lang="en-US" sz="2000" dirty="0"/>
              <a:t>Multitenant App Service networking features</a:t>
            </a:r>
          </a:p>
          <a:p>
            <a:pPr lvl="1"/>
            <a:r>
              <a:rPr lang="en-US" sz="1800" dirty="0"/>
              <a:t>Azure App Service is a distributed system. All the roles in an App Service deployment exist in a multitenant network.</a:t>
            </a:r>
          </a:p>
          <a:p>
            <a:pPr marL="342900" lvl="1" indent="-342900">
              <a:buFont typeface="Arial" panose="020B0604020202020204" pitchFamily="34" charset="0"/>
              <a:buChar char="•"/>
            </a:pPr>
            <a:r>
              <a:rPr lang="en-US" sz="1800" dirty="0"/>
              <a:t>Inbound features</a:t>
            </a:r>
            <a:r>
              <a:rPr lang="en-US" dirty="0"/>
              <a:t>	</a:t>
            </a:r>
          </a:p>
          <a:p>
            <a:pPr lvl="3"/>
            <a:r>
              <a:rPr lang="en-US" sz="1600" dirty="0"/>
              <a:t>App-assigned address</a:t>
            </a:r>
          </a:p>
          <a:p>
            <a:pPr lvl="3"/>
            <a:r>
              <a:rPr lang="en-US" sz="1600" dirty="0"/>
              <a:t>Access restrictions	</a:t>
            </a:r>
          </a:p>
          <a:p>
            <a:pPr lvl="3"/>
            <a:r>
              <a:rPr lang="en-US" sz="1600" dirty="0"/>
              <a:t>Service endpoints	</a:t>
            </a:r>
          </a:p>
          <a:p>
            <a:pPr lvl="3"/>
            <a:r>
              <a:rPr lang="en-US" sz="1600" dirty="0"/>
              <a:t>Private endpoints	</a:t>
            </a:r>
          </a:p>
          <a:p>
            <a:pPr marL="342900" lvl="1" indent="-342900">
              <a:buFont typeface="Arial" panose="020B0604020202020204" pitchFamily="34" charset="0"/>
              <a:buChar char="•"/>
            </a:pPr>
            <a:r>
              <a:rPr lang="en-US" sz="1800" dirty="0"/>
              <a:t>Outbound features 	</a:t>
            </a:r>
          </a:p>
          <a:p>
            <a:pPr lvl="3"/>
            <a:r>
              <a:rPr lang="en-US" sz="1600" dirty="0"/>
              <a:t>Hybrid Connections </a:t>
            </a:r>
          </a:p>
          <a:p>
            <a:pPr lvl="3"/>
            <a:r>
              <a:rPr lang="en-US" sz="1600" dirty="0"/>
              <a:t>Gateway-required </a:t>
            </a:r>
            <a:r>
              <a:rPr lang="en-US" sz="1600" dirty="0" err="1"/>
              <a:t>VNet</a:t>
            </a:r>
            <a:r>
              <a:rPr lang="en-US" sz="1600" dirty="0"/>
              <a:t> Integration </a:t>
            </a:r>
          </a:p>
          <a:p>
            <a:pPr lvl="3"/>
            <a:r>
              <a:rPr lang="en-US" sz="1600" dirty="0" err="1"/>
              <a:t>VNet</a:t>
            </a:r>
            <a:r>
              <a:rPr lang="en-US" sz="1600" dirty="0"/>
              <a:t> Integration</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4"/>
          </p:nvPr>
        </p:nvSpPr>
        <p:spPr>
          <a:xfrm>
            <a:off x="6365304" y="1256481"/>
            <a:ext cx="5408231" cy="3693319"/>
          </a:xfrm>
        </p:spPr>
        <p:txBody>
          <a:bodyPr/>
          <a:lstStyle/>
          <a:p>
            <a:r>
              <a:rPr lang="en-US" sz="2000" dirty="0"/>
              <a:t>Single-tenant networking </a:t>
            </a:r>
          </a:p>
          <a:p>
            <a:r>
              <a:rPr lang="en-US" sz="1800" spc="0" dirty="0">
                <a:solidFill>
                  <a:schemeClr val="tx1"/>
                </a:solidFill>
                <a:latin typeface="+mn-lt"/>
              </a:rPr>
              <a:t>Azure App Service Environment hosts Isolated SKU plans directly in your Azure virtual network. There are two deployment types for an App Service Environment.</a:t>
            </a:r>
          </a:p>
          <a:p>
            <a:pPr marL="285750" indent="-285750">
              <a:buFont typeface="Arial" panose="020B0604020202020204" pitchFamily="34" charset="0"/>
              <a:buChar char="•"/>
            </a:pPr>
            <a:r>
              <a:rPr lang="en-US" sz="1800" b="1" spc="0" dirty="0">
                <a:solidFill>
                  <a:schemeClr val="tx1"/>
                </a:solidFill>
                <a:latin typeface="+mn-lt"/>
              </a:rPr>
              <a:t>External</a:t>
            </a:r>
            <a:r>
              <a:rPr lang="en-US" sz="1800" b="1" spc="0">
                <a:solidFill>
                  <a:schemeClr val="tx1"/>
                </a:solidFill>
                <a:latin typeface="+mn-lt"/>
              </a:rPr>
              <a:t>:</a:t>
            </a:r>
            <a:r>
              <a:rPr lang="en-US" sz="1800" spc="0">
                <a:solidFill>
                  <a:schemeClr val="tx1"/>
                </a:solidFill>
                <a:latin typeface="+mn-lt"/>
              </a:rPr>
              <a:t> Exposes </a:t>
            </a:r>
            <a:r>
              <a:rPr lang="en-US" sz="1800" spc="0" dirty="0">
                <a:solidFill>
                  <a:schemeClr val="tx1"/>
                </a:solidFill>
                <a:latin typeface="+mn-lt"/>
              </a:rPr>
              <a:t>the hosted apps by using an IP address that is accessible on the internet.</a:t>
            </a:r>
          </a:p>
          <a:p>
            <a:pPr marL="285750" indent="-285750">
              <a:buFont typeface="Arial" panose="020B0604020202020204" pitchFamily="34" charset="0"/>
              <a:buChar char="•"/>
            </a:pPr>
            <a:r>
              <a:rPr lang="en-US" sz="1800" b="1" spc="0" dirty="0">
                <a:solidFill>
                  <a:schemeClr val="tx1"/>
                </a:solidFill>
                <a:latin typeface="+mn-lt"/>
              </a:rPr>
              <a:t>Internal load balancer:</a:t>
            </a:r>
            <a:r>
              <a:rPr lang="en-US" sz="1800" spc="0" dirty="0">
                <a:solidFill>
                  <a:schemeClr val="tx1"/>
                </a:solidFill>
                <a:latin typeface="+mn-lt"/>
              </a:rPr>
              <a:t> Exposes the hosted apps on an IP address inside your virtual network.</a:t>
            </a:r>
          </a:p>
          <a:p>
            <a:endParaRPr lang="en-US" sz="1800" spc="0" dirty="0">
              <a:solidFill>
                <a:schemeClr val="tx1"/>
              </a:solidFill>
              <a:latin typeface="+mn-lt"/>
            </a:endParaRPr>
          </a:p>
          <a:p>
            <a:endParaRPr lang="en-US" dirty="0"/>
          </a:p>
        </p:txBody>
      </p:sp>
    </p:spTree>
    <p:extLst>
      <p:ext uri="{BB962C8B-B14F-4D97-AF65-F5344CB8AC3E}">
        <p14:creationId xmlns:p14="http://schemas.microsoft.com/office/powerpoint/2010/main" val="4030333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44215" y="684842"/>
            <a:ext cx="11341268" cy="680196"/>
          </a:xfrm>
        </p:spPr>
        <p:txBody>
          <a:bodyPr/>
          <a:lstStyle/>
          <a:p>
            <a:r>
              <a:rPr lang="en-US" dirty="0"/>
              <a:t>Exercise: Create a static HTML web app by using Azure Cloud Shell</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89" y="2025823"/>
            <a:ext cx="4825711" cy="1744075"/>
          </a:xfrm>
          <a:ln>
            <a:solidFill>
              <a:schemeClr val="tx2"/>
            </a:solidFill>
          </a:ln>
        </p:spPr>
        <p:txBody>
          <a:bodyPr/>
          <a:lstStyle/>
          <a:p>
            <a:r>
              <a:rPr lang="en-US" dirty="0">
                <a:solidFill>
                  <a:schemeClr val="tx1"/>
                </a:solidFill>
              </a:rPr>
              <a:t>Login to Azure and download</a:t>
            </a:r>
          </a:p>
          <a:p>
            <a:r>
              <a:rPr lang="en-US" dirty="0">
                <a:solidFill>
                  <a:schemeClr val="tx1"/>
                </a:solidFill>
              </a:rPr>
              <a:t>the sample app</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5730563" y="2025823"/>
            <a:ext cx="4825711" cy="1744075"/>
          </a:xfrm>
          <a:ln>
            <a:solidFill>
              <a:schemeClr val="tx2"/>
            </a:solidFill>
          </a:ln>
        </p:spPr>
        <p:txBody>
          <a:bodyPr/>
          <a:lstStyle/>
          <a:p>
            <a:r>
              <a:rPr lang="en-US" dirty="0">
                <a:solidFill>
                  <a:schemeClr val="tx1"/>
                </a:solidFill>
              </a:rPr>
              <a:t>Create the web app</a:t>
            </a:r>
          </a:p>
        </p:txBody>
      </p:sp>
      <p:grpSp>
        <p:nvGrpSpPr>
          <p:cNvPr id="9" name="Group 8">
            <a:extLst>
              <a:ext uri="{FF2B5EF4-FFF2-40B4-BE49-F238E27FC236}">
                <a16:creationId xmlns:a16="http://schemas.microsoft.com/office/drawing/2014/main" id="{8ACB2E95-2B43-4278-A6B1-EF95075DBEE4}"/>
              </a:ext>
              <a:ext uri="{C183D7F6-B498-43B3-948B-1728B52AA6E4}">
                <adec:decorative xmlns:adec="http://schemas.microsoft.com/office/drawing/2017/decorative" val="1"/>
              </a:ext>
            </a:extLst>
          </p:cNvPr>
          <p:cNvGrpSpPr/>
          <p:nvPr/>
        </p:nvGrpSpPr>
        <p:grpSpPr>
          <a:xfrm>
            <a:off x="4507018" y="3029446"/>
            <a:ext cx="629030" cy="629030"/>
            <a:chOff x="3166954" y="3156043"/>
            <a:chExt cx="723714" cy="723714"/>
          </a:xfrm>
        </p:grpSpPr>
        <p:grpSp>
          <p:nvGrpSpPr>
            <p:cNvPr id="8" name="Group 7">
              <a:extLst>
                <a:ext uri="{FF2B5EF4-FFF2-40B4-BE49-F238E27FC236}">
                  <a16:creationId xmlns:a16="http://schemas.microsoft.com/office/drawing/2014/main" id="{8B8E46EC-D9DF-4D15-85E9-765AFAA183BD}"/>
                </a:ext>
              </a:extLst>
            </p:cNvPr>
            <p:cNvGrpSpPr/>
            <p:nvPr/>
          </p:nvGrpSpPr>
          <p:grpSpPr>
            <a:xfrm>
              <a:off x="3166954" y="3156043"/>
              <a:ext cx="723714" cy="723714"/>
              <a:chOff x="3166954" y="3156043"/>
              <a:chExt cx="723714" cy="723714"/>
            </a:xfrm>
          </p:grpSpPr>
          <p:sp>
            <p:nvSpPr>
              <p:cNvPr id="32" name="AutoShape 3">
                <a:extLst>
                  <a:ext uri="{FF2B5EF4-FFF2-40B4-BE49-F238E27FC236}">
                    <a16:creationId xmlns:a16="http://schemas.microsoft.com/office/drawing/2014/main" id="{9D6481ED-2F00-4463-937D-3325EEA955DE}"/>
                  </a:ext>
                </a:extLst>
              </p:cNvPr>
              <p:cNvSpPr>
                <a:spLocks noChangeAspect="1" noChangeArrowheads="1" noTextEdit="1"/>
              </p:cNvSpPr>
              <p:nvPr/>
            </p:nvSpPr>
            <p:spPr bwMode="auto">
              <a:xfrm>
                <a:off x="3166954" y="3156043"/>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5">
                <a:extLst>
                  <a:ext uri="{FF2B5EF4-FFF2-40B4-BE49-F238E27FC236}">
                    <a16:creationId xmlns:a16="http://schemas.microsoft.com/office/drawing/2014/main" id="{168C1702-1EE7-41AA-B444-49FE0D5397BD}"/>
                  </a:ext>
                </a:extLst>
              </p:cNvPr>
              <p:cNvSpPr>
                <a:spLocks/>
              </p:cNvSpPr>
              <p:nvPr/>
            </p:nvSpPr>
            <p:spPr bwMode="auto">
              <a:xfrm>
                <a:off x="3166954" y="3156043"/>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9" name="Freeform 6">
                <a:extLst>
                  <a:ext uri="{FF2B5EF4-FFF2-40B4-BE49-F238E27FC236}">
                    <a16:creationId xmlns:a16="http://schemas.microsoft.com/office/drawing/2014/main" id="{A77C703B-9C36-4BBC-98AE-9ED592B150BF}"/>
                  </a:ext>
                </a:extLst>
              </p:cNvPr>
              <p:cNvSpPr>
                <a:spLocks noEditPoints="1"/>
              </p:cNvSpPr>
              <p:nvPr/>
            </p:nvSpPr>
            <p:spPr bwMode="auto">
              <a:xfrm>
                <a:off x="3224205" y="3212560"/>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2" name="Picture 1" descr="Icon of three dots and outward pointing chevrons on left and right">
              <a:extLst>
                <a:ext uri="{FF2B5EF4-FFF2-40B4-BE49-F238E27FC236}">
                  <a16:creationId xmlns:a16="http://schemas.microsoft.com/office/drawing/2014/main" id="{FC4AECE6-5E62-41E2-81B0-DDBFD01A2BC7}"/>
                </a:ext>
              </a:extLst>
            </p:cNvPr>
            <p:cNvPicPr>
              <a:picLocks noChangeAspect="1"/>
            </p:cNvPicPr>
            <p:nvPr/>
          </p:nvPicPr>
          <p:blipFill>
            <a:blip r:embed="rId3"/>
            <a:stretch>
              <a:fillRect/>
            </a:stretch>
          </p:blipFill>
          <p:spPr>
            <a:xfrm>
              <a:off x="3281240" y="3408641"/>
              <a:ext cx="495143" cy="218518"/>
            </a:xfrm>
            <a:prstGeom prst="rect">
              <a:avLst/>
            </a:prstGeom>
          </p:spPr>
        </p:pic>
      </p:grpSp>
      <p:grpSp>
        <p:nvGrpSpPr>
          <p:cNvPr id="7" name="Group 6">
            <a:extLst>
              <a:ext uri="{FF2B5EF4-FFF2-40B4-BE49-F238E27FC236}">
                <a16:creationId xmlns:a16="http://schemas.microsoft.com/office/drawing/2014/main" id="{208699CD-D565-4A5F-9F9F-1EFCB1C64E3D}"/>
              </a:ext>
              <a:ext uri="{C183D7F6-B498-43B3-948B-1728B52AA6E4}">
                <adec:decorative xmlns:adec="http://schemas.microsoft.com/office/drawing/2017/decorative" val="1"/>
              </a:ext>
            </a:extLst>
          </p:cNvPr>
          <p:cNvGrpSpPr/>
          <p:nvPr/>
        </p:nvGrpSpPr>
        <p:grpSpPr>
          <a:xfrm>
            <a:off x="9882418" y="3078569"/>
            <a:ext cx="629030" cy="629030"/>
            <a:chOff x="7012307" y="3156043"/>
            <a:chExt cx="723714" cy="723714"/>
          </a:xfrm>
        </p:grpSpPr>
        <p:grpSp>
          <p:nvGrpSpPr>
            <p:cNvPr id="5" name="Group 4">
              <a:extLst>
                <a:ext uri="{FF2B5EF4-FFF2-40B4-BE49-F238E27FC236}">
                  <a16:creationId xmlns:a16="http://schemas.microsoft.com/office/drawing/2014/main" id="{FC58E253-45D2-4633-9327-98FE36D4D783}"/>
                </a:ext>
              </a:extLst>
            </p:cNvPr>
            <p:cNvGrpSpPr/>
            <p:nvPr/>
          </p:nvGrpSpPr>
          <p:grpSpPr>
            <a:xfrm>
              <a:off x="7012307" y="3156043"/>
              <a:ext cx="723714" cy="723714"/>
              <a:chOff x="7012307" y="3156043"/>
              <a:chExt cx="723714" cy="723714"/>
            </a:xfrm>
          </p:grpSpPr>
          <p:sp>
            <p:nvSpPr>
              <p:cNvPr id="44" name="AutoShape 3">
                <a:extLst>
                  <a:ext uri="{FF2B5EF4-FFF2-40B4-BE49-F238E27FC236}">
                    <a16:creationId xmlns:a16="http://schemas.microsoft.com/office/drawing/2014/main" id="{16E907D9-F80F-402A-85F9-AAFB85E33AFF}"/>
                  </a:ext>
                </a:extLst>
              </p:cNvPr>
              <p:cNvSpPr>
                <a:spLocks noChangeAspect="1" noChangeArrowheads="1" noTextEdit="1"/>
              </p:cNvSpPr>
              <p:nvPr/>
            </p:nvSpPr>
            <p:spPr bwMode="auto">
              <a:xfrm>
                <a:off x="7012307" y="3156043"/>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
                <a:extLst>
                  <a:ext uri="{FF2B5EF4-FFF2-40B4-BE49-F238E27FC236}">
                    <a16:creationId xmlns:a16="http://schemas.microsoft.com/office/drawing/2014/main" id="{60F1E3EE-B339-46E3-95B4-A6A659AD4E07}"/>
                  </a:ext>
                </a:extLst>
              </p:cNvPr>
              <p:cNvSpPr>
                <a:spLocks/>
              </p:cNvSpPr>
              <p:nvPr/>
            </p:nvSpPr>
            <p:spPr bwMode="auto">
              <a:xfrm>
                <a:off x="7012307" y="3156043"/>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6" name="Freeform 6">
                <a:extLst>
                  <a:ext uri="{FF2B5EF4-FFF2-40B4-BE49-F238E27FC236}">
                    <a16:creationId xmlns:a16="http://schemas.microsoft.com/office/drawing/2014/main" id="{223050F8-D6F1-4B76-84D8-2A0AEB037296}"/>
                  </a:ext>
                </a:extLst>
              </p:cNvPr>
              <p:cNvSpPr>
                <a:spLocks noEditPoints="1"/>
              </p:cNvSpPr>
              <p:nvPr/>
            </p:nvSpPr>
            <p:spPr bwMode="auto">
              <a:xfrm>
                <a:off x="7069558" y="3212560"/>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0" name="Picture 29" descr="Icon of three dots and outward pointing chevrons on left and right">
              <a:extLst>
                <a:ext uri="{FF2B5EF4-FFF2-40B4-BE49-F238E27FC236}">
                  <a16:creationId xmlns:a16="http://schemas.microsoft.com/office/drawing/2014/main" id="{62BEFEED-92A7-46A1-9105-C9EB345D1CD6}"/>
                </a:ext>
              </a:extLst>
            </p:cNvPr>
            <p:cNvPicPr>
              <a:picLocks noChangeAspect="1"/>
            </p:cNvPicPr>
            <p:nvPr/>
          </p:nvPicPr>
          <p:blipFill>
            <a:blip r:embed="rId3"/>
            <a:stretch>
              <a:fillRect/>
            </a:stretch>
          </p:blipFill>
          <p:spPr>
            <a:xfrm>
              <a:off x="7126593" y="3408641"/>
              <a:ext cx="495143" cy="218518"/>
            </a:xfrm>
            <a:prstGeom prst="rect">
              <a:avLst/>
            </a:prstGeom>
          </p:spPr>
        </p:pic>
      </p:grpSp>
      <p:sp>
        <p:nvSpPr>
          <p:cNvPr id="27" name="Text Placeholder 15">
            <a:extLst>
              <a:ext uri="{FF2B5EF4-FFF2-40B4-BE49-F238E27FC236}">
                <a16:creationId xmlns:a16="http://schemas.microsoft.com/office/drawing/2014/main" id="{14C56B41-2940-46DA-8284-9E543C0BCFA7}"/>
              </a:ext>
            </a:extLst>
          </p:cNvPr>
          <p:cNvSpPr txBox="1">
            <a:spLocks/>
          </p:cNvSpPr>
          <p:nvPr/>
        </p:nvSpPr>
        <p:spPr>
          <a:xfrm>
            <a:off x="456562" y="3930880"/>
            <a:ext cx="4801238" cy="1744075"/>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Update and redeploy the app</a:t>
            </a:r>
          </a:p>
        </p:txBody>
      </p:sp>
      <p:grpSp>
        <p:nvGrpSpPr>
          <p:cNvPr id="28" name="Group 27">
            <a:extLst>
              <a:ext uri="{FF2B5EF4-FFF2-40B4-BE49-F238E27FC236}">
                <a16:creationId xmlns:a16="http://schemas.microsoft.com/office/drawing/2014/main" id="{96E8F881-3E30-4E46-A967-5EB7AD2D7126}"/>
              </a:ext>
              <a:ext uri="{C183D7F6-B498-43B3-948B-1728B52AA6E4}">
                <adec:decorative xmlns:adec="http://schemas.microsoft.com/office/drawing/2017/decorative" val="1"/>
              </a:ext>
            </a:extLst>
          </p:cNvPr>
          <p:cNvGrpSpPr/>
          <p:nvPr/>
        </p:nvGrpSpPr>
        <p:grpSpPr>
          <a:xfrm>
            <a:off x="4457257" y="4912199"/>
            <a:ext cx="629030" cy="629030"/>
            <a:chOff x="3166954" y="3156043"/>
            <a:chExt cx="723714" cy="723714"/>
          </a:xfrm>
        </p:grpSpPr>
        <p:grpSp>
          <p:nvGrpSpPr>
            <p:cNvPr id="29" name="Group 28">
              <a:extLst>
                <a:ext uri="{FF2B5EF4-FFF2-40B4-BE49-F238E27FC236}">
                  <a16:creationId xmlns:a16="http://schemas.microsoft.com/office/drawing/2014/main" id="{D8D1B3CA-4BE8-41F4-A95F-2749FAC9ED89}"/>
                </a:ext>
              </a:extLst>
            </p:cNvPr>
            <p:cNvGrpSpPr/>
            <p:nvPr/>
          </p:nvGrpSpPr>
          <p:grpSpPr>
            <a:xfrm>
              <a:off x="3166954" y="3156043"/>
              <a:ext cx="723714" cy="723714"/>
              <a:chOff x="3166954" y="3156043"/>
              <a:chExt cx="723714" cy="723714"/>
            </a:xfrm>
          </p:grpSpPr>
          <p:sp>
            <p:nvSpPr>
              <p:cNvPr id="34" name="AutoShape 3">
                <a:extLst>
                  <a:ext uri="{FF2B5EF4-FFF2-40B4-BE49-F238E27FC236}">
                    <a16:creationId xmlns:a16="http://schemas.microsoft.com/office/drawing/2014/main" id="{B7CD3899-615D-4FD3-A3E9-309037B535B8}"/>
                  </a:ext>
                </a:extLst>
              </p:cNvPr>
              <p:cNvSpPr>
                <a:spLocks noChangeAspect="1" noChangeArrowheads="1" noTextEdit="1"/>
              </p:cNvSpPr>
              <p:nvPr/>
            </p:nvSpPr>
            <p:spPr bwMode="auto">
              <a:xfrm>
                <a:off x="3166954" y="3156043"/>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5">
                <a:extLst>
                  <a:ext uri="{FF2B5EF4-FFF2-40B4-BE49-F238E27FC236}">
                    <a16:creationId xmlns:a16="http://schemas.microsoft.com/office/drawing/2014/main" id="{F3604C4D-A27B-4DF9-8B0B-4B020ED04192}"/>
                  </a:ext>
                </a:extLst>
              </p:cNvPr>
              <p:cNvSpPr>
                <a:spLocks/>
              </p:cNvSpPr>
              <p:nvPr/>
            </p:nvSpPr>
            <p:spPr bwMode="auto">
              <a:xfrm>
                <a:off x="3166954" y="3156043"/>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6" name="Freeform 6">
                <a:extLst>
                  <a:ext uri="{FF2B5EF4-FFF2-40B4-BE49-F238E27FC236}">
                    <a16:creationId xmlns:a16="http://schemas.microsoft.com/office/drawing/2014/main" id="{096F5FA8-7A3D-4274-94A5-B96399FF0B0F}"/>
                  </a:ext>
                </a:extLst>
              </p:cNvPr>
              <p:cNvSpPr>
                <a:spLocks noEditPoints="1"/>
              </p:cNvSpPr>
              <p:nvPr/>
            </p:nvSpPr>
            <p:spPr bwMode="auto">
              <a:xfrm>
                <a:off x="3224205" y="3212560"/>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1" name="Picture 30" descr="Icon of three dots and outward pointing chevrons on left and right">
              <a:extLst>
                <a:ext uri="{FF2B5EF4-FFF2-40B4-BE49-F238E27FC236}">
                  <a16:creationId xmlns:a16="http://schemas.microsoft.com/office/drawing/2014/main" id="{CEA2A980-A8BC-4D64-9414-0D532E922A17}"/>
                </a:ext>
              </a:extLst>
            </p:cNvPr>
            <p:cNvPicPr>
              <a:picLocks noChangeAspect="1"/>
            </p:cNvPicPr>
            <p:nvPr/>
          </p:nvPicPr>
          <p:blipFill>
            <a:blip r:embed="rId3"/>
            <a:stretch>
              <a:fillRect/>
            </a:stretch>
          </p:blipFill>
          <p:spPr>
            <a:xfrm>
              <a:off x="3281240" y="3408641"/>
              <a:ext cx="495143" cy="218518"/>
            </a:xfrm>
            <a:prstGeom prst="rect">
              <a:avLst/>
            </a:prstGeom>
          </p:spPr>
        </p:pic>
      </p:grpSp>
      <p:sp>
        <p:nvSpPr>
          <p:cNvPr id="37" name="Text Placeholder 15">
            <a:extLst>
              <a:ext uri="{FF2B5EF4-FFF2-40B4-BE49-F238E27FC236}">
                <a16:creationId xmlns:a16="http://schemas.microsoft.com/office/drawing/2014/main" id="{BD2215B8-DEA2-4FDF-927F-74C1B3AAF1EB}"/>
              </a:ext>
            </a:extLst>
          </p:cNvPr>
          <p:cNvSpPr txBox="1">
            <a:spLocks/>
          </p:cNvSpPr>
          <p:nvPr/>
        </p:nvSpPr>
        <p:spPr>
          <a:xfrm>
            <a:off x="5723840" y="3946330"/>
            <a:ext cx="4832434" cy="1744075"/>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Clean up resources</a:t>
            </a:r>
          </a:p>
        </p:txBody>
      </p:sp>
      <p:grpSp>
        <p:nvGrpSpPr>
          <p:cNvPr id="40" name="Group 39">
            <a:extLst>
              <a:ext uri="{FF2B5EF4-FFF2-40B4-BE49-F238E27FC236}">
                <a16:creationId xmlns:a16="http://schemas.microsoft.com/office/drawing/2014/main" id="{8D8E48CE-B3E8-407F-B49D-124F1104FB88}"/>
              </a:ext>
              <a:ext uri="{C183D7F6-B498-43B3-948B-1728B52AA6E4}">
                <adec:decorative xmlns:adec="http://schemas.microsoft.com/office/drawing/2017/decorative" val="1"/>
              </a:ext>
            </a:extLst>
          </p:cNvPr>
          <p:cNvGrpSpPr/>
          <p:nvPr/>
        </p:nvGrpSpPr>
        <p:grpSpPr>
          <a:xfrm>
            <a:off x="9832657" y="4936374"/>
            <a:ext cx="629030" cy="629030"/>
            <a:chOff x="3166954" y="3156043"/>
            <a:chExt cx="723714" cy="723714"/>
          </a:xfrm>
        </p:grpSpPr>
        <p:grpSp>
          <p:nvGrpSpPr>
            <p:cNvPr id="41" name="Group 40">
              <a:extLst>
                <a:ext uri="{FF2B5EF4-FFF2-40B4-BE49-F238E27FC236}">
                  <a16:creationId xmlns:a16="http://schemas.microsoft.com/office/drawing/2014/main" id="{F96B6653-E163-4233-AF01-A7E619E50304}"/>
                </a:ext>
              </a:extLst>
            </p:cNvPr>
            <p:cNvGrpSpPr/>
            <p:nvPr/>
          </p:nvGrpSpPr>
          <p:grpSpPr>
            <a:xfrm>
              <a:off x="3166954" y="3156043"/>
              <a:ext cx="723714" cy="723714"/>
              <a:chOff x="3166954" y="3156043"/>
              <a:chExt cx="723714" cy="723714"/>
            </a:xfrm>
          </p:grpSpPr>
          <p:sp>
            <p:nvSpPr>
              <p:cNvPr id="43" name="AutoShape 3">
                <a:extLst>
                  <a:ext uri="{FF2B5EF4-FFF2-40B4-BE49-F238E27FC236}">
                    <a16:creationId xmlns:a16="http://schemas.microsoft.com/office/drawing/2014/main" id="{7CC07CF6-C0BB-439C-B59D-2341B749C4F2}"/>
                  </a:ext>
                </a:extLst>
              </p:cNvPr>
              <p:cNvSpPr>
                <a:spLocks noChangeAspect="1" noChangeArrowheads="1" noTextEdit="1"/>
              </p:cNvSpPr>
              <p:nvPr/>
            </p:nvSpPr>
            <p:spPr bwMode="auto">
              <a:xfrm>
                <a:off x="3166954" y="3156043"/>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Freeform 5">
                <a:extLst>
                  <a:ext uri="{FF2B5EF4-FFF2-40B4-BE49-F238E27FC236}">
                    <a16:creationId xmlns:a16="http://schemas.microsoft.com/office/drawing/2014/main" id="{6CBE7D5D-D1CE-4C50-A44D-61220C3AAD59}"/>
                  </a:ext>
                </a:extLst>
              </p:cNvPr>
              <p:cNvSpPr>
                <a:spLocks/>
              </p:cNvSpPr>
              <p:nvPr/>
            </p:nvSpPr>
            <p:spPr bwMode="auto">
              <a:xfrm>
                <a:off x="3166954" y="3156043"/>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47" name="Freeform 6">
                <a:extLst>
                  <a:ext uri="{FF2B5EF4-FFF2-40B4-BE49-F238E27FC236}">
                    <a16:creationId xmlns:a16="http://schemas.microsoft.com/office/drawing/2014/main" id="{099EEBF8-9C4A-4D6D-B699-D68C0244768A}"/>
                  </a:ext>
                </a:extLst>
              </p:cNvPr>
              <p:cNvSpPr>
                <a:spLocks noEditPoints="1"/>
              </p:cNvSpPr>
              <p:nvPr/>
            </p:nvSpPr>
            <p:spPr bwMode="auto">
              <a:xfrm>
                <a:off x="3224205" y="3212560"/>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42" name="Picture 41" descr="Icon of three dots and outward pointing chevrons on left and right">
              <a:extLst>
                <a:ext uri="{FF2B5EF4-FFF2-40B4-BE49-F238E27FC236}">
                  <a16:creationId xmlns:a16="http://schemas.microsoft.com/office/drawing/2014/main" id="{22B3C724-CCBF-4D75-B808-6866FB8D7D2E}"/>
                </a:ext>
              </a:extLst>
            </p:cNvPr>
            <p:cNvPicPr>
              <a:picLocks noChangeAspect="1"/>
            </p:cNvPicPr>
            <p:nvPr/>
          </p:nvPicPr>
          <p:blipFill>
            <a:blip r:embed="rId3"/>
            <a:stretch>
              <a:fillRect/>
            </a:stretch>
          </p:blipFill>
          <p:spPr>
            <a:xfrm>
              <a:off x="3281240" y="3408641"/>
              <a:ext cx="495143" cy="218518"/>
            </a:xfrm>
            <a:prstGeom prst="rect">
              <a:avLst/>
            </a:prstGeom>
          </p:spPr>
        </p:pic>
      </p:grpSp>
    </p:spTree>
    <p:extLst>
      <p:ext uri="{BB962C8B-B14F-4D97-AF65-F5344CB8AC3E}">
        <p14:creationId xmlns:p14="http://schemas.microsoft.com/office/powerpoint/2010/main" val="233687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5722</Words>
  <Application>Microsoft Office PowerPoint</Application>
  <PresentationFormat>Widescreen</PresentationFormat>
  <Paragraphs>483</Paragraphs>
  <Slides>30</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vt:lpstr>
      <vt:lpstr>Consolas</vt:lpstr>
      <vt:lpstr>Segoe UI</vt:lpstr>
      <vt:lpstr>Segoe UI Light</vt:lpstr>
      <vt:lpstr>Segoe UI Semibold</vt:lpstr>
      <vt:lpstr>Wingdings</vt:lpstr>
      <vt:lpstr>Microsoft Azure Template</vt:lpstr>
      <vt:lpstr>Module 01: Create Azure App Service web apps</vt:lpstr>
      <vt:lpstr>Lesson 1: Explore Azure App Service</vt:lpstr>
      <vt:lpstr>Examine Azure App Service</vt:lpstr>
      <vt:lpstr>Examine Azure App Service plans (1 / 2)</vt:lpstr>
      <vt:lpstr>Examine Azure App Service plans (2 / 2)</vt:lpstr>
      <vt:lpstr> Deploy to App Service</vt:lpstr>
      <vt:lpstr>Explore authentication and authorization in App Service</vt:lpstr>
      <vt:lpstr>Discover App Service networking features</vt:lpstr>
      <vt:lpstr>Exercise: Create a static HTML web app by using Azure Cloud Shell</vt:lpstr>
      <vt:lpstr>Lesson 2: Configure web app settings</vt:lpstr>
      <vt:lpstr>Configure application settings (1 / 2)</vt:lpstr>
      <vt:lpstr>Configure application settings (2 / 2)</vt:lpstr>
      <vt:lpstr>Configure general settings</vt:lpstr>
      <vt:lpstr>Configure path mappings</vt:lpstr>
      <vt:lpstr>Enable diagnostic logging</vt:lpstr>
      <vt:lpstr>Configure security certificates</vt:lpstr>
      <vt:lpstr>Manage app features</vt:lpstr>
      <vt:lpstr>Lesson 3: Scale apps in Azure App Service</vt:lpstr>
      <vt:lpstr>Examine autoscale factors</vt:lpstr>
      <vt:lpstr>Identify autoscale factors</vt:lpstr>
      <vt:lpstr>Enable autoscale in App Service</vt:lpstr>
      <vt:lpstr>Explore autoscale best practices</vt:lpstr>
      <vt:lpstr>Lesson 4: Explore Azure App Service deployment slots</vt:lpstr>
      <vt:lpstr>Explore staging environments</vt:lpstr>
      <vt:lpstr>Examine slot swapping (1 / 2)</vt:lpstr>
      <vt:lpstr>Examine slot swapping (2 / 2)</vt:lpstr>
      <vt:lpstr>Swap deployment slots</vt:lpstr>
      <vt:lpstr>Route traffic in App Service</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2021-12-14T19:55:22Z</dcterms:created>
  <dcterms:modified xsi:type="dcterms:W3CDTF">2023-01-16T02:55:54Z</dcterms:modified>
</cp:coreProperties>
</file>