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51"/>
  </p:notesMasterIdLst>
  <p:handoutMasterIdLst>
    <p:handoutMasterId r:id="rId52"/>
  </p:handoutMasterIdLst>
  <p:sldIdLst>
    <p:sldId id="1627" r:id="rId2"/>
    <p:sldId id="1836" r:id="rId3"/>
    <p:sldId id="1867" r:id="rId4"/>
    <p:sldId id="1927" r:id="rId5"/>
    <p:sldId id="1870" r:id="rId6"/>
    <p:sldId id="1872" r:id="rId7"/>
    <p:sldId id="1873" r:id="rId8"/>
    <p:sldId id="1874" r:id="rId9"/>
    <p:sldId id="1875" r:id="rId10"/>
    <p:sldId id="1878" r:id="rId11"/>
    <p:sldId id="1883" r:id="rId12"/>
    <p:sldId id="1880" r:id="rId13"/>
    <p:sldId id="1833" r:id="rId14"/>
    <p:sldId id="1885" r:id="rId15"/>
    <p:sldId id="1871" r:id="rId16"/>
    <p:sldId id="1886" r:id="rId17"/>
    <p:sldId id="1887" r:id="rId18"/>
    <p:sldId id="1888" r:id="rId19"/>
    <p:sldId id="1889" r:id="rId20"/>
    <p:sldId id="1891" r:id="rId21"/>
    <p:sldId id="1892" r:id="rId22"/>
    <p:sldId id="1893" r:id="rId23"/>
    <p:sldId id="1894" r:id="rId24"/>
    <p:sldId id="1895" r:id="rId25"/>
    <p:sldId id="1877" r:id="rId26"/>
    <p:sldId id="1897" r:id="rId27"/>
    <p:sldId id="1775" r:id="rId28"/>
    <p:sldId id="1834" r:id="rId29"/>
    <p:sldId id="1901" r:id="rId30"/>
    <p:sldId id="1902" r:id="rId31"/>
    <p:sldId id="1903" r:id="rId32"/>
    <p:sldId id="1905" r:id="rId33"/>
    <p:sldId id="1890" r:id="rId34"/>
    <p:sldId id="1909" r:id="rId35"/>
    <p:sldId id="1911" r:id="rId36"/>
    <p:sldId id="1912" r:id="rId37"/>
    <p:sldId id="1914" r:id="rId38"/>
    <p:sldId id="1916" r:id="rId39"/>
    <p:sldId id="1917" r:id="rId40"/>
    <p:sldId id="1918" r:id="rId41"/>
    <p:sldId id="1919" r:id="rId42"/>
    <p:sldId id="1921" r:id="rId43"/>
    <p:sldId id="1913" r:id="rId44"/>
    <p:sldId id="1915" r:id="rId45"/>
    <p:sldId id="1923" r:id="rId46"/>
    <p:sldId id="1924" r:id="rId47"/>
    <p:sldId id="1920" r:id="rId48"/>
    <p:sldId id="1865" r:id="rId49"/>
    <p:sldId id="1786"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253" autoAdjust="0"/>
  </p:normalViewPr>
  <p:slideViewPr>
    <p:cSldViewPr snapToGrid="0">
      <p:cViewPr varScale="1">
        <p:scale>
          <a:sx n="57" d="100"/>
          <a:sy n="57" d="100"/>
        </p:scale>
        <p:origin x="1176" y="66"/>
      </p:cViewPr>
      <p:guideLst/>
    </p:cSldViewPr>
  </p:slid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1/18/2023 5:59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1/18/2023 5:59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marketplace.visualstudio.com/items?itemName=ms-azuretools.vscode-azurefunctions" TargetMode="External"/><Relationship Id="rId3" Type="http://schemas.openxmlformats.org/officeDocument/2006/relationships/hyperlink" Target="https://azure.com/free" TargetMode="External"/><Relationship Id="rId7" Type="http://schemas.openxmlformats.org/officeDocument/2006/relationships/hyperlink" Target="https://marketplace.visualstudio.com/items?itemName=ms-dotnettools.csharp"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code.visualstudio.com/docs/supporting/requirements#_platforms" TargetMode="External"/><Relationship Id="rId5" Type="http://schemas.openxmlformats.org/officeDocument/2006/relationships/hyperlink" Target="https://code.visualstudio.com/" TargetMode="External"/><Relationship Id="rId4" Type="http://schemas.openxmlformats.org/officeDocument/2006/relationships/hyperlink" Target="https://docs.microsoft.com/en-us/azure/azure-functions/functions-run-local#install-the-azure-functions-core-tool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Runtime scaling</a:t>
            </a:r>
          </a:p>
          <a:p>
            <a:r>
              <a:rPr lang="en-US" dirty="0"/>
              <a:t>The unit of scale for Azure Functions is the function app.</a:t>
            </a:r>
          </a:p>
          <a:p>
            <a:pPr marL="171450" indent="-171450">
              <a:buFont typeface="Arial" panose="020B0604020202020204" pitchFamily="34" charset="0"/>
              <a:buChar char="•"/>
            </a:pPr>
            <a:r>
              <a:rPr lang="en-US" dirty="0"/>
              <a:t>When the function app is scaled out, additional resources are allocated to run multiple instances of the Azure Functions host.</a:t>
            </a:r>
          </a:p>
          <a:p>
            <a:pPr marL="171450" indent="-171450">
              <a:buFont typeface="Arial" panose="020B0604020202020204" pitchFamily="34" charset="0"/>
              <a:buChar char="•"/>
            </a:pPr>
            <a:r>
              <a:rPr lang="en-US" dirty="0"/>
              <a:t>Conversely, as compute demand is reduced, the scale controller removes function host instances.</a:t>
            </a:r>
          </a:p>
          <a:p>
            <a:pPr marL="171450" indent="-171450">
              <a:buFont typeface="Arial" panose="020B0604020202020204" pitchFamily="34" charset="0"/>
              <a:buChar char="•"/>
            </a:pPr>
            <a:r>
              <a:rPr lang="en-US" dirty="0"/>
              <a:t>The number of instances is eventually "scaled in" to zero when no functions are running within a function app.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a:t>
            </a:r>
            <a:r>
              <a:rPr lang="en-US" dirty="0"/>
              <a:t>: After your function app has been idle for a number of minutes, the platform may scale the number of instances on which your app runs down to zero. The next request has the added latency of scaling from zero to one. This latency is referred to as a cold start.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39178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6068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Limit scale out</a:t>
            </a:r>
          </a:p>
          <a:p>
            <a:r>
              <a:rPr lang="en-US" dirty="0"/>
              <a:t>By default, Consumption plan functions scale out to as many as 200 instances, and Premium plan functions will scale out to as many as 100 instances. You can specify a lower maximum for a specific app by modifying the </a:t>
            </a:r>
            <a:r>
              <a:rPr lang="en-US" dirty="0" err="1"/>
              <a:t>functionAppScaleLimit</a:t>
            </a:r>
            <a:r>
              <a:rPr lang="en-US" dirty="0"/>
              <a:t> value. The </a:t>
            </a:r>
            <a:r>
              <a:rPr lang="en-US" dirty="0" err="1"/>
              <a:t>functionAppScaleLimit</a:t>
            </a:r>
            <a:r>
              <a:rPr lang="en-US" dirty="0"/>
              <a:t> can be set to 0 or null for unrestricted, or a valid value between 1 and the app maximum.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82079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bindings property is where you configure both triggers and bindings. Each binding shares a few common settings and some settings which are specific to a particular type of binding. Every binding requires the following settings:</a:t>
            </a:r>
          </a:p>
          <a:p>
            <a:pPr marL="171450" indent="-171450">
              <a:buFont typeface="Arial" panose="020B0604020202020204" pitchFamily="34" charset="0"/>
              <a:buChar char="•"/>
            </a:pPr>
            <a:r>
              <a:rPr lang="en-US" b="1" dirty="0"/>
              <a:t>type</a:t>
            </a:r>
            <a:r>
              <a:rPr lang="en-US" dirty="0"/>
              <a:t> / string - Name of binding. For example, </a:t>
            </a:r>
            <a:r>
              <a:rPr lang="en-US" dirty="0" err="1"/>
              <a:t>queueTrigger</a:t>
            </a:r>
            <a:r>
              <a:rPr lang="en-US" dirty="0"/>
              <a:t>.</a:t>
            </a:r>
          </a:p>
          <a:p>
            <a:pPr marL="171450" indent="-171450">
              <a:buFont typeface="Arial" panose="020B0604020202020204" pitchFamily="34" charset="0"/>
              <a:buChar char="•"/>
            </a:pPr>
            <a:r>
              <a:rPr lang="en-US" b="1" dirty="0"/>
              <a:t>direction</a:t>
            </a:r>
            <a:r>
              <a:rPr lang="en-US" dirty="0"/>
              <a:t> / string - Indicates whether the binding is for receiving data into the function or sending data from the function. For example, in or out.</a:t>
            </a:r>
          </a:p>
          <a:p>
            <a:pPr marL="171450" indent="-171450">
              <a:buFont typeface="Arial" panose="020B0604020202020204" pitchFamily="34" charset="0"/>
              <a:buChar char="•"/>
            </a:pPr>
            <a:r>
              <a:rPr lang="en-US" b="1" dirty="0"/>
              <a:t>name</a:t>
            </a:r>
            <a:r>
              <a:rPr lang="en-US" dirty="0"/>
              <a:t> / string - The name that is used for the bound data in the function. For example, </a:t>
            </a:r>
            <a:r>
              <a:rPr lang="en-US" dirty="0" err="1"/>
              <a:t>myQueue</a:t>
            </a:r>
            <a:r>
              <a:rPr lang="en-US"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53605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dirty="0"/>
              <a:t>: In Functions 2.x all functions in a function app must be authored in the same language. In previous versions of the Azure Functions runtime, this wasn't required.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6686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links below show additional folder structures:</a:t>
            </a:r>
          </a:p>
          <a:p>
            <a:endParaRPr lang="en-US" dirty="0"/>
          </a:p>
          <a:p>
            <a:pPr marL="171450" indent="-171450">
              <a:buFont typeface="Arial" panose="020B0604020202020204" pitchFamily="34" charset="0"/>
              <a:buChar char="•"/>
            </a:pPr>
            <a:r>
              <a:rPr lang="en-US" b="1" dirty="0">
                <a:solidFill>
                  <a:srgbClr val="CE9178"/>
                </a:solidFill>
                <a:effectLst/>
                <a:latin typeface="Consolas" panose="020B0609020204030204" pitchFamily="49" charset="0"/>
              </a:rPr>
              <a:t>C# compiled (.</a:t>
            </a:r>
            <a:r>
              <a:rPr lang="en-US" b="1" dirty="0" err="1">
                <a:solidFill>
                  <a:srgbClr val="CE9178"/>
                </a:solidFill>
                <a:effectLst/>
                <a:latin typeface="Consolas" panose="020B0609020204030204" pitchFamily="49" charset="0"/>
              </a:rPr>
              <a:t>csproj</a:t>
            </a:r>
            <a:r>
              <a:rPr lang="en-US" b="1" dirty="0">
                <a:solidFill>
                  <a:srgbClr val="CE9178"/>
                </a:solidFill>
                <a:effectLst/>
                <a:latin typeface="Consolas" panose="020B0609020204030204" pitchFamily="49" charset="0"/>
              </a:rPr>
              <a:t>):</a:t>
            </a:r>
            <a:r>
              <a:rPr lang="en-US" b="0" dirty="0">
                <a:solidFill>
                  <a:srgbClr val="CE9178"/>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https://docs.microsoft.com/azure/azure-functions/functions-dotnet-class-library#functions-class-library-project</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CE9178"/>
                </a:solidFill>
                <a:effectLst/>
                <a:latin typeface="Consolas" panose="020B0609020204030204" pitchFamily="49" charset="0"/>
              </a:rPr>
              <a:t>C# script (.</a:t>
            </a:r>
            <a:r>
              <a:rPr lang="en-US" b="1" dirty="0" err="1">
                <a:solidFill>
                  <a:srgbClr val="CE9178"/>
                </a:solidFill>
                <a:effectLst/>
                <a:latin typeface="Consolas" panose="020B0609020204030204" pitchFamily="49" charset="0"/>
              </a:rPr>
              <a:t>csx</a:t>
            </a:r>
            <a:r>
              <a:rPr lang="en-US" b="1" dirty="0">
                <a:solidFill>
                  <a:srgbClr val="CE9178"/>
                </a:solidFill>
                <a:effectLst/>
                <a:latin typeface="Consolas" panose="020B0609020204030204" pitchFamily="49" charset="0"/>
              </a:rPr>
              <a:t>):</a:t>
            </a:r>
            <a:r>
              <a:rPr lang="en-US" b="0" dirty="0">
                <a:solidFill>
                  <a:srgbClr val="CE9178"/>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https://docs.microsoft.com/azure/azure-functions/functions-reference-csharp#folder-structure</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CE9178"/>
                </a:solidFill>
                <a:effectLst/>
                <a:latin typeface="Consolas" panose="020B0609020204030204" pitchFamily="49" charset="0"/>
              </a:rPr>
              <a:t>F# script</a:t>
            </a:r>
            <a:r>
              <a:rPr lang="en-US" b="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https://docs.microsoft.com/azure/azure-functions/functions-reference-fsharp#folder-structure</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CE9178"/>
                </a:solidFill>
                <a:effectLst/>
                <a:latin typeface="Consolas" panose="020B0609020204030204" pitchFamily="49" charset="0"/>
              </a:rPr>
              <a:t>Java:</a:t>
            </a:r>
            <a:r>
              <a:rPr lang="en-US" b="0" dirty="0">
                <a:solidFill>
                  <a:srgbClr val="CE9178"/>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https://docs.microsoft.com/azure/azure-functions/functions-reference-java#folder-structure</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CE9178"/>
                </a:solidFill>
                <a:effectLst/>
                <a:latin typeface="Consolas" panose="020B0609020204030204" pitchFamily="49" charset="0"/>
              </a:rPr>
              <a:t>Python</a:t>
            </a:r>
            <a:r>
              <a:rPr lang="en-US" b="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https://docs.microsoft.com/azure/azure-functions/functions-reference-python#folder-structure</a:t>
            </a:r>
            <a:endParaRPr lang="en-US"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55576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WARNING</a:t>
            </a:r>
            <a:r>
              <a:rPr lang="en-US" dirty="0"/>
              <a:t>: Do not mix local development with portal development in the same function app. When you create and publish functions from a local project, you should not try to maintain or modify project code in the 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96785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and bindings let you avoid hardcoding access to other services:</a:t>
            </a:r>
          </a:p>
          <a:p>
            <a:pPr marL="171450" indent="-171450">
              <a:buFont typeface="Arial" panose="020B0604020202020204" pitchFamily="34" charset="0"/>
              <a:buChar char="•"/>
            </a:pPr>
            <a:r>
              <a:rPr lang="en-US" dirty="0"/>
              <a:t>Your function receives data (for example, the content of a queue message) in function parameters.</a:t>
            </a:r>
          </a:p>
          <a:p>
            <a:pPr marL="171450" indent="-171450">
              <a:buFont typeface="Arial" panose="020B0604020202020204" pitchFamily="34" charset="0"/>
              <a:buChar char="•"/>
            </a:pPr>
            <a:r>
              <a:rPr lang="en-US" dirty="0"/>
              <a:t>You send data (for example, to create a queue message) by using the return value of the function.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51012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languages that rely on </a:t>
            </a:r>
            <a:r>
              <a:rPr lang="en-US" dirty="0" err="1"/>
              <a:t>function.json</a:t>
            </a:r>
            <a:r>
              <a:rPr lang="en-US" dirty="0"/>
              <a:t>, the portal provides a UI for adding bindings in the Integration tab. You can also edit the file directly in the portal in the </a:t>
            </a:r>
            <a:r>
              <a:rPr lang="en-US" b="1" dirty="0"/>
              <a:t>Code</a:t>
            </a:r>
            <a:r>
              <a:rPr lang="en-US" dirty="0"/>
              <a:t> + </a:t>
            </a:r>
            <a:r>
              <a:rPr lang="en-US" b="1" dirty="0"/>
              <a:t>test</a:t>
            </a:r>
            <a:r>
              <a:rPr lang="en-US" dirty="0"/>
              <a:t> tab of your function.</a:t>
            </a:r>
          </a:p>
          <a:p>
            <a:endParaRPr lang="en-US" dirty="0"/>
          </a:p>
          <a:p>
            <a:r>
              <a:rPr lang="en-US" dirty="0"/>
              <a:t>In .NET and Java, the parameter type defines the data type for input data. For instance, use string to bind to the text of a queue trigger, a byte array to read as binary, and a custom type to de-serialize to an object. Since .NET class library functions and Java functions don't rely on </a:t>
            </a:r>
            <a:r>
              <a:rPr lang="en-US" dirty="0" err="1"/>
              <a:t>function.json</a:t>
            </a:r>
            <a:r>
              <a:rPr lang="en-US" dirty="0"/>
              <a:t> for binding definitions, they can't be created and edited in the portal. C# portal editing is based on C# script, which uses </a:t>
            </a:r>
            <a:r>
              <a:rPr lang="en-US" dirty="0" err="1"/>
              <a:t>function.json</a:t>
            </a:r>
            <a:r>
              <a:rPr lang="en-US" dirty="0"/>
              <a:t> instead of attributes.</a:t>
            </a:r>
          </a:p>
          <a:p>
            <a:endParaRPr lang="en-US" dirty="0"/>
          </a:p>
          <a:p>
            <a:r>
              <a:rPr lang="en-US" dirty="0"/>
              <a:t>For languages that are dynamically typed such as JavaScript, use the </a:t>
            </a:r>
            <a:r>
              <a:rPr lang="en-US" dirty="0" err="1"/>
              <a:t>dataType</a:t>
            </a:r>
            <a:r>
              <a:rPr lang="en-US" dirty="0"/>
              <a:t> property in the </a:t>
            </a:r>
            <a:r>
              <a:rPr lang="en-US" dirty="0" err="1"/>
              <a:t>function.json</a:t>
            </a:r>
            <a:r>
              <a:rPr lang="en-US" dirty="0"/>
              <a:t> file. For example, to read the content of an HTTP request in binary format, set </a:t>
            </a:r>
            <a:r>
              <a:rPr lang="en-US" dirty="0" err="1"/>
              <a:t>dataType</a:t>
            </a:r>
            <a:r>
              <a:rPr lang="en-US" dirty="0"/>
              <a:t> to binary:</a:t>
            </a:r>
          </a:p>
          <a:p>
            <a:endParaRPr lang="en-US" dirty="0"/>
          </a:p>
          <a:p>
            <a:r>
              <a:rPr lang="en-US" dirty="0"/>
              <a:t>Other options for </a:t>
            </a:r>
            <a:r>
              <a:rPr lang="en-US" dirty="0" err="1"/>
              <a:t>dataType</a:t>
            </a:r>
            <a:r>
              <a:rPr lang="en-US" dirty="0"/>
              <a:t> are stream and string.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151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12343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87066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element in the bindings array is the Queue storage trigger. The type and direction properties identify the trigger. The name property identifies the function parameter that receives the queue message content. The name of the queue to monitor is in </a:t>
            </a:r>
            <a:r>
              <a:rPr lang="en-US" b="1" dirty="0" err="1"/>
              <a:t>queueName</a:t>
            </a:r>
            <a:r>
              <a:rPr lang="en-US" dirty="0"/>
              <a:t>, and the connection string is in the app setting identified by connection.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element in the bindings array is the Azure Table Storage output binding. The type and direction properties identify the binding. The name property specifies how the function provides the new table row, in this case by using the function return value. The name of the table is in </a:t>
            </a:r>
            <a:r>
              <a:rPr lang="en-US" b="1" dirty="0" err="1"/>
              <a:t>tableName</a:t>
            </a:r>
            <a:r>
              <a:rPr lang="en-US" dirty="0"/>
              <a:t>, and the connection string is in the app setting identified by connection.</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09124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0" dirty="0">
                <a:solidFill>
                  <a:srgbClr val="008000"/>
                </a:solidFill>
                <a:effectLst/>
                <a:latin typeface="Consolas" panose="020B0609020204030204" pitchFamily="49" charset="0"/>
              </a:rPr>
              <a:t>From an incoming queue message that is a JSON object, add fields and write to Table storage. The method return value creates a new row in Table Storage</a:t>
            </a:r>
            <a:endParaRPr lang="en-US" sz="900"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580969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900" dirty="0">
                <a:latin typeface="Consolas" panose="020B0609020204030204" pitchFamily="49" charset="0"/>
              </a:rPr>
              <a:t>From an incoming queue message that is a JSON object, add fields and write to Table Storage</a:t>
            </a:r>
          </a:p>
          <a:p>
            <a:pPr>
              <a:spcBef>
                <a:spcPts val="0"/>
              </a:spcBef>
              <a:spcAft>
                <a:spcPts val="0"/>
              </a:spcAft>
            </a:pPr>
            <a:r>
              <a:rPr lang="en-US" sz="900" dirty="0">
                <a:latin typeface="Consolas" panose="020B0609020204030204" pitchFamily="49" charset="0"/>
              </a:rPr>
              <a:t>The second parameter to </a:t>
            </a:r>
            <a:r>
              <a:rPr lang="en-US" sz="900" dirty="0" err="1">
                <a:latin typeface="Consolas" panose="020B0609020204030204" pitchFamily="49" charset="0"/>
              </a:rPr>
              <a:t>context.done</a:t>
            </a:r>
            <a:r>
              <a:rPr lang="en-US" sz="900" dirty="0">
                <a:latin typeface="Consolas" panose="020B0609020204030204" pitchFamily="49" charset="0"/>
              </a:rPr>
              <a:t> is used as the value for the new row</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101818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mn-lt"/>
              </a:rPr>
              <a:t>In a class library, the same trigger and binding information — queue and table names, storage accounts, function parameters for input and output — is provided by attributes instead of a </a:t>
            </a:r>
            <a:r>
              <a:rPr lang="en-US" sz="900" i="1" dirty="0" err="1">
                <a:latin typeface="+mn-lt"/>
              </a:rPr>
              <a:t>function.json</a:t>
            </a:r>
            <a:r>
              <a:rPr lang="en-US" sz="900" dirty="0">
                <a:latin typeface="+mn-lt"/>
              </a:rPr>
              <a:t> file.</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768735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p>
          <a:p>
            <a:r>
              <a:rPr lang="en-US" dirty="0"/>
              <a:t>For example, a trigger definition might include a connection property. This might refer to a connection string, but you cannot set the connection string directly in a </a:t>
            </a:r>
            <a:r>
              <a:rPr lang="en-US" dirty="0" err="1"/>
              <a:t>function.json</a:t>
            </a:r>
            <a:r>
              <a:rPr lang="en-US" dirty="0"/>
              <a:t>. Instead, you would set connection to the name of an environment variable that contains the connection string.</a:t>
            </a:r>
          </a:p>
          <a:p>
            <a:endParaRPr lang="en-US" dirty="0"/>
          </a:p>
          <a:p>
            <a:r>
              <a:rPr lang="en-US" b="1" dirty="0"/>
              <a:t>Connection values</a:t>
            </a:r>
          </a:p>
          <a:p>
            <a:r>
              <a:rPr lang="en-US" dirty="0"/>
              <a:t>For example, the connection property for a Azure Blob trigger definition might be Storage1. As long as there is no single string value configured with Storage1 as its name, Storage1__serviceUri would be used for the </a:t>
            </a:r>
            <a:r>
              <a:rPr lang="en-US" dirty="0" err="1"/>
              <a:t>serviceUri</a:t>
            </a:r>
            <a:r>
              <a:rPr lang="en-US" dirty="0"/>
              <a:t> property of the connection. The connection properties are different for each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63707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Configure an identity-based connection</a:t>
            </a:r>
          </a:p>
          <a:p>
            <a:r>
              <a:rPr lang="en-US" b="1" dirty="0"/>
              <a:t>Note: </a:t>
            </a:r>
            <a:r>
              <a:rPr lang="en-US" b="0" dirty="0"/>
              <a:t>Identity-based connections are not supported with Durable Functions.</a:t>
            </a:r>
          </a:p>
          <a:p>
            <a:r>
              <a:rPr lang="en-US" b="0" dirty="0"/>
              <a:t>When hosted in the Azure Functions service, identity-based connections use a managed identity. The system-assigned identity is used by default, although a user-assigned identity can be specified with the credential and </a:t>
            </a:r>
            <a:r>
              <a:rPr lang="en-US" b="0" dirty="0" err="1"/>
              <a:t>clientID</a:t>
            </a:r>
            <a:r>
              <a:rPr lang="en-US" b="0" dirty="0"/>
              <a:t> properties. When run in other contexts, such as local development, your developer identity is used instead, although this can be customized using alternative connection parameters.</a:t>
            </a:r>
          </a:p>
          <a:p>
            <a:endParaRPr lang="en-US" b="0" dirty="0"/>
          </a:p>
          <a:p>
            <a:r>
              <a:rPr lang="en-US" b="1" dirty="0"/>
              <a:t>Grant permission to the identity</a:t>
            </a:r>
          </a:p>
          <a:p>
            <a:r>
              <a:rPr lang="en-US" b="1" dirty="0"/>
              <a:t>Important</a:t>
            </a:r>
            <a:r>
              <a:rPr lang="en-US" b="0" dirty="0"/>
              <a:t>: Some permissions might be exposed by the target service that are not necessary for all contexts. Where possible, adhere to the </a:t>
            </a:r>
            <a:r>
              <a:rPr lang="en-US" b="1" dirty="0"/>
              <a:t>principle of least privilege</a:t>
            </a:r>
            <a:r>
              <a:rPr lang="en-US" b="0" dirty="0"/>
              <a:t>, granting the identity only required privileges.</a:t>
            </a:r>
          </a:p>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174921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0" b="1" i="0" dirty="0">
                <a:solidFill>
                  <a:srgbClr val="171717"/>
                </a:solidFill>
                <a:effectLst/>
                <a:latin typeface="Segoe UI Light" panose="020B0502040204020203" pitchFamily="34" charset="0"/>
                <a:cs typeface="Segoe UI Light" panose="020B0502040204020203" pitchFamily="34" charset="0"/>
              </a:rPr>
              <a:t>Prerequisites</a:t>
            </a:r>
          </a:p>
          <a:p>
            <a:pPr algn="l"/>
            <a:r>
              <a:rPr lang="en-US" sz="880" b="0" i="0" dirty="0">
                <a:solidFill>
                  <a:srgbClr val="171717"/>
                </a:solidFill>
                <a:effectLst/>
                <a:latin typeface="Segoe UI Light" panose="020B0502040204020203" pitchFamily="34" charset="0"/>
                <a:cs typeface="Segoe UI Light" panose="020B0502040204020203" pitchFamily="34" charset="0"/>
              </a:rPr>
              <a:t>Before you begin make sure you have the following requirements in place:</a:t>
            </a:r>
          </a:p>
          <a:p>
            <a:pPr marL="171450" indent="-171450" algn="l">
              <a:buFont typeface="Arial" panose="020B0604020202020204" pitchFamily="34" charset="0"/>
              <a:buChar char="•"/>
            </a:pPr>
            <a:r>
              <a:rPr lang="en-US" sz="880" b="0" i="0" dirty="0">
                <a:solidFill>
                  <a:srgbClr val="171717"/>
                </a:solidFill>
                <a:effectLst/>
                <a:latin typeface="Segoe UI Light" panose="020B0502040204020203" pitchFamily="34" charset="0"/>
                <a:cs typeface="Segoe UI Light" panose="020B0502040204020203" pitchFamily="34" charset="0"/>
              </a:rPr>
              <a:t>An Azure account with an active subscription. If you don't already have one, you can sign up for a free trial at </a:t>
            </a:r>
            <a:r>
              <a:rPr lang="en-US" sz="880" b="0" i="0" u="none" strike="noStrike" dirty="0">
                <a:solidFill>
                  <a:srgbClr val="171717"/>
                </a:solidFill>
                <a:effectLst/>
                <a:latin typeface="Segoe UI Light" panose="020B0502040204020203" pitchFamily="34" charset="0"/>
                <a:cs typeface="Segoe UI Light" panose="020B0502040204020203" pitchFamily="34" charset="0"/>
                <a:hlinkClick r:id="rId3"/>
              </a:rPr>
              <a:t>https://azure.com/free</a:t>
            </a:r>
            <a:r>
              <a:rPr lang="en-US" sz="880" b="0" i="0" dirty="0">
                <a:solidFill>
                  <a:srgbClr val="171717"/>
                </a:solidFill>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sz="880" b="0" i="0" dirty="0">
                <a:solidFill>
                  <a:srgbClr val="171717"/>
                </a:solidFill>
                <a:effectLst/>
                <a:latin typeface="Segoe UI Light" panose="020B0502040204020203" pitchFamily="34" charset="0"/>
                <a:cs typeface="Segoe UI Light" panose="020B0502040204020203" pitchFamily="34" charset="0"/>
              </a:rPr>
              <a:t>The </a:t>
            </a:r>
            <a:r>
              <a:rPr lang="en-US" sz="880" b="0" i="0" u="none" strike="noStrike" dirty="0">
                <a:solidFill>
                  <a:srgbClr val="171717"/>
                </a:solidFill>
                <a:effectLst/>
                <a:latin typeface="Segoe UI Light" panose="020B0502040204020203" pitchFamily="34" charset="0"/>
                <a:cs typeface="Segoe UI Light" panose="020B0502040204020203" pitchFamily="34" charset="0"/>
                <a:hlinkClick r:id="rId4"/>
              </a:rPr>
              <a:t>Azure Functions Core Tools</a:t>
            </a:r>
            <a:r>
              <a:rPr lang="en-US" sz="880" b="0" i="0" dirty="0">
                <a:solidFill>
                  <a:srgbClr val="171717"/>
                </a:solidFill>
                <a:effectLst/>
                <a:latin typeface="Segoe UI Light" panose="020B0502040204020203" pitchFamily="34" charset="0"/>
                <a:cs typeface="Segoe UI Light" panose="020B0502040204020203" pitchFamily="34" charset="0"/>
              </a:rPr>
              <a:t> version 3.x.</a:t>
            </a:r>
          </a:p>
          <a:p>
            <a:pPr marL="171450" indent="-171450" algn="l">
              <a:buFont typeface="Arial" panose="020B0604020202020204" pitchFamily="34" charset="0"/>
              <a:buChar char="•"/>
            </a:pPr>
            <a:r>
              <a:rPr lang="en-US" sz="880" b="0" i="0" u="none" strike="noStrike" dirty="0">
                <a:solidFill>
                  <a:srgbClr val="171717"/>
                </a:solidFill>
                <a:effectLst/>
                <a:latin typeface="Segoe UI Light" panose="020B0502040204020203" pitchFamily="34" charset="0"/>
                <a:cs typeface="Segoe UI Light" panose="020B0502040204020203" pitchFamily="34" charset="0"/>
                <a:hlinkClick r:id="rId5"/>
              </a:rPr>
              <a:t>Visual Studio Code</a:t>
            </a:r>
            <a:r>
              <a:rPr lang="en-US" sz="880" b="0" i="0" dirty="0">
                <a:solidFill>
                  <a:srgbClr val="171717"/>
                </a:solidFill>
                <a:effectLst/>
                <a:latin typeface="Segoe UI Light" panose="020B0502040204020203" pitchFamily="34" charset="0"/>
                <a:cs typeface="Segoe UI Light" panose="020B0502040204020203" pitchFamily="34" charset="0"/>
              </a:rPr>
              <a:t> on one of the </a:t>
            </a:r>
            <a:r>
              <a:rPr lang="en-US" sz="880" b="0" i="0" u="none" strike="noStrike" dirty="0">
                <a:solidFill>
                  <a:srgbClr val="171717"/>
                </a:solidFill>
                <a:effectLst/>
                <a:latin typeface="Segoe UI Light" panose="020B0502040204020203" pitchFamily="34" charset="0"/>
                <a:cs typeface="Segoe UI Light" panose="020B0502040204020203" pitchFamily="34" charset="0"/>
                <a:hlinkClick r:id="rId6"/>
              </a:rPr>
              <a:t>supported platforms</a:t>
            </a:r>
            <a:r>
              <a:rPr lang="en-US" sz="880" b="0" i="0" dirty="0">
                <a:solidFill>
                  <a:srgbClr val="171717"/>
                </a:solidFill>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sz="880" b="0" i="0" dirty="0">
                <a:solidFill>
                  <a:srgbClr val="171717"/>
                </a:solidFill>
                <a:effectLst/>
                <a:latin typeface="Segoe UI Light" panose="020B0502040204020203" pitchFamily="34" charset="0"/>
                <a:cs typeface="Segoe UI Light" panose="020B0502040204020203" pitchFamily="34" charset="0"/>
              </a:rPr>
              <a:t>The </a:t>
            </a:r>
            <a:r>
              <a:rPr lang="en-US" sz="880" b="0" i="0" u="none" strike="noStrike" dirty="0">
                <a:solidFill>
                  <a:srgbClr val="171717"/>
                </a:solidFill>
                <a:effectLst/>
                <a:latin typeface="Segoe UI Light" panose="020B0502040204020203" pitchFamily="34" charset="0"/>
                <a:cs typeface="Segoe UI Light" panose="020B0502040204020203" pitchFamily="34" charset="0"/>
                <a:hlinkClick r:id="rId7"/>
              </a:rPr>
              <a:t>C# extension</a:t>
            </a:r>
            <a:r>
              <a:rPr lang="en-US" sz="880" b="0" i="0" dirty="0">
                <a:solidFill>
                  <a:srgbClr val="171717"/>
                </a:solidFill>
                <a:effectLst/>
                <a:latin typeface="Segoe UI Light" panose="020B0502040204020203" pitchFamily="34" charset="0"/>
                <a:cs typeface="Segoe UI Light" panose="020B0502040204020203" pitchFamily="34" charset="0"/>
              </a:rPr>
              <a:t> for Visual Studio Code.</a:t>
            </a:r>
          </a:p>
          <a:p>
            <a:pPr marL="171450" indent="-171450" algn="l">
              <a:buFont typeface="Arial" panose="020B0604020202020204" pitchFamily="34" charset="0"/>
              <a:buChar char="•"/>
            </a:pPr>
            <a:r>
              <a:rPr lang="en-US" sz="880" b="0" i="0" dirty="0">
                <a:solidFill>
                  <a:srgbClr val="171717"/>
                </a:solidFill>
                <a:effectLst/>
                <a:latin typeface="Segoe UI Light" panose="020B0502040204020203" pitchFamily="34" charset="0"/>
                <a:cs typeface="Segoe UI Light" panose="020B0502040204020203" pitchFamily="34" charset="0"/>
              </a:rPr>
              <a:t>The </a:t>
            </a:r>
            <a:r>
              <a:rPr lang="en-US" sz="880" b="0" i="0" u="none" strike="noStrike" dirty="0">
                <a:solidFill>
                  <a:srgbClr val="171717"/>
                </a:solidFill>
                <a:effectLst/>
                <a:latin typeface="Segoe UI Light" panose="020B0502040204020203" pitchFamily="34" charset="0"/>
                <a:cs typeface="Segoe UI Light" panose="020B0502040204020203" pitchFamily="34" charset="0"/>
                <a:hlinkClick r:id="rId8"/>
              </a:rPr>
              <a:t>Azure Functions extension</a:t>
            </a:r>
            <a:r>
              <a:rPr lang="en-US" sz="880" b="0" i="0" dirty="0">
                <a:solidFill>
                  <a:srgbClr val="171717"/>
                </a:solidFill>
                <a:effectLst/>
                <a:latin typeface="Segoe UI Light" panose="020B0502040204020203" pitchFamily="34" charset="0"/>
                <a:cs typeface="Segoe UI Light" panose="020B0502040204020203" pitchFamily="34" charset="0"/>
              </a:rPr>
              <a:t> for Visual Studio Code.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1/18/2023 5:59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342461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Supported languages</a:t>
            </a:r>
          </a:p>
          <a:p>
            <a:endParaRPr lang="en-US" dirty="0"/>
          </a:p>
          <a:p>
            <a:r>
              <a:rPr lang="en-US" b="1" dirty="0"/>
              <a:t>C#: </a:t>
            </a:r>
            <a:r>
              <a:rPr lang="en-US" dirty="0"/>
              <a:t>both precompiled class libraries and C# script.</a:t>
            </a:r>
          </a:p>
          <a:p>
            <a:r>
              <a:rPr lang="en-US" b="1" dirty="0"/>
              <a:t>JavaScript: </a:t>
            </a:r>
            <a:r>
              <a:rPr lang="en-US" dirty="0"/>
              <a:t>supported only for version 2.x of the Azure Functions runtime. Requires version 1.7.0 of the Durable Functions extension, or a later version.</a:t>
            </a:r>
          </a:p>
          <a:p>
            <a:r>
              <a:rPr lang="en-US" b="1" dirty="0"/>
              <a:t>Python: </a:t>
            </a:r>
            <a:r>
              <a:rPr lang="en-US" dirty="0"/>
              <a:t>requires version 2.3.1 of the Durable Functions extension, or a later version.</a:t>
            </a:r>
          </a:p>
          <a:p>
            <a:r>
              <a:rPr lang="en-US" b="1" dirty="0"/>
              <a:t>F#: </a:t>
            </a:r>
            <a:r>
              <a:rPr lang="en-US" dirty="0"/>
              <a:t>precompiled class libraries and F# script. F# script is only supported for version 1.x of the Azure Functions runtime.</a:t>
            </a:r>
          </a:p>
          <a:p>
            <a:r>
              <a:rPr lang="en-US" b="1" dirty="0"/>
              <a:t>PowerShell: </a:t>
            </a:r>
            <a:r>
              <a:rPr lang="en-US" dirty="0"/>
              <a:t>support for Durable Functions is currently in public preview. Supported only for version 3.x of the Azure Functions runtime and PowerShell 7. Requires version 2.2.2 of the Durable Functions extension, or a later version. Only the following patterns are currently supported: Function chaining, Fan-out/fan-in, Async HTTP APIs.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53605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536059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509751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In the function chaining pattern, a sequence of functions executes in a specific order. In this pattern, the output of one function is applied to the input of another function.</a:t>
            </a:r>
          </a:p>
          <a:p>
            <a:endParaRPr lang="en-US" dirty="0"/>
          </a:p>
          <a:p>
            <a:r>
              <a:rPr lang="en-US" dirty="0"/>
              <a:t>The values F1, F2, F3, and F4 are the names of other functions in the function app. You can implement control flow by using normal imperative coding constructs.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160566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In the fan out/fan in pattern, you execute multiple functions in parallel and then wait for all functions to finish. Often, some aggregation work is done on the results that are returned from the functions.</a:t>
            </a:r>
          </a:p>
          <a:p>
            <a:endParaRPr lang="en-US" dirty="0"/>
          </a:p>
          <a:p>
            <a:r>
              <a:rPr lang="en-US" dirty="0"/>
              <a:t>With normal functions, you can fan out by having the function send multiple messages to a queue. To fan in you write code to track when the queue-triggered functions end, and then store function outputs.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428123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provides </a:t>
            </a:r>
            <a:r>
              <a:rPr lang="en-US" b="1" dirty="0"/>
              <a:t>built-in support </a:t>
            </a:r>
            <a:r>
              <a:rPr lang="en-US" dirty="0"/>
              <a:t>for this pattern, simplifying or even removing the code you need to write to interact with long-running function executions. After an instance starts, the extension exposes webhook HTTP APIs that query the orchestrator function status.</a:t>
            </a:r>
          </a:p>
          <a:p>
            <a:endParaRPr lang="en-US" dirty="0"/>
          </a:p>
          <a:p>
            <a:pPr marL="342900" indent="-342900">
              <a:buFont typeface="Arial" panose="020B0604020202020204" pitchFamily="34" charset="0"/>
              <a:buChar char="•"/>
            </a:pPr>
            <a:r>
              <a:rPr lang="en-US" b="0" i="0" dirty="0">
                <a:effectLst/>
                <a:latin typeface="+mn-lt"/>
              </a:rPr>
              <a:t>The async HTTP API pattern addresses the problem of coordinating the state of long-running operations with external clients.</a:t>
            </a:r>
          </a:p>
          <a:p>
            <a:pPr marL="342900" indent="-342900">
              <a:buFont typeface="Arial" panose="020B0604020202020204" pitchFamily="34" charset="0"/>
              <a:buChar char="•"/>
            </a:pPr>
            <a:r>
              <a:rPr lang="en-US" b="0" i="0" dirty="0">
                <a:effectLst/>
                <a:latin typeface="+mn-lt"/>
              </a:rPr>
              <a:t>A common way to implement this pattern is by having an HTTP endpoint trigger the long-running action.</a:t>
            </a:r>
          </a:p>
          <a:p>
            <a:pPr marL="342900" indent="-342900">
              <a:buFont typeface="Arial" panose="020B0604020202020204" pitchFamily="34" charset="0"/>
              <a:buChar char="•"/>
            </a:pPr>
            <a:r>
              <a:rPr lang="en-US" b="0" i="0" dirty="0">
                <a:effectLst/>
                <a:latin typeface="+mn-lt"/>
              </a:rPr>
              <a:t>Then, redirect the client to a status endpoint that the client polls to learn when the operation is finished.</a:t>
            </a:r>
            <a:endParaRPr lang="en-US" dirty="0">
              <a:latin typeface="+mn-lt"/>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08285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monitor pattern refers to a flexible, recurring process in a workflow. An example is polling until specific conditions are met. You can use a regular timer trigger to address a basic scenario, such as a periodic cleanup job, but its interval is static and managing instance lifetimes becomes complex. You can use Durable Functions to create flexible recurrence intervals, manage task lifetimes, and create multiple monitor processes from a single orchestration.</a:t>
            </a:r>
          </a:p>
          <a:p>
            <a:endParaRPr lang="en-US" dirty="0"/>
          </a:p>
          <a:p>
            <a:r>
              <a:rPr lang="en-US" dirty="0"/>
              <a:t>In a few lines of code, you can use Durable Functions to create multiple monitors that observe arbitrary endpoints. The monitors can end execution when a condition is met, or another function can use the durable orchestration client to terminate the monitors. You can change a monitor's wait interval based on a specific condition (for example, exponential backoff).</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62840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dirty="0">
                <a:solidFill>
                  <a:srgbClr val="171717"/>
                </a:solidFill>
                <a:effectLst/>
                <a:latin typeface="Segoe UI" panose="020B0502040204020203" pitchFamily="34" charset="0"/>
              </a:rPr>
              <a:t>Many automated processes involve some kind of human interaction. An automated process might allow for this interaction by using timeouts and compensation logic.</a:t>
            </a:r>
          </a:p>
          <a:p>
            <a:endParaRPr lang="en-US" dirty="0"/>
          </a:p>
          <a:p>
            <a:r>
              <a:rPr lang="en-US" dirty="0"/>
              <a:t>You can implement the pattern in this example by using an orchestrator function. The orchestrator uses a durable timer to request approval. The orchestrator escalates if timeout occurs. The orchestrator waits for an external event, such as a notification that's generated by a human interaction.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704856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Orchestrator functions can have many different types of actions, including activity functions, sub-orchestrations, waiting for external events, HTTP, and timers.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Note</a:t>
            </a:r>
            <a:r>
              <a:rPr lang="en-US" dirty="0"/>
              <a:t>: The Orchestrator function code constraints article has detailed information on this requirement. </a:t>
            </a:r>
            <a:r>
              <a:rPr lang="en-US" b="0" u="sng" dirty="0">
                <a:solidFill>
                  <a:srgbClr val="D4D4D4"/>
                </a:solidFill>
                <a:effectLst/>
                <a:latin typeface="Consolas" panose="020B0609020204030204" pitchFamily="49" charset="0"/>
              </a:rPr>
              <a:t>https://docs.microsoft.com/azure/azure-functions/durable/durable-functions-code-constraints</a:t>
            </a:r>
            <a:endParaRPr lang="en-US"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725403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Activity functions</a:t>
            </a:r>
            <a:endParaRPr lang="en-US" b="0" dirty="0"/>
          </a:p>
          <a:p>
            <a:r>
              <a:rPr lang="en-US" b="0" dirty="0"/>
              <a:t>Unlike orchestrator functions, activity functions aren't restricted in the type of work you can do in them. Activity functions are frequently used to make network calls or run CPU intensive operations. An activity function can also return data back to the orchestrator function.</a:t>
            </a:r>
          </a:p>
          <a:p>
            <a:r>
              <a:rPr lang="en-US" b="0" dirty="0"/>
              <a:t>An activity trigger is used to define an activity function. .NET functions receive a </a:t>
            </a:r>
            <a:r>
              <a:rPr lang="en-US" b="0" dirty="0" err="1"/>
              <a:t>DurableActivityContext</a:t>
            </a:r>
            <a:r>
              <a:rPr lang="en-US" b="0" dirty="0"/>
              <a:t> as a parameter. You can also bind the trigger to any other JSON-</a:t>
            </a:r>
            <a:r>
              <a:rPr lang="en-US" b="0" dirty="0" err="1"/>
              <a:t>serializeable</a:t>
            </a:r>
            <a:r>
              <a:rPr lang="en-US" b="0" dirty="0"/>
              <a:t> object to pass in inputs to the function. In JavaScript, you can access an input via the &lt;activity trigger binding name&gt; property on the </a:t>
            </a:r>
            <a:r>
              <a:rPr lang="en-US" b="0" dirty="0" err="1"/>
              <a:t>context.bindings</a:t>
            </a:r>
            <a:r>
              <a:rPr lang="en-US" b="0" dirty="0"/>
              <a:t> object. Activity functions can only have a single value passed to them. To pass multiple values, you must use tuples, arrays, or complex types.</a:t>
            </a:r>
          </a:p>
          <a:p>
            <a:endParaRPr lang="en-US" b="0" dirty="0"/>
          </a:p>
          <a:p>
            <a:r>
              <a:rPr lang="en-US" b="1" dirty="0"/>
              <a:t>Entity functions</a:t>
            </a:r>
          </a:p>
          <a:p>
            <a:r>
              <a:rPr lang="en-US" b="0" dirty="0"/>
              <a:t>Like orchestrator functions, entity functions are functions with a special trigger type, entity trigger. They can also be invoked from client functions or from orchestrator functions. Unlike orchestrator functions, entity functions do not have any specific code constraints. Entity functions also manage state explicitly rather than implicitly representing state via control flow.</a:t>
            </a:r>
          </a:p>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031863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791498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p>
          <a:p>
            <a:r>
              <a:rPr lang="en-US" b="0" dirty="0"/>
              <a:t>If multiple function apps share a storage account, each function app must be configured with a separate task hub name. A storage account can contain multiple task hubs. This restriction generally applies to other storage providers as well.</a:t>
            </a:r>
          </a:p>
          <a:p>
            <a:endParaRPr lang="en-US" b="1" dirty="0"/>
          </a:p>
          <a:p>
            <a:r>
              <a:rPr lang="en-US" b="1" dirty="0"/>
              <a:t>Azure Storage resources</a:t>
            </a:r>
          </a:p>
          <a:p>
            <a:r>
              <a:rPr lang="en-US" dirty="0"/>
              <a:t>All of these resources are created automatically in the configured Azure Storage account when orchestrator, entity, or activity functions run or are scheduled to run.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28707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585845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is what differentiates one task hub from another when there are multiple task hubs in a shared storage account. If you have multiple function apps sharing a shared storage account, you must explicitly configure different names for each task hub in the </a:t>
            </a:r>
            <a:r>
              <a:rPr lang="en-US" dirty="0" err="1"/>
              <a:t>host.json</a:t>
            </a:r>
            <a:r>
              <a:rPr lang="en-US" dirty="0"/>
              <a:t> files. Otherwise the multiple function apps will compete with each other for messages, which could result in undefined behavior, including orchestrations getting unexpectedly "stuck" in the Pending or Running state.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462533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Orchestration identity</a:t>
            </a:r>
            <a:endParaRPr lang="en-US" dirty="0"/>
          </a:p>
          <a:p>
            <a:r>
              <a:rPr lang="en-US" b="1" dirty="0"/>
              <a:t>Note</a:t>
            </a:r>
            <a:r>
              <a:rPr lang="en-US" dirty="0"/>
              <a:t>: It is generally recommended to use autogenerated instance IDs whenever possible. User-generated instance IDs are intended for scenarios where there is a one-to-one mapping between an orchestration instance and some external application-specific entity.</a:t>
            </a:r>
          </a:p>
          <a:p>
            <a:endParaRPr lang="en-US" dirty="0"/>
          </a:p>
          <a:p>
            <a:r>
              <a:rPr lang="en-US" dirty="0"/>
              <a:t>An orchestration's instance ID is a required parameter for most instance management operations. They are also important for diagnostics, such as searching through orchestration tracking data in Application Insights for troubleshooting or analytics purposes. For this reason, it is recommended to save generated instance IDs to some external location (for example, a database or in application logs) where they can be easily referenced later.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641226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Reliability</a:t>
            </a:r>
          </a:p>
          <a:p>
            <a:r>
              <a:rPr lang="en-US" dirty="0"/>
              <a:t>Durable Functions uses event sourcing transparently. Behind the scenes, the await (C#) or yield (JavaScript) operator in an orchestrator function yields control of the orchestrator thread back to the Durable Task Framework dispatcher. The dispatcher then commits any new actions that the orchestrator function scheduled (such as calling one or more child functions or scheduling a durable timer) to storage. The transparent commit action appends to the execution history of the orchestration instance. The history is stored in a storage table. The commit action then adds messages to a queue to schedule the actual work. At this point, the orchestrator function can be unloaded from memory.</a:t>
            </a:r>
          </a:p>
          <a:p>
            <a:r>
              <a:rPr lang="en-US" dirty="0"/>
              <a:t>When an orchestration function is given more work to do, the orchestrator wakes up and re-executes the entire function from the start to rebuild the local state. During the replay, if the code tries to call a function (or do any other async work), the Durable Task Framework consults the execution history of the current orchestration. If it finds that the activity function has already executed and yielded a result, it replays that function's result and the orchestrator code continues to run. Replay continues until the function code is finished or until it has scheduled new async work.</a:t>
            </a:r>
          </a:p>
          <a:p>
            <a:endParaRPr lang="en-US" dirty="0"/>
          </a:p>
          <a:p>
            <a:r>
              <a:rPr lang="en-US" b="1" dirty="0"/>
              <a:t>Features and patterns</a:t>
            </a:r>
          </a:p>
          <a:p>
            <a:r>
              <a:rPr lang="en-US" dirty="0"/>
              <a:t>The list below describes the features and patterns of orchestrator functions.</a:t>
            </a:r>
          </a:p>
          <a:p>
            <a:r>
              <a:rPr lang="en-US" b="1" dirty="0"/>
              <a:t>Sub-orchestrations </a:t>
            </a:r>
            <a:r>
              <a:rPr lang="en-US" dirty="0"/>
              <a:t>- Orchestrator functions can call activity functions, but also other orchestrator functions. For example, you can build a larger orchestration out of a library of orchestrator functions. Or, you can run multiple instances of an orchestrator function in parallel.</a:t>
            </a:r>
          </a:p>
          <a:p>
            <a:r>
              <a:rPr lang="en-US" b="1" dirty="0"/>
              <a:t>Durable timers </a:t>
            </a:r>
            <a:r>
              <a:rPr lang="en-US" dirty="0"/>
              <a:t>- Orchestrations can schedule durable timers to implement delays or to set up timeout handling on async actions. Use durable timers in orchestrator functions instead of </a:t>
            </a:r>
            <a:r>
              <a:rPr lang="en-US" dirty="0" err="1"/>
              <a:t>Thread.Sleep</a:t>
            </a:r>
            <a:r>
              <a:rPr lang="en-US" dirty="0"/>
              <a:t> and </a:t>
            </a:r>
            <a:r>
              <a:rPr lang="en-US" dirty="0" err="1"/>
              <a:t>Task.Delay</a:t>
            </a:r>
            <a:r>
              <a:rPr lang="en-US" dirty="0"/>
              <a:t> (C#) or </a:t>
            </a:r>
            <a:r>
              <a:rPr lang="en-US" dirty="0" err="1"/>
              <a:t>setTimeout</a:t>
            </a:r>
            <a:r>
              <a:rPr lang="en-US" dirty="0"/>
              <a:t>() and </a:t>
            </a:r>
            <a:r>
              <a:rPr lang="en-US" dirty="0" err="1"/>
              <a:t>setInterval</a:t>
            </a:r>
            <a:r>
              <a:rPr lang="en-US" dirty="0"/>
              <a:t>() (JavaScript).</a:t>
            </a:r>
          </a:p>
          <a:p>
            <a:r>
              <a:rPr lang="en-US" b="1" dirty="0"/>
              <a:t>External events </a:t>
            </a:r>
            <a:r>
              <a:rPr lang="en-US" dirty="0"/>
              <a:t>- Orchestrator functions can wait for external events to update an orchestration instance. This Durable Functions feature often is useful for handling a human interaction or other external callbacks.</a:t>
            </a:r>
          </a:p>
          <a:p>
            <a:r>
              <a:rPr lang="en-US" b="1" dirty="0"/>
              <a:t>Error handling </a:t>
            </a:r>
            <a:r>
              <a:rPr lang="en-US" dirty="0"/>
              <a:t>- Orchestrator functions can use the error-handling features of the programming language. Existing patterns like try/catch are supported in orchestration code.</a:t>
            </a:r>
          </a:p>
          <a:p>
            <a:r>
              <a:rPr lang="en-US" b="1" dirty="0"/>
              <a:t>Critical sections </a:t>
            </a:r>
            <a:r>
              <a:rPr lang="en-US" dirty="0"/>
              <a:t>- Orchestration instances are single-threaded so it isn't necessary to worry about race conditions within an orchestration. However, race conditions are possible when orchestrations interact with external systems. To mitigate race conditions when interacting with external systems, orchestrator functions can define critical sections using a </a:t>
            </a:r>
            <a:r>
              <a:rPr lang="en-US" dirty="0" err="1"/>
              <a:t>LockAsync</a:t>
            </a:r>
            <a:r>
              <a:rPr lang="en-US" dirty="0"/>
              <a:t> method in .NET.</a:t>
            </a:r>
          </a:p>
          <a:p>
            <a:r>
              <a:rPr lang="en-US" b="1" dirty="0"/>
              <a:t>Calling HTTP endpoints </a:t>
            </a:r>
            <a:r>
              <a:rPr lang="en-US" dirty="0"/>
              <a:t>- Orchestrator functions aren't permitted to do I/O. The typical workaround for this limitation is to wrap any code that needs to do I/O in an activity function. Orchestrations that interact with external systems frequently use activity functions to make HTTP calls and return the result to the orchestration.</a:t>
            </a:r>
          </a:p>
          <a:p>
            <a:r>
              <a:rPr lang="en-US" b="1" dirty="0"/>
              <a:t>Passing multiple parameters </a:t>
            </a:r>
            <a:r>
              <a:rPr lang="en-US" dirty="0"/>
              <a:t>- It isn't possible to pass multiple parameters to an activity function directly. The recommendation is to pass in an array of objects or to use </a:t>
            </a:r>
            <a:r>
              <a:rPr lang="en-US" dirty="0" err="1"/>
              <a:t>ValueTuples</a:t>
            </a:r>
            <a:r>
              <a:rPr lang="en-US" dirty="0"/>
              <a:t> objects in .NET.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18204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p>
          <a:p>
            <a:r>
              <a:rPr lang="en-US" dirty="0"/>
              <a:t>You create a durable timer by calling the </a:t>
            </a:r>
            <a:r>
              <a:rPr lang="en-US" dirty="0" err="1"/>
              <a:t>CreateTimer</a:t>
            </a:r>
            <a:r>
              <a:rPr lang="en-US" dirty="0"/>
              <a:t> (.NET) method or the </a:t>
            </a:r>
            <a:r>
              <a:rPr lang="en-US" dirty="0" err="1"/>
              <a:t>createTimer</a:t>
            </a:r>
            <a:r>
              <a:rPr lang="en-US" dirty="0"/>
              <a:t> (JavaScript) method of the orchestration trigger binding. The method returns a task that completes on a specified date and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980600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The example illustrates how to use durable timers for delaying execution. The example is issuing a billing notification every day for 10 days.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228112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This example illustrates how to use durable timers to implement timeouts.</a:t>
            </a:r>
          </a:p>
          <a:p>
            <a:endParaRPr lang="en-US" b="1" dirty="0"/>
          </a:p>
          <a:p>
            <a:r>
              <a:rPr lang="en-US" b="1" dirty="0"/>
              <a:t>Warning</a:t>
            </a:r>
            <a:r>
              <a:rPr lang="en-US" dirty="0"/>
              <a:t>: Use a </a:t>
            </a:r>
            <a:r>
              <a:rPr lang="en-US" dirty="0" err="1"/>
              <a:t>CancellationTokenSource</a:t>
            </a:r>
            <a:r>
              <a:rPr lang="en-US" dirty="0"/>
              <a:t> to cancel a durable timer (.NET) or call cancel() on the returned </a:t>
            </a:r>
            <a:r>
              <a:rPr lang="en-US" dirty="0" err="1"/>
              <a:t>TimerTask</a:t>
            </a:r>
            <a:r>
              <a:rPr lang="en-US" dirty="0"/>
              <a:t> (JavaScript) if your code will not wait for it to complete. The Durable Task Framework will not change an orchestration's status to "completed" until all outstanding tasks are completed or canceled. This cancellation mechanism doesn't terminate in-progress activity function or sub-orchestration executions. It simply allows the orchestrator function to ignore the result and move 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152705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example listens for a specific single event and takes action when it's received.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980600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a:t>
            </a:r>
            <a:r>
              <a:rPr lang="en-US" dirty="0" err="1"/>
              <a:t>RaiseEventAsync</a:t>
            </a:r>
            <a:r>
              <a:rPr lang="en-US" dirty="0"/>
              <a:t> (.NET) or </a:t>
            </a:r>
            <a:r>
              <a:rPr lang="en-US" dirty="0" err="1"/>
              <a:t>raiseEvent</a:t>
            </a:r>
            <a:r>
              <a:rPr lang="en-US" dirty="0"/>
              <a:t> (JavaScript) enqueues a message that gets picked up by the waiting orchestrator function. If the instance is not waiting on the specified event name, the event message is added to an in-memory queue. If the orchestration instance later begins listening for that event name, it will check the queue for event messages.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177740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Functions and Logic Apps enable serverless workloads. Azure Functions is a serverless compute service, whereas Azure Logic Apps provides serverless workflows. Both can create complex orchestrations. An orchestration is a collection of functions or steps, called actions in Logic Apps, that are executed to accomplish a complex task.</a:t>
            </a:r>
          </a:p>
          <a:p>
            <a:endParaRPr lang="en-US" dirty="0"/>
          </a:p>
          <a:p>
            <a:r>
              <a:rPr lang="en-US" dirty="0"/>
              <a:t>For Azure Functions, you develop orchestrations by writing code and using the Durable Functions extension. For Logic Apps, you create orchestrations by using a GUI or editing configuration files.</a:t>
            </a:r>
          </a:p>
          <a:p>
            <a:endParaRPr lang="en-US" dirty="0"/>
          </a:p>
          <a:p>
            <a:r>
              <a:rPr lang="en-US" dirty="0"/>
              <a:t>You can mix and match services when you build an orchestration, calling functions from logic apps and calling logic apps from functions.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1533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Azure Functions, Azure App Service </a:t>
            </a:r>
            <a:r>
              <a:rPr lang="en-US" dirty="0" err="1"/>
              <a:t>WebJobs</a:t>
            </a:r>
            <a:r>
              <a:rPr lang="en-US" dirty="0"/>
              <a:t> with the </a:t>
            </a:r>
            <a:r>
              <a:rPr lang="en-US" dirty="0" err="1"/>
              <a:t>WebJobs</a:t>
            </a:r>
            <a:r>
              <a:rPr lang="en-US" dirty="0"/>
              <a:t> SDK is a code-first integration service that is designed for developers. Both are built on Azure App Service and support features such as source control integration, authentication, and monitoring with Application Insights integration.</a:t>
            </a:r>
          </a:p>
          <a:p>
            <a:endParaRPr lang="en-US" dirty="0"/>
          </a:p>
          <a:p>
            <a:r>
              <a:rPr lang="en-US" dirty="0"/>
              <a:t>Azure Functions is built on the </a:t>
            </a:r>
            <a:r>
              <a:rPr lang="en-US" dirty="0" err="1"/>
              <a:t>WebJobs</a:t>
            </a:r>
            <a:r>
              <a:rPr lang="en-US" dirty="0"/>
              <a:t> SDK, so it shares many of the same event triggers and connections to other Azure services.</a:t>
            </a:r>
          </a:p>
          <a:p>
            <a:endParaRPr lang="en-US" dirty="0"/>
          </a:p>
          <a:p>
            <a:r>
              <a:rPr lang="en-US" dirty="0"/>
              <a:t>Azure Functions offers more developer productivity than Azure App Service </a:t>
            </a:r>
            <a:r>
              <a:rPr lang="en-US" dirty="0" err="1"/>
              <a:t>WebJobs</a:t>
            </a:r>
            <a:r>
              <a:rPr lang="en-US" dirty="0"/>
              <a:t> does. It also offers more options for programming languages, development environments, Azure service integration, and pricing. For most scenarios, it's the best choice.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8407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8627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ASE</a:t>
            </a:r>
            <a:r>
              <a:rPr lang="en-US" dirty="0"/>
              <a:t> - App Service Environment (ASE)  is an App Service feature that provides a fully isolated and dedicated environment for securely running App Service apps at high scale.</a:t>
            </a:r>
          </a:p>
          <a:p>
            <a:pPr marL="171450" indent="-171450">
              <a:buFont typeface="Arial" panose="020B0604020202020204" pitchFamily="34" charset="0"/>
              <a:buChar char="•"/>
            </a:pPr>
            <a:r>
              <a:rPr lang="en-US" b="1" dirty="0"/>
              <a:t>Kubernetes</a:t>
            </a:r>
            <a:r>
              <a:rPr lang="en-US" dirty="0"/>
              <a:t> - Kubernetes provides a fully isolated and dedicated environment running on top of the Kubernetes platform.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41649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requirements</a:t>
            </a:r>
          </a:p>
          <a:p>
            <a:r>
              <a:rPr lang="en-US" dirty="0"/>
              <a:t>These accounts, which include blob-only storage accounts (including premium storage) and general-purpose storage accounts with zone-redundant storage replication, are filtered-out from your existing Storage Account selections when you create a function app.</a:t>
            </a:r>
          </a:p>
          <a:p>
            <a:r>
              <a:rPr lang="en-US" dirty="0"/>
              <a:t>The same storage account used by your function app can also be used by your triggers and bindings to store your application data. However, for storage-intensive operations, you should use a separate storage 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51012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9" name="Group 8">
            <a:extLst>
              <a:ext uri="{FF2B5EF4-FFF2-40B4-BE49-F238E27FC236}">
                <a16:creationId xmlns:a16="http://schemas.microsoft.com/office/drawing/2014/main" id="{9F0F9896-65E0-4D7A-9A43-F79A0F3C95AA}"/>
              </a:ext>
            </a:extLst>
          </p:cNvPr>
          <p:cNvGrpSpPr/>
          <p:nvPr userDrawn="1"/>
        </p:nvGrpSpPr>
        <p:grpSpPr>
          <a:xfrm>
            <a:off x="6383137" y="589416"/>
            <a:ext cx="5671978" cy="5679168"/>
            <a:chOff x="6383137" y="589416"/>
            <a:chExt cx="5671978" cy="5679168"/>
          </a:xfrm>
        </p:grpSpPr>
        <p:sp>
          <p:nvSpPr>
            <p:cNvPr id="10" name="Oval 9">
              <a:extLst>
                <a:ext uri="{FF2B5EF4-FFF2-40B4-BE49-F238E27FC236}">
                  <a16:creationId xmlns:a16="http://schemas.microsoft.com/office/drawing/2014/main" id="{E5BD449A-7AF6-4469-95BD-5CA1F4CC6B45}"/>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6ADE6A4D-2C71-4203-A510-9EACF1B4E0E1}"/>
                </a:ext>
              </a:extLst>
            </p:cNvPr>
            <p:cNvGrpSpPr/>
            <p:nvPr userDrawn="1"/>
          </p:nvGrpSpPr>
          <p:grpSpPr>
            <a:xfrm>
              <a:off x="6600946" y="859776"/>
              <a:ext cx="5148588" cy="5138447"/>
              <a:chOff x="6600946" y="859776"/>
              <a:chExt cx="5148588" cy="5138447"/>
            </a:xfrm>
          </p:grpSpPr>
          <p:grpSp>
            <p:nvGrpSpPr>
              <p:cNvPr id="12" name="Graphic 1">
                <a:extLst>
                  <a:ext uri="{FF2B5EF4-FFF2-40B4-BE49-F238E27FC236}">
                    <a16:creationId xmlns:a16="http://schemas.microsoft.com/office/drawing/2014/main" id="{F2F3E3F8-8203-418E-94A2-33C3CA56481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2" name="Freeform: Shape 21">
                  <a:extLst>
                    <a:ext uri="{FF2B5EF4-FFF2-40B4-BE49-F238E27FC236}">
                      <a16:creationId xmlns:a16="http://schemas.microsoft.com/office/drawing/2014/main" id="{342889B7-49D8-4463-9299-D268C7907BD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3" name="Freeform: Shape 22">
                  <a:extLst>
                    <a:ext uri="{FF2B5EF4-FFF2-40B4-BE49-F238E27FC236}">
                      <a16:creationId xmlns:a16="http://schemas.microsoft.com/office/drawing/2014/main" id="{B13A02EB-B8AD-4A98-A3A3-FCF3CDFE01ED}"/>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4" name="Freeform: Shape 23">
                  <a:extLst>
                    <a:ext uri="{FF2B5EF4-FFF2-40B4-BE49-F238E27FC236}">
                      <a16:creationId xmlns:a16="http://schemas.microsoft.com/office/drawing/2014/main" id="{38AF02E9-8D1E-45F8-BCF5-5C84543D5399}"/>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5" name="Freeform: Shape 24">
                  <a:extLst>
                    <a:ext uri="{FF2B5EF4-FFF2-40B4-BE49-F238E27FC236}">
                      <a16:creationId xmlns:a16="http://schemas.microsoft.com/office/drawing/2014/main" id="{5A69FCFB-110F-4D22-9248-CEA7070F3363}"/>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26" name="Freeform: Shape 25">
                  <a:extLst>
                    <a:ext uri="{FF2B5EF4-FFF2-40B4-BE49-F238E27FC236}">
                      <a16:creationId xmlns:a16="http://schemas.microsoft.com/office/drawing/2014/main" id="{D4F85514-1082-4A70-8E40-D99BF2DD6296}"/>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52E091A4-BD1D-4748-A5F7-79C5309A418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C0561457-94C9-46BE-8C76-20129B45BE59}"/>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1EDAD0BD-7EFC-40A5-A917-D5816DB708EF}"/>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5E0DF688-E271-4D24-9E27-A0FBDA7971BA}"/>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891B6AEC-1FBB-427F-B6C9-E4E5E15C2CB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56472558-7097-412B-B294-F6944F8F247E}"/>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ADE62E87-E2A1-4BDD-AF15-0E500BAF02C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57162012-F9D4-4015-A452-D0A5EB6EC2DB}"/>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B6CC617B-AC79-4986-A8B2-A7FCEEBBDFE8}"/>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B7178E5F-601E-4995-8DE2-9EAE80312699}"/>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C4DB6825-6E5E-40E8-9C01-7204DBCB197E}"/>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CB74CE9B-C9CD-4398-8B77-B476B878F7B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AB12990-D2FF-4954-9293-1B33EE20C6B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33DB8B1D-4EAA-42C9-AE2D-31A5F6B30D45}"/>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3AC4BB76-4424-410E-B97A-F9F313D13559}"/>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8880C40B-4233-4643-B0A3-9B3AEF68200D}"/>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8A89448C-5412-4D9B-929F-952332C2F8FF}"/>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7D7203F4-0E92-448D-84AE-207E1226F7AC}"/>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0EEB3D43-E312-4B36-9AB3-F4BA00CEEFE6}"/>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3" name="Oval 12">
                <a:extLst>
                  <a:ext uri="{FF2B5EF4-FFF2-40B4-BE49-F238E27FC236}">
                    <a16:creationId xmlns:a16="http://schemas.microsoft.com/office/drawing/2014/main" id="{4BAA3D6F-8D75-4D42-84DA-BDD5A4479732}"/>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EFB3B672-F113-4F50-B492-C4B7D5AE178F}"/>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C2A5B9BB-A150-439A-8097-D589751002F7}"/>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45062BFC-62A4-4F28-B2A8-F79F28BDC4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FD0602F3-7B00-4FCE-8485-7232EB65BF0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7FC1012-76FB-4980-81DB-3C38C8FAE9CA}"/>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2B74480-FC88-4214-AEB0-99ADF379D995}"/>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57B59DDD-2240-4EAC-A0E5-06819D9CCED2}"/>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292D79DB-27EC-4D25-9A2A-4CB31F18BD68}"/>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
        <p:nvSpPr>
          <p:cNvPr id="4" name="Rectangle 3">
            <a:extLst>
              <a:ext uri="{FF2B5EF4-FFF2-40B4-BE49-F238E27FC236}">
                <a16:creationId xmlns:a16="http://schemas.microsoft.com/office/drawing/2014/main" id="{E7CFEA70-5718-403E-873E-33C527905BA9}"/>
              </a:ext>
            </a:extLst>
          </p:cNvPr>
          <p:cNvSpPr/>
          <p:nvPr userDrawn="1"/>
        </p:nvSpPr>
        <p:spPr bwMode="auto">
          <a:xfrm>
            <a:off x="6096000" y="0"/>
            <a:ext cx="6096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3017DEFC-2743-49C0-9843-787B0B593ABB}"/>
              </a:ext>
            </a:extLst>
          </p:cNvPr>
          <p:cNvPicPr>
            <a:picLocks noChangeAspect="1"/>
          </p:cNvPicPr>
          <p:nvPr userDrawn="1"/>
        </p:nvPicPr>
        <p:blipFill>
          <a:blip r:embed="rId4"/>
          <a:stretch>
            <a:fillRect/>
          </a:stretch>
        </p:blipFill>
        <p:spPr>
          <a:xfrm>
            <a:off x="6631757" y="800100"/>
            <a:ext cx="5024485" cy="5257800"/>
          </a:xfrm>
          <a:prstGeom prst="rect">
            <a:avLst/>
          </a:prstGeom>
        </p:spPr>
      </p:pic>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24.sv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02: Implement Azure Functions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Scale Azure Functions (1 / 3)</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457999"/>
            <a:ext cx="5579310" cy="1531007"/>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r>
              <a:rPr lang="en-US" dirty="0">
                <a:latin typeface="+mn-lt"/>
              </a:rPr>
              <a:t>In the Consumption and Premium plans, Azure Functions scales CPU and memory resources by adding additional instances of the Functions host.</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Scale controller monitoring events and creating instances">
            <a:extLst>
              <a:ext uri="{FF2B5EF4-FFF2-40B4-BE49-F238E27FC236}">
                <a16:creationId xmlns:a16="http://schemas.microsoft.com/office/drawing/2014/main" id="{1E892EE1-B674-4916-B115-9292EE249803}"/>
              </a:ext>
            </a:extLst>
          </p:cNvPr>
          <p:cNvPicPr>
            <a:picLocks noChangeAspect="1"/>
          </p:cNvPicPr>
          <p:nvPr/>
        </p:nvPicPr>
        <p:blipFill>
          <a:blip r:embed="rId3"/>
          <a:stretch>
            <a:fillRect/>
          </a:stretch>
        </p:blipFill>
        <p:spPr>
          <a:xfrm>
            <a:off x="6307656" y="1817671"/>
            <a:ext cx="5382899" cy="3222657"/>
          </a:xfrm>
          <a:prstGeom prst="rect">
            <a:avLst/>
          </a:prstGeom>
        </p:spPr>
      </p:pic>
      <p:sp>
        <p:nvSpPr>
          <p:cNvPr id="2" name="Text Placeholder 4">
            <a:extLst>
              <a:ext uri="{FF2B5EF4-FFF2-40B4-BE49-F238E27FC236}">
                <a16:creationId xmlns:a16="http://schemas.microsoft.com/office/drawing/2014/main" id="{50EBC3A4-B6A4-4F0A-9CBB-74DAC37E9257}"/>
              </a:ext>
            </a:extLst>
          </p:cNvPr>
          <p:cNvSpPr txBox="1">
            <a:spLocks/>
          </p:cNvSpPr>
          <p:nvPr/>
        </p:nvSpPr>
        <p:spPr>
          <a:xfrm>
            <a:off x="418644" y="3097158"/>
            <a:ext cx="5579310" cy="2796542"/>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Runtime scaling</a:t>
            </a:r>
          </a:p>
          <a:p>
            <a:r>
              <a:rPr lang="en-US" dirty="0">
                <a:latin typeface="+mn-lt"/>
              </a:rPr>
              <a:t>Azure Functions uses a component called the </a:t>
            </a:r>
            <a:r>
              <a:rPr lang="en-US" i="1" dirty="0">
                <a:latin typeface="+mn-lt"/>
              </a:rPr>
              <a:t>scale controller</a:t>
            </a:r>
            <a:r>
              <a:rPr lang="en-US" dirty="0">
                <a:latin typeface="+mn-lt"/>
              </a:rPr>
              <a:t> to monitor the rate of events and determine whether to scale out or scale in. The scale controller uses heuristics for each trigger type.</a:t>
            </a:r>
          </a:p>
        </p:txBody>
      </p:sp>
    </p:spTree>
    <p:extLst>
      <p:ext uri="{BB962C8B-B14F-4D97-AF65-F5344CB8AC3E}">
        <p14:creationId xmlns:p14="http://schemas.microsoft.com/office/powerpoint/2010/main" val="40481108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Scale Azure Functions (2 / 3)</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457999"/>
            <a:ext cx="11341267" cy="3831755"/>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Scaling behaviors</a:t>
            </a:r>
          </a:p>
          <a:p>
            <a:pPr>
              <a:spcAft>
                <a:spcPts val="0"/>
              </a:spcAft>
            </a:pPr>
            <a:r>
              <a:rPr lang="en-US" dirty="0">
                <a:latin typeface="+mn-lt"/>
              </a:rPr>
              <a:t>Scaling can vary on a number of factors, and scale differently based on the trigger and language selected. There are a few intricacies of scaling behaviors to be aware of:</a:t>
            </a:r>
          </a:p>
          <a:p>
            <a:pPr marL="342900" indent="-342900">
              <a:spcBef>
                <a:spcPts val="1200"/>
              </a:spcBef>
              <a:spcAft>
                <a:spcPts val="0"/>
              </a:spcAft>
              <a:buFont typeface="Arial" panose="020B0604020202020204" pitchFamily="34" charset="0"/>
              <a:buChar char="•"/>
            </a:pPr>
            <a:r>
              <a:rPr lang="en-US" b="1" dirty="0">
                <a:latin typeface="+mn-lt"/>
              </a:rPr>
              <a:t>Maximum instances</a:t>
            </a:r>
            <a:r>
              <a:rPr lang="en-US" dirty="0">
                <a:latin typeface="+mn-lt"/>
              </a:rPr>
              <a:t>: A single function app only scales out to a maximum of 200 instances. A single instance may process more than one message or request at a time though, so there isn't a set limit on number of concurrent executions.</a:t>
            </a:r>
          </a:p>
          <a:p>
            <a:pPr marL="342900" indent="-342900">
              <a:spcBef>
                <a:spcPts val="1200"/>
              </a:spcBef>
              <a:spcAft>
                <a:spcPts val="0"/>
              </a:spcAft>
              <a:buFont typeface="Arial" panose="020B0604020202020204" pitchFamily="34" charset="0"/>
              <a:buChar char="•"/>
            </a:pPr>
            <a:r>
              <a:rPr lang="en-US" b="1" dirty="0">
                <a:latin typeface="+mn-lt"/>
              </a:rPr>
              <a:t>New instance rate</a:t>
            </a:r>
            <a:r>
              <a:rPr lang="en-US" dirty="0">
                <a:latin typeface="+mn-lt"/>
              </a:rPr>
              <a:t>: For HTTP triggers, new instances are allocated, at most, once per second. For non-HTTP triggers, new instances are allocated, at most, once every 30 </a:t>
            </a:r>
            <a:r>
              <a:rPr lang="en-US">
                <a:latin typeface="+mn-lt"/>
              </a:rPr>
              <a:t>seconds.</a:t>
            </a:r>
            <a:endParaRPr lang="en-US" dirty="0">
              <a:latin typeface="+mn-lt"/>
            </a:endParaRPr>
          </a:p>
        </p:txBody>
      </p:sp>
    </p:spTree>
    <p:extLst>
      <p:ext uri="{BB962C8B-B14F-4D97-AF65-F5344CB8AC3E}">
        <p14:creationId xmlns:p14="http://schemas.microsoft.com/office/powerpoint/2010/main" val="42606139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Scale Azure Functions (3 / 3)</a:t>
            </a:r>
          </a:p>
        </p:txBody>
      </p:sp>
      <p:sp>
        <p:nvSpPr>
          <p:cNvPr id="2" name="Text Placeholder 7">
            <a:extLst>
              <a:ext uri="{FF2B5EF4-FFF2-40B4-BE49-F238E27FC236}">
                <a16:creationId xmlns:a16="http://schemas.microsoft.com/office/drawing/2014/main" id="{FCFBC03B-5F0C-439D-9D25-80D5C97A226F}"/>
              </a:ext>
            </a:extLst>
          </p:cNvPr>
          <p:cNvSpPr txBox="1">
            <a:spLocks/>
          </p:cNvSpPr>
          <p:nvPr/>
        </p:nvSpPr>
        <p:spPr>
          <a:xfrm>
            <a:off x="418466" y="1456897"/>
            <a:ext cx="5394960" cy="2200602"/>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Limit scale out</a:t>
            </a:r>
          </a:p>
          <a:p>
            <a:r>
              <a:rPr lang="en-US" sz="2000" dirty="0">
                <a:latin typeface="+mn-lt"/>
              </a:rPr>
              <a:t>You may wish to restrict the maximum number of instances an app used to scale out.</a:t>
            </a:r>
          </a:p>
          <a:p>
            <a:r>
              <a:rPr lang="en-US" sz="2000" dirty="0">
                <a:latin typeface="+mn-lt"/>
              </a:rPr>
              <a:t>This is most common for cases where a downstream component like a database has limited throughput.</a:t>
            </a:r>
          </a:p>
        </p:txBody>
      </p:sp>
      <p:cxnSp>
        <p:nvCxnSpPr>
          <p:cNvPr id="3" name="Straight Connector 2">
            <a:extLst>
              <a:ext uri="{FF2B5EF4-FFF2-40B4-BE49-F238E27FC236}">
                <a16:creationId xmlns:a16="http://schemas.microsoft.com/office/drawing/2014/main" id="{60B304DB-DBB0-4E14-979F-3FD7A9E37F6B}"/>
              </a:ext>
              <a:ext uri="{C183D7F6-B498-43B3-948B-1728B52AA6E4}">
                <adec:decorative xmlns:adec="http://schemas.microsoft.com/office/drawing/2017/decorative" val="1"/>
              </a:ext>
            </a:extLst>
          </p:cNvPr>
          <p:cNvCxnSpPr>
            <a:cxnSpLocks/>
          </p:cNvCxnSpPr>
          <p:nvPr/>
        </p:nvCxnSpPr>
        <p:spPr>
          <a:xfrm>
            <a:off x="6089277" y="1611250"/>
            <a:ext cx="6723" cy="2184002"/>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 Placeholder 7">
            <a:extLst>
              <a:ext uri="{FF2B5EF4-FFF2-40B4-BE49-F238E27FC236}">
                <a16:creationId xmlns:a16="http://schemas.microsoft.com/office/drawing/2014/main" id="{E9D61878-9285-47CD-BA51-354DDAE6A644}"/>
              </a:ext>
            </a:extLst>
          </p:cNvPr>
          <p:cNvSpPr txBox="1">
            <a:spLocks/>
          </p:cNvSpPr>
          <p:nvPr/>
        </p:nvSpPr>
        <p:spPr>
          <a:xfrm>
            <a:off x="6364951" y="1456897"/>
            <a:ext cx="5394960" cy="195438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Azure Functions scaling in a Dedicated plan</a:t>
            </a:r>
          </a:p>
          <a:p>
            <a:pPr>
              <a:spcBef>
                <a:spcPts val="600"/>
              </a:spcBef>
              <a:spcAft>
                <a:spcPts val="600"/>
              </a:spcAft>
            </a:pPr>
            <a:r>
              <a:rPr lang="en-US" sz="2000" dirty="0">
                <a:latin typeface="+mn-lt"/>
              </a:rPr>
              <a:t>Using an App Service plan, you can manually scale out by adding more VM instances. You can also enable </a:t>
            </a:r>
            <a:r>
              <a:rPr lang="en-US" sz="2000" dirty="0" err="1">
                <a:latin typeface="+mn-lt"/>
              </a:rPr>
              <a:t>autoscale</a:t>
            </a:r>
            <a:r>
              <a:rPr lang="en-US" sz="2000" dirty="0">
                <a:latin typeface="+mn-lt"/>
              </a:rPr>
              <a:t>.</a:t>
            </a:r>
          </a:p>
        </p:txBody>
      </p:sp>
    </p:spTree>
    <p:extLst>
      <p:ext uri="{BB962C8B-B14F-4D97-AF65-F5344CB8AC3E}">
        <p14:creationId xmlns:p14="http://schemas.microsoft.com/office/powerpoint/2010/main" val="3810880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Lesson 2: </a:t>
            </a:r>
            <a:r>
              <a:rPr lang="en-US" dirty="0"/>
              <a:t>Develop Azure Functions</a:t>
            </a:r>
          </a:p>
        </p:txBody>
      </p:sp>
      <p:pic>
        <p:nvPicPr>
          <p:cNvPr id="2" name="Picture 1" descr="Icon of a arrow in a circular path with a timer inside the circle">
            <a:extLst>
              <a:ext uri="{FF2B5EF4-FFF2-40B4-BE49-F238E27FC236}">
                <a16:creationId xmlns:a16="http://schemas.microsoft.com/office/drawing/2014/main" id="{9634F5D6-CF82-48A1-AC92-95CDA58D1894}"/>
              </a:ext>
            </a:extLst>
          </p:cNvPr>
          <p:cNvPicPr>
            <a:picLocks noChangeAspect="1"/>
          </p:cNvPicPr>
          <p:nvPr/>
        </p:nvPicPr>
        <p:blipFill>
          <a:blip r:embed="rId3"/>
          <a:stretch>
            <a:fillRect/>
          </a:stretch>
        </p:blipFill>
        <p:spPr>
          <a:xfrm>
            <a:off x="10088984" y="2781000"/>
            <a:ext cx="1296000" cy="1296000"/>
          </a:xfrm>
          <a:prstGeom prst="rect">
            <a:avLst/>
          </a:prstGeom>
        </p:spPr>
      </p:pic>
    </p:spTree>
    <p:extLst>
      <p:ext uri="{BB962C8B-B14F-4D97-AF65-F5344CB8AC3E}">
        <p14:creationId xmlns:p14="http://schemas.microsoft.com/office/powerpoint/2010/main" val="34314688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Functions development (1 / 4)</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5543514" cy="4206056"/>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Overview</a:t>
            </a:r>
          </a:p>
          <a:p>
            <a:pPr>
              <a:spcBef>
                <a:spcPts val="1200"/>
              </a:spcBef>
              <a:spcAft>
                <a:spcPts val="0"/>
              </a:spcAft>
            </a:pPr>
            <a:r>
              <a:rPr lang="en-US" sz="2000" dirty="0">
                <a:latin typeface="+mn-lt"/>
              </a:rPr>
              <a:t>A function contains two important pieces:</a:t>
            </a:r>
          </a:p>
          <a:p>
            <a:pPr marL="342900" indent="-342900">
              <a:spcBef>
                <a:spcPts val="1200"/>
              </a:spcBef>
              <a:spcAft>
                <a:spcPts val="0"/>
              </a:spcAft>
              <a:buFont typeface="Arial" panose="020B0604020202020204" pitchFamily="34" charset="0"/>
              <a:buChar char="•"/>
            </a:pPr>
            <a:r>
              <a:rPr lang="en-US" sz="2000" b="1" dirty="0">
                <a:latin typeface="+mn-lt"/>
              </a:rPr>
              <a:t>Your code</a:t>
            </a:r>
            <a:r>
              <a:rPr lang="en-US" sz="2000" dirty="0">
                <a:latin typeface="+mn-lt"/>
              </a:rPr>
              <a:t>, which can be written in a variety of languages</a:t>
            </a:r>
          </a:p>
          <a:p>
            <a:pPr marL="342900" indent="-342900">
              <a:spcBef>
                <a:spcPts val="600"/>
              </a:spcBef>
              <a:spcAft>
                <a:spcPts val="0"/>
              </a:spcAft>
              <a:buFont typeface="Arial" panose="020B0604020202020204" pitchFamily="34" charset="0"/>
              <a:buChar char="•"/>
            </a:pPr>
            <a:r>
              <a:rPr lang="en-US" sz="2000" b="1" dirty="0">
                <a:latin typeface="+mn-lt"/>
              </a:rPr>
              <a:t>Some config</a:t>
            </a:r>
            <a:r>
              <a:rPr lang="en-US" sz="2000" dirty="0">
                <a:latin typeface="+mn-lt"/>
              </a:rPr>
              <a:t>, the </a:t>
            </a:r>
            <a:r>
              <a:rPr lang="en-US" sz="2000" i="1" dirty="0" err="1">
                <a:latin typeface="+mn-lt"/>
              </a:rPr>
              <a:t>function.json</a:t>
            </a:r>
            <a:r>
              <a:rPr lang="en-US" sz="2000" dirty="0">
                <a:latin typeface="+mn-lt"/>
              </a:rPr>
              <a:t> file.</a:t>
            </a:r>
          </a:p>
          <a:p>
            <a:pPr>
              <a:spcBef>
                <a:spcPts val="1200"/>
              </a:spcBef>
              <a:spcAft>
                <a:spcPts val="0"/>
              </a:spcAft>
            </a:pPr>
            <a:r>
              <a:rPr lang="en-US" sz="2000" dirty="0">
                <a:latin typeface="+mn-lt"/>
              </a:rPr>
              <a:t>The </a:t>
            </a:r>
            <a:r>
              <a:rPr lang="en-US" sz="2000" i="1" dirty="0" err="1">
                <a:latin typeface="+mn-lt"/>
              </a:rPr>
              <a:t>function.json</a:t>
            </a:r>
            <a:r>
              <a:rPr lang="en-US" sz="2000" dirty="0">
                <a:latin typeface="+mn-lt"/>
              </a:rPr>
              <a:t> file defines the function's trigger, bindings, and other configuration settings. Every function has one and only one trigger. The runtime uses this config file to determine the events to monitor and how to pass data into and return data from a function execution. </a:t>
            </a:r>
          </a:p>
        </p:txBody>
      </p:sp>
      <p:sp>
        <p:nvSpPr>
          <p:cNvPr id="11" name="Text Placeholder 2">
            <a:extLst>
              <a:ext uri="{FF2B5EF4-FFF2-40B4-BE49-F238E27FC236}">
                <a16:creationId xmlns:a16="http://schemas.microsoft.com/office/drawing/2014/main" id="{B2D4CEA7-291C-468B-BE46-EF16F162661D}"/>
              </a:ext>
            </a:extLst>
          </p:cNvPr>
          <p:cNvSpPr txBox="1">
            <a:spLocks/>
          </p:cNvSpPr>
          <p:nvPr/>
        </p:nvSpPr>
        <p:spPr>
          <a:xfrm>
            <a:off x="6229844" y="1996256"/>
            <a:ext cx="5543514" cy="3667125"/>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disabled"</a:t>
            </a:r>
            <a:r>
              <a:rPr lang="en-US" sz="1800" b="0" dirty="0" err="1">
                <a:solidFill>
                  <a:srgbClr val="000000"/>
                </a:solidFill>
                <a:effectLst/>
                <a:latin typeface="Consolas" panose="020B0609020204030204" pitchFamily="49" charset="0"/>
              </a:rPr>
              <a:t>:</a:t>
            </a:r>
            <a:r>
              <a:rPr lang="en-US" sz="1800" b="0" dirty="0" err="1">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"bindings"</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 bindings here</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bindingType</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"direction"</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"in"</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myParamName</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 more depending on binding</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1693248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Functions development (2 / 4)</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4"/>
            <a:ext cx="11354257" cy="4201091"/>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Function app</a:t>
            </a:r>
          </a:p>
          <a:p>
            <a:pPr>
              <a:spcBef>
                <a:spcPts val="600"/>
              </a:spcBef>
              <a:spcAft>
                <a:spcPts val="600"/>
              </a:spcAft>
            </a:pPr>
            <a:r>
              <a:rPr lang="en-US" sz="2000" dirty="0">
                <a:solidFill>
                  <a:schemeClr val="tx1"/>
                </a:solidFill>
                <a:latin typeface="+mn-lt"/>
              </a:rPr>
              <a:t>A function app provides an execution context in Azure in which your functions run.</a:t>
            </a:r>
          </a:p>
          <a:p>
            <a:pPr marL="342900" indent="-342900">
              <a:spcBef>
                <a:spcPts val="600"/>
              </a:spcBef>
              <a:spcAft>
                <a:spcPts val="600"/>
              </a:spcAft>
              <a:buFont typeface="Arial" panose="020B0604020202020204" pitchFamily="34" charset="0"/>
              <a:buChar char="•"/>
            </a:pPr>
            <a:r>
              <a:rPr lang="en-US" sz="2000" dirty="0">
                <a:solidFill>
                  <a:schemeClr val="tx1"/>
                </a:solidFill>
                <a:latin typeface="+mn-lt"/>
              </a:rPr>
              <a:t>It is the unit of deployment and management for your functions.</a:t>
            </a:r>
          </a:p>
          <a:p>
            <a:pPr marL="342900" indent="-342900">
              <a:spcBef>
                <a:spcPts val="600"/>
              </a:spcBef>
              <a:spcAft>
                <a:spcPts val="600"/>
              </a:spcAft>
              <a:buFont typeface="Arial" panose="020B0604020202020204" pitchFamily="34" charset="0"/>
              <a:buChar char="•"/>
            </a:pPr>
            <a:r>
              <a:rPr lang="en-US" sz="2000" dirty="0">
                <a:solidFill>
                  <a:schemeClr val="tx1"/>
                </a:solidFill>
                <a:latin typeface="+mn-lt"/>
              </a:rPr>
              <a:t>A function app is comprised of one or more individual functions that are managed, deployed, and scaled together.</a:t>
            </a:r>
          </a:p>
          <a:p>
            <a:pPr marL="342900" indent="-342900">
              <a:spcBef>
                <a:spcPts val="600"/>
              </a:spcBef>
              <a:spcAft>
                <a:spcPts val="600"/>
              </a:spcAft>
              <a:buFont typeface="Arial" panose="020B0604020202020204" pitchFamily="34" charset="0"/>
              <a:buChar char="•"/>
            </a:pPr>
            <a:r>
              <a:rPr lang="en-US" sz="2000" dirty="0">
                <a:solidFill>
                  <a:schemeClr val="tx1"/>
                </a:solidFill>
                <a:latin typeface="+mn-lt"/>
              </a:rPr>
              <a:t>All of the functions in a function app share the same pricing plan, deployment method, and runtime version.</a:t>
            </a:r>
          </a:p>
          <a:p>
            <a:pPr marL="342900" indent="-342900">
              <a:spcBef>
                <a:spcPts val="600"/>
              </a:spcBef>
              <a:spcAft>
                <a:spcPts val="600"/>
              </a:spcAft>
              <a:buFont typeface="Arial" panose="020B0604020202020204" pitchFamily="34" charset="0"/>
              <a:buChar char="•"/>
            </a:pPr>
            <a:r>
              <a:rPr lang="en-US" sz="2000" dirty="0">
                <a:solidFill>
                  <a:schemeClr val="tx1"/>
                </a:solidFill>
                <a:latin typeface="+mn-lt"/>
              </a:rPr>
              <a:t>Think of a function app as a way to organize and collectively manage your functions.</a:t>
            </a:r>
          </a:p>
        </p:txBody>
      </p:sp>
    </p:spTree>
    <p:extLst>
      <p:ext uri="{BB962C8B-B14F-4D97-AF65-F5344CB8AC3E}">
        <p14:creationId xmlns:p14="http://schemas.microsoft.com/office/powerpoint/2010/main" val="12297127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Functions development (3 / 4)</a:t>
            </a:r>
          </a:p>
        </p:txBody>
      </p:sp>
      <p:sp>
        <p:nvSpPr>
          <p:cNvPr id="3" name="Text Placeholder 2">
            <a:extLst>
              <a:ext uri="{FF2B5EF4-FFF2-40B4-BE49-F238E27FC236}">
                <a16:creationId xmlns:a16="http://schemas.microsoft.com/office/drawing/2014/main" id="{3851901A-0CDF-4457-8322-2F67F5695E80}"/>
              </a:ext>
            </a:extLst>
          </p:cNvPr>
          <p:cNvSpPr>
            <a:spLocks noGrp="1"/>
          </p:cNvSpPr>
          <p:nvPr>
            <p:ph type="body" sz="quarter" idx="12"/>
          </p:nvPr>
        </p:nvSpPr>
        <p:spPr>
          <a:xfrm>
            <a:off x="418643" y="1456896"/>
            <a:ext cx="5578932" cy="4154984"/>
          </a:xfrm>
        </p:spPr>
        <p:txBody>
          <a:bodyPr>
            <a:noAutofit/>
          </a:bodyPr>
          <a:lstStyle/>
          <a:p>
            <a:r>
              <a:rPr lang="en-US" sz="2000" dirty="0">
                <a:solidFill>
                  <a:schemeClr val="tx2"/>
                </a:solidFill>
              </a:rPr>
              <a:t>Folder structure</a:t>
            </a:r>
          </a:p>
          <a:p>
            <a:r>
              <a:rPr lang="en-US" sz="2000" dirty="0">
                <a:latin typeface="+mn-lt"/>
              </a:rPr>
              <a:t>All code for a function app is located in a root project folder that contains a host configuration file. </a:t>
            </a:r>
          </a:p>
          <a:p>
            <a:r>
              <a:rPr lang="en-US" sz="2000" dirty="0">
                <a:latin typeface="+mn-lt"/>
              </a:rPr>
              <a:t>The </a:t>
            </a:r>
            <a:r>
              <a:rPr lang="en-US" sz="2000" i="1" dirty="0" err="1">
                <a:latin typeface="+mn-lt"/>
              </a:rPr>
              <a:t>host.json</a:t>
            </a:r>
            <a:r>
              <a:rPr lang="en-US" sz="2000" dirty="0">
                <a:latin typeface="+mn-lt"/>
              </a:rPr>
              <a:t> file contains runtime-specific configurations and is in the root folder of the function app. </a:t>
            </a:r>
          </a:p>
          <a:p>
            <a:r>
              <a:rPr lang="en-US" sz="2000" dirty="0">
                <a:latin typeface="+mn-lt"/>
              </a:rPr>
              <a:t>Specific folder structures required by the function app depend on language. To the right is an example of the folder structure of a JavaScript project.</a:t>
            </a:r>
            <a:endParaRPr lang="en-US" dirty="0"/>
          </a:p>
        </p:txBody>
      </p:sp>
      <p:sp>
        <p:nvSpPr>
          <p:cNvPr id="4" name="Text Placeholder 3">
            <a:extLst>
              <a:ext uri="{FF2B5EF4-FFF2-40B4-BE49-F238E27FC236}">
                <a16:creationId xmlns:a16="http://schemas.microsoft.com/office/drawing/2014/main" id="{6801BF1B-8979-4513-862C-496F82F092F6}"/>
              </a:ext>
            </a:extLst>
          </p:cNvPr>
          <p:cNvSpPr>
            <a:spLocks noGrp="1"/>
          </p:cNvSpPr>
          <p:nvPr>
            <p:ph type="body" sz="quarter" idx="13"/>
          </p:nvPr>
        </p:nvSpPr>
        <p:spPr>
          <a:xfrm>
            <a:off x="6229350" y="1456896"/>
            <a:ext cx="5543550" cy="4154984"/>
          </a:xfrm>
        </p:spPr>
        <p:txBody>
          <a:bodyPr/>
          <a:lstStyle/>
          <a:p>
            <a:r>
              <a:rPr lang="en-US" sz="1400" dirty="0" err="1">
                <a:latin typeface="Consolas" panose="020B0609020204030204" pitchFamily="49" charset="0"/>
              </a:rPr>
              <a:t>FunctionsProject</a:t>
            </a:r>
            <a:endParaRPr lang="en-US" sz="1400" dirty="0">
              <a:latin typeface="Consolas" panose="020B0609020204030204" pitchFamily="49" charset="0"/>
            </a:endParaRPr>
          </a:p>
          <a:p>
            <a:r>
              <a:rPr lang="en-US" sz="1400" dirty="0">
                <a:latin typeface="Consolas" panose="020B0609020204030204" pitchFamily="49" charset="0"/>
              </a:rPr>
              <a:t> | - </a:t>
            </a:r>
            <a:r>
              <a:rPr lang="en-US" sz="1400" dirty="0" err="1">
                <a:latin typeface="Consolas" panose="020B0609020204030204" pitchFamily="49" charset="0"/>
              </a:rPr>
              <a:t>MyFirstFunction</a:t>
            </a:r>
            <a:endParaRPr lang="en-US" sz="1400" dirty="0">
              <a:latin typeface="Consolas" panose="020B0609020204030204" pitchFamily="49" charset="0"/>
            </a:endParaRPr>
          </a:p>
          <a:p>
            <a:r>
              <a:rPr lang="en-US" sz="1400" dirty="0">
                <a:latin typeface="Consolas" panose="020B0609020204030204" pitchFamily="49" charset="0"/>
              </a:rPr>
              <a:t> | | - index.js</a:t>
            </a:r>
          </a:p>
          <a:p>
            <a:r>
              <a:rPr lang="en-US" sz="1400" dirty="0">
                <a:latin typeface="Consolas" panose="020B0609020204030204" pitchFamily="49" charset="0"/>
              </a:rPr>
              <a:t> | | - </a:t>
            </a:r>
            <a:r>
              <a:rPr lang="en-US" sz="1400" dirty="0" err="1">
                <a:latin typeface="Consolas" panose="020B0609020204030204" pitchFamily="49" charset="0"/>
              </a:rPr>
              <a:t>function.json</a:t>
            </a:r>
            <a:endParaRPr lang="en-US" sz="1400" dirty="0">
              <a:latin typeface="Consolas" panose="020B0609020204030204" pitchFamily="49" charset="0"/>
            </a:endParaRPr>
          </a:p>
          <a:p>
            <a:r>
              <a:rPr lang="en-US" sz="1400" dirty="0">
                <a:latin typeface="Consolas" panose="020B0609020204030204" pitchFamily="49" charset="0"/>
              </a:rPr>
              <a:t> | - </a:t>
            </a:r>
            <a:r>
              <a:rPr lang="en-US" sz="1400" dirty="0" err="1">
                <a:latin typeface="Consolas" panose="020B0609020204030204" pitchFamily="49" charset="0"/>
              </a:rPr>
              <a:t>MySecondFunction</a:t>
            </a:r>
            <a:endParaRPr lang="en-US" sz="1400" dirty="0">
              <a:latin typeface="Consolas" panose="020B0609020204030204" pitchFamily="49" charset="0"/>
            </a:endParaRPr>
          </a:p>
          <a:p>
            <a:r>
              <a:rPr lang="en-US" sz="1400" dirty="0">
                <a:latin typeface="Consolas" panose="020B0609020204030204" pitchFamily="49" charset="0"/>
              </a:rPr>
              <a:t> | | - index.js</a:t>
            </a:r>
          </a:p>
          <a:p>
            <a:r>
              <a:rPr lang="en-US" sz="1400" dirty="0">
                <a:latin typeface="Consolas" panose="020B0609020204030204" pitchFamily="49" charset="0"/>
              </a:rPr>
              <a:t> | | - </a:t>
            </a:r>
            <a:r>
              <a:rPr lang="en-US" sz="1400" dirty="0" err="1">
                <a:latin typeface="Consolas" panose="020B0609020204030204" pitchFamily="49" charset="0"/>
              </a:rPr>
              <a:t>function.json</a:t>
            </a:r>
            <a:endParaRPr lang="en-US" sz="1400" dirty="0">
              <a:latin typeface="Consolas" panose="020B0609020204030204" pitchFamily="49" charset="0"/>
            </a:endParaRPr>
          </a:p>
          <a:p>
            <a:r>
              <a:rPr lang="en-US" sz="1400" dirty="0">
                <a:latin typeface="Consolas" panose="020B0609020204030204" pitchFamily="49" charset="0"/>
              </a:rPr>
              <a:t> | - </a:t>
            </a:r>
            <a:r>
              <a:rPr lang="en-US" sz="1400" dirty="0" err="1">
                <a:latin typeface="Consolas" panose="020B0609020204030204" pitchFamily="49" charset="0"/>
              </a:rPr>
              <a:t>SharedCode</a:t>
            </a:r>
            <a:endParaRPr lang="en-US" sz="1400" dirty="0">
              <a:latin typeface="Consolas" panose="020B0609020204030204" pitchFamily="49" charset="0"/>
            </a:endParaRPr>
          </a:p>
          <a:p>
            <a:r>
              <a:rPr lang="en-US" sz="1400" dirty="0">
                <a:latin typeface="Consolas" panose="020B0609020204030204" pitchFamily="49" charset="0"/>
              </a:rPr>
              <a:t> | | - myFirstHelperFunction.js</a:t>
            </a:r>
          </a:p>
          <a:p>
            <a:r>
              <a:rPr lang="en-US" sz="1400" dirty="0">
                <a:latin typeface="Consolas" panose="020B0609020204030204" pitchFamily="49" charset="0"/>
              </a:rPr>
              <a:t> | | - mySecondHelperFunction.js</a:t>
            </a:r>
          </a:p>
          <a:p>
            <a:r>
              <a:rPr lang="en-US" sz="1400" dirty="0">
                <a:latin typeface="Consolas" panose="020B0609020204030204" pitchFamily="49" charset="0"/>
              </a:rPr>
              <a:t> | - </a:t>
            </a:r>
            <a:r>
              <a:rPr lang="en-US" sz="1400" dirty="0" err="1">
                <a:latin typeface="Consolas" panose="020B0609020204030204" pitchFamily="49" charset="0"/>
              </a:rPr>
              <a:t>node_modules</a:t>
            </a:r>
            <a:endParaRPr lang="en-US" sz="1400" dirty="0">
              <a:latin typeface="Consolas" panose="020B0609020204030204" pitchFamily="49" charset="0"/>
            </a:endParaRPr>
          </a:p>
          <a:p>
            <a:r>
              <a:rPr lang="en-US" sz="1400" dirty="0">
                <a:latin typeface="Consolas" panose="020B0609020204030204" pitchFamily="49" charset="0"/>
              </a:rPr>
              <a:t> | - </a:t>
            </a:r>
            <a:r>
              <a:rPr lang="en-US" sz="1400" dirty="0" err="1">
                <a:latin typeface="Consolas" panose="020B0609020204030204" pitchFamily="49" charset="0"/>
              </a:rPr>
              <a:t>host.json</a:t>
            </a:r>
            <a:endParaRPr lang="en-US" sz="1400" dirty="0">
              <a:latin typeface="Consolas" panose="020B0609020204030204" pitchFamily="49" charset="0"/>
            </a:endParaRPr>
          </a:p>
          <a:p>
            <a:r>
              <a:rPr lang="en-US" sz="1400" dirty="0">
                <a:latin typeface="Consolas" panose="020B0609020204030204" pitchFamily="49" charset="0"/>
              </a:rPr>
              <a:t> | - </a:t>
            </a:r>
            <a:r>
              <a:rPr lang="en-US" sz="1400" dirty="0" err="1">
                <a:latin typeface="Consolas" panose="020B0609020204030204" pitchFamily="49" charset="0"/>
              </a:rPr>
              <a:t>package.json</a:t>
            </a:r>
            <a:endParaRPr lang="en-US" sz="1400" dirty="0">
              <a:latin typeface="Consolas" panose="020B0609020204030204" pitchFamily="49" charset="0"/>
            </a:endParaRPr>
          </a:p>
          <a:p>
            <a:r>
              <a:rPr lang="en-US" sz="1400" dirty="0">
                <a:latin typeface="Consolas" panose="020B0609020204030204" pitchFamily="49" charset="0"/>
              </a:rPr>
              <a:t> | - </a:t>
            </a:r>
            <a:r>
              <a:rPr lang="en-US" sz="1400" dirty="0" err="1">
                <a:latin typeface="Consolas" panose="020B0609020204030204" pitchFamily="49" charset="0"/>
              </a:rPr>
              <a:t>extensions.csproj</a:t>
            </a:r>
            <a:endParaRPr lang="en-US" sz="1400" dirty="0">
              <a:latin typeface="Consolas" panose="020B0609020204030204" pitchFamily="49" charset="0"/>
            </a:endParaRPr>
          </a:p>
        </p:txBody>
      </p:sp>
    </p:spTree>
    <p:extLst>
      <p:ext uri="{BB962C8B-B14F-4D97-AF65-F5344CB8AC3E}">
        <p14:creationId xmlns:p14="http://schemas.microsoft.com/office/powerpoint/2010/main" val="646695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Functions development (4 / 4)</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4"/>
            <a:ext cx="11354257" cy="4201091"/>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Local development environments</a:t>
            </a:r>
          </a:p>
          <a:p>
            <a:pPr>
              <a:spcBef>
                <a:spcPts val="600"/>
              </a:spcBef>
              <a:spcAft>
                <a:spcPts val="600"/>
              </a:spcAft>
            </a:pPr>
            <a:r>
              <a:rPr lang="en-US" sz="2000" dirty="0">
                <a:solidFill>
                  <a:schemeClr val="tx1"/>
                </a:solidFill>
                <a:latin typeface="+mn-lt"/>
              </a:rPr>
              <a:t>Functions makes it easy to use your favorite code editor and development tools to create and test functions on your local computer.</a:t>
            </a:r>
          </a:p>
          <a:p>
            <a:pPr marL="342900" indent="-342900">
              <a:spcBef>
                <a:spcPts val="600"/>
              </a:spcBef>
              <a:spcAft>
                <a:spcPts val="600"/>
              </a:spcAft>
              <a:buFont typeface="Arial" panose="020B0604020202020204" pitchFamily="34" charset="0"/>
              <a:buChar char="•"/>
            </a:pPr>
            <a:r>
              <a:rPr lang="en-US" sz="2000" dirty="0">
                <a:solidFill>
                  <a:schemeClr val="tx1"/>
                </a:solidFill>
                <a:latin typeface="+mn-lt"/>
              </a:rPr>
              <a:t>Your local functions can connect to live Azure services, and you can debug them on your local computer using the full Functions runtime.</a:t>
            </a:r>
          </a:p>
          <a:p>
            <a:pPr marL="342900" indent="-342900">
              <a:spcBef>
                <a:spcPts val="600"/>
              </a:spcBef>
              <a:spcAft>
                <a:spcPts val="600"/>
              </a:spcAft>
              <a:buFont typeface="Arial" panose="020B0604020202020204" pitchFamily="34" charset="0"/>
              <a:buChar char="•"/>
            </a:pPr>
            <a:r>
              <a:rPr lang="en-US" sz="2000" dirty="0">
                <a:solidFill>
                  <a:schemeClr val="tx1"/>
                </a:solidFill>
                <a:latin typeface="+mn-lt"/>
              </a:rPr>
              <a:t>The way in which you develop functions on your local computer depends on your language and tooling preferences.</a:t>
            </a:r>
            <a:endParaRPr lang="en-US" sz="1800" dirty="0">
              <a:solidFill>
                <a:schemeClr val="tx1"/>
              </a:solidFill>
              <a:latin typeface="+mn-lt"/>
            </a:endParaRPr>
          </a:p>
        </p:txBody>
      </p:sp>
    </p:spTree>
    <p:extLst>
      <p:ext uri="{BB962C8B-B14F-4D97-AF65-F5344CB8AC3E}">
        <p14:creationId xmlns:p14="http://schemas.microsoft.com/office/powerpoint/2010/main" val="25179098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(1 / 7)</a:t>
            </a:r>
          </a:p>
        </p:txBody>
      </p:sp>
      <p:sp>
        <p:nvSpPr>
          <p:cNvPr id="6" name="Text Placeholder 7">
            <a:extLst>
              <a:ext uri="{FF2B5EF4-FFF2-40B4-BE49-F238E27FC236}">
                <a16:creationId xmlns:a16="http://schemas.microsoft.com/office/drawing/2014/main" id="{2FFD0E51-F800-43BF-B1E5-3F34566C27EB}"/>
              </a:ext>
            </a:extLst>
          </p:cNvPr>
          <p:cNvSpPr txBox="1">
            <a:spLocks/>
          </p:cNvSpPr>
          <p:nvPr/>
        </p:nvSpPr>
        <p:spPr>
          <a:xfrm>
            <a:off x="418466" y="1456897"/>
            <a:ext cx="11341268" cy="2970044"/>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715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dirty="0">
                <a:solidFill>
                  <a:schemeClr val="tx2"/>
                </a:solidFill>
              </a:rPr>
              <a:t>Overview</a:t>
            </a:r>
          </a:p>
          <a:p>
            <a:pPr marL="342900" indent="-342900">
              <a:spcBef>
                <a:spcPts val="600"/>
              </a:spcBef>
              <a:spcAft>
                <a:spcPts val="600"/>
              </a:spcAft>
              <a:buFont typeface="Arial" panose="020B0604020202020204" pitchFamily="34" charset="0"/>
              <a:buChar char="•"/>
            </a:pPr>
            <a:r>
              <a:rPr lang="en-US" sz="2000" dirty="0">
                <a:latin typeface="+mn-lt"/>
              </a:rPr>
              <a:t>Triggers are what cause a function to run. A trigger defines how a function is invoked and a function must have exactly one trigger.</a:t>
            </a:r>
          </a:p>
          <a:p>
            <a:pPr marL="342900" indent="-342900">
              <a:spcBef>
                <a:spcPts val="600"/>
              </a:spcBef>
              <a:spcAft>
                <a:spcPts val="600"/>
              </a:spcAft>
              <a:buFont typeface="Arial" panose="020B0604020202020204" pitchFamily="34" charset="0"/>
              <a:buChar char="•"/>
            </a:pPr>
            <a:r>
              <a:rPr lang="en-US" sz="2000" dirty="0">
                <a:latin typeface="+mn-lt"/>
              </a:rPr>
              <a:t>Binding to a function is a way of declaratively connecting another resource to the function; bindings may be connected as input bindings, output bindings, or both. </a:t>
            </a:r>
          </a:p>
          <a:p>
            <a:pPr marL="342900" indent="-342900">
              <a:spcBef>
                <a:spcPts val="600"/>
              </a:spcBef>
              <a:spcAft>
                <a:spcPts val="600"/>
              </a:spcAft>
              <a:buFont typeface="Arial" panose="020B0604020202020204" pitchFamily="34" charset="0"/>
              <a:buChar char="•"/>
            </a:pPr>
            <a:r>
              <a:rPr lang="en-US" sz="2000" dirty="0">
                <a:latin typeface="+mn-lt"/>
              </a:rPr>
              <a:t>You can mix and match different bindings to suit your needs.</a:t>
            </a:r>
          </a:p>
          <a:p>
            <a:pPr marL="342900" indent="-342900">
              <a:spcBef>
                <a:spcPts val="600"/>
              </a:spcBef>
              <a:spcAft>
                <a:spcPts val="600"/>
              </a:spcAft>
              <a:buFont typeface="Arial" panose="020B0604020202020204" pitchFamily="34" charset="0"/>
              <a:buChar char="•"/>
            </a:pPr>
            <a:r>
              <a:rPr lang="en-US" sz="2000" dirty="0">
                <a:latin typeface="+mn-lt"/>
              </a:rPr>
              <a:t>Triggers and bindings let you avoid hardcoding access to other services.</a:t>
            </a:r>
          </a:p>
        </p:txBody>
      </p:sp>
    </p:spTree>
    <p:extLst>
      <p:ext uri="{BB962C8B-B14F-4D97-AF65-F5344CB8AC3E}">
        <p14:creationId xmlns:p14="http://schemas.microsoft.com/office/powerpoint/2010/main" val="10556760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(2 / 7)</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3" y="1457324"/>
            <a:ext cx="6286958" cy="318783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Trigger and binding definitions</a:t>
            </a:r>
          </a:p>
          <a:p>
            <a:pPr>
              <a:spcBef>
                <a:spcPts val="1200"/>
              </a:spcBef>
              <a:spcAft>
                <a:spcPts val="0"/>
              </a:spcAft>
            </a:pPr>
            <a:r>
              <a:rPr lang="en-US" sz="2000" dirty="0">
                <a:latin typeface="+mn-lt"/>
              </a:rPr>
              <a:t>Triggers and bindings are defined differently depending on the development language.</a:t>
            </a:r>
          </a:p>
          <a:p>
            <a:pPr>
              <a:spcBef>
                <a:spcPts val="1200"/>
              </a:spcBef>
              <a:spcAft>
                <a:spcPts val="0"/>
              </a:spcAft>
            </a:pPr>
            <a:r>
              <a:rPr lang="en-US" sz="2000" b="1" dirty="0">
                <a:latin typeface="+mn-lt"/>
              </a:rPr>
              <a:t>C# class library </a:t>
            </a:r>
            <a:r>
              <a:rPr lang="en-US" sz="2000" dirty="0">
                <a:latin typeface="+mn-lt"/>
              </a:rPr>
              <a:t>- decorating methods and parameters with C# attributes</a:t>
            </a:r>
          </a:p>
          <a:p>
            <a:pPr>
              <a:spcBef>
                <a:spcPts val="1200"/>
              </a:spcBef>
              <a:spcAft>
                <a:spcPts val="0"/>
              </a:spcAft>
            </a:pPr>
            <a:r>
              <a:rPr lang="en-US" sz="2000" b="1" dirty="0">
                <a:latin typeface="+mn-lt"/>
              </a:rPr>
              <a:t>Java</a:t>
            </a:r>
            <a:r>
              <a:rPr lang="en-US" sz="2000" dirty="0">
                <a:latin typeface="+mn-lt"/>
              </a:rPr>
              <a:t> - decorating methods and parameters with Java annotations</a:t>
            </a:r>
          </a:p>
          <a:p>
            <a:pPr>
              <a:spcBef>
                <a:spcPts val="1200"/>
              </a:spcBef>
              <a:spcAft>
                <a:spcPts val="0"/>
              </a:spcAft>
            </a:pPr>
            <a:r>
              <a:rPr lang="en-US" sz="2000" b="1" dirty="0">
                <a:latin typeface="+mn-lt"/>
              </a:rPr>
              <a:t>JavaScript/PowerShell/Python/TypeScript </a:t>
            </a:r>
            <a:r>
              <a:rPr lang="en-US" sz="2000" dirty="0">
                <a:latin typeface="+mn-lt"/>
              </a:rPr>
              <a:t>- updating </a:t>
            </a:r>
            <a:r>
              <a:rPr lang="en-US" sz="2000" dirty="0" err="1">
                <a:latin typeface="+mn-lt"/>
              </a:rPr>
              <a:t>function.json</a:t>
            </a:r>
            <a:r>
              <a:rPr lang="en-US" sz="2000" dirty="0">
                <a:latin typeface="+mn-lt"/>
              </a:rPr>
              <a:t> schema</a:t>
            </a:r>
          </a:p>
        </p:txBody>
      </p:sp>
      <p:sp>
        <p:nvSpPr>
          <p:cNvPr id="2" name="Text Placeholder 2">
            <a:extLst>
              <a:ext uri="{FF2B5EF4-FFF2-40B4-BE49-F238E27FC236}">
                <a16:creationId xmlns:a16="http://schemas.microsoft.com/office/drawing/2014/main" id="{64ED4C02-F541-4047-8C91-85834B583D5C}"/>
              </a:ext>
            </a:extLst>
          </p:cNvPr>
          <p:cNvSpPr txBox="1">
            <a:spLocks/>
          </p:cNvSpPr>
          <p:nvPr/>
        </p:nvSpPr>
        <p:spPr>
          <a:xfrm>
            <a:off x="7096990" y="1457325"/>
            <a:ext cx="4676367" cy="3571875"/>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dataType</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"binary"</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httpTrigger</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"req"</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"direction"</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"in"</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70083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a:t>
            </a:r>
            <a:r>
              <a:rPr lang="en-US" altLang="zh-CN" dirty="0"/>
              <a:t> 1: Explore Azure Functions</a:t>
            </a:r>
            <a:endParaRPr lang="en-US" dirty="0"/>
          </a:p>
        </p:txBody>
      </p:sp>
      <p:pic>
        <p:nvPicPr>
          <p:cNvPr id="2" name="Picture 1" descr="Icon of three concentric arcs">
            <a:extLst>
              <a:ext uri="{FF2B5EF4-FFF2-40B4-BE49-F238E27FC236}">
                <a16:creationId xmlns:a16="http://schemas.microsoft.com/office/drawing/2014/main" id="{C6AC2E58-43E6-418C-8614-0AC2D775C711}"/>
              </a:ext>
            </a:extLst>
          </p:cNvPr>
          <p:cNvPicPr>
            <a:picLocks noChangeAspect="1"/>
          </p:cNvPicPr>
          <p:nvPr/>
        </p:nvPicPr>
        <p:blipFill>
          <a:blip r:embed="rId3"/>
          <a:stretch>
            <a:fillRect/>
          </a:stretch>
        </p:blipFill>
        <p:spPr>
          <a:xfrm>
            <a:off x="10098817" y="2781000"/>
            <a:ext cx="1296000" cy="1296000"/>
          </a:xfrm>
          <a:prstGeom prst="rect">
            <a:avLst/>
          </a:prstGeom>
        </p:spPr>
      </p:pic>
    </p:spTree>
    <p:extLst>
      <p:ext uri="{BB962C8B-B14F-4D97-AF65-F5344CB8AC3E}">
        <p14:creationId xmlns:p14="http://schemas.microsoft.com/office/powerpoint/2010/main" val="12728213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(3 / 7)</a:t>
            </a:r>
          </a:p>
        </p:txBody>
      </p:sp>
      <p:sp>
        <p:nvSpPr>
          <p:cNvPr id="6" name="Text Placeholder 7">
            <a:extLst>
              <a:ext uri="{FF2B5EF4-FFF2-40B4-BE49-F238E27FC236}">
                <a16:creationId xmlns:a16="http://schemas.microsoft.com/office/drawing/2014/main" id="{2FFD0E51-F800-43BF-B1E5-3F34566C27EB}"/>
              </a:ext>
            </a:extLst>
          </p:cNvPr>
          <p:cNvSpPr txBox="1">
            <a:spLocks/>
          </p:cNvSpPr>
          <p:nvPr/>
        </p:nvSpPr>
        <p:spPr>
          <a:xfrm>
            <a:off x="418466" y="1456897"/>
            <a:ext cx="11341268" cy="3877985"/>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715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dirty="0">
                <a:solidFill>
                  <a:schemeClr val="tx2"/>
                </a:solidFill>
              </a:rPr>
              <a:t>Binding direction</a:t>
            </a:r>
          </a:p>
          <a:p>
            <a:pPr>
              <a:spcBef>
                <a:spcPts val="600"/>
              </a:spcBef>
              <a:spcAft>
                <a:spcPts val="600"/>
              </a:spcAft>
            </a:pPr>
            <a:r>
              <a:rPr lang="en-US" sz="2000" dirty="0">
                <a:latin typeface="+mn-lt"/>
              </a:rPr>
              <a:t>All triggers and bindings have a direction property in the </a:t>
            </a:r>
            <a:r>
              <a:rPr lang="en-US" sz="2000" i="1" dirty="0" err="1">
                <a:latin typeface="+mn-lt"/>
              </a:rPr>
              <a:t>function.json</a:t>
            </a:r>
            <a:r>
              <a:rPr lang="en-US" sz="2000" dirty="0">
                <a:latin typeface="+mn-lt"/>
              </a:rPr>
              <a:t> file:</a:t>
            </a:r>
          </a:p>
          <a:p>
            <a:pPr marL="342900" indent="-342900">
              <a:spcBef>
                <a:spcPts val="600"/>
              </a:spcBef>
              <a:spcAft>
                <a:spcPts val="600"/>
              </a:spcAft>
              <a:buFont typeface="Arial" panose="020B0604020202020204" pitchFamily="34" charset="0"/>
              <a:buChar char="•"/>
            </a:pPr>
            <a:r>
              <a:rPr lang="en-US" sz="2000" dirty="0">
                <a:latin typeface="+mn-lt"/>
              </a:rPr>
              <a:t>For triggers, the direction is always </a:t>
            </a:r>
            <a:r>
              <a:rPr lang="en-US" sz="2000" dirty="0">
                <a:latin typeface="Consolas" panose="020B0609020204030204" pitchFamily="49" charset="0"/>
              </a:rPr>
              <a:t>in</a:t>
            </a:r>
          </a:p>
          <a:p>
            <a:pPr marL="342900" indent="-342900">
              <a:spcBef>
                <a:spcPts val="600"/>
              </a:spcBef>
              <a:spcAft>
                <a:spcPts val="600"/>
              </a:spcAft>
              <a:buFont typeface="Arial" panose="020B0604020202020204" pitchFamily="34" charset="0"/>
              <a:buChar char="•"/>
            </a:pPr>
            <a:r>
              <a:rPr lang="en-US" sz="2000" dirty="0">
                <a:latin typeface="+mn-lt"/>
              </a:rPr>
              <a:t>Input and output bindings use </a:t>
            </a:r>
            <a:r>
              <a:rPr lang="en-US" sz="2000" dirty="0">
                <a:latin typeface="Consolas" panose="020B0609020204030204" pitchFamily="49" charset="0"/>
              </a:rPr>
              <a:t>in</a:t>
            </a:r>
            <a:r>
              <a:rPr lang="en-US" sz="2000" dirty="0">
                <a:latin typeface="+mn-lt"/>
              </a:rPr>
              <a:t> and </a:t>
            </a:r>
            <a:r>
              <a:rPr lang="en-US" sz="2000" dirty="0">
                <a:latin typeface="Consolas" panose="020B0609020204030204" pitchFamily="49" charset="0"/>
              </a:rPr>
              <a:t>out</a:t>
            </a:r>
          </a:p>
          <a:p>
            <a:pPr marL="342900" indent="-342900">
              <a:spcBef>
                <a:spcPts val="600"/>
              </a:spcBef>
              <a:spcAft>
                <a:spcPts val="600"/>
              </a:spcAft>
              <a:buFont typeface="Arial" panose="020B0604020202020204" pitchFamily="34" charset="0"/>
              <a:buChar char="•"/>
            </a:pPr>
            <a:r>
              <a:rPr lang="en-US" sz="2000" dirty="0">
                <a:latin typeface="+mn-lt"/>
              </a:rPr>
              <a:t>Some bindings support a special direction </a:t>
            </a:r>
            <a:r>
              <a:rPr lang="en-US" sz="2000" dirty="0" err="1">
                <a:latin typeface="Consolas" panose="020B0609020204030204" pitchFamily="49" charset="0"/>
              </a:rPr>
              <a:t>inout</a:t>
            </a:r>
            <a:r>
              <a:rPr lang="en-US" sz="2000" dirty="0">
                <a:latin typeface="+mn-lt"/>
              </a:rPr>
              <a:t>. If you use </a:t>
            </a:r>
            <a:r>
              <a:rPr lang="en-US" sz="2000" dirty="0" err="1">
                <a:latin typeface="Consolas" panose="020B0609020204030204" pitchFamily="49" charset="0"/>
              </a:rPr>
              <a:t>inout</a:t>
            </a:r>
            <a:r>
              <a:rPr lang="en-US" sz="2000" dirty="0">
                <a:latin typeface="+mn-lt"/>
              </a:rPr>
              <a:t>, only the </a:t>
            </a:r>
            <a:r>
              <a:rPr lang="en-US" sz="2000" b="1" dirty="0">
                <a:latin typeface="+mn-lt"/>
              </a:rPr>
              <a:t>Advanced editor</a:t>
            </a:r>
            <a:r>
              <a:rPr lang="en-US" sz="2000" dirty="0">
                <a:latin typeface="+mn-lt"/>
              </a:rPr>
              <a:t> is available via the </a:t>
            </a:r>
            <a:r>
              <a:rPr lang="en-US" sz="2000" b="1" dirty="0">
                <a:latin typeface="+mn-lt"/>
              </a:rPr>
              <a:t>Integrate</a:t>
            </a:r>
            <a:r>
              <a:rPr lang="en-US" sz="2000" dirty="0">
                <a:latin typeface="+mn-lt"/>
              </a:rPr>
              <a:t> tab in the portal.</a:t>
            </a:r>
          </a:p>
          <a:p>
            <a:pPr>
              <a:spcBef>
                <a:spcPts val="600"/>
              </a:spcBef>
              <a:spcAft>
                <a:spcPts val="600"/>
              </a:spcAft>
            </a:pPr>
            <a:endParaRPr lang="en-US" sz="2000" dirty="0">
              <a:latin typeface="+mn-lt"/>
            </a:endParaRPr>
          </a:p>
          <a:p>
            <a:pPr>
              <a:spcBef>
                <a:spcPts val="0"/>
              </a:spcBef>
              <a:spcAft>
                <a:spcPts val="600"/>
              </a:spcAft>
            </a:pPr>
            <a:r>
              <a:rPr lang="en-US" sz="2000" dirty="0">
                <a:latin typeface="+mn-lt"/>
              </a:rPr>
              <a:t>When you use attributes in a class library to configure triggers and bindings, the direction is provided in an attribute constructor or inferred from the parameter type.</a:t>
            </a:r>
          </a:p>
        </p:txBody>
      </p:sp>
    </p:spTree>
    <p:extLst>
      <p:ext uri="{BB962C8B-B14F-4D97-AF65-F5344CB8AC3E}">
        <p14:creationId xmlns:p14="http://schemas.microsoft.com/office/powerpoint/2010/main" val="356872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(4 / 7)</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5543514" cy="406645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Azure Functions trigger and binding example</a:t>
            </a:r>
          </a:p>
          <a:p>
            <a:pPr>
              <a:spcBef>
                <a:spcPts val="600"/>
              </a:spcBef>
              <a:spcAft>
                <a:spcPts val="0"/>
              </a:spcAft>
            </a:pPr>
            <a:r>
              <a:rPr lang="en-US" sz="2000" dirty="0">
                <a:latin typeface="+mn-lt"/>
              </a:rPr>
              <a:t>You want to write a new row to Azure Table storage whenever a new message appears in Azure Queue storage.</a:t>
            </a:r>
          </a:p>
          <a:p>
            <a:pPr>
              <a:spcBef>
                <a:spcPts val="600"/>
              </a:spcBef>
              <a:spcAft>
                <a:spcPts val="0"/>
              </a:spcAft>
            </a:pPr>
            <a:r>
              <a:rPr lang="en-US" sz="2000" dirty="0">
                <a:latin typeface="+mn-lt"/>
              </a:rPr>
              <a:t>This scenario can be implemented using an Azure Queue storage trigger and an Azure Table storage output binding.</a:t>
            </a:r>
          </a:p>
        </p:txBody>
      </p:sp>
      <p:sp>
        <p:nvSpPr>
          <p:cNvPr id="11" name="Text Placeholder 2">
            <a:extLst>
              <a:ext uri="{FF2B5EF4-FFF2-40B4-BE49-F238E27FC236}">
                <a16:creationId xmlns:a16="http://schemas.microsoft.com/office/drawing/2014/main" id="{B2D4CEA7-291C-468B-BE46-EF16F162661D}"/>
              </a:ext>
            </a:extLst>
          </p:cNvPr>
          <p:cNvSpPr txBox="1">
            <a:spLocks/>
          </p:cNvSpPr>
          <p:nvPr/>
        </p:nvSpPr>
        <p:spPr>
          <a:xfrm>
            <a:off x="6229844" y="1457325"/>
            <a:ext cx="5543514" cy="4066452"/>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700" b="0" dirty="0">
                <a:solidFill>
                  <a:srgbClr val="0451A5"/>
                </a:solidFill>
                <a:effectLst/>
                <a:latin typeface="Consolas" panose="020B0609020204030204" pitchFamily="49" charset="0"/>
              </a:rPr>
              <a:t>"bindings"</a:t>
            </a: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"type"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queueTrigger</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"direction"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"in"</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"name"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"order"</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a:t>
            </a:r>
            <a:r>
              <a:rPr lang="en-US" sz="1700" b="0" dirty="0" err="1">
                <a:solidFill>
                  <a:srgbClr val="0451A5"/>
                </a:solidFill>
                <a:effectLst/>
                <a:latin typeface="Consolas" panose="020B0609020204030204" pitchFamily="49" charset="0"/>
              </a:rPr>
              <a:t>queueName</a:t>
            </a:r>
            <a:r>
              <a:rPr lang="en-US" sz="1700" b="0" dirty="0">
                <a:solidFill>
                  <a:srgbClr val="0451A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myqueue</a:t>
            </a:r>
            <a:r>
              <a:rPr lang="en-US" sz="1700" b="0" dirty="0">
                <a:solidFill>
                  <a:srgbClr val="A31515"/>
                </a:solidFill>
                <a:effectLst/>
                <a:latin typeface="Consolas" panose="020B0609020204030204" pitchFamily="49" charset="0"/>
              </a:rPr>
              <a:t>-items"</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"connection"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"STORAGE_ACCT_SETTING"</a:t>
            </a:r>
            <a:endParaRPr lang="en-US" sz="1700" b="0" dirty="0">
              <a:solidFill>
                <a:srgbClr val="000000"/>
              </a:solidFill>
              <a:effectLst/>
              <a:latin typeface="Consolas" panose="020B0609020204030204" pitchFamily="49" charset="0"/>
            </a:endParaRPr>
          </a:p>
          <a:p>
            <a:pPr>
              <a:spcBef>
                <a:spcPts val="0"/>
              </a:spcBef>
              <a:spcAft>
                <a:spcPts val="0"/>
              </a:spcAft>
            </a:pP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"type"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"table"</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"direction"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"out"</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"name"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a:t>
            </a:r>
            <a:r>
              <a:rPr lang="en-US" sz="1700" b="0" dirty="0" err="1">
                <a:solidFill>
                  <a:srgbClr val="0451A5"/>
                </a:solidFill>
                <a:effectLst/>
                <a:latin typeface="Consolas" panose="020B0609020204030204" pitchFamily="49" charset="0"/>
              </a:rPr>
              <a:t>tableName</a:t>
            </a:r>
            <a:r>
              <a:rPr lang="en-US" sz="1700" b="0" dirty="0">
                <a:solidFill>
                  <a:srgbClr val="0451A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outTable</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"connection"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"STORAGE_ACCT_SETTING"</a:t>
            </a:r>
            <a:endParaRPr lang="en-US" sz="1700" b="0" dirty="0">
              <a:solidFill>
                <a:srgbClr val="000000"/>
              </a:solidFill>
              <a:effectLst/>
              <a:latin typeface="Consolas" panose="020B0609020204030204" pitchFamily="49" charset="0"/>
            </a:endParaRPr>
          </a:p>
          <a:p>
            <a:pPr>
              <a:spcBef>
                <a:spcPts val="0"/>
              </a:spcBef>
              <a:spcAft>
                <a:spcPts val="0"/>
              </a:spcAft>
            </a:pPr>
            <a:r>
              <a:rPr lang="en-US" sz="17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114509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(5 / 7)</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4620286" cy="1529715"/>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C# script example</a:t>
            </a:r>
          </a:p>
          <a:p>
            <a:pPr>
              <a:spcBef>
                <a:spcPts val="1200"/>
              </a:spcBef>
              <a:spcAft>
                <a:spcPts val="0"/>
              </a:spcAft>
            </a:pPr>
            <a:r>
              <a:rPr lang="en-US" sz="2000" dirty="0">
                <a:latin typeface="+mn-lt"/>
              </a:rPr>
              <a:t>Here's C# script code that works with this trigger and binding.</a:t>
            </a:r>
          </a:p>
        </p:txBody>
      </p:sp>
      <p:sp>
        <p:nvSpPr>
          <p:cNvPr id="11" name="Text Placeholder 2">
            <a:extLst>
              <a:ext uri="{FF2B5EF4-FFF2-40B4-BE49-F238E27FC236}">
                <a16:creationId xmlns:a16="http://schemas.microsoft.com/office/drawing/2014/main" id="{B2D4CEA7-291C-468B-BE46-EF16F162661D}"/>
              </a:ext>
            </a:extLst>
          </p:cNvPr>
          <p:cNvSpPr txBox="1">
            <a:spLocks/>
          </p:cNvSpPr>
          <p:nvPr/>
        </p:nvSpPr>
        <p:spPr>
          <a:xfrm>
            <a:off x="5233481" y="1260910"/>
            <a:ext cx="6539877" cy="4377890"/>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JObject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ILogger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PartitionKey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"Orders"</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RowKey</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Guid</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NewGuid</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MobileNumber</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MobileNumber</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 };  </a:t>
            </a: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PartitionKey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RowKey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MobileNumber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272026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(6 / 7)</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142905"/>
            <a:ext cx="10495792" cy="680196"/>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JavaScript example</a:t>
            </a:r>
          </a:p>
          <a:p>
            <a:pPr>
              <a:spcBef>
                <a:spcPts val="600"/>
              </a:spcBef>
              <a:spcAft>
                <a:spcPts val="0"/>
              </a:spcAft>
            </a:pPr>
            <a:r>
              <a:rPr lang="en-US" sz="2000" dirty="0">
                <a:latin typeface="+mn-lt"/>
              </a:rPr>
              <a:t>The same </a:t>
            </a:r>
            <a:r>
              <a:rPr lang="en-US" sz="2000" i="1" dirty="0" err="1">
                <a:latin typeface="+mn-lt"/>
              </a:rPr>
              <a:t>function.json</a:t>
            </a:r>
            <a:r>
              <a:rPr lang="en-US" sz="2000" dirty="0">
                <a:latin typeface="+mn-lt"/>
              </a:rPr>
              <a:t> file can be used with a JavaScript function:</a:t>
            </a:r>
            <a:endParaRPr lang="en-US" sz="1800" dirty="0">
              <a:latin typeface="+mn-lt"/>
            </a:endParaRPr>
          </a:p>
        </p:txBody>
      </p:sp>
      <p:sp>
        <p:nvSpPr>
          <p:cNvPr id="11" name="Text Placeholder 2">
            <a:extLst>
              <a:ext uri="{FF2B5EF4-FFF2-40B4-BE49-F238E27FC236}">
                <a16:creationId xmlns:a16="http://schemas.microsoft.com/office/drawing/2014/main" id="{B2D4CEA7-291C-468B-BE46-EF16F162661D}"/>
              </a:ext>
            </a:extLst>
          </p:cNvPr>
          <p:cNvSpPr txBox="1">
            <a:spLocks/>
          </p:cNvSpPr>
          <p:nvPr/>
        </p:nvSpPr>
        <p:spPr>
          <a:xfrm>
            <a:off x="418642" y="2245040"/>
            <a:ext cx="11354716" cy="3348135"/>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b="0" dirty="0" err="1">
                <a:solidFill>
                  <a:srgbClr val="267F99"/>
                </a:solidFill>
                <a:effectLst/>
                <a:latin typeface="Consolas" panose="020B0609020204030204" pitchFamily="49" charset="0"/>
              </a:rPr>
              <a:t>module</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exports</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context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order</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order</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PartitionKey</a:t>
            </a:r>
            <a:r>
              <a:rPr lang="en-US" sz="1800" b="0" dirty="0">
                <a:solidFill>
                  <a:srgbClr val="000000"/>
                </a:solidFill>
                <a:effectLst/>
                <a:latin typeface="Consolas" panose="020B0609020204030204" pitchFamily="49" charset="0"/>
              </a:rPr>
              <a:t> = </a:t>
            </a:r>
            <a:r>
              <a:rPr lang="en-US" sz="1800" b="0" dirty="0">
                <a:solidFill>
                  <a:srgbClr val="A31515"/>
                </a:solidFill>
                <a:effectLst/>
                <a:latin typeface="Consolas" panose="020B0609020204030204" pitchFamily="49" charset="0"/>
              </a:rPr>
              <a:t>"Orders"</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order</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RowKey</a:t>
            </a:r>
            <a:r>
              <a:rPr lang="en-US" sz="1800" b="0" dirty="0">
                <a:solidFill>
                  <a:srgbClr val="000000"/>
                </a:solidFill>
                <a:effectLst/>
                <a:latin typeface="Consolas" panose="020B0609020204030204" pitchFamily="49" charset="0"/>
              </a:rPr>
              <a:t> = </a:t>
            </a:r>
            <a:r>
              <a:rPr lang="en-US" sz="1800" b="0" dirty="0" err="1">
                <a:solidFill>
                  <a:srgbClr val="795E26"/>
                </a:solidFill>
                <a:effectLst/>
                <a:latin typeface="Consolas" panose="020B0609020204030204" pitchFamily="49" charset="0"/>
              </a:rPr>
              <a:t>generateRandomId</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context</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bindings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order</a:t>
            </a:r>
            <a:r>
              <a:rPr lang="en-US" sz="1800" b="0" dirty="0">
                <a:solidFill>
                  <a:srgbClr val="000000"/>
                </a:solidFill>
                <a:effectLst/>
                <a:latin typeface="Consolas" panose="020B0609020204030204" pitchFamily="49" charset="0"/>
              </a:rPr>
              <a:t> = </a:t>
            </a:r>
            <a:r>
              <a:rPr lang="en-US" sz="1800" b="0" dirty="0">
                <a:solidFill>
                  <a:srgbClr val="001080"/>
                </a:solidFill>
                <a:effectLst/>
                <a:latin typeface="Consolas" panose="020B0609020204030204" pitchFamily="49" charset="0"/>
              </a:rPr>
              <a:t>order</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generateRandomId</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Math</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random</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36</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substring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15</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Math</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random</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36</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substring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15</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835345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triggers and bindings (7 / 7)</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1" y="1145406"/>
            <a:ext cx="4503554" cy="467728"/>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Class library example</a:t>
            </a:r>
          </a:p>
        </p:txBody>
      </p:sp>
      <p:sp>
        <p:nvSpPr>
          <p:cNvPr id="11" name="Text Placeholder 2">
            <a:extLst>
              <a:ext uri="{FF2B5EF4-FFF2-40B4-BE49-F238E27FC236}">
                <a16:creationId xmlns:a16="http://schemas.microsoft.com/office/drawing/2014/main" id="{B2D4CEA7-291C-468B-BE46-EF16F162661D}"/>
              </a:ext>
            </a:extLst>
          </p:cNvPr>
          <p:cNvSpPr txBox="1">
            <a:spLocks/>
          </p:cNvSpPr>
          <p:nvPr/>
        </p:nvSpPr>
        <p:spPr>
          <a:xfrm>
            <a:off x="418640" y="1759017"/>
            <a:ext cx="9651791" cy="3953577"/>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QueueTriggerTableOutput</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QueueTriggerTableOutput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Table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outTable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QueueTrigger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myqueue</a:t>
            </a:r>
            <a:r>
              <a:rPr lang="en-US" sz="1600" b="0" dirty="0">
                <a:solidFill>
                  <a:srgbClr val="A31515"/>
                </a:solidFill>
                <a:effectLst/>
                <a:latin typeface="Consolas" panose="020B0609020204030204" pitchFamily="49" charset="0"/>
              </a:rPr>
              <a:t>-items"</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JObject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ILogger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PartitionKey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"Orders"</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RowKey</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Guid</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NewGuid</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MobileNumber</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MobileNumber</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709527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Connect functions to Azure services (1 / 2)</a:t>
            </a:r>
          </a:p>
        </p:txBody>
      </p:sp>
      <p:sp>
        <p:nvSpPr>
          <p:cNvPr id="2" name="Text Placeholder 7">
            <a:extLst>
              <a:ext uri="{FF2B5EF4-FFF2-40B4-BE49-F238E27FC236}">
                <a16:creationId xmlns:a16="http://schemas.microsoft.com/office/drawing/2014/main" id="{CA42A9F6-7B07-4AE4-85A4-1F31166B4181}"/>
              </a:ext>
            </a:extLst>
          </p:cNvPr>
          <p:cNvSpPr txBox="1">
            <a:spLocks/>
          </p:cNvSpPr>
          <p:nvPr/>
        </p:nvSpPr>
        <p:spPr>
          <a:xfrm>
            <a:off x="418466" y="1456897"/>
            <a:ext cx="5394960" cy="3867725"/>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marL="342900" indent="-342900">
              <a:spcBef>
                <a:spcPts val="600"/>
              </a:spcBef>
              <a:spcAft>
                <a:spcPts val="600"/>
              </a:spcAft>
              <a:buFont typeface="Arial" panose="020B0604020202020204" pitchFamily="34" charset="0"/>
              <a:buChar char="•"/>
            </a:pPr>
            <a:r>
              <a:rPr lang="en-US" sz="2000" dirty="0">
                <a:latin typeface="+mn-lt"/>
              </a:rPr>
              <a:t>Your function project references connection information by name from its configuration provider. It does not directly accept the connection details, allowing them to be changed across environments.</a:t>
            </a:r>
          </a:p>
          <a:p>
            <a:pPr marL="342900" indent="-342900">
              <a:spcBef>
                <a:spcPts val="600"/>
              </a:spcBef>
              <a:spcAft>
                <a:spcPts val="600"/>
              </a:spcAft>
              <a:buFont typeface="Arial" panose="020B0604020202020204" pitchFamily="34" charset="0"/>
              <a:buChar char="•"/>
            </a:pPr>
            <a:r>
              <a:rPr lang="en-US" sz="2000" b="0" i="0" dirty="0">
                <a:solidFill>
                  <a:srgbClr val="171717"/>
                </a:solidFill>
                <a:effectLst/>
                <a:latin typeface="Segoe UI" panose="020B0502040204020203" pitchFamily="34" charset="0"/>
              </a:rPr>
              <a:t>The default configuration provider uses environment variables. These might be set by </a:t>
            </a:r>
            <a:r>
              <a:rPr lang="en-US" sz="2000" b="0" i="0" u="none" strike="noStrike" dirty="0">
                <a:effectLst/>
                <a:latin typeface="Segoe UI" panose="020B0502040204020203" pitchFamily="34" charset="0"/>
              </a:rPr>
              <a:t>Application Settings</a:t>
            </a:r>
            <a:r>
              <a:rPr lang="en-US" sz="2000" b="0" i="0" dirty="0">
                <a:solidFill>
                  <a:srgbClr val="171717"/>
                </a:solidFill>
                <a:effectLst/>
                <a:latin typeface="Segoe UI" panose="020B0502040204020203" pitchFamily="34" charset="0"/>
              </a:rPr>
              <a:t> when running in the Azure Functions service, or from the </a:t>
            </a:r>
            <a:r>
              <a:rPr lang="en-US" sz="2000" b="0" i="0" u="none" strike="noStrike" dirty="0">
                <a:effectLst/>
                <a:latin typeface="Segoe UI" panose="020B0502040204020203" pitchFamily="34" charset="0"/>
              </a:rPr>
              <a:t>local settings file</a:t>
            </a:r>
            <a:r>
              <a:rPr lang="en-US" sz="2000" b="0" i="0" dirty="0">
                <a:solidFill>
                  <a:srgbClr val="171717"/>
                </a:solidFill>
                <a:effectLst/>
                <a:latin typeface="Segoe UI" panose="020B0502040204020203" pitchFamily="34" charset="0"/>
              </a:rPr>
              <a:t> when developing locally.</a:t>
            </a:r>
            <a:endParaRPr lang="en-US" sz="2800" dirty="0">
              <a:latin typeface="+mn-lt"/>
            </a:endParaRPr>
          </a:p>
        </p:txBody>
      </p:sp>
      <p:cxnSp>
        <p:nvCxnSpPr>
          <p:cNvPr id="3" name="Straight Connector 2">
            <a:extLst>
              <a:ext uri="{FF2B5EF4-FFF2-40B4-BE49-F238E27FC236}">
                <a16:creationId xmlns:a16="http://schemas.microsoft.com/office/drawing/2014/main" id="{DABD4D02-6F92-4B11-93DC-A64676FAD3F0}"/>
              </a:ext>
              <a:ext uri="{C183D7F6-B498-43B3-948B-1728B52AA6E4}">
                <adec:decorative xmlns:adec="http://schemas.microsoft.com/office/drawing/2017/decorative" val="1"/>
              </a:ext>
            </a:extLst>
          </p:cNvPr>
          <p:cNvCxnSpPr>
            <a:cxnSpLocks/>
          </p:cNvCxnSpPr>
          <p:nvPr/>
        </p:nvCxnSpPr>
        <p:spPr>
          <a:xfrm>
            <a:off x="6089277" y="1611250"/>
            <a:ext cx="6723" cy="363451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 Placeholder 7">
            <a:extLst>
              <a:ext uri="{FF2B5EF4-FFF2-40B4-BE49-F238E27FC236}">
                <a16:creationId xmlns:a16="http://schemas.microsoft.com/office/drawing/2014/main" id="{C4DFB4A3-47BA-4031-A8A0-B4D43915EF1E}"/>
              </a:ext>
            </a:extLst>
          </p:cNvPr>
          <p:cNvSpPr txBox="1">
            <a:spLocks/>
          </p:cNvSpPr>
          <p:nvPr/>
        </p:nvSpPr>
        <p:spPr>
          <a:xfrm>
            <a:off x="6364951" y="1456897"/>
            <a:ext cx="5394960" cy="4201150"/>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Connection values</a:t>
            </a:r>
          </a:p>
          <a:p>
            <a:pPr marL="342900" indent="-342900">
              <a:spcBef>
                <a:spcPts val="600"/>
              </a:spcBef>
              <a:spcAft>
                <a:spcPts val="600"/>
              </a:spcAft>
              <a:buFont typeface="Arial" panose="020B0604020202020204" pitchFamily="34" charset="0"/>
              <a:buChar char="•"/>
            </a:pPr>
            <a:r>
              <a:rPr lang="en-US" sz="2000" dirty="0">
                <a:latin typeface="+mn-lt"/>
              </a:rPr>
              <a:t>When the connection name resolves to a single exact value, the runtime identifies the value as a connection string, which typically includes a secret. The details of a connection string are defined by the service to which you wish to connect.</a:t>
            </a:r>
          </a:p>
          <a:p>
            <a:pPr marL="342900" indent="-342900">
              <a:spcBef>
                <a:spcPts val="600"/>
              </a:spcBef>
              <a:spcAft>
                <a:spcPts val="600"/>
              </a:spcAft>
              <a:buFont typeface="Arial" panose="020B0604020202020204" pitchFamily="34" charset="0"/>
              <a:buChar char="•"/>
            </a:pPr>
            <a:r>
              <a:rPr lang="en-US" sz="2000" dirty="0">
                <a:latin typeface="+mn-lt"/>
              </a:rPr>
              <a:t>However, a connection name can also refer to a collection of multiple configuration items. Environment variables can be treated as a collection by using a shared prefix that ends in double underscores __.</a:t>
            </a:r>
          </a:p>
        </p:txBody>
      </p:sp>
    </p:spTree>
    <p:extLst>
      <p:ext uri="{BB962C8B-B14F-4D97-AF65-F5344CB8AC3E}">
        <p14:creationId xmlns:p14="http://schemas.microsoft.com/office/powerpoint/2010/main" val="31103020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Connect functions to Azure services (2 / 2)</a:t>
            </a:r>
          </a:p>
        </p:txBody>
      </p:sp>
      <p:sp>
        <p:nvSpPr>
          <p:cNvPr id="2" name="Text Placeholder 7">
            <a:extLst>
              <a:ext uri="{FF2B5EF4-FFF2-40B4-BE49-F238E27FC236}">
                <a16:creationId xmlns:a16="http://schemas.microsoft.com/office/drawing/2014/main" id="{F5E3F0AB-8EEB-47E1-BBC1-A4F08CD41AC9}"/>
              </a:ext>
            </a:extLst>
          </p:cNvPr>
          <p:cNvSpPr txBox="1">
            <a:spLocks/>
          </p:cNvSpPr>
          <p:nvPr/>
        </p:nvSpPr>
        <p:spPr>
          <a:xfrm>
            <a:off x="418466" y="1456897"/>
            <a:ext cx="5394960" cy="3252172"/>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Configure an identity-based connection</a:t>
            </a:r>
          </a:p>
          <a:p>
            <a:pPr marL="342900" indent="-342900">
              <a:spcBef>
                <a:spcPts val="600"/>
              </a:spcBef>
              <a:spcAft>
                <a:spcPts val="600"/>
              </a:spcAft>
              <a:buFont typeface="Arial" panose="020B0604020202020204" pitchFamily="34" charset="0"/>
              <a:buChar char="•"/>
            </a:pPr>
            <a:r>
              <a:rPr lang="en-US" sz="2000" dirty="0">
                <a:latin typeface="+mn-lt"/>
              </a:rPr>
              <a:t>Some connections in Azure Functions are configured to use an identity instead of a secret. Support depends on the extension using the connection.</a:t>
            </a:r>
          </a:p>
          <a:p>
            <a:pPr marL="342900" indent="-342900">
              <a:spcBef>
                <a:spcPts val="600"/>
              </a:spcBef>
              <a:spcAft>
                <a:spcPts val="600"/>
              </a:spcAft>
              <a:buFont typeface="Arial" panose="020B0604020202020204" pitchFamily="34" charset="0"/>
              <a:buChar char="•"/>
            </a:pPr>
            <a:r>
              <a:rPr lang="en-US" sz="2000" dirty="0">
                <a:latin typeface="+mn-lt"/>
              </a:rPr>
              <a:t>In some cases, a connection string may still be required in Functions even though the service to which you are connecting supports identity-based connections.</a:t>
            </a:r>
            <a:endParaRPr lang="en-US" sz="2800" dirty="0">
              <a:latin typeface="+mn-lt"/>
            </a:endParaRPr>
          </a:p>
        </p:txBody>
      </p:sp>
      <p:cxnSp>
        <p:nvCxnSpPr>
          <p:cNvPr id="3" name="Straight Connector 2">
            <a:extLst>
              <a:ext uri="{FF2B5EF4-FFF2-40B4-BE49-F238E27FC236}">
                <a16:creationId xmlns:a16="http://schemas.microsoft.com/office/drawing/2014/main" id="{4D509970-F914-46B2-A59A-FA0B2716A259}"/>
              </a:ext>
              <a:ext uri="{C183D7F6-B498-43B3-948B-1728B52AA6E4}">
                <adec:decorative xmlns:adec="http://schemas.microsoft.com/office/drawing/2017/decorative" val="1"/>
              </a:ext>
            </a:extLst>
          </p:cNvPr>
          <p:cNvCxnSpPr>
            <a:cxnSpLocks/>
          </p:cNvCxnSpPr>
          <p:nvPr/>
        </p:nvCxnSpPr>
        <p:spPr>
          <a:xfrm flipH="1">
            <a:off x="6085827" y="1611250"/>
            <a:ext cx="3450" cy="3097819"/>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7">
            <a:extLst>
              <a:ext uri="{FF2B5EF4-FFF2-40B4-BE49-F238E27FC236}">
                <a16:creationId xmlns:a16="http://schemas.microsoft.com/office/drawing/2014/main" id="{32AAD75A-ED09-4C58-99C0-A95F636DE943}"/>
              </a:ext>
            </a:extLst>
          </p:cNvPr>
          <p:cNvSpPr txBox="1">
            <a:spLocks/>
          </p:cNvSpPr>
          <p:nvPr/>
        </p:nvSpPr>
        <p:spPr>
          <a:xfrm>
            <a:off x="6364951" y="1456897"/>
            <a:ext cx="5394960" cy="2662267"/>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Grant permission to the identity</a:t>
            </a:r>
          </a:p>
          <a:p>
            <a:pPr marL="342900" indent="-342900">
              <a:spcBef>
                <a:spcPts val="600"/>
              </a:spcBef>
              <a:spcAft>
                <a:spcPts val="600"/>
              </a:spcAft>
              <a:buFont typeface="Arial" panose="020B0604020202020204" pitchFamily="34" charset="0"/>
              <a:buChar char="•"/>
            </a:pPr>
            <a:r>
              <a:rPr lang="en-US" sz="2000" dirty="0">
                <a:latin typeface="+mn-lt"/>
              </a:rPr>
              <a:t>Whatever identity is being used must have permissions to perform the intended actions.</a:t>
            </a:r>
          </a:p>
          <a:p>
            <a:pPr marL="342900" indent="-342900">
              <a:spcBef>
                <a:spcPts val="600"/>
              </a:spcBef>
              <a:spcAft>
                <a:spcPts val="600"/>
              </a:spcAft>
              <a:buFont typeface="Arial" panose="020B0604020202020204" pitchFamily="34" charset="0"/>
              <a:buChar char="•"/>
            </a:pPr>
            <a:r>
              <a:rPr lang="en-US" sz="2000" dirty="0">
                <a:latin typeface="+mn-lt"/>
              </a:rPr>
              <a:t>This is typically done by assigning a role in Azure RBAC or specifying the identity in an access policy, depending on the service to which you are connecting.</a:t>
            </a:r>
          </a:p>
        </p:txBody>
      </p:sp>
    </p:spTree>
    <p:extLst>
      <p:ext uri="{BB962C8B-B14F-4D97-AF65-F5344CB8AC3E}">
        <p14:creationId xmlns:p14="http://schemas.microsoft.com/office/powerpoint/2010/main" val="40427652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Exercise: Create an Azure Function by using Visual Studio Code</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89" y="1637937"/>
            <a:ext cx="3650357" cy="1800000"/>
          </a:xfrm>
        </p:spPr>
        <p:txBody>
          <a:bodyPr/>
          <a:lstStyle/>
          <a:p>
            <a:r>
              <a:rPr lang="en-US" dirty="0"/>
              <a:t>Task1 : Create your local project</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77544" y="1637937"/>
            <a:ext cx="3650357" cy="1800000"/>
          </a:xfrm>
        </p:spPr>
        <p:txBody>
          <a:bodyPr/>
          <a:lstStyle/>
          <a:p>
            <a:r>
              <a:rPr lang="en-US" dirty="0"/>
              <a:t>Task 2: Run the function locally</a:t>
            </a:r>
          </a:p>
        </p:txBody>
      </p:sp>
      <p:sp>
        <p:nvSpPr>
          <p:cNvPr id="12" name="Text Placeholder 11">
            <a:extLst>
              <a:ext uri="{FF2B5EF4-FFF2-40B4-BE49-F238E27FC236}">
                <a16:creationId xmlns:a16="http://schemas.microsoft.com/office/drawing/2014/main" id="{7C9A86CF-C391-406A-B53A-F1D6A243EB49}"/>
              </a:ext>
            </a:extLst>
          </p:cNvPr>
          <p:cNvSpPr>
            <a:spLocks noGrp="1"/>
          </p:cNvSpPr>
          <p:nvPr>
            <p:ph type="body" sz="quarter" idx="18"/>
          </p:nvPr>
        </p:nvSpPr>
        <p:spPr>
          <a:xfrm>
            <a:off x="8123000" y="1637937"/>
            <a:ext cx="3650357" cy="1800000"/>
          </a:xfrm>
        </p:spPr>
        <p:txBody>
          <a:bodyPr/>
          <a:lstStyle/>
          <a:p>
            <a:r>
              <a:rPr lang="en-US" dirty="0"/>
              <a:t>Task 3: Sign in to Azure</a:t>
            </a:r>
          </a:p>
        </p:txBody>
      </p:sp>
      <p:grpSp>
        <p:nvGrpSpPr>
          <p:cNvPr id="22" name="Group 21" descr="Icon of three dots and outward pointing chevrons on left and right">
            <a:extLst>
              <a:ext uri="{FF2B5EF4-FFF2-40B4-BE49-F238E27FC236}">
                <a16:creationId xmlns:a16="http://schemas.microsoft.com/office/drawing/2014/main" id="{7DDCBEB3-5DBE-43E5-AA85-136DAE232AC8}"/>
              </a:ext>
            </a:extLst>
          </p:cNvPr>
          <p:cNvGrpSpPr/>
          <p:nvPr/>
        </p:nvGrpSpPr>
        <p:grpSpPr>
          <a:xfrm>
            <a:off x="3166954" y="2568901"/>
            <a:ext cx="702132" cy="702232"/>
            <a:chOff x="3088645" y="5729498"/>
            <a:chExt cx="648328" cy="648420"/>
          </a:xfrm>
        </p:grpSpPr>
        <p:grpSp>
          <p:nvGrpSpPr>
            <p:cNvPr id="23" name="Group 22">
              <a:extLst>
                <a:ext uri="{FF2B5EF4-FFF2-40B4-BE49-F238E27FC236}">
                  <a16:creationId xmlns:a16="http://schemas.microsoft.com/office/drawing/2014/main" id="{A66A5EE2-E758-420A-859D-56FCDBBDC4A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311E0DD0-5B6E-4E73-A0E8-6319FB6EB50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D51A7C1-2C45-4D81-B804-3285E1553A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5C000D2-9D8F-4004-B7DF-F4F6C1F8AC7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067A4AE9-9FBB-419A-AAAC-2B45BA67E24A}"/>
              </a:ext>
            </a:extLst>
          </p:cNvPr>
          <p:cNvGrpSpPr/>
          <p:nvPr/>
        </p:nvGrpSpPr>
        <p:grpSpPr>
          <a:xfrm>
            <a:off x="7033889" y="2568901"/>
            <a:ext cx="702132" cy="702232"/>
            <a:chOff x="3088645" y="5729498"/>
            <a:chExt cx="648328" cy="648420"/>
          </a:xfrm>
        </p:grpSpPr>
        <p:grpSp>
          <p:nvGrpSpPr>
            <p:cNvPr id="28" name="Group 27">
              <a:extLst>
                <a:ext uri="{FF2B5EF4-FFF2-40B4-BE49-F238E27FC236}">
                  <a16:creationId xmlns:a16="http://schemas.microsoft.com/office/drawing/2014/main" id="{A6107475-416D-45C0-AFC5-DCF0D99D92E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6A32242F-C68E-4C05-9089-0D946D6B7DD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DC375A91-398C-437F-8259-2A0E96A8525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dots and outward pointing chevrons on left and right">
              <a:extLst>
                <a:ext uri="{FF2B5EF4-FFF2-40B4-BE49-F238E27FC236}">
                  <a16:creationId xmlns:a16="http://schemas.microsoft.com/office/drawing/2014/main" id="{635CF892-2634-4E9D-A7A7-E5B14D9D43F3}"/>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32" name="Group 31" descr="Icon of three dots and outward pointing chevrons on left and right">
            <a:extLst>
              <a:ext uri="{FF2B5EF4-FFF2-40B4-BE49-F238E27FC236}">
                <a16:creationId xmlns:a16="http://schemas.microsoft.com/office/drawing/2014/main" id="{5A5A3DA9-9D16-45EE-80D9-1DF8A76509DD}"/>
              </a:ext>
            </a:extLst>
          </p:cNvPr>
          <p:cNvGrpSpPr/>
          <p:nvPr/>
        </p:nvGrpSpPr>
        <p:grpSpPr>
          <a:xfrm>
            <a:off x="10855326" y="2568901"/>
            <a:ext cx="702132" cy="702232"/>
            <a:chOff x="3088645" y="5729498"/>
            <a:chExt cx="648328" cy="648420"/>
          </a:xfrm>
        </p:grpSpPr>
        <p:grpSp>
          <p:nvGrpSpPr>
            <p:cNvPr id="33" name="Group 32">
              <a:extLst>
                <a:ext uri="{FF2B5EF4-FFF2-40B4-BE49-F238E27FC236}">
                  <a16:creationId xmlns:a16="http://schemas.microsoft.com/office/drawing/2014/main" id="{21BFFC53-8781-4A86-883D-CDD625819858}"/>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5" name="Freeform 5">
                <a:extLst>
                  <a:ext uri="{FF2B5EF4-FFF2-40B4-BE49-F238E27FC236}">
                    <a16:creationId xmlns:a16="http://schemas.microsoft.com/office/drawing/2014/main" id="{2B854037-6D8A-4AF4-A45B-BC4207227FC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33BE8ECE-1E9F-4F14-97A3-5B38BCA82B5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three dots and outward pointing chevrons on left and right">
              <a:extLst>
                <a:ext uri="{FF2B5EF4-FFF2-40B4-BE49-F238E27FC236}">
                  <a16:creationId xmlns:a16="http://schemas.microsoft.com/office/drawing/2014/main" id="{95CCFC3A-F70A-46F4-B32A-22EFA7F4816C}"/>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54" name="Text Placeholder 15">
            <a:extLst>
              <a:ext uri="{FF2B5EF4-FFF2-40B4-BE49-F238E27FC236}">
                <a16:creationId xmlns:a16="http://schemas.microsoft.com/office/drawing/2014/main" id="{D18C894F-B0A8-4513-9A64-098EDC9F6ED7}"/>
              </a:ext>
            </a:extLst>
          </p:cNvPr>
          <p:cNvSpPr txBox="1">
            <a:spLocks/>
          </p:cNvSpPr>
          <p:nvPr/>
        </p:nvSpPr>
        <p:spPr>
          <a:xfrm>
            <a:off x="418643" y="3783803"/>
            <a:ext cx="3650357" cy="1800000"/>
          </a:xfrm>
          <a:prstGeom prst="rect">
            <a:avLst/>
          </a:prstGeom>
          <a:ln w="19050">
            <a:solidFill>
              <a:schemeClr val="accent4"/>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Task 4 : Publish the project to Azure</a:t>
            </a:r>
          </a:p>
        </p:txBody>
      </p:sp>
      <p:sp>
        <p:nvSpPr>
          <p:cNvPr id="55" name="Text Placeholder 18">
            <a:extLst>
              <a:ext uri="{FF2B5EF4-FFF2-40B4-BE49-F238E27FC236}">
                <a16:creationId xmlns:a16="http://schemas.microsoft.com/office/drawing/2014/main" id="{2CD04AB4-0596-4696-9FC8-AAEE2D754ACE}"/>
              </a:ext>
            </a:extLst>
          </p:cNvPr>
          <p:cNvSpPr txBox="1">
            <a:spLocks/>
          </p:cNvSpPr>
          <p:nvPr/>
        </p:nvSpPr>
        <p:spPr>
          <a:xfrm>
            <a:off x="4264098" y="3783803"/>
            <a:ext cx="3650357" cy="1800000"/>
          </a:xfrm>
          <a:prstGeom prst="rect">
            <a:avLst/>
          </a:prstGeom>
          <a:ln w="19050">
            <a:solidFill>
              <a:schemeClr val="accent4"/>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Task 5: Run the function in Azure</a:t>
            </a:r>
          </a:p>
        </p:txBody>
      </p:sp>
      <p:sp>
        <p:nvSpPr>
          <p:cNvPr id="56" name="Text Placeholder 11">
            <a:extLst>
              <a:ext uri="{FF2B5EF4-FFF2-40B4-BE49-F238E27FC236}">
                <a16:creationId xmlns:a16="http://schemas.microsoft.com/office/drawing/2014/main" id="{38884359-2436-4AF6-AE34-882FEDF0DAF8}"/>
              </a:ext>
            </a:extLst>
          </p:cNvPr>
          <p:cNvSpPr txBox="1">
            <a:spLocks/>
          </p:cNvSpPr>
          <p:nvPr/>
        </p:nvSpPr>
        <p:spPr>
          <a:xfrm>
            <a:off x="8109554" y="3783803"/>
            <a:ext cx="3650357" cy="1800000"/>
          </a:xfrm>
          <a:prstGeom prst="rect">
            <a:avLst/>
          </a:prstGeom>
          <a:ln w="19050">
            <a:solidFill>
              <a:schemeClr val="accent4"/>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Task 6: Clean up resources</a:t>
            </a:r>
          </a:p>
        </p:txBody>
      </p:sp>
      <p:grpSp>
        <p:nvGrpSpPr>
          <p:cNvPr id="57" name="Group 56" descr="Icon of three dots and outward pointing chevrons on left and right">
            <a:extLst>
              <a:ext uri="{FF2B5EF4-FFF2-40B4-BE49-F238E27FC236}">
                <a16:creationId xmlns:a16="http://schemas.microsoft.com/office/drawing/2014/main" id="{714A97BA-9F37-4C93-8947-32CEE3C3B8FC}"/>
              </a:ext>
            </a:extLst>
          </p:cNvPr>
          <p:cNvGrpSpPr/>
          <p:nvPr/>
        </p:nvGrpSpPr>
        <p:grpSpPr>
          <a:xfrm>
            <a:off x="3153508" y="4714767"/>
            <a:ext cx="702132" cy="702232"/>
            <a:chOff x="3088645" y="5729498"/>
            <a:chExt cx="648328" cy="648420"/>
          </a:xfrm>
        </p:grpSpPr>
        <p:grpSp>
          <p:nvGrpSpPr>
            <p:cNvPr id="58" name="Group 57">
              <a:extLst>
                <a:ext uri="{FF2B5EF4-FFF2-40B4-BE49-F238E27FC236}">
                  <a16:creationId xmlns:a16="http://schemas.microsoft.com/office/drawing/2014/main" id="{D13C297C-C2CE-42A8-8330-93B114D1730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0" name="Freeform 5">
                <a:extLst>
                  <a:ext uri="{FF2B5EF4-FFF2-40B4-BE49-F238E27FC236}">
                    <a16:creationId xmlns:a16="http://schemas.microsoft.com/office/drawing/2014/main" id="{F177911E-E9C8-4959-A474-D5DC3EC9677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032D9043-C50C-4960-93DA-97962B05E7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9" name="Picture 58" descr="Icon of three dots and outward pointing chevrons on left and right">
              <a:extLst>
                <a:ext uri="{FF2B5EF4-FFF2-40B4-BE49-F238E27FC236}">
                  <a16:creationId xmlns:a16="http://schemas.microsoft.com/office/drawing/2014/main" id="{5584D2B2-C6A9-4D43-98D7-8A84FCD47BD5}"/>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2" name="Group 61" descr="Icon of three dots and outward pointing chevrons on left and right">
            <a:extLst>
              <a:ext uri="{FF2B5EF4-FFF2-40B4-BE49-F238E27FC236}">
                <a16:creationId xmlns:a16="http://schemas.microsoft.com/office/drawing/2014/main" id="{D4D83910-5801-4B73-8E8E-6435A9297F35}"/>
              </a:ext>
            </a:extLst>
          </p:cNvPr>
          <p:cNvGrpSpPr/>
          <p:nvPr/>
        </p:nvGrpSpPr>
        <p:grpSpPr>
          <a:xfrm>
            <a:off x="7020443" y="4714767"/>
            <a:ext cx="702132" cy="702232"/>
            <a:chOff x="3088645" y="5729498"/>
            <a:chExt cx="648328" cy="648420"/>
          </a:xfrm>
        </p:grpSpPr>
        <p:grpSp>
          <p:nvGrpSpPr>
            <p:cNvPr id="63" name="Group 62">
              <a:extLst>
                <a:ext uri="{FF2B5EF4-FFF2-40B4-BE49-F238E27FC236}">
                  <a16:creationId xmlns:a16="http://schemas.microsoft.com/office/drawing/2014/main" id="{49BE590D-46F6-48CE-AE6B-FE572F6369C9}"/>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5" name="Freeform 5">
                <a:extLst>
                  <a:ext uri="{FF2B5EF4-FFF2-40B4-BE49-F238E27FC236}">
                    <a16:creationId xmlns:a16="http://schemas.microsoft.com/office/drawing/2014/main" id="{77679784-F7C6-490B-BBDC-D9CF49386A0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6" name="Freeform 6">
                <a:extLst>
                  <a:ext uri="{FF2B5EF4-FFF2-40B4-BE49-F238E27FC236}">
                    <a16:creationId xmlns:a16="http://schemas.microsoft.com/office/drawing/2014/main" id="{91E8678A-FDDC-4DF0-96A0-450F351E23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4" name="Picture 63" descr="Icon of three dots and outward pointing chevrons on left and right">
              <a:extLst>
                <a:ext uri="{FF2B5EF4-FFF2-40B4-BE49-F238E27FC236}">
                  <a16:creationId xmlns:a16="http://schemas.microsoft.com/office/drawing/2014/main" id="{19CDBBB6-47AE-44AB-9224-2A6A2A79ACA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7" name="Group 66" descr="Icon of three dots and outward pointing chevrons on left and right">
            <a:extLst>
              <a:ext uri="{FF2B5EF4-FFF2-40B4-BE49-F238E27FC236}">
                <a16:creationId xmlns:a16="http://schemas.microsoft.com/office/drawing/2014/main" id="{D4BFD9B0-9CFA-42B9-973C-E4F550188FC3}"/>
              </a:ext>
            </a:extLst>
          </p:cNvPr>
          <p:cNvGrpSpPr/>
          <p:nvPr/>
        </p:nvGrpSpPr>
        <p:grpSpPr>
          <a:xfrm>
            <a:off x="10841880" y="4714767"/>
            <a:ext cx="702132" cy="702232"/>
            <a:chOff x="3088645" y="5729498"/>
            <a:chExt cx="648328" cy="648420"/>
          </a:xfrm>
        </p:grpSpPr>
        <p:grpSp>
          <p:nvGrpSpPr>
            <p:cNvPr id="68" name="Group 67">
              <a:extLst>
                <a:ext uri="{FF2B5EF4-FFF2-40B4-BE49-F238E27FC236}">
                  <a16:creationId xmlns:a16="http://schemas.microsoft.com/office/drawing/2014/main" id="{CF7F1B36-9CC5-498A-ACF2-DEBB86F27D7F}"/>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70" name="Freeform 5">
                <a:extLst>
                  <a:ext uri="{FF2B5EF4-FFF2-40B4-BE49-F238E27FC236}">
                    <a16:creationId xmlns:a16="http://schemas.microsoft.com/office/drawing/2014/main" id="{E99BA8B8-2960-42ED-9D19-AB6C2030530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1" name="Freeform 6">
                <a:extLst>
                  <a:ext uri="{FF2B5EF4-FFF2-40B4-BE49-F238E27FC236}">
                    <a16:creationId xmlns:a16="http://schemas.microsoft.com/office/drawing/2014/main" id="{802D7D62-CC18-453B-ABB7-083FFDDC12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9" name="Picture 68" descr="Icon of three dots and outward pointing chevrons on left and right">
              <a:extLst>
                <a:ext uri="{FF2B5EF4-FFF2-40B4-BE49-F238E27FC236}">
                  <a16:creationId xmlns:a16="http://schemas.microsoft.com/office/drawing/2014/main" id="{8524CD31-B897-43A8-B94F-C7506455D0BD}"/>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24232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a:t>
            </a:r>
            <a:r>
              <a:rPr lang="en-US" altLang="zh-CN" dirty="0"/>
              <a:t> 3: Implement Durable Functions</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85012735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(1 / 7)</a:t>
            </a:r>
            <a:endParaRPr lang="en-US" dirty="0"/>
          </a:p>
        </p:txBody>
      </p:sp>
      <p:sp>
        <p:nvSpPr>
          <p:cNvPr id="2" name="Text Placeholder 7">
            <a:extLst>
              <a:ext uri="{FF2B5EF4-FFF2-40B4-BE49-F238E27FC236}">
                <a16:creationId xmlns:a16="http://schemas.microsoft.com/office/drawing/2014/main" id="{A07FE20B-CA93-4B29-BEEC-9E1DA7634945}"/>
              </a:ext>
            </a:extLst>
          </p:cNvPr>
          <p:cNvSpPr txBox="1">
            <a:spLocks/>
          </p:cNvSpPr>
          <p:nvPr/>
        </p:nvSpPr>
        <p:spPr>
          <a:xfrm>
            <a:off x="418466" y="1456897"/>
            <a:ext cx="5394960" cy="3329116"/>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marL="342900" indent="-342900">
              <a:spcBef>
                <a:spcPts val="1200"/>
              </a:spcBef>
              <a:spcAft>
                <a:spcPts val="0"/>
              </a:spcAft>
              <a:buFont typeface="Arial" panose="020B0604020202020204" pitchFamily="34" charset="0"/>
              <a:buChar char="•"/>
            </a:pPr>
            <a:r>
              <a:rPr lang="en-US" sz="2000" dirty="0">
                <a:latin typeface="+mn-lt"/>
              </a:rPr>
              <a:t>The </a:t>
            </a:r>
            <a:r>
              <a:rPr lang="en-US" sz="2000" i="1" dirty="0">
                <a:latin typeface="+mn-lt"/>
              </a:rPr>
              <a:t>durable functions</a:t>
            </a:r>
            <a:r>
              <a:rPr lang="en-US" sz="2000" dirty="0">
                <a:latin typeface="+mn-lt"/>
              </a:rPr>
              <a:t> extension lets you define stateful workflows by writing </a:t>
            </a:r>
            <a:r>
              <a:rPr lang="en-US" sz="2000" i="1" dirty="0">
                <a:latin typeface="+mn-lt"/>
              </a:rPr>
              <a:t>orchestrator functions</a:t>
            </a:r>
            <a:r>
              <a:rPr lang="en-US" sz="2000" dirty="0">
                <a:latin typeface="+mn-lt"/>
              </a:rPr>
              <a:t> and stateful entities by writing </a:t>
            </a:r>
            <a:r>
              <a:rPr lang="en-US" sz="2000" i="1" dirty="0">
                <a:latin typeface="+mn-lt"/>
              </a:rPr>
              <a:t>entity functions</a:t>
            </a:r>
            <a:r>
              <a:rPr lang="en-US" sz="2000" dirty="0">
                <a:latin typeface="+mn-lt"/>
              </a:rPr>
              <a:t> using the Azure Functions programming model.</a:t>
            </a:r>
          </a:p>
          <a:p>
            <a:pPr marL="342900" indent="-342900">
              <a:spcBef>
                <a:spcPts val="1200"/>
              </a:spcBef>
              <a:spcAft>
                <a:spcPts val="0"/>
              </a:spcAft>
              <a:buFont typeface="Arial" panose="020B0604020202020204" pitchFamily="34" charset="0"/>
              <a:buChar char="•"/>
            </a:pPr>
            <a:r>
              <a:rPr lang="en-US" sz="2000" dirty="0">
                <a:latin typeface="+mn-lt"/>
              </a:rPr>
              <a:t>Behind the scenes, the extension manages state, checkpoints, and restarts for you, allowing you to focus on your business logic.</a:t>
            </a:r>
          </a:p>
        </p:txBody>
      </p:sp>
      <p:cxnSp>
        <p:nvCxnSpPr>
          <p:cNvPr id="5" name="Straight Connector 4">
            <a:extLst>
              <a:ext uri="{FF2B5EF4-FFF2-40B4-BE49-F238E27FC236}">
                <a16:creationId xmlns:a16="http://schemas.microsoft.com/office/drawing/2014/main" id="{35C811C1-510B-4B48-B144-8FBBE121345B}"/>
              </a:ext>
              <a:ext uri="{C183D7F6-B498-43B3-948B-1728B52AA6E4}">
                <adec:decorative xmlns:adec="http://schemas.microsoft.com/office/drawing/2017/decorative" val="1"/>
              </a:ext>
            </a:extLst>
          </p:cNvPr>
          <p:cNvCxnSpPr>
            <a:cxnSpLocks/>
          </p:cNvCxnSpPr>
          <p:nvPr/>
        </p:nvCxnSpPr>
        <p:spPr>
          <a:xfrm>
            <a:off x="6089277" y="1611250"/>
            <a:ext cx="6723" cy="363451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94338EE5-7CF8-44A9-8DD2-8D99192572C0}"/>
              </a:ext>
            </a:extLst>
          </p:cNvPr>
          <p:cNvSpPr txBox="1">
            <a:spLocks/>
          </p:cNvSpPr>
          <p:nvPr/>
        </p:nvSpPr>
        <p:spPr>
          <a:xfrm>
            <a:off x="6364951" y="1456897"/>
            <a:ext cx="5394960" cy="366254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Supported languages</a:t>
            </a:r>
          </a:p>
          <a:p>
            <a:pPr>
              <a:spcBef>
                <a:spcPts val="600"/>
              </a:spcBef>
              <a:spcAft>
                <a:spcPts val="600"/>
              </a:spcAft>
            </a:pPr>
            <a:r>
              <a:rPr lang="en-US" sz="2000" dirty="0">
                <a:latin typeface="+mn-lt"/>
              </a:rPr>
              <a:t>Durable Functions currently supports the following languages:</a:t>
            </a:r>
          </a:p>
          <a:p>
            <a:pPr marL="342900" indent="-342900">
              <a:spcBef>
                <a:spcPts val="600"/>
              </a:spcBef>
              <a:spcAft>
                <a:spcPts val="0"/>
              </a:spcAft>
              <a:buFont typeface="Arial" panose="020B0604020202020204" pitchFamily="34" charset="0"/>
              <a:buChar char="•"/>
            </a:pPr>
            <a:r>
              <a:rPr lang="en-US" sz="2000" dirty="0">
                <a:latin typeface="+mn-lt"/>
              </a:rPr>
              <a:t>C#</a:t>
            </a:r>
          </a:p>
          <a:p>
            <a:pPr marL="342900" indent="-342900">
              <a:spcBef>
                <a:spcPts val="600"/>
              </a:spcBef>
              <a:spcAft>
                <a:spcPts val="0"/>
              </a:spcAft>
              <a:buFont typeface="Arial" panose="020B0604020202020204" pitchFamily="34" charset="0"/>
              <a:buChar char="•"/>
            </a:pPr>
            <a:r>
              <a:rPr lang="en-US" sz="2000" dirty="0">
                <a:latin typeface="+mn-lt"/>
              </a:rPr>
              <a:t>JavaScript</a:t>
            </a:r>
          </a:p>
          <a:p>
            <a:pPr marL="342900" indent="-342900">
              <a:spcBef>
                <a:spcPts val="600"/>
              </a:spcBef>
              <a:spcAft>
                <a:spcPts val="0"/>
              </a:spcAft>
              <a:buFont typeface="Arial" panose="020B0604020202020204" pitchFamily="34" charset="0"/>
              <a:buChar char="•"/>
            </a:pPr>
            <a:r>
              <a:rPr lang="en-US" sz="2000" dirty="0">
                <a:latin typeface="+mn-lt"/>
              </a:rPr>
              <a:t>Python</a:t>
            </a:r>
          </a:p>
          <a:p>
            <a:pPr marL="342900" indent="-342900">
              <a:spcBef>
                <a:spcPts val="600"/>
              </a:spcBef>
              <a:spcAft>
                <a:spcPts val="0"/>
              </a:spcAft>
              <a:buFont typeface="Arial" panose="020B0604020202020204" pitchFamily="34" charset="0"/>
              <a:buChar char="•"/>
            </a:pPr>
            <a:r>
              <a:rPr lang="en-US" sz="2000" dirty="0">
                <a:latin typeface="+mn-lt"/>
              </a:rPr>
              <a:t>F#</a:t>
            </a:r>
          </a:p>
          <a:p>
            <a:pPr marL="342900" indent="-342900">
              <a:spcBef>
                <a:spcPts val="600"/>
              </a:spcBef>
              <a:spcAft>
                <a:spcPts val="0"/>
              </a:spcAft>
              <a:buFont typeface="Arial" panose="020B0604020202020204" pitchFamily="34" charset="0"/>
              <a:buChar char="•"/>
            </a:pPr>
            <a:r>
              <a:rPr lang="en-US" sz="2000" dirty="0">
                <a:latin typeface="+mn-lt"/>
              </a:rPr>
              <a:t>PowerShell</a:t>
            </a:r>
          </a:p>
          <a:p>
            <a:pPr>
              <a:spcBef>
                <a:spcPts val="600"/>
              </a:spcBef>
              <a:spcAft>
                <a:spcPts val="600"/>
              </a:spcAft>
            </a:pPr>
            <a:endParaRPr lang="en-US" sz="2000" dirty="0">
              <a:latin typeface="+mn-lt"/>
            </a:endParaRPr>
          </a:p>
        </p:txBody>
      </p:sp>
    </p:spTree>
    <p:extLst>
      <p:ext uri="{BB962C8B-B14F-4D97-AF65-F5344CB8AC3E}">
        <p14:creationId xmlns:p14="http://schemas.microsoft.com/office/powerpoint/2010/main" val="20372573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Azure Functions (1 / 4)</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11354257" cy="385152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Overview</a:t>
            </a:r>
          </a:p>
          <a:p>
            <a:pPr marL="342900" indent="-342900">
              <a:spcBef>
                <a:spcPts val="1200"/>
              </a:spcBef>
              <a:spcAft>
                <a:spcPts val="0"/>
              </a:spcAft>
              <a:buFont typeface="Arial" panose="020B0604020202020204" pitchFamily="34" charset="0"/>
              <a:buChar char="•"/>
            </a:pPr>
            <a:r>
              <a:rPr lang="en-US" sz="2000" dirty="0">
                <a:latin typeface="+mn-lt"/>
              </a:rPr>
              <a:t>Azure Functions are a great solution for processing data, integrating systems, working with the internet-of-things (IoT), and building simple APIs and microservices.</a:t>
            </a:r>
          </a:p>
          <a:p>
            <a:pPr marL="342900" indent="-342900">
              <a:spcBef>
                <a:spcPts val="1200"/>
              </a:spcBef>
              <a:spcAft>
                <a:spcPts val="0"/>
              </a:spcAft>
              <a:buFont typeface="Arial" panose="020B0604020202020204" pitchFamily="34" charset="0"/>
              <a:buChar char="•"/>
            </a:pPr>
            <a:r>
              <a:rPr lang="en-US" sz="2000" dirty="0">
                <a:latin typeface="+mn-lt"/>
              </a:rPr>
              <a:t>Consider Functions for tasks like image or order processing, file maintenance, or for any tasks that you want to run on a schedule.</a:t>
            </a:r>
          </a:p>
          <a:p>
            <a:pPr marL="342900" indent="-342900">
              <a:spcBef>
                <a:spcPts val="1200"/>
              </a:spcBef>
              <a:spcAft>
                <a:spcPts val="0"/>
              </a:spcAft>
              <a:buFont typeface="Arial" panose="020B0604020202020204" pitchFamily="34" charset="0"/>
              <a:buChar char="•"/>
            </a:pPr>
            <a:r>
              <a:rPr lang="en-US" sz="2000" dirty="0">
                <a:latin typeface="+mn-lt"/>
              </a:rPr>
              <a:t>Azure Functions supports </a:t>
            </a:r>
            <a:r>
              <a:rPr lang="en-US" sz="2000" i="1" dirty="0">
                <a:latin typeface="+mn-lt"/>
              </a:rPr>
              <a:t>triggers</a:t>
            </a:r>
            <a:r>
              <a:rPr lang="en-US" sz="2000" dirty="0">
                <a:latin typeface="+mn-lt"/>
              </a:rPr>
              <a:t>, which are ways to start execution of your code, and </a:t>
            </a:r>
            <a:r>
              <a:rPr lang="en-US" sz="2000" i="1" dirty="0">
                <a:latin typeface="+mn-lt"/>
              </a:rPr>
              <a:t>bindings</a:t>
            </a:r>
            <a:r>
              <a:rPr lang="en-US" sz="2000" dirty="0">
                <a:latin typeface="+mn-lt"/>
              </a:rPr>
              <a:t>, which are ways to simplify coding for input and output data.</a:t>
            </a:r>
          </a:p>
        </p:txBody>
      </p:sp>
    </p:spTree>
    <p:extLst>
      <p:ext uri="{BB962C8B-B14F-4D97-AF65-F5344CB8AC3E}">
        <p14:creationId xmlns:p14="http://schemas.microsoft.com/office/powerpoint/2010/main" val="35726917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(2 / 7)</a:t>
            </a:r>
            <a:endParaRPr lang="en-US" dirty="0"/>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4"/>
            <a:ext cx="11354257" cy="4201091"/>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Application patterns</a:t>
            </a:r>
          </a:p>
          <a:p>
            <a:pPr>
              <a:spcBef>
                <a:spcPts val="1200"/>
              </a:spcBef>
              <a:spcAft>
                <a:spcPts val="0"/>
              </a:spcAft>
            </a:pPr>
            <a:r>
              <a:rPr lang="en-US" sz="2000" dirty="0">
                <a:latin typeface="+mn-lt"/>
              </a:rPr>
              <a:t>The primary use case for Durable Functions is simplifying complex, stateful coordination requirements in serverless applications.</a:t>
            </a:r>
          </a:p>
          <a:p>
            <a:pPr>
              <a:spcBef>
                <a:spcPts val="1200"/>
              </a:spcBef>
              <a:spcAft>
                <a:spcPts val="0"/>
              </a:spcAft>
            </a:pPr>
            <a:r>
              <a:rPr lang="en-US" sz="2000" dirty="0">
                <a:latin typeface="+mn-lt"/>
              </a:rPr>
              <a:t>The following sections describe typical application patterns that can benefit from Durable Functions:</a:t>
            </a:r>
          </a:p>
          <a:p>
            <a:pPr marL="342900" indent="-342900">
              <a:spcBef>
                <a:spcPts val="1200"/>
              </a:spcBef>
              <a:spcAft>
                <a:spcPts val="0"/>
              </a:spcAft>
              <a:buFont typeface="Arial" panose="020B0604020202020204" pitchFamily="34" charset="0"/>
              <a:buChar char="•"/>
            </a:pPr>
            <a:r>
              <a:rPr lang="en-US" sz="2000" dirty="0">
                <a:latin typeface="+mn-lt"/>
              </a:rPr>
              <a:t>Function chaining</a:t>
            </a:r>
          </a:p>
          <a:p>
            <a:pPr marL="342900" indent="-342900">
              <a:spcBef>
                <a:spcPts val="1200"/>
              </a:spcBef>
              <a:spcAft>
                <a:spcPts val="0"/>
              </a:spcAft>
              <a:buFont typeface="Arial" panose="020B0604020202020204" pitchFamily="34" charset="0"/>
              <a:buChar char="•"/>
            </a:pPr>
            <a:r>
              <a:rPr lang="en-US" sz="2000" dirty="0">
                <a:latin typeface="+mn-lt"/>
              </a:rPr>
              <a:t>Fan-out/fan-in</a:t>
            </a:r>
          </a:p>
          <a:p>
            <a:pPr marL="342900" indent="-342900">
              <a:spcBef>
                <a:spcPts val="1200"/>
              </a:spcBef>
              <a:spcAft>
                <a:spcPts val="0"/>
              </a:spcAft>
              <a:buFont typeface="Arial" panose="020B0604020202020204" pitchFamily="34" charset="0"/>
              <a:buChar char="•"/>
            </a:pPr>
            <a:r>
              <a:rPr lang="en-US" sz="2000" dirty="0">
                <a:latin typeface="+mn-lt"/>
              </a:rPr>
              <a:t>Async HTTP APIs</a:t>
            </a:r>
          </a:p>
          <a:p>
            <a:pPr marL="342900" indent="-342900">
              <a:spcBef>
                <a:spcPts val="1200"/>
              </a:spcBef>
              <a:spcAft>
                <a:spcPts val="0"/>
              </a:spcAft>
              <a:buFont typeface="Arial" panose="020B0604020202020204" pitchFamily="34" charset="0"/>
              <a:buChar char="•"/>
            </a:pPr>
            <a:r>
              <a:rPr lang="en-US" sz="2000" dirty="0">
                <a:latin typeface="+mn-lt"/>
              </a:rPr>
              <a:t>Monitor</a:t>
            </a:r>
          </a:p>
          <a:p>
            <a:pPr marL="342900" indent="-342900">
              <a:spcBef>
                <a:spcPts val="1200"/>
              </a:spcBef>
              <a:spcAft>
                <a:spcPts val="0"/>
              </a:spcAft>
              <a:buFont typeface="Arial" panose="020B0604020202020204" pitchFamily="34" charset="0"/>
              <a:buChar char="•"/>
            </a:pPr>
            <a:r>
              <a:rPr lang="en-US" sz="2000" dirty="0">
                <a:latin typeface="+mn-lt"/>
              </a:rPr>
              <a:t>Human interaction</a:t>
            </a:r>
          </a:p>
        </p:txBody>
      </p:sp>
    </p:spTree>
    <p:extLst>
      <p:ext uri="{BB962C8B-B14F-4D97-AF65-F5344CB8AC3E}">
        <p14:creationId xmlns:p14="http://schemas.microsoft.com/office/powerpoint/2010/main" val="26986135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(3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205329"/>
            <a:ext cx="10578219" cy="68019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Function chaining</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719431" y="2312108"/>
            <a:ext cx="9928516" cy="245735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Four functions executing in a specific order">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854998" y="2816976"/>
            <a:ext cx="9398683" cy="1674672"/>
          </a:xfrm>
          <a:prstGeom prst="rect">
            <a:avLst/>
          </a:prstGeom>
        </p:spPr>
      </p:pic>
    </p:spTree>
    <p:extLst>
      <p:ext uri="{BB962C8B-B14F-4D97-AF65-F5344CB8AC3E}">
        <p14:creationId xmlns:p14="http://schemas.microsoft.com/office/powerpoint/2010/main" val="41871685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(4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133148"/>
            <a:ext cx="10770724" cy="680197"/>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Fan out/fan in</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887874" y="1825802"/>
            <a:ext cx="10099737" cy="3899049"/>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single function that fans out to three functions that execute in parallel and, after operation of all three ends, sending the result to another function.">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2110549" y="1999781"/>
            <a:ext cx="7240285" cy="3588772"/>
          </a:xfrm>
          <a:prstGeom prst="rect">
            <a:avLst/>
          </a:prstGeom>
        </p:spPr>
      </p:pic>
    </p:spTree>
    <p:extLst>
      <p:ext uri="{BB962C8B-B14F-4D97-AF65-F5344CB8AC3E}">
        <p14:creationId xmlns:p14="http://schemas.microsoft.com/office/powerpoint/2010/main" val="4192425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(5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182898"/>
            <a:ext cx="5991989" cy="547997"/>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b="0" i="0" dirty="0">
                <a:solidFill>
                  <a:schemeClr val="tx2"/>
                </a:solidFill>
                <a:effectLst/>
              </a:rPr>
              <a:t>Async HTTP APIs</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3268837" y="1213661"/>
            <a:ext cx="5991990" cy="4457368"/>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n HTTP endpoint triggers the long running action with the client polling for completion status">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3562372" y="1350635"/>
            <a:ext cx="5416801" cy="4072584"/>
          </a:xfrm>
          <a:prstGeom prst="rect">
            <a:avLst/>
          </a:prstGeom>
        </p:spPr>
      </p:pic>
    </p:spTree>
    <p:extLst>
      <p:ext uri="{BB962C8B-B14F-4D97-AF65-F5344CB8AC3E}">
        <p14:creationId xmlns:p14="http://schemas.microsoft.com/office/powerpoint/2010/main" val="30029738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(6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313619"/>
            <a:ext cx="10469936" cy="587368"/>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400" i="0" dirty="0">
                <a:solidFill>
                  <a:schemeClr val="tx2"/>
                </a:solidFill>
                <a:effectLst/>
              </a:rPr>
              <a:t>Monitor</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2791325" y="1678808"/>
            <a:ext cx="5594686" cy="391574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function running until a specific condition is met">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3173690" y="2093916"/>
            <a:ext cx="4812545" cy="3229753"/>
          </a:xfrm>
          <a:prstGeom prst="rect">
            <a:avLst/>
          </a:prstGeom>
        </p:spPr>
      </p:pic>
    </p:spTree>
    <p:extLst>
      <p:ext uri="{BB962C8B-B14F-4D97-AF65-F5344CB8AC3E}">
        <p14:creationId xmlns:p14="http://schemas.microsoft.com/office/powerpoint/2010/main" val="427353124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(7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289553"/>
            <a:ext cx="5140939" cy="680196"/>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400" i="0" dirty="0">
                <a:solidFill>
                  <a:schemeClr val="tx2"/>
                </a:solidFill>
                <a:effectLst/>
              </a:rPr>
              <a:t>Human interaction</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1613712" y="1876927"/>
            <a:ext cx="8757509" cy="3566862"/>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process awaiting human interaction before continuing">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1951901" y="1994040"/>
            <a:ext cx="7952977" cy="3341460"/>
          </a:xfrm>
          <a:prstGeom prst="rect">
            <a:avLst/>
          </a:prstGeom>
        </p:spPr>
      </p:pic>
    </p:spTree>
    <p:extLst>
      <p:ext uri="{BB962C8B-B14F-4D97-AF65-F5344CB8AC3E}">
        <p14:creationId xmlns:p14="http://schemas.microsoft.com/office/powerpoint/2010/main" val="42894793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the four function types (1 / 3)</a:t>
            </a:r>
          </a:p>
        </p:txBody>
      </p:sp>
      <p:sp>
        <p:nvSpPr>
          <p:cNvPr id="2" name="Text Placeholder 7">
            <a:extLst>
              <a:ext uri="{FF2B5EF4-FFF2-40B4-BE49-F238E27FC236}">
                <a16:creationId xmlns:a16="http://schemas.microsoft.com/office/drawing/2014/main" id="{BCF13F19-7CFD-42E7-9C9F-F0F4FB09154E}"/>
              </a:ext>
            </a:extLst>
          </p:cNvPr>
          <p:cNvSpPr txBox="1">
            <a:spLocks/>
          </p:cNvSpPr>
          <p:nvPr/>
        </p:nvSpPr>
        <p:spPr>
          <a:xfrm>
            <a:off x="418466" y="1456897"/>
            <a:ext cx="5394960" cy="2975173"/>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a:spcBef>
                <a:spcPts val="600"/>
              </a:spcBef>
              <a:spcAft>
                <a:spcPts val="600"/>
              </a:spcAft>
            </a:pPr>
            <a:r>
              <a:rPr lang="en-US" sz="2000" dirty="0">
                <a:latin typeface="+mn-lt"/>
              </a:rPr>
              <a:t>There are currently four durable function types in Azure Functions:</a:t>
            </a:r>
          </a:p>
          <a:p>
            <a:pPr marL="342900" indent="-342900">
              <a:spcBef>
                <a:spcPts val="600"/>
              </a:spcBef>
              <a:spcAft>
                <a:spcPts val="600"/>
              </a:spcAft>
              <a:buFont typeface="Arial" panose="020B0604020202020204" pitchFamily="34" charset="0"/>
              <a:buChar char="•"/>
            </a:pPr>
            <a:r>
              <a:rPr lang="en-US" sz="1800" dirty="0">
                <a:latin typeface="+mn-lt"/>
              </a:rPr>
              <a:t>Orchestrator</a:t>
            </a:r>
          </a:p>
          <a:p>
            <a:pPr marL="342900" indent="-342900">
              <a:spcBef>
                <a:spcPts val="600"/>
              </a:spcBef>
              <a:spcAft>
                <a:spcPts val="600"/>
              </a:spcAft>
              <a:buFont typeface="Arial" panose="020B0604020202020204" pitchFamily="34" charset="0"/>
              <a:buChar char="•"/>
            </a:pPr>
            <a:r>
              <a:rPr lang="en-US" sz="1800" dirty="0">
                <a:latin typeface="+mn-lt"/>
              </a:rPr>
              <a:t>Activity</a:t>
            </a:r>
          </a:p>
          <a:p>
            <a:pPr marL="342900" indent="-342900">
              <a:spcBef>
                <a:spcPts val="600"/>
              </a:spcBef>
              <a:spcAft>
                <a:spcPts val="600"/>
              </a:spcAft>
              <a:buFont typeface="Arial" panose="020B0604020202020204" pitchFamily="34" charset="0"/>
              <a:buChar char="•"/>
            </a:pPr>
            <a:r>
              <a:rPr lang="en-US" sz="1800" dirty="0">
                <a:latin typeface="+mn-lt"/>
              </a:rPr>
              <a:t>Entity</a:t>
            </a:r>
          </a:p>
          <a:p>
            <a:pPr marL="342900" indent="-342900">
              <a:spcBef>
                <a:spcPts val="600"/>
              </a:spcBef>
              <a:spcAft>
                <a:spcPts val="600"/>
              </a:spcAft>
              <a:buFont typeface="Arial" panose="020B0604020202020204" pitchFamily="34" charset="0"/>
              <a:buChar char="•"/>
            </a:pPr>
            <a:r>
              <a:rPr lang="en-US" sz="1800" dirty="0">
                <a:latin typeface="+mn-lt"/>
              </a:rPr>
              <a:t>Client</a:t>
            </a:r>
          </a:p>
        </p:txBody>
      </p:sp>
      <p:cxnSp>
        <p:nvCxnSpPr>
          <p:cNvPr id="5" name="Straight Connector 4">
            <a:extLst>
              <a:ext uri="{FF2B5EF4-FFF2-40B4-BE49-F238E27FC236}">
                <a16:creationId xmlns:a16="http://schemas.microsoft.com/office/drawing/2014/main" id="{FC85258F-B879-4BD9-847F-7BCCA09E939E}"/>
              </a:ext>
              <a:ext uri="{C183D7F6-B498-43B3-948B-1728B52AA6E4}">
                <adec:decorative xmlns:adec="http://schemas.microsoft.com/office/drawing/2017/decorative" val="1"/>
              </a:ext>
            </a:extLst>
          </p:cNvPr>
          <p:cNvCxnSpPr>
            <a:cxnSpLocks/>
          </p:cNvCxnSpPr>
          <p:nvPr/>
        </p:nvCxnSpPr>
        <p:spPr>
          <a:xfrm>
            <a:off x="6089277" y="1611250"/>
            <a:ext cx="6723" cy="363451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E2B6381E-1384-4D0E-86E3-3EBF588BA818}"/>
              </a:ext>
            </a:extLst>
          </p:cNvPr>
          <p:cNvSpPr txBox="1">
            <a:spLocks/>
          </p:cNvSpPr>
          <p:nvPr/>
        </p:nvSpPr>
        <p:spPr>
          <a:xfrm>
            <a:off x="6364951" y="1456897"/>
            <a:ext cx="5394960" cy="273921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Orchestrator functions</a:t>
            </a:r>
          </a:p>
          <a:p>
            <a:pPr marL="342900" indent="-342900">
              <a:spcBef>
                <a:spcPts val="600"/>
              </a:spcBef>
              <a:spcAft>
                <a:spcPts val="0"/>
              </a:spcAft>
              <a:buFont typeface="Arial" panose="020B0604020202020204" pitchFamily="34" charset="0"/>
              <a:buChar char="•"/>
            </a:pPr>
            <a:r>
              <a:rPr lang="en-US" sz="2000" dirty="0">
                <a:latin typeface="+mn-lt"/>
              </a:rPr>
              <a:t>Describe how actions are executed and the order in which actions are executed.</a:t>
            </a:r>
          </a:p>
          <a:p>
            <a:pPr marL="342900" indent="-342900">
              <a:spcBef>
                <a:spcPts val="600"/>
              </a:spcBef>
              <a:spcAft>
                <a:spcPts val="0"/>
              </a:spcAft>
              <a:buFont typeface="Arial" panose="020B0604020202020204" pitchFamily="34" charset="0"/>
              <a:buChar char="•"/>
            </a:pPr>
            <a:r>
              <a:rPr lang="en-US" sz="2000" dirty="0">
                <a:latin typeface="+mn-lt"/>
              </a:rPr>
              <a:t>Describe the orchestration in code (C# or JavaScript).</a:t>
            </a:r>
          </a:p>
          <a:p>
            <a:pPr marL="342900" indent="-342900">
              <a:spcBef>
                <a:spcPts val="600"/>
              </a:spcBef>
              <a:spcAft>
                <a:spcPts val="0"/>
              </a:spcAft>
              <a:buFont typeface="Arial" panose="020B0604020202020204" pitchFamily="34" charset="0"/>
              <a:buChar char="•"/>
            </a:pPr>
            <a:r>
              <a:rPr lang="en-US" sz="2000" dirty="0">
                <a:latin typeface="+mn-lt"/>
              </a:rPr>
              <a:t>Can have many different types of actions. </a:t>
            </a:r>
          </a:p>
          <a:p>
            <a:pPr marL="342900" indent="-342900">
              <a:spcBef>
                <a:spcPts val="600"/>
              </a:spcBef>
              <a:spcAft>
                <a:spcPts val="0"/>
              </a:spcAft>
              <a:buFont typeface="Arial" panose="020B0604020202020204" pitchFamily="34" charset="0"/>
              <a:buChar char="•"/>
            </a:pPr>
            <a:r>
              <a:rPr lang="en-US" sz="2000" dirty="0">
                <a:latin typeface="+mn-lt"/>
              </a:rPr>
              <a:t>Can also interact with entity functions.</a:t>
            </a:r>
          </a:p>
        </p:txBody>
      </p:sp>
    </p:spTree>
    <p:extLst>
      <p:ext uri="{BB962C8B-B14F-4D97-AF65-F5344CB8AC3E}">
        <p14:creationId xmlns:p14="http://schemas.microsoft.com/office/powerpoint/2010/main" val="323336812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the four function types (2 / 3)</a:t>
            </a:r>
          </a:p>
        </p:txBody>
      </p:sp>
      <p:sp>
        <p:nvSpPr>
          <p:cNvPr id="3" name="Text Placeholder 7">
            <a:extLst>
              <a:ext uri="{FF2B5EF4-FFF2-40B4-BE49-F238E27FC236}">
                <a16:creationId xmlns:a16="http://schemas.microsoft.com/office/drawing/2014/main" id="{662CDB34-42E9-426D-9FB3-C684454BF97B}"/>
              </a:ext>
            </a:extLst>
          </p:cNvPr>
          <p:cNvSpPr txBox="1">
            <a:spLocks/>
          </p:cNvSpPr>
          <p:nvPr/>
        </p:nvSpPr>
        <p:spPr>
          <a:xfrm>
            <a:off x="418466" y="1456897"/>
            <a:ext cx="5394960" cy="4175502"/>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Activity functions</a:t>
            </a:r>
          </a:p>
          <a:p>
            <a:pPr marL="342900" indent="-342900">
              <a:spcBef>
                <a:spcPts val="600"/>
              </a:spcBef>
              <a:spcAft>
                <a:spcPts val="600"/>
              </a:spcAft>
              <a:buFont typeface="Arial" panose="020B0604020202020204" pitchFamily="34" charset="0"/>
              <a:buChar char="•"/>
            </a:pPr>
            <a:r>
              <a:rPr lang="en-US" sz="2000" dirty="0">
                <a:latin typeface="+mn-lt"/>
              </a:rPr>
              <a:t>Activity functions are the basic unit of work in a durable function orchestration.</a:t>
            </a:r>
          </a:p>
          <a:p>
            <a:pPr marL="342900" indent="-342900">
              <a:spcBef>
                <a:spcPts val="600"/>
              </a:spcBef>
              <a:spcAft>
                <a:spcPts val="600"/>
              </a:spcAft>
              <a:buFont typeface="Arial" panose="020B0604020202020204" pitchFamily="34" charset="0"/>
              <a:buChar char="•"/>
            </a:pPr>
            <a:r>
              <a:rPr lang="en-US" sz="2000" dirty="0">
                <a:latin typeface="+mn-lt"/>
              </a:rPr>
              <a:t>For example, you might create an orchestrator function to process an order. The tasks involve checking the inventory, charging the customer, and creating a shipment.</a:t>
            </a:r>
          </a:p>
          <a:p>
            <a:pPr marL="342900" indent="-342900">
              <a:spcBef>
                <a:spcPts val="600"/>
              </a:spcBef>
              <a:spcAft>
                <a:spcPts val="600"/>
              </a:spcAft>
              <a:buFont typeface="Arial" panose="020B0604020202020204" pitchFamily="34" charset="0"/>
              <a:buChar char="•"/>
            </a:pPr>
            <a:r>
              <a:rPr lang="en-US" sz="2000" dirty="0">
                <a:latin typeface="+mn-lt"/>
              </a:rPr>
              <a:t>Each task would be a separate activity function.</a:t>
            </a:r>
          </a:p>
          <a:p>
            <a:pPr marL="342900" indent="-342900">
              <a:spcBef>
                <a:spcPts val="600"/>
              </a:spcBef>
              <a:spcAft>
                <a:spcPts val="600"/>
              </a:spcAft>
              <a:buFont typeface="Arial" panose="020B0604020202020204" pitchFamily="34" charset="0"/>
              <a:buChar char="•"/>
            </a:pPr>
            <a:r>
              <a:rPr lang="en-US" sz="2000" dirty="0">
                <a:latin typeface="+mn-lt"/>
              </a:rPr>
              <a:t>These activity functions may be executed serially, in parallel, or some combination of both.</a:t>
            </a:r>
          </a:p>
        </p:txBody>
      </p:sp>
      <p:cxnSp>
        <p:nvCxnSpPr>
          <p:cNvPr id="4" name="Straight Connector 3">
            <a:extLst>
              <a:ext uri="{FF2B5EF4-FFF2-40B4-BE49-F238E27FC236}">
                <a16:creationId xmlns:a16="http://schemas.microsoft.com/office/drawing/2014/main" id="{1DDC2C14-0464-4D5E-9AF0-BB39E863753A}"/>
              </a:ext>
              <a:ext uri="{C183D7F6-B498-43B3-948B-1728B52AA6E4}">
                <adec:decorative xmlns:adec="http://schemas.microsoft.com/office/drawing/2017/decorative" val="1"/>
              </a:ext>
            </a:extLst>
          </p:cNvPr>
          <p:cNvCxnSpPr>
            <a:cxnSpLocks/>
          </p:cNvCxnSpPr>
          <p:nvPr/>
        </p:nvCxnSpPr>
        <p:spPr>
          <a:xfrm>
            <a:off x="6089277" y="1611250"/>
            <a:ext cx="6723" cy="363451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 Placeholder 7">
            <a:extLst>
              <a:ext uri="{FF2B5EF4-FFF2-40B4-BE49-F238E27FC236}">
                <a16:creationId xmlns:a16="http://schemas.microsoft.com/office/drawing/2014/main" id="{47B8354D-DF58-4EE5-BA60-6FA8624981F9}"/>
              </a:ext>
            </a:extLst>
          </p:cNvPr>
          <p:cNvSpPr txBox="1">
            <a:spLocks/>
          </p:cNvSpPr>
          <p:nvPr/>
        </p:nvSpPr>
        <p:spPr>
          <a:xfrm>
            <a:off x="6364951" y="1456897"/>
            <a:ext cx="5394960" cy="3985706"/>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Entity functions</a:t>
            </a:r>
          </a:p>
          <a:p>
            <a:pPr>
              <a:spcBef>
                <a:spcPts val="600"/>
              </a:spcBef>
              <a:spcAft>
                <a:spcPts val="0"/>
              </a:spcAft>
            </a:pPr>
            <a:r>
              <a:rPr lang="en-US" sz="2000" dirty="0">
                <a:latin typeface="+mn-lt"/>
              </a:rPr>
              <a:t>Entity functions define operations for reading and updating small pieces of state. We often refer to these stateful entities as durable </a:t>
            </a:r>
            <a:r>
              <a:rPr lang="en-US" sz="2000" err="1">
                <a:latin typeface="+mn-lt"/>
              </a:rPr>
              <a:t>entities</a:t>
            </a:r>
            <a:r>
              <a:rPr lang="en-US" sz="2000">
                <a:latin typeface="+mn-lt"/>
              </a:rPr>
              <a:t>. Some </a:t>
            </a:r>
            <a:r>
              <a:rPr lang="en-US" sz="2000" dirty="0">
                <a:latin typeface="+mn-lt"/>
              </a:rPr>
              <a:t>things to note:</a:t>
            </a:r>
          </a:p>
          <a:p>
            <a:pPr marL="285750" indent="-285750">
              <a:spcBef>
                <a:spcPts val="600"/>
              </a:spcBef>
              <a:spcAft>
                <a:spcPts val="0"/>
              </a:spcAft>
              <a:buFont typeface="Arial" panose="020B0604020202020204" pitchFamily="34" charset="0"/>
              <a:buChar char="•"/>
            </a:pPr>
            <a:r>
              <a:rPr lang="en-US" sz="1800" dirty="0">
                <a:latin typeface="+mn-lt"/>
              </a:rPr>
              <a:t>Entities are accessed via a unique identifier, the entity ID. An entity ID is simply a pair of strings that uniquely identifies an entity instance.</a:t>
            </a:r>
          </a:p>
          <a:p>
            <a:pPr marL="285750" indent="-285750">
              <a:spcBef>
                <a:spcPts val="600"/>
              </a:spcBef>
              <a:spcAft>
                <a:spcPts val="0"/>
              </a:spcAft>
              <a:buFont typeface="Arial" panose="020B0604020202020204" pitchFamily="34" charset="0"/>
              <a:buChar char="•"/>
            </a:pPr>
            <a:r>
              <a:rPr lang="en-US" sz="1800" dirty="0">
                <a:latin typeface="+mn-lt"/>
              </a:rPr>
              <a:t>Operations on entities require that you specify the </a:t>
            </a:r>
            <a:r>
              <a:rPr lang="en-US" sz="1800" b="1" dirty="0">
                <a:latin typeface="+mn-lt"/>
              </a:rPr>
              <a:t>Entity ID</a:t>
            </a:r>
            <a:r>
              <a:rPr lang="en-US" sz="1800" dirty="0">
                <a:latin typeface="+mn-lt"/>
              </a:rPr>
              <a:t> of the target entity, and the </a:t>
            </a:r>
            <a:r>
              <a:rPr lang="en-US" sz="1800" b="1" dirty="0">
                <a:latin typeface="+mn-lt"/>
              </a:rPr>
              <a:t>Operation name</a:t>
            </a:r>
            <a:r>
              <a:rPr lang="en-US" sz="1800" dirty="0">
                <a:latin typeface="+mn-lt"/>
              </a:rPr>
              <a:t>, which is a string that specifies the operation to perform.</a:t>
            </a:r>
          </a:p>
        </p:txBody>
      </p:sp>
    </p:spTree>
    <p:extLst>
      <p:ext uri="{BB962C8B-B14F-4D97-AF65-F5344CB8AC3E}">
        <p14:creationId xmlns:p14="http://schemas.microsoft.com/office/powerpoint/2010/main" val="155190058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the four function types (3 / 3)</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398332"/>
            <a:ext cx="11354257" cy="3999578"/>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Client functions</a:t>
            </a:r>
          </a:p>
          <a:p>
            <a:pPr marL="342900" indent="-342900">
              <a:spcBef>
                <a:spcPts val="600"/>
              </a:spcBef>
              <a:spcAft>
                <a:spcPts val="600"/>
              </a:spcAft>
              <a:buFont typeface="Arial" panose="020B0604020202020204" pitchFamily="34" charset="0"/>
              <a:buChar char="•"/>
            </a:pPr>
            <a:r>
              <a:rPr lang="en-US" sz="2000" dirty="0">
                <a:latin typeface="+mn-lt"/>
              </a:rPr>
              <a:t>Orchestrator and entity functions are triggered by their bindings and both of these triggers work by reacting to messages that are enqueued in a task hub.</a:t>
            </a:r>
          </a:p>
          <a:p>
            <a:pPr marL="342900" indent="-342900">
              <a:spcBef>
                <a:spcPts val="600"/>
              </a:spcBef>
              <a:spcAft>
                <a:spcPts val="600"/>
              </a:spcAft>
              <a:buFont typeface="Arial" panose="020B0604020202020204" pitchFamily="34" charset="0"/>
              <a:buChar char="•"/>
            </a:pPr>
            <a:r>
              <a:rPr lang="en-US" sz="2000" dirty="0">
                <a:latin typeface="+mn-lt"/>
              </a:rPr>
              <a:t>The primary way to deliver these messages is by using an orchestrator client binding, or an entity client binding, from within a </a:t>
            </a:r>
            <a:r>
              <a:rPr lang="en-US" sz="2000" i="1" dirty="0">
                <a:latin typeface="+mn-lt"/>
              </a:rPr>
              <a:t>client function</a:t>
            </a:r>
            <a:r>
              <a:rPr lang="en-US" sz="2000" dirty="0">
                <a:latin typeface="+mn-lt"/>
              </a:rPr>
              <a:t>. Any non-orchestrator function can be a client function.</a:t>
            </a:r>
          </a:p>
          <a:p>
            <a:pPr marL="342900" indent="-342900">
              <a:spcBef>
                <a:spcPts val="600"/>
              </a:spcBef>
              <a:spcAft>
                <a:spcPts val="600"/>
              </a:spcAft>
              <a:buFont typeface="Arial" panose="020B0604020202020204" pitchFamily="34" charset="0"/>
              <a:buChar char="•"/>
            </a:pPr>
            <a:r>
              <a:rPr lang="en-US" sz="2000" dirty="0">
                <a:latin typeface="+mn-lt"/>
              </a:rPr>
              <a:t>Unlike other function types, orchestrator and entity functions cannot be triggered directly using the buttons in the Azure portal. If you want to test an orchestrator or entity function in the Azure portal, you must instead run a client function that starts an orchestrator or entity function as part of its implementation.</a:t>
            </a:r>
          </a:p>
        </p:txBody>
      </p:sp>
    </p:spTree>
    <p:extLst>
      <p:ext uri="{BB962C8B-B14F-4D97-AF65-F5344CB8AC3E}">
        <p14:creationId xmlns:p14="http://schemas.microsoft.com/office/powerpoint/2010/main" val="123507891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task hubs (1 / 2)</a:t>
            </a:r>
          </a:p>
        </p:txBody>
      </p:sp>
      <p:sp>
        <p:nvSpPr>
          <p:cNvPr id="2" name="Text Placeholder 7">
            <a:extLst>
              <a:ext uri="{FF2B5EF4-FFF2-40B4-BE49-F238E27FC236}">
                <a16:creationId xmlns:a16="http://schemas.microsoft.com/office/drawing/2014/main" id="{549DF6AB-23B7-4DCD-8FBC-4CD90D8DE5BC}"/>
              </a:ext>
            </a:extLst>
          </p:cNvPr>
          <p:cNvSpPr txBox="1">
            <a:spLocks/>
          </p:cNvSpPr>
          <p:nvPr/>
        </p:nvSpPr>
        <p:spPr>
          <a:xfrm>
            <a:off x="418466" y="1456897"/>
            <a:ext cx="5394960" cy="2636619"/>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marL="342900" indent="-342900">
              <a:spcBef>
                <a:spcPts val="600"/>
              </a:spcBef>
              <a:spcAft>
                <a:spcPts val="600"/>
              </a:spcAft>
              <a:buFont typeface="Arial" panose="020B0604020202020204" pitchFamily="34" charset="0"/>
              <a:buChar char="•"/>
            </a:pPr>
            <a:r>
              <a:rPr lang="en-US" sz="2000" dirty="0">
                <a:latin typeface="+mn-lt"/>
              </a:rPr>
              <a:t>A task hub in Durable Functions is a logical container for durable storage resources that are used for orchestrations and entities.</a:t>
            </a:r>
          </a:p>
          <a:p>
            <a:pPr marL="342900" indent="-342900">
              <a:spcBef>
                <a:spcPts val="600"/>
              </a:spcBef>
              <a:spcAft>
                <a:spcPts val="600"/>
              </a:spcAft>
              <a:buFont typeface="Arial" panose="020B0604020202020204" pitchFamily="34" charset="0"/>
              <a:buChar char="•"/>
            </a:pPr>
            <a:r>
              <a:rPr lang="en-US" sz="2000" dirty="0">
                <a:latin typeface="+mn-lt"/>
              </a:rPr>
              <a:t>Orchestrator, activity, and entity functions can only directly interact with each other when they belong to the same task hub.</a:t>
            </a:r>
          </a:p>
        </p:txBody>
      </p:sp>
      <p:cxnSp>
        <p:nvCxnSpPr>
          <p:cNvPr id="5" name="Straight Connector 4">
            <a:extLst>
              <a:ext uri="{FF2B5EF4-FFF2-40B4-BE49-F238E27FC236}">
                <a16:creationId xmlns:a16="http://schemas.microsoft.com/office/drawing/2014/main" id="{839D6A8C-63DA-4507-91E5-755E0D03F8EC}"/>
              </a:ext>
              <a:ext uri="{C183D7F6-B498-43B3-948B-1728B52AA6E4}">
                <adec:decorative xmlns:adec="http://schemas.microsoft.com/office/drawing/2017/decorative" val="1"/>
              </a:ext>
            </a:extLst>
          </p:cNvPr>
          <p:cNvCxnSpPr>
            <a:cxnSpLocks/>
          </p:cNvCxnSpPr>
          <p:nvPr/>
        </p:nvCxnSpPr>
        <p:spPr>
          <a:xfrm>
            <a:off x="6089277" y="1611250"/>
            <a:ext cx="0" cy="3904026"/>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76ABA079-B068-4303-A95A-E6AF2ECCACF8}"/>
              </a:ext>
            </a:extLst>
          </p:cNvPr>
          <p:cNvSpPr txBox="1">
            <a:spLocks/>
          </p:cNvSpPr>
          <p:nvPr/>
        </p:nvSpPr>
        <p:spPr>
          <a:xfrm>
            <a:off x="6364951" y="1456897"/>
            <a:ext cx="5394960" cy="4201150"/>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Azure Storage resources</a:t>
            </a:r>
          </a:p>
          <a:p>
            <a:pPr>
              <a:spcBef>
                <a:spcPts val="600"/>
              </a:spcBef>
              <a:spcAft>
                <a:spcPts val="0"/>
              </a:spcAft>
            </a:pPr>
            <a:r>
              <a:rPr lang="en-US" sz="2000" dirty="0">
                <a:latin typeface="+mn-lt"/>
              </a:rPr>
              <a:t>A task hub in Azure Storage consists of the following resources:</a:t>
            </a:r>
          </a:p>
          <a:p>
            <a:pPr marL="342900" indent="-342900">
              <a:spcBef>
                <a:spcPts val="600"/>
              </a:spcBef>
              <a:spcAft>
                <a:spcPts val="0"/>
              </a:spcAft>
              <a:buFont typeface="Arial" panose="020B0604020202020204" pitchFamily="34" charset="0"/>
              <a:buChar char="•"/>
            </a:pPr>
            <a:r>
              <a:rPr lang="en-US" sz="2000" dirty="0">
                <a:latin typeface="+mn-lt"/>
              </a:rPr>
              <a:t>One or more control queues.</a:t>
            </a:r>
          </a:p>
          <a:p>
            <a:pPr marL="342900" indent="-342900">
              <a:spcBef>
                <a:spcPts val="600"/>
              </a:spcBef>
              <a:spcAft>
                <a:spcPts val="0"/>
              </a:spcAft>
              <a:buFont typeface="Arial" panose="020B0604020202020204" pitchFamily="34" charset="0"/>
              <a:buChar char="•"/>
            </a:pPr>
            <a:r>
              <a:rPr lang="en-US" sz="2000" dirty="0">
                <a:latin typeface="+mn-lt"/>
              </a:rPr>
              <a:t>One work-item queue.</a:t>
            </a:r>
          </a:p>
          <a:p>
            <a:pPr marL="342900" indent="-342900">
              <a:spcBef>
                <a:spcPts val="600"/>
              </a:spcBef>
              <a:spcAft>
                <a:spcPts val="0"/>
              </a:spcAft>
              <a:buFont typeface="Arial" panose="020B0604020202020204" pitchFamily="34" charset="0"/>
              <a:buChar char="•"/>
            </a:pPr>
            <a:r>
              <a:rPr lang="en-US" sz="2000" dirty="0">
                <a:latin typeface="+mn-lt"/>
              </a:rPr>
              <a:t>One history table.</a:t>
            </a:r>
          </a:p>
          <a:p>
            <a:pPr marL="342900" indent="-342900">
              <a:spcBef>
                <a:spcPts val="600"/>
              </a:spcBef>
              <a:spcAft>
                <a:spcPts val="0"/>
              </a:spcAft>
              <a:buFont typeface="Arial" panose="020B0604020202020204" pitchFamily="34" charset="0"/>
              <a:buChar char="•"/>
            </a:pPr>
            <a:r>
              <a:rPr lang="en-US" sz="2000" dirty="0">
                <a:latin typeface="+mn-lt"/>
              </a:rPr>
              <a:t>One instances table.</a:t>
            </a:r>
          </a:p>
          <a:p>
            <a:pPr marL="342900" indent="-342900">
              <a:spcBef>
                <a:spcPts val="600"/>
              </a:spcBef>
              <a:spcAft>
                <a:spcPts val="0"/>
              </a:spcAft>
              <a:buFont typeface="Arial" panose="020B0604020202020204" pitchFamily="34" charset="0"/>
              <a:buChar char="•"/>
            </a:pPr>
            <a:r>
              <a:rPr lang="en-US" sz="2000" dirty="0">
                <a:latin typeface="+mn-lt"/>
              </a:rPr>
              <a:t>One storage container containing one or more lease blobs.</a:t>
            </a:r>
          </a:p>
          <a:p>
            <a:pPr marL="342900" indent="-342900">
              <a:spcBef>
                <a:spcPts val="600"/>
              </a:spcBef>
              <a:spcAft>
                <a:spcPts val="0"/>
              </a:spcAft>
              <a:buFont typeface="Arial" panose="020B0604020202020204" pitchFamily="34" charset="0"/>
              <a:buChar char="•"/>
            </a:pPr>
            <a:r>
              <a:rPr lang="en-US" sz="2000" dirty="0">
                <a:latin typeface="+mn-lt"/>
              </a:rPr>
              <a:t>A storage container containing large message payloads, if applicable.</a:t>
            </a:r>
          </a:p>
        </p:txBody>
      </p:sp>
    </p:spTree>
    <p:extLst>
      <p:ext uri="{BB962C8B-B14F-4D97-AF65-F5344CB8AC3E}">
        <p14:creationId xmlns:p14="http://schemas.microsoft.com/office/powerpoint/2010/main" val="1073231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95EF-B043-424D-BFA0-DDB60CD2191C}"/>
              </a:ext>
            </a:extLst>
          </p:cNvPr>
          <p:cNvSpPr>
            <a:spLocks noGrp="1"/>
          </p:cNvSpPr>
          <p:nvPr>
            <p:ph type="title"/>
          </p:nvPr>
        </p:nvSpPr>
        <p:spPr/>
        <p:txBody>
          <a:bodyPr/>
          <a:lstStyle/>
          <a:p>
            <a:r>
              <a:rPr lang="en-US" dirty="0"/>
              <a:t>Discover Azure Functions (2 / 4)</a:t>
            </a:r>
          </a:p>
        </p:txBody>
      </p:sp>
      <p:grpSp>
        <p:nvGrpSpPr>
          <p:cNvPr id="3" name="Group 2" descr="The diagram depicts the Microsoft Azure services that support direct integration with Azure Functions.">
            <a:extLst>
              <a:ext uri="{FF2B5EF4-FFF2-40B4-BE49-F238E27FC236}">
                <a16:creationId xmlns:a16="http://schemas.microsoft.com/office/drawing/2014/main" id="{DDFC3898-EFE8-4CE3-8C07-9DE95F01398B}"/>
              </a:ext>
            </a:extLst>
          </p:cNvPr>
          <p:cNvGrpSpPr/>
          <p:nvPr/>
        </p:nvGrpSpPr>
        <p:grpSpPr>
          <a:xfrm>
            <a:off x="2125336" y="1203581"/>
            <a:ext cx="6332408" cy="4348134"/>
            <a:chOff x="2633335" y="1260024"/>
            <a:chExt cx="7290797" cy="5006210"/>
          </a:xfrm>
        </p:grpSpPr>
        <p:cxnSp>
          <p:nvCxnSpPr>
            <p:cNvPr id="4" name="Straight Connector 3">
              <a:extLst>
                <a:ext uri="{FF2B5EF4-FFF2-40B4-BE49-F238E27FC236}">
                  <a16:creationId xmlns:a16="http://schemas.microsoft.com/office/drawing/2014/main" id="{9B906754-F40F-438F-B22F-7A90DA2FCDE9}"/>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73C8887-58FA-46E0-928A-C9AD7076F868}"/>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6A2D4C-AC37-44E7-A1E0-54917FC70E4B}"/>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BA82C3-443D-4159-89A1-4AB1D0C88449}"/>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9D1473D-6991-4371-AAC8-62C4F778677E}"/>
                </a:ext>
              </a:extLst>
            </p:cNvPr>
            <p:cNvCxnSpPr>
              <a:cxnSpLocks/>
              <a:stCxn id="31"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06CCCD-6F9D-4C78-9938-718D61F165FA}"/>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6E007D-5746-4DF4-859E-A9A320DE0849}"/>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AE0FE9-7359-4BEE-8B5B-2CFE8BEBE49C}"/>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9603CF-6047-4A36-AF95-A278D967D037}"/>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D19E4DE-FFD1-4A0F-BD84-D3B8FC2E558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21412B-E4B2-4596-A2F8-1FE443B4BD21}"/>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51889B-A788-48D7-9910-12CD399A765E}"/>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16" name="TextBox 15">
              <a:extLst>
                <a:ext uri="{FF2B5EF4-FFF2-40B4-BE49-F238E27FC236}">
                  <a16:creationId xmlns:a16="http://schemas.microsoft.com/office/drawing/2014/main" id="{A4404764-65E0-408A-994F-5ECA8D325AD4}"/>
                </a:ext>
              </a:extLst>
            </p:cNvPr>
            <p:cNvSpPr txBox="1"/>
            <p:nvPr/>
          </p:nvSpPr>
          <p:spPr>
            <a:xfrm>
              <a:off x="7716255" y="2319769"/>
              <a:ext cx="117307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Cosmos DB</a:t>
              </a:r>
            </a:p>
          </p:txBody>
        </p:sp>
        <p:pic>
          <p:nvPicPr>
            <p:cNvPr id="17" name="Picture 16" descr="A picture containing vector graphics&#10;&#10;Description automatically generated">
              <a:extLst>
                <a:ext uri="{FF2B5EF4-FFF2-40B4-BE49-F238E27FC236}">
                  <a16:creationId xmlns:a16="http://schemas.microsoft.com/office/drawing/2014/main" id="{51C321B9-D0E6-4DCC-A580-8550BD3AF16A}"/>
                </a:ext>
              </a:extLst>
            </p:cNvPr>
            <p:cNvPicPr>
              <a:picLocks noChangeAspect="1"/>
            </p:cNvPicPr>
            <p:nvPr/>
          </p:nvPicPr>
          <p:blipFill>
            <a:blip r:embed="rId3"/>
            <a:stretch>
              <a:fillRect/>
            </a:stretch>
          </p:blipFill>
          <p:spPr>
            <a:xfrm>
              <a:off x="6559858" y="1360010"/>
              <a:ext cx="780290" cy="780290"/>
            </a:xfrm>
            <a:prstGeom prst="rect">
              <a:avLst/>
            </a:prstGeom>
          </p:spPr>
        </p:pic>
        <p:sp>
          <p:nvSpPr>
            <p:cNvPr id="18" name="TextBox 17">
              <a:extLst>
                <a:ext uri="{FF2B5EF4-FFF2-40B4-BE49-F238E27FC236}">
                  <a16:creationId xmlns:a16="http://schemas.microsoft.com/office/drawing/2014/main" id="{94945177-55CC-47F3-9E21-D323F48A5DFF}"/>
                </a:ext>
              </a:extLst>
            </p:cNvPr>
            <p:cNvSpPr txBox="1"/>
            <p:nvPr/>
          </p:nvSpPr>
          <p:spPr>
            <a:xfrm>
              <a:off x="6466310" y="2288623"/>
              <a:ext cx="1162220"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Hubs</a:t>
              </a:r>
            </a:p>
          </p:txBody>
        </p:sp>
        <p:pic>
          <p:nvPicPr>
            <p:cNvPr id="19" name="Picture 18" descr="A picture containing vector graphics&#10;&#10;Description automatically generated">
              <a:extLst>
                <a:ext uri="{FF2B5EF4-FFF2-40B4-BE49-F238E27FC236}">
                  <a16:creationId xmlns:a16="http://schemas.microsoft.com/office/drawing/2014/main" id="{F586B3C6-1773-4125-8B8E-6F44B8FEDBF5}"/>
                </a:ext>
              </a:extLst>
            </p:cNvPr>
            <p:cNvPicPr>
              <a:picLocks noChangeAspect="1"/>
            </p:cNvPicPr>
            <p:nvPr/>
          </p:nvPicPr>
          <p:blipFill>
            <a:blip r:embed="rId4"/>
            <a:stretch>
              <a:fillRect/>
            </a:stretch>
          </p:blipFill>
          <p:spPr>
            <a:xfrm>
              <a:off x="2810922" y="1360010"/>
              <a:ext cx="780290" cy="780290"/>
            </a:xfrm>
            <a:prstGeom prst="rect">
              <a:avLst/>
            </a:prstGeom>
          </p:spPr>
        </p:pic>
        <p:sp>
          <p:nvSpPr>
            <p:cNvPr id="20" name="TextBox 19">
              <a:extLst>
                <a:ext uri="{FF2B5EF4-FFF2-40B4-BE49-F238E27FC236}">
                  <a16:creationId xmlns:a16="http://schemas.microsoft.com/office/drawing/2014/main" id="{192F459D-74FD-4FBE-8FA6-3CA09FD24C1B}"/>
                </a:ext>
              </a:extLst>
            </p:cNvPr>
            <p:cNvSpPr txBox="1"/>
            <p:nvPr/>
          </p:nvSpPr>
          <p:spPr>
            <a:xfrm>
              <a:off x="2633335" y="2288623"/>
              <a:ext cx="175813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Notification Hubs</a:t>
              </a:r>
            </a:p>
          </p:txBody>
        </p:sp>
        <p:pic>
          <p:nvPicPr>
            <p:cNvPr id="21" name="Graphic 20">
              <a:extLst>
                <a:ext uri="{FF2B5EF4-FFF2-40B4-BE49-F238E27FC236}">
                  <a16:creationId xmlns:a16="http://schemas.microsoft.com/office/drawing/2014/main" id="{3FC46D01-22BC-4EA2-9A48-52E6CF555E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607" y="1327736"/>
              <a:ext cx="780290" cy="780290"/>
            </a:xfrm>
            <a:prstGeom prst="rect">
              <a:avLst/>
            </a:prstGeom>
          </p:spPr>
        </p:pic>
        <p:sp>
          <p:nvSpPr>
            <p:cNvPr id="22" name="TextBox 21">
              <a:extLst>
                <a:ext uri="{FF2B5EF4-FFF2-40B4-BE49-F238E27FC236}">
                  <a16:creationId xmlns:a16="http://schemas.microsoft.com/office/drawing/2014/main" id="{BB773D28-B370-4246-B2D4-C5CBEB86E264}"/>
                </a:ext>
              </a:extLst>
            </p:cNvPr>
            <p:cNvSpPr txBox="1"/>
            <p:nvPr/>
          </p:nvSpPr>
          <p:spPr>
            <a:xfrm>
              <a:off x="4658140" y="2288623"/>
              <a:ext cx="1075475"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Grid</a:t>
              </a:r>
            </a:p>
          </p:txBody>
        </p:sp>
        <p:sp>
          <p:nvSpPr>
            <p:cNvPr id="23" name="TextBox 22">
              <a:extLst>
                <a:ext uri="{FF2B5EF4-FFF2-40B4-BE49-F238E27FC236}">
                  <a16:creationId xmlns:a16="http://schemas.microsoft.com/office/drawing/2014/main" id="{B87BE54A-097D-4BE6-B400-C1A1612F58A6}"/>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24" name="TextBox 23">
              <a:extLst>
                <a:ext uri="{FF2B5EF4-FFF2-40B4-BE49-F238E27FC236}">
                  <a16:creationId xmlns:a16="http://schemas.microsoft.com/office/drawing/2014/main" id="{3D26D868-A347-4641-90A0-15A59BD7B0BC}"/>
                </a:ext>
              </a:extLst>
            </p:cNvPr>
            <p:cNvSpPr txBox="1"/>
            <p:nvPr/>
          </p:nvSpPr>
          <p:spPr>
            <a:xfrm>
              <a:off x="3280950" y="5930335"/>
              <a:ext cx="724587"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a:t>
              </a:r>
            </a:p>
          </p:txBody>
        </p:sp>
        <p:sp>
          <p:nvSpPr>
            <p:cNvPr id="25" name="TextBox 24">
              <a:extLst>
                <a:ext uri="{FF2B5EF4-FFF2-40B4-BE49-F238E27FC236}">
                  <a16:creationId xmlns:a16="http://schemas.microsoft.com/office/drawing/2014/main" id="{173364C2-5F63-4AB6-B3C8-BE5F1266F13E}"/>
                </a:ext>
              </a:extLst>
            </p:cNvPr>
            <p:cNvSpPr txBox="1"/>
            <p:nvPr/>
          </p:nvSpPr>
          <p:spPr>
            <a:xfrm>
              <a:off x="4423704" y="5954400"/>
              <a:ext cx="53264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Blob</a:t>
              </a:r>
            </a:p>
          </p:txBody>
        </p:sp>
        <p:sp>
          <p:nvSpPr>
            <p:cNvPr id="26" name="TextBox 25">
              <a:extLst>
                <a:ext uri="{FF2B5EF4-FFF2-40B4-BE49-F238E27FC236}">
                  <a16:creationId xmlns:a16="http://schemas.microsoft.com/office/drawing/2014/main" id="{54C0D593-D030-4F8C-B967-34387D406896}"/>
                </a:ext>
              </a:extLst>
            </p:cNvPr>
            <p:cNvSpPr txBox="1"/>
            <p:nvPr/>
          </p:nvSpPr>
          <p:spPr>
            <a:xfrm>
              <a:off x="5437706" y="5930336"/>
              <a:ext cx="59569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Table</a:t>
              </a:r>
            </a:p>
          </p:txBody>
        </p:sp>
        <p:sp>
          <p:nvSpPr>
            <p:cNvPr id="27" name="TextBox 26">
              <a:extLst>
                <a:ext uri="{FF2B5EF4-FFF2-40B4-BE49-F238E27FC236}">
                  <a16:creationId xmlns:a16="http://schemas.microsoft.com/office/drawing/2014/main" id="{2E666980-4828-4717-A7F2-0D54E3F59BBD}"/>
                </a:ext>
              </a:extLst>
            </p:cNvPr>
            <p:cNvSpPr txBox="1"/>
            <p:nvPr/>
          </p:nvSpPr>
          <p:spPr>
            <a:xfrm>
              <a:off x="7047548" y="5930336"/>
              <a:ext cx="687896"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Topics</a:t>
              </a:r>
            </a:p>
          </p:txBody>
        </p:sp>
        <p:sp>
          <p:nvSpPr>
            <p:cNvPr id="28" name="TextBox 27">
              <a:extLst>
                <a:ext uri="{FF2B5EF4-FFF2-40B4-BE49-F238E27FC236}">
                  <a16:creationId xmlns:a16="http://schemas.microsoft.com/office/drawing/2014/main" id="{E81A394E-27F3-4CF1-A5BE-13B8CB9B8105}"/>
                </a:ext>
              </a:extLst>
            </p:cNvPr>
            <p:cNvSpPr txBox="1"/>
            <p:nvPr/>
          </p:nvSpPr>
          <p:spPr>
            <a:xfrm>
              <a:off x="8630658" y="5930336"/>
              <a:ext cx="813178"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Queues</a:t>
              </a:r>
            </a:p>
          </p:txBody>
        </p:sp>
        <p:pic>
          <p:nvPicPr>
            <p:cNvPr id="29" name="Picture 28" descr="A close up of a sign&#10;&#10;Description automatically generated">
              <a:extLst>
                <a:ext uri="{FF2B5EF4-FFF2-40B4-BE49-F238E27FC236}">
                  <a16:creationId xmlns:a16="http://schemas.microsoft.com/office/drawing/2014/main" id="{56C87044-7BC9-4375-B481-B5AEB348F2EC}"/>
                </a:ext>
              </a:extLst>
            </p:cNvPr>
            <p:cNvPicPr>
              <a:picLocks noChangeAspect="1"/>
            </p:cNvPicPr>
            <p:nvPr/>
          </p:nvPicPr>
          <p:blipFill>
            <a:blip r:embed="rId7"/>
            <a:stretch>
              <a:fillRect/>
            </a:stretch>
          </p:blipFill>
          <p:spPr>
            <a:xfrm>
              <a:off x="6966649" y="5131066"/>
              <a:ext cx="738172" cy="780290"/>
            </a:xfrm>
            <a:prstGeom prst="rect">
              <a:avLst/>
            </a:prstGeom>
          </p:spPr>
        </p:pic>
        <p:pic>
          <p:nvPicPr>
            <p:cNvPr id="30" name="Picture 29">
              <a:extLst>
                <a:ext uri="{FF2B5EF4-FFF2-40B4-BE49-F238E27FC236}">
                  <a16:creationId xmlns:a16="http://schemas.microsoft.com/office/drawing/2014/main" id="{10D37F2A-0983-46AF-8B4A-D19731513352}"/>
                </a:ext>
              </a:extLst>
            </p:cNvPr>
            <p:cNvPicPr>
              <a:picLocks noChangeAspect="1"/>
            </p:cNvPicPr>
            <p:nvPr/>
          </p:nvPicPr>
          <p:blipFill>
            <a:blip r:embed="rId8"/>
            <a:stretch>
              <a:fillRect/>
            </a:stretch>
          </p:blipFill>
          <p:spPr>
            <a:xfrm>
              <a:off x="8612631" y="5131067"/>
              <a:ext cx="738171" cy="780289"/>
            </a:xfrm>
            <a:prstGeom prst="rect">
              <a:avLst/>
            </a:prstGeom>
          </p:spPr>
        </p:pic>
        <p:pic>
          <p:nvPicPr>
            <p:cNvPr id="31" name="Picture 30" descr="A close up of a sign&#10;&#10;Description automatically generated">
              <a:extLst>
                <a:ext uri="{FF2B5EF4-FFF2-40B4-BE49-F238E27FC236}">
                  <a16:creationId xmlns:a16="http://schemas.microsoft.com/office/drawing/2014/main" id="{E19CCA60-E6EE-4127-B8B0-ED6279440588}"/>
                </a:ext>
              </a:extLst>
            </p:cNvPr>
            <p:cNvPicPr>
              <a:picLocks noChangeAspect="1"/>
            </p:cNvPicPr>
            <p:nvPr/>
          </p:nvPicPr>
          <p:blipFill>
            <a:blip r:embed="rId9"/>
            <a:stretch>
              <a:fillRect/>
            </a:stretch>
          </p:blipFill>
          <p:spPr>
            <a:xfrm>
              <a:off x="5686020" y="2989814"/>
              <a:ext cx="780290" cy="780290"/>
            </a:xfrm>
            <a:prstGeom prst="rect">
              <a:avLst/>
            </a:prstGeom>
          </p:spPr>
        </p:pic>
        <p:sp>
          <p:nvSpPr>
            <p:cNvPr id="32" name="TextBox 31">
              <a:extLst>
                <a:ext uri="{FF2B5EF4-FFF2-40B4-BE49-F238E27FC236}">
                  <a16:creationId xmlns:a16="http://schemas.microsoft.com/office/drawing/2014/main" id="{2CBD0D5A-524F-412B-A27B-6012165E1BA7}"/>
                </a:ext>
              </a:extLst>
            </p:cNvPr>
            <p:cNvSpPr txBox="1"/>
            <p:nvPr/>
          </p:nvSpPr>
          <p:spPr>
            <a:xfrm>
              <a:off x="7600861" y="4212222"/>
              <a:ext cx="1172112"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Service Bus</a:t>
              </a:r>
            </a:p>
          </p:txBody>
        </p:sp>
        <p:pic>
          <p:nvPicPr>
            <p:cNvPr id="33" name="Graphic 32">
              <a:extLst>
                <a:ext uri="{FF2B5EF4-FFF2-40B4-BE49-F238E27FC236}">
                  <a16:creationId xmlns:a16="http://schemas.microsoft.com/office/drawing/2014/main" id="{41517CD5-3324-4049-B25E-21FED0F8FD1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37754" y="3356785"/>
              <a:ext cx="770966" cy="770966"/>
            </a:xfrm>
            <a:prstGeom prst="rect">
              <a:avLst/>
            </a:prstGeom>
          </p:spPr>
        </p:pic>
        <p:pic>
          <p:nvPicPr>
            <p:cNvPr id="34" name="Picture 33">
              <a:extLst>
                <a:ext uri="{FF2B5EF4-FFF2-40B4-BE49-F238E27FC236}">
                  <a16:creationId xmlns:a16="http://schemas.microsoft.com/office/drawing/2014/main" id="{82A469E7-6B6D-4186-82E2-D1BD68CEF4CE}"/>
                </a:ext>
              </a:extLst>
            </p:cNvPr>
            <p:cNvPicPr>
              <a:picLocks noChangeAspect="1"/>
            </p:cNvPicPr>
            <p:nvPr/>
          </p:nvPicPr>
          <p:blipFill>
            <a:blip r:embed="rId12"/>
            <a:stretch>
              <a:fillRect/>
            </a:stretch>
          </p:blipFill>
          <p:spPr>
            <a:xfrm>
              <a:off x="4199289" y="3217879"/>
              <a:ext cx="788531" cy="788531"/>
            </a:xfrm>
            <a:prstGeom prst="rect">
              <a:avLst/>
            </a:prstGeom>
          </p:spPr>
        </p:pic>
        <p:pic>
          <p:nvPicPr>
            <p:cNvPr id="35" name="Graphic 34">
              <a:extLst>
                <a:ext uri="{FF2B5EF4-FFF2-40B4-BE49-F238E27FC236}">
                  <a16:creationId xmlns:a16="http://schemas.microsoft.com/office/drawing/2014/main" id="{12071AB7-6D09-47B4-8394-FF8866084DF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73812" y="5201422"/>
              <a:ext cx="768658" cy="768658"/>
            </a:xfrm>
            <a:prstGeom prst="rect">
              <a:avLst/>
            </a:prstGeom>
          </p:spPr>
        </p:pic>
        <p:pic>
          <p:nvPicPr>
            <p:cNvPr id="36" name="Graphic 35">
              <a:extLst>
                <a:ext uri="{FF2B5EF4-FFF2-40B4-BE49-F238E27FC236}">
                  <a16:creationId xmlns:a16="http://schemas.microsoft.com/office/drawing/2014/main" id="{9D285A1C-46DF-4068-A428-0FBA0DA473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958" y="5219908"/>
              <a:ext cx="656992" cy="656992"/>
            </a:xfrm>
            <a:prstGeom prst="rect">
              <a:avLst/>
            </a:prstGeom>
          </p:spPr>
        </p:pic>
        <p:pic>
          <p:nvPicPr>
            <p:cNvPr id="37" name="Graphic 36">
              <a:extLst>
                <a:ext uri="{FF2B5EF4-FFF2-40B4-BE49-F238E27FC236}">
                  <a16:creationId xmlns:a16="http://schemas.microsoft.com/office/drawing/2014/main" id="{55EBB0C6-05EE-4CB2-A31D-5582B1B30CC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58422" y="5156902"/>
              <a:ext cx="728617" cy="728617"/>
            </a:xfrm>
            <a:prstGeom prst="rect">
              <a:avLst/>
            </a:prstGeom>
          </p:spPr>
        </p:pic>
        <p:pic>
          <p:nvPicPr>
            <p:cNvPr id="38" name="Graphic 37">
              <a:extLst>
                <a:ext uri="{FF2B5EF4-FFF2-40B4-BE49-F238E27FC236}">
                  <a16:creationId xmlns:a16="http://schemas.microsoft.com/office/drawing/2014/main" id="{F8011C5A-0520-4274-8C82-62D8E0A6CA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91562" y="1260024"/>
              <a:ext cx="1069375" cy="980261"/>
            </a:xfrm>
            <a:prstGeom prst="rect">
              <a:avLst/>
            </a:prstGeom>
          </p:spPr>
        </p:pic>
        <p:sp>
          <p:nvSpPr>
            <p:cNvPr id="39" name="Oval 38">
              <a:extLst>
                <a:ext uri="{FF2B5EF4-FFF2-40B4-BE49-F238E27FC236}">
                  <a16:creationId xmlns:a16="http://schemas.microsoft.com/office/drawing/2014/main" id="{8B0B5E23-8FB0-498B-ADAA-B53C7FFDB8A7}"/>
                </a:ext>
              </a:extLst>
            </p:cNvPr>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B10578FA-7DC8-4F3A-B15D-A57FEB1B347C}"/>
                </a:ext>
              </a:extLst>
            </p:cNvPr>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0164E43C-543E-409F-A8E2-583297E9C80A}"/>
                </a:ext>
              </a:extLst>
            </p:cNvPr>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F4773626-B821-40E2-A379-6F590BFA5D37}"/>
                </a:ext>
              </a:extLst>
            </p:cNvPr>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B92E72FE-9D66-446E-B3D5-A4C9D52D90E3}"/>
                </a:ext>
              </a:extLst>
            </p:cNvPr>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54D880F3-EA7E-4481-9CE3-BC5A8468640E}"/>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C9B204D-3C54-4835-B924-2111689DA716}"/>
                </a:ext>
              </a:extLst>
            </p:cNvPr>
            <p:cNvSpPr txBox="1"/>
            <p:nvPr/>
          </p:nvSpPr>
          <p:spPr>
            <a:xfrm>
              <a:off x="8290612" y="2881692"/>
              <a:ext cx="65135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Twilio</a:t>
              </a:r>
            </a:p>
          </p:txBody>
        </p:sp>
      </p:grpSp>
    </p:spTree>
    <p:extLst>
      <p:ext uri="{BB962C8B-B14F-4D97-AF65-F5344CB8AC3E}">
        <p14:creationId xmlns:p14="http://schemas.microsoft.com/office/powerpoint/2010/main" val="346058996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task hubs (2 / 2)</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458000"/>
            <a:ext cx="5254569" cy="374326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Task hub names</a:t>
            </a:r>
          </a:p>
          <a:p>
            <a:r>
              <a:rPr lang="en-US" dirty="0">
                <a:latin typeface="+mn-lt"/>
              </a:rPr>
              <a:t>Task hubs in Azure Storage are identified by a name that conforms to these rules:</a:t>
            </a:r>
          </a:p>
          <a:p>
            <a:pPr marL="342900" indent="-342900">
              <a:spcBef>
                <a:spcPts val="600"/>
              </a:spcBef>
              <a:buFont typeface="Arial" panose="020B0604020202020204" pitchFamily="34" charset="0"/>
              <a:buChar char="•"/>
            </a:pPr>
            <a:r>
              <a:rPr lang="en-US" dirty="0">
                <a:latin typeface="+mn-lt"/>
              </a:rPr>
              <a:t>Contains only alphanumeric characters</a:t>
            </a:r>
          </a:p>
          <a:p>
            <a:pPr marL="342900" indent="-342900">
              <a:spcBef>
                <a:spcPts val="600"/>
              </a:spcBef>
              <a:buFont typeface="Arial" panose="020B0604020202020204" pitchFamily="34" charset="0"/>
              <a:buChar char="•"/>
            </a:pPr>
            <a:r>
              <a:rPr lang="en-US" dirty="0">
                <a:latin typeface="+mn-lt"/>
              </a:rPr>
              <a:t>Starts with a letter</a:t>
            </a:r>
          </a:p>
          <a:p>
            <a:pPr marL="342900" indent="-342900">
              <a:spcBef>
                <a:spcPts val="600"/>
              </a:spcBef>
              <a:buFont typeface="Arial" panose="020B0604020202020204" pitchFamily="34" charset="0"/>
              <a:buChar char="•"/>
            </a:pPr>
            <a:r>
              <a:rPr lang="en-US" dirty="0">
                <a:latin typeface="+mn-lt"/>
              </a:rPr>
              <a:t>Has a minimum length of 3 characters, maximum length of 45 characters</a:t>
            </a:r>
          </a:p>
          <a:p>
            <a:pPr>
              <a:spcBef>
                <a:spcPts val="600"/>
              </a:spcBef>
            </a:pPr>
            <a:r>
              <a:rPr lang="en-US" dirty="0">
                <a:latin typeface="+mn-lt"/>
              </a:rPr>
              <a:t>The task hub name is declared in the </a:t>
            </a:r>
            <a:r>
              <a:rPr lang="en-US" i="1" dirty="0">
                <a:latin typeface="+mn-lt"/>
              </a:rPr>
              <a:t>host.json </a:t>
            </a:r>
            <a:r>
              <a:rPr lang="en-US" dirty="0">
                <a:latin typeface="+mn-lt"/>
              </a:rPr>
              <a:t>file, as shown in the example.</a:t>
            </a:r>
          </a:p>
        </p:txBody>
      </p:sp>
      <p:sp>
        <p:nvSpPr>
          <p:cNvPr id="6" name="Text Placeholder 2">
            <a:extLst>
              <a:ext uri="{FF2B5EF4-FFF2-40B4-BE49-F238E27FC236}">
                <a16:creationId xmlns:a16="http://schemas.microsoft.com/office/drawing/2014/main" id="{1E31E585-23FD-4C1F-9AAA-00B1FD355448}"/>
              </a:ext>
            </a:extLst>
          </p:cNvPr>
          <p:cNvSpPr txBox="1">
            <a:spLocks/>
          </p:cNvSpPr>
          <p:nvPr/>
        </p:nvSpPr>
        <p:spPr>
          <a:xfrm>
            <a:off x="6229842" y="1458000"/>
            <a:ext cx="5530069" cy="2656800"/>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"version"</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"2.0"</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"extensions"</a:t>
            </a: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durableTask</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hubName</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MyTaskHub</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7186779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durable orchestrations (1 / 2)</a:t>
            </a:r>
          </a:p>
        </p:txBody>
      </p:sp>
      <p:sp>
        <p:nvSpPr>
          <p:cNvPr id="2" name="Text Placeholder 7">
            <a:extLst>
              <a:ext uri="{FF2B5EF4-FFF2-40B4-BE49-F238E27FC236}">
                <a16:creationId xmlns:a16="http://schemas.microsoft.com/office/drawing/2014/main" id="{17DE84DE-1975-4C04-A087-6239E4F5EF67}"/>
              </a:ext>
            </a:extLst>
          </p:cNvPr>
          <p:cNvSpPr txBox="1">
            <a:spLocks/>
          </p:cNvSpPr>
          <p:nvPr/>
        </p:nvSpPr>
        <p:spPr>
          <a:xfrm>
            <a:off x="418466" y="1456897"/>
            <a:ext cx="5394960" cy="3175228"/>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a:spcBef>
                <a:spcPts val="600"/>
              </a:spcBef>
              <a:spcAft>
                <a:spcPts val="600"/>
              </a:spcAft>
            </a:pPr>
            <a:r>
              <a:rPr lang="en-US" sz="2000" dirty="0">
                <a:latin typeface="+mn-lt"/>
              </a:rPr>
              <a:t>Orchestrator functions characteristics:</a:t>
            </a:r>
          </a:p>
          <a:p>
            <a:pPr marL="342900" indent="-342900">
              <a:spcBef>
                <a:spcPts val="600"/>
              </a:spcBef>
              <a:spcAft>
                <a:spcPts val="0"/>
              </a:spcAft>
              <a:buFont typeface="Arial" panose="020B0604020202020204" pitchFamily="34" charset="0"/>
              <a:buChar char="•"/>
            </a:pPr>
            <a:r>
              <a:rPr lang="en-US" sz="2000" dirty="0">
                <a:latin typeface="+mn-lt"/>
              </a:rPr>
              <a:t>Define function workflows using procedural code.</a:t>
            </a:r>
          </a:p>
          <a:p>
            <a:pPr marL="342900" indent="-342900">
              <a:spcBef>
                <a:spcPts val="600"/>
              </a:spcBef>
              <a:spcAft>
                <a:spcPts val="0"/>
              </a:spcAft>
              <a:buFont typeface="Arial" panose="020B0604020202020204" pitchFamily="34" charset="0"/>
              <a:buChar char="•"/>
            </a:pPr>
            <a:r>
              <a:rPr lang="en-US" sz="2000" dirty="0">
                <a:latin typeface="+mn-lt"/>
              </a:rPr>
              <a:t>Can call other durable functions synchronously and asynchronously.</a:t>
            </a:r>
          </a:p>
          <a:p>
            <a:pPr marL="342900" indent="-342900">
              <a:spcBef>
                <a:spcPts val="600"/>
              </a:spcBef>
              <a:spcAft>
                <a:spcPts val="0"/>
              </a:spcAft>
              <a:buFont typeface="Arial" panose="020B0604020202020204" pitchFamily="34" charset="0"/>
              <a:buChar char="•"/>
            </a:pPr>
            <a:r>
              <a:rPr lang="en-US" sz="2000" dirty="0">
                <a:latin typeface="+mn-lt"/>
              </a:rPr>
              <a:t>Are durable and reliable. </a:t>
            </a:r>
          </a:p>
          <a:p>
            <a:pPr marL="342900" indent="-342900">
              <a:spcBef>
                <a:spcPts val="600"/>
              </a:spcBef>
              <a:spcAft>
                <a:spcPts val="0"/>
              </a:spcAft>
              <a:buFont typeface="Arial" panose="020B0604020202020204" pitchFamily="34" charset="0"/>
              <a:buChar char="•"/>
            </a:pPr>
            <a:r>
              <a:rPr lang="en-US" sz="2000" dirty="0">
                <a:latin typeface="+mn-lt"/>
              </a:rPr>
              <a:t>Can be long-running.</a:t>
            </a:r>
          </a:p>
        </p:txBody>
      </p:sp>
      <p:cxnSp>
        <p:nvCxnSpPr>
          <p:cNvPr id="5" name="Straight Connector 4">
            <a:extLst>
              <a:ext uri="{FF2B5EF4-FFF2-40B4-BE49-F238E27FC236}">
                <a16:creationId xmlns:a16="http://schemas.microsoft.com/office/drawing/2014/main" id="{778A9B60-9C06-4471-AAC0-9332AB3D8D73}"/>
              </a:ext>
              <a:ext uri="{C183D7F6-B498-43B3-948B-1728B52AA6E4}">
                <adec:decorative xmlns:adec="http://schemas.microsoft.com/office/drawing/2017/decorative" val="1"/>
              </a:ext>
            </a:extLst>
          </p:cNvPr>
          <p:cNvCxnSpPr>
            <a:cxnSpLocks/>
          </p:cNvCxnSpPr>
          <p:nvPr/>
        </p:nvCxnSpPr>
        <p:spPr>
          <a:xfrm>
            <a:off x="6089277" y="1611250"/>
            <a:ext cx="0" cy="3904026"/>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24DAA613-D52C-43FB-B247-B2E264DD1852}"/>
              </a:ext>
            </a:extLst>
          </p:cNvPr>
          <p:cNvSpPr txBox="1">
            <a:spLocks/>
          </p:cNvSpPr>
          <p:nvPr/>
        </p:nvSpPr>
        <p:spPr>
          <a:xfrm>
            <a:off x="6364951" y="1456897"/>
            <a:ext cx="5394960" cy="3431709"/>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Orchestration identity</a:t>
            </a:r>
          </a:p>
          <a:p>
            <a:pPr marL="342900" indent="-342900">
              <a:spcBef>
                <a:spcPts val="600"/>
              </a:spcBef>
              <a:spcAft>
                <a:spcPts val="600"/>
              </a:spcAft>
              <a:buFont typeface="Arial" panose="020B0604020202020204" pitchFamily="34" charset="0"/>
              <a:buChar char="•"/>
            </a:pPr>
            <a:r>
              <a:rPr lang="en-US" sz="2000" dirty="0">
                <a:latin typeface="+mn-lt"/>
              </a:rPr>
              <a:t>Each </a:t>
            </a:r>
            <a:r>
              <a:rPr lang="en-US" sz="2000" i="1" dirty="0">
                <a:latin typeface="+mn-lt"/>
              </a:rPr>
              <a:t>instance</a:t>
            </a:r>
            <a:r>
              <a:rPr lang="en-US" sz="2000" dirty="0">
                <a:latin typeface="+mn-lt"/>
              </a:rPr>
              <a:t> of an orchestration has an instance identifier (also known as an </a:t>
            </a:r>
            <a:r>
              <a:rPr lang="en-US" sz="2000" i="1" dirty="0">
                <a:latin typeface="+mn-lt"/>
              </a:rPr>
              <a:t>instance ID</a:t>
            </a:r>
            <a:r>
              <a:rPr lang="en-US" sz="2000" dirty="0">
                <a:latin typeface="+mn-lt"/>
              </a:rPr>
              <a:t>).</a:t>
            </a:r>
          </a:p>
          <a:p>
            <a:pPr marL="342900" indent="-342900">
              <a:spcBef>
                <a:spcPts val="600"/>
              </a:spcBef>
              <a:spcAft>
                <a:spcPts val="600"/>
              </a:spcAft>
              <a:buFont typeface="Arial" panose="020B0604020202020204" pitchFamily="34" charset="0"/>
              <a:buChar char="•"/>
            </a:pPr>
            <a:r>
              <a:rPr lang="en-US" sz="2000" dirty="0">
                <a:latin typeface="+mn-lt"/>
              </a:rPr>
              <a:t>By default, each instance ID is an autogenerated GUID.</a:t>
            </a:r>
          </a:p>
          <a:p>
            <a:pPr marL="342900" indent="-342900">
              <a:spcBef>
                <a:spcPts val="600"/>
              </a:spcBef>
              <a:spcAft>
                <a:spcPts val="600"/>
              </a:spcAft>
              <a:buFont typeface="Arial" panose="020B0604020202020204" pitchFamily="34" charset="0"/>
              <a:buChar char="•"/>
            </a:pPr>
            <a:r>
              <a:rPr lang="en-US" sz="2000" dirty="0">
                <a:latin typeface="+mn-lt"/>
              </a:rPr>
              <a:t>However, instance IDs can also be any user-generated string value. Each orchestration instance ID must be unique within a task hub.</a:t>
            </a:r>
          </a:p>
        </p:txBody>
      </p:sp>
    </p:spTree>
    <p:extLst>
      <p:ext uri="{BB962C8B-B14F-4D97-AF65-F5344CB8AC3E}">
        <p14:creationId xmlns:p14="http://schemas.microsoft.com/office/powerpoint/2010/main" val="217437756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durable orchestrations (2 / 2)</a:t>
            </a:r>
          </a:p>
        </p:txBody>
      </p:sp>
      <p:sp>
        <p:nvSpPr>
          <p:cNvPr id="2" name="Text Placeholder 7">
            <a:extLst>
              <a:ext uri="{FF2B5EF4-FFF2-40B4-BE49-F238E27FC236}">
                <a16:creationId xmlns:a16="http://schemas.microsoft.com/office/drawing/2014/main" id="{008A42EC-10B9-4694-BA07-E8829820BCB4}"/>
              </a:ext>
            </a:extLst>
          </p:cNvPr>
          <p:cNvSpPr txBox="1">
            <a:spLocks/>
          </p:cNvSpPr>
          <p:nvPr/>
        </p:nvSpPr>
        <p:spPr>
          <a:xfrm>
            <a:off x="418465" y="1286080"/>
            <a:ext cx="10518239" cy="2277547"/>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Reliability</a:t>
            </a:r>
          </a:p>
          <a:p>
            <a:pPr marL="285750" indent="-285750">
              <a:buFont typeface="Arial" panose="020B0604020202020204" pitchFamily="34" charset="0"/>
              <a:buChar char="•"/>
            </a:pPr>
            <a:r>
              <a:rPr lang="en-US" sz="2000" dirty="0">
                <a:latin typeface="+mn-lt"/>
              </a:rPr>
              <a:t>Orchestrator functions reliably maintain their execution state by using the event sourcing design pattern. </a:t>
            </a:r>
          </a:p>
          <a:p>
            <a:pPr marL="285750" indent="-285750">
              <a:buFont typeface="Arial" panose="020B0604020202020204" pitchFamily="34" charset="0"/>
              <a:buChar char="•"/>
            </a:pPr>
            <a:r>
              <a:rPr lang="en-US" sz="2000" dirty="0">
                <a:latin typeface="+mn-lt"/>
              </a:rPr>
              <a:t>Durable Functions uses event sourcing transparently.</a:t>
            </a:r>
          </a:p>
          <a:p>
            <a:pPr marL="285750" indent="-285750">
              <a:buFont typeface="Arial" panose="020B0604020202020204" pitchFamily="34" charset="0"/>
              <a:buChar char="•"/>
            </a:pPr>
            <a:r>
              <a:rPr lang="en-US" sz="2000" dirty="0">
                <a:latin typeface="+mn-lt"/>
              </a:rPr>
              <a:t>When an orchestration function is given more work to do, the orchestrator wakes up and re-executes the entire function from the start to rebuild the local state.</a:t>
            </a:r>
          </a:p>
        </p:txBody>
      </p:sp>
    </p:spTree>
    <p:extLst>
      <p:ext uri="{BB962C8B-B14F-4D97-AF65-F5344CB8AC3E}">
        <p14:creationId xmlns:p14="http://schemas.microsoft.com/office/powerpoint/2010/main" val="12903078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Control timing in Durable Functions (1 / 3)</a:t>
            </a:r>
          </a:p>
        </p:txBody>
      </p:sp>
      <p:sp>
        <p:nvSpPr>
          <p:cNvPr id="2" name="Text Placeholder 7">
            <a:extLst>
              <a:ext uri="{FF2B5EF4-FFF2-40B4-BE49-F238E27FC236}">
                <a16:creationId xmlns:a16="http://schemas.microsoft.com/office/drawing/2014/main" id="{8AA5AAB8-453E-4AEF-98AD-6AE5C1E3453F}"/>
              </a:ext>
            </a:extLst>
          </p:cNvPr>
          <p:cNvSpPr txBox="1">
            <a:spLocks/>
          </p:cNvSpPr>
          <p:nvPr/>
        </p:nvSpPr>
        <p:spPr>
          <a:xfrm>
            <a:off x="418466" y="1456897"/>
            <a:ext cx="5394960" cy="3252172"/>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marL="342900" indent="-342900">
              <a:spcBef>
                <a:spcPts val="600"/>
              </a:spcBef>
              <a:spcAft>
                <a:spcPts val="600"/>
              </a:spcAft>
              <a:buFont typeface="Arial" panose="020B0604020202020204" pitchFamily="34" charset="0"/>
              <a:buChar char="•"/>
            </a:pPr>
            <a:r>
              <a:rPr lang="en-US" sz="2000" dirty="0">
                <a:latin typeface="+mn-lt"/>
              </a:rPr>
              <a:t>You can use durable timers in orchestrator functions to implement delays or to set up timeouts on async actions.</a:t>
            </a:r>
          </a:p>
          <a:p>
            <a:pPr marL="342900" indent="-342900">
              <a:spcBef>
                <a:spcPts val="600"/>
              </a:spcBef>
              <a:spcAft>
                <a:spcPts val="600"/>
              </a:spcAft>
              <a:buFont typeface="Arial" panose="020B0604020202020204" pitchFamily="34" charset="0"/>
              <a:buChar char="•"/>
            </a:pPr>
            <a:r>
              <a:rPr lang="en-US" sz="2000" dirty="0">
                <a:latin typeface="+mn-lt"/>
              </a:rPr>
              <a:t>Durable timers should be used in orchestrator functions instead of </a:t>
            </a:r>
            <a:r>
              <a:rPr lang="en-US" sz="2000" dirty="0" err="1">
                <a:latin typeface="Consolas" panose="020B0609020204030204" pitchFamily="49" charset="0"/>
              </a:rPr>
              <a:t>Thread.Sleep</a:t>
            </a:r>
            <a:r>
              <a:rPr lang="en-US" sz="2000" dirty="0">
                <a:latin typeface="+mn-lt"/>
              </a:rPr>
              <a:t> and </a:t>
            </a:r>
            <a:r>
              <a:rPr lang="en-US" sz="2000" dirty="0" err="1">
                <a:latin typeface="Consolas" panose="020B0609020204030204" pitchFamily="49" charset="0"/>
              </a:rPr>
              <a:t>Task.Delay</a:t>
            </a:r>
            <a:r>
              <a:rPr lang="en-US" sz="2000" dirty="0">
                <a:latin typeface="+mn-lt"/>
              </a:rPr>
              <a:t> (C#), or </a:t>
            </a:r>
            <a:r>
              <a:rPr lang="en-US" sz="2000" dirty="0" err="1">
                <a:latin typeface="Consolas" panose="020B0609020204030204" pitchFamily="49" charset="0"/>
              </a:rPr>
              <a:t>setTimeout</a:t>
            </a:r>
            <a:r>
              <a:rPr lang="en-US" sz="2000" dirty="0">
                <a:latin typeface="Consolas" panose="020B0609020204030204" pitchFamily="49" charset="0"/>
              </a:rPr>
              <a:t>()</a:t>
            </a:r>
            <a:r>
              <a:rPr lang="en-US" sz="2000" dirty="0">
                <a:latin typeface="+mn-lt"/>
              </a:rPr>
              <a:t> and </a:t>
            </a:r>
            <a:r>
              <a:rPr lang="en-US" sz="2000" dirty="0" err="1">
                <a:latin typeface="Consolas" panose="020B0609020204030204" pitchFamily="49" charset="0"/>
              </a:rPr>
              <a:t>setInterval</a:t>
            </a:r>
            <a:r>
              <a:rPr lang="en-US" sz="2000" dirty="0">
                <a:latin typeface="Consolas" panose="020B0609020204030204" pitchFamily="49" charset="0"/>
              </a:rPr>
              <a:t>()</a:t>
            </a:r>
            <a:r>
              <a:rPr lang="en-US" sz="2000" dirty="0">
                <a:latin typeface="+mn-lt"/>
              </a:rPr>
              <a:t> (JavaScript), or </a:t>
            </a:r>
            <a:r>
              <a:rPr lang="en-US" sz="2000" dirty="0" err="1">
                <a:latin typeface="Consolas" panose="020B0609020204030204" pitchFamily="49" charset="0"/>
              </a:rPr>
              <a:t>time.sleep</a:t>
            </a:r>
            <a:r>
              <a:rPr lang="en-US" sz="2000" dirty="0">
                <a:latin typeface="Consolas" panose="020B0609020204030204" pitchFamily="49" charset="0"/>
              </a:rPr>
              <a:t>()</a:t>
            </a:r>
            <a:r>
              <a:rPr lang="en-US" sz="2000" dirty="0">
                <a:latin typeface="+mn-lt"/>
              </a:rPr>
              <a:t> (Python).</a:t>
            </a:r>
          </a:p>
        </p:txBody>
      </p:sp>
      <p:cxnSp>
        <p:nvCxnSpPr>
          <p:cNvPr id="5" name="Straight Connector 4">
            <a:extLst>
              <a:ext uri="{FF2B5EF4-FFF2-40B4-BE49-F238E27FC236}">
                <a16:creationId xmlns:a16="http://schemas.microsoft.com/office/drawing/2014/main" id="{568CCA5D-978E-40E4-810D-1A099269D8F6}"/>
              </a:ext>
              <a:ext uri="{C183D7F6-B498-43B3-948B-1728B52AA6E4}">
                <adec:decorative xmlns:adec="http://schemas.microsoft.com/office/drawing/2017/decorative" val="1"/>
              </a:ext>
            </a:extLst>
          </p:cNvPr>
          <p:cNvCxnSpPr>
            <a:cxnSpLocks/>
          </p:cNvCxnSpPr>
          <p:nvPr/>
        </p:nvCxnSpPr>
        <p:spPr>
          <a:xfrm>
            <a:off x="6089277" y="1611250"/>
            <a:ext cx="0" cy="3904026"/>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900400AF-67F9-4E8F-8634-47BBC5A3A089}"/>
              </a:ext>
            </a:extLst>
          </p:cNvPr>
          <p:cNvSpPr txBox="1">
            <a:spLocks/>
          </p:cNvSpPr>
          <p:nvPr/>
        </p:nvSpPr>
        <p:spPr>
          <a:xfrm>
            <a:off x="6364951" y="1456897"/>
            <a:ext cx="5394960" cy="2970044"/>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Timer limitations</a:t>
            </a:r>
          </a:p>
          <a:p>
            <a:pPr>
              <a:spcBef>
                <a:spcPts val="600"/>
              </a:spcBef>
              <a:spcAft>
                <a:spcPts val="600"/>
              </a:spcAft>
            </a:pPr>
            <a:r>
              <a:rPr lang="en-US" sz="2000" dirty="0">
                <a:latin typeface="+mn-lt"/>
              </a:rPr>
              <a:t>When you create a timer that expires at 4:30 pm, the underlying Durable Task Framework enqueues a message that becomes visible only at 4:30 pm.</a:t>
            </a:r>
          </a:p>
          <a:p>
            <a:pPr>
              <a:spcBef>
                <a:spcPts val="600"/>
              </a:spcBef>
              <a:spcAft>
                <a:spcPts val="600"/>
              </a:spcAft>
            </a:pPr>
            <a:r>
              <a:rPr lang="en-US" sz="2000" dirty="0">
                <a:latin typeface="+mn-lt"/>
              </a:rPr>
              <a:t>When running in the Azure Functions Consumption plan, the newly visible timer message will ensure that the function app gets activated on an appropriate VM.</a:t>
            </a:r>
          </a:p>
        </p:txBody>
      </p:sp>
    </p:spTree>
    <p:extLst>
      <p:ext uri="{BB962C8B-B14F-4D97-AF65-F5344CB8AC3E}">
        <p14:creationId xmlns:p14="http://schemas.microsoft.com/office/powerpoint/2010/main" val="250744447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Control timing in Durable Functions (2 / 3)</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133146"/>
            <a:ext cx="11341267" cy="83291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Usage for delay</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432088" y="1821152"/>
            <a:ext cx="10372270" cy="3903701"/>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72000" rIns="144000" bIns="72000" numCol="1" spcCol="0" rtlCol="0" fromWordArt="0" anchor="t" anchorCtr="0" forceAA="0" compatLnSpc="1">
            <a:prstTxWarp prst="textNoShape">
              <a:avLst/>
            </a:prstTxWarp>
            <a:noAutofit/>
          </a:bodyPr>
          <a:lstStyle/>
          <a:p>
            <a:r>
              <a:rPr lang="en-US" sz="2000" b="0" dirty="0">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FunctionName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BillingIssuer</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Task</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OrchestrationTrigger</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IDurableOrchestrationContext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context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i</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i</a:t>
            </a:r>
            <a:r>
              <a:rPr lang="en-US" sz="2000" b="0" dirty="0">
                <a:solidFill>
                  <a:srgbClr val="000000"/>
                </a:solidFill>
                <a:effectLst/>
                <a:latin typeface="Consolas" panose="020B0609020204030204" pitchFamily="49" charset="0"/>
              </a:rPr>
              <a:t> &lt; </a:t>
            </a:r>
            <a:r>
              <a:rPr lang="en-US" sz="2000" b="0" dirty="0">
                <a:solidFill>
                  <a:srgbClr val="098658"/>
                </a:solidFill>
                <a:effectLst/>
                <a:latin typeface="Consolas" panose="020B0609020204030204" pitchFamily="49" charset="0"/>
              </a:rPr>
              <a:t>10</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i</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DateTime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deadline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context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CurrentUtcDateTime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TimeSpan</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FromDays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context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CreateTimer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deadline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CancellationToken</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None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context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CallActivityAsync</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SendBillingEvent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pPr defTabSz="914102" fontAlgn="base">
              <a:lnSpc>
                <a:spcPct val="90000"/>
              </a:lnSpc>
              <a:spcBef>
                <a:spcPct val="0"/>
              </a:spcBef>
              <a:spcAft>
                <a:spcPct val="0"/>
              </a:spcAft>
            </a:pPr>
            <a:endParaRPr lang="en-US" sz="1800" dirty="0">
              <a:solidFill>
                <a:schemeClr val="tx1"/>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67058121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Control timing in Durable Functions (3 / 3)</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1023848" y="1681775"/>
            <a:ext cx="10144304" cy="4454199"/>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&gt;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TimeSpan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timeout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TimeSpan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FromSeconds</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DateTime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deadline</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CurrentUtcDateTime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Add</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timeout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cts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CancellationTokenSource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activityTask</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GetQuote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timeoutTask</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CreateTimer</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deadline</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cts</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Token</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winner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Task</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WhenAny</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activityTask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timeoutTask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winner</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activityTask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success case and timeout case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sp>
        <p:nvSpPr>
          <p:cNvPr id="3" name="Text Placeholder 4">
            <a:extLst>
              <a:ext uri="{FF2B5EF4-FFF2-40B4-BE49-F238E27FC236}">
                <a16:creationId xmlns:a16="http://schemas.microsoft.com/office/drawing/2014/main" id="{B7D10AF5-97C8-4291-A841-E717EF4111DB}"/>
              </a:ext>
            </a:extLst>
          </p:cNvPr>
          <p:cNvSpPr txBox="1">
            <a:spLocks/>
          </p:cNvSpPr>
          <p:nvPr/>
        </p:nvSpPr>
        <p:spPr>
          <a:xfrm>
            <a:off x="418643" y="1133146"/>
            <a:ext cx="11341267" cy="83291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Usage for timeouts</a:t>
            </a:r>
          </a:p>
        </p:txBody>
      </p:sp>
    </p:spTree>
    <p:extLst>
      <p:ext uri="{BB962C8B-B14F-4D97-AF65-F5344CB8AC3E}">
        <p14:creationId xmlns:p14="http://schemas.microsoft.com/office/powerpoint/2010/main" val="69607184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Send and wait for events (1 / 2)</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5313563" cy="1865978"/>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Overview</a:t>
            </a:r>
          </a:p>
          <a:p>
            <a:pPr>
              <a:spcBef>
                <a:spcPts val="0"/>
              </a:spcBef>
              <a:spcAft>
                <a:spcPts val="600"/>
              </a:spcAft>
            </a:pPr>
            <a:r>
              <a:rPr lang="en-US" sz="1800" dirty="0">
                <a:latin typeface="+mn-lt"/>
              </a:rPr>
              <a:t>Orchestrator functions have the ability to wait and listen for external events. This feature of Durable Functions is often useful for handling human interaction or other external triggers.</a:t>
            </a:r>
            <a:endParaRPr lang="en-US" sz="1600" dirty="0">
              <a:latin typeface="+mn-lt"/>
            </a:endParaRPr>
          </a:p>
        </p:txBody>
      </p:sp>
      <p:sp>
        <p:nvSpPr>
          <p:cNvPr id="2" name="Rectangle 1">
            <a:extLst>
              <a:ext uri="{FF2B5EF4-FFF2-40B4-BE49-F238E27FC236}">
                <a16:creationId xmlns:a16="http://schemas.microsoft.com/office/drawing/2014/main" id="{F06BC573-67C9-4088-A365-5C2866B99F95}"/>
              </a:ext>
              <a:ext uri="{C183D7F6-B498-43B3-948B-1728B52AA6E4}">
                <adec:decorative xmlns:adec="http://schemas.microsoft.com/office/drawing/2017/decorative" val="1"/>
              </a:ext>
            </a:extLst>
          </p:cNvPr>
          <p:cNvSpPr/>
          <p:nvPr/>
        </p:nvSpPr>
        <p:spPr bwMode="auto">
          <a:xfrm>
            <a:off x="5987845" y="1458000"/>
            <a:ext cx="5785510" cy="4116889"/>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BudgetApproval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approved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WaitForExternalEvent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"Approval"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approved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approval </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else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approval denied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pPr defTabSz="914102" fontAlgn="base">
              <a:spcBef>
                <a:spcPct val="0"/>
              </a:spcBef>
              <a:spcAft>
                <a:spcPct val="0"/>
              </a:spcAft>
            </a:pPr>
            <a:endParaRPr lang="en-US" sz="1500" dirty="0">
              <a:solidFill>
                <a:schemeClr val="tx1"/>
              </a:solidFill>
              <a:latin typeface="Consolas" panose="020B0609020204030204" pitchFamily="49" charset="0"/>
              <a:ea typeface="Segoe UI" pitchFamily="34" charset="0"/>
              <a:cs typeface="Segoe UI" pitchFamily="34" charset="0"/>
            </a:endParaRPr>
          </a:p>
        </p:txBody>
      </p:sp>
      <p:sp>
        <p:nvSpPr>
          <p:cNvPr id="5" name="Content Placeholder 8">
            <a:extLst>
              <a:ext uri="{FF2B5EF4-FFF2-40B4-BE49-F238E27FC236}">
                <a16:creationId xmlns:a16="http://schemas.microsoft.com/office/drawing/2014/main" id="{1E0E3ADF-65FA-429B-837E-8BCB6EC71273}"/>
              </a:ext>
            </a:extLst>
          </p:cNvPr>
          <p:cNvSpPr txBox="1">
            <a:spLocks/>
          </p:cNvSpPr>
          <p:nvPr/>
        </p:nvSpPr>
        <p:spPr>
          <a:xfrm>
            <a:off x="418642" y="3212689"/>
            <a:ext cx="5313563" cy="2474677"/>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Wait for events</a:t>
            </a:r>
          </a:p>
          <a:p>
            <a:pPr marL="285750" indent="-285750">
              <a:spcBef>
                <a:spcPts val="0"/>
              </a:spcBef>
              <a:spcAft>
                <a:spcPts val="600"/>
              </a:spcAft>
              <a:buFont typeface="Arial" panose="020B0604020202020204" pitchFamily="34" charset="0"/>
              <a:buChar char="•"/>
            </a:pPr>
            <a:r>
              <a:rPr lang="en-US" sz="1800" dirty="0">
                <a:latin typeface="+mn-lt"/>
              </a:rPr>
              <a:t>The </a:t>
            </a:r>
            <a:r>
              <a:rPr lang="en-US" sz="1800" dirty="0" err="1">
                <a:latin typeface="Consolas" panose="020B0609020204030204" pitchFamily="49" charset="0"/>
              </a:rPr>
              <a:t>WaitForExternalEvent</a:t>
            </a:r>
            <a:r>
              <a:rPr lang="en-US" sz="1800" dirty="0">
                <a:latin typeface="+mn-lt"/>
              </a:rPr>
              <a:t> methods of the orchestration trigger binding allows an orchestrator function to asynchronously wait and listen for an external event</a:t>
            </a:r>
          </a:p>
        </p:txBody>
      </p:sp>
    </p:spTree>
    <p:extLst>
      <p:ext uri="{BB962C8B-B14F-4D97-AF65-F5344CB8AC3E}">
        <p14:creationId xmlns:p14="http://schemas.microsoft.com/office/powerpoint/2010/main" val="333232328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Send and wait for events (2 / 2)</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457999"/>
            <a:ext cx="4454146" cy="3739643"/>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400" dirty="0">
                <a:solidFill>
                  <a:schemeClr val="tx2"/>
                </a:solidFill>
              </a:rPr>
              <a:t>Send events</a:t>
            </a:r>
          </a:p>
          <a:p>
            <a:pPr marL="342900" indent="-342900">
              <a:spcBef>
                <a:spcPts val="600"/>
              </a:spcBef>
              <a:buFont typeface="Arial" panose="020B0604020202020204" pitchFamily="34" charset="0"/>
              <a:buChar char="•"/>
            </a:pPr>
            <a:r>
              <a:rPr lang="en-US" sz="1800" dirty="0">
                <a:latin typeface="+mn-lt"/>
              </a:rPr>
              <a:t>The </a:t>
            </a:r>
            <a:r>
              <a:rPr lang="en-US" sz="1800" dirty="0" err="1">
                <a:latin typeface="Consolas" panose="020B0609020204030204" pitchFamily="49" charset="0"/>
              </a:rPr>
              <a:t>RaiseEventAsync</a:t>
            </a:r>
            <a:r>
              <a:rPr lang="en-US" sz="1800" dirty="0">
                <a:latin typeface="+mn-lt"/>
              </a:rPr>
              <a:t> method of the orchestration client binding sends the events that </a:t>
            </a:r>
            <a:r>
              <a:rPr lang="en-US" sz="1800" dirty="0" err="1">
                <a:latin typeface="Consolas" panose="020B0609020204030204" pitchFamily="49" charset="0"/>
              </a:rPr>
              <a:t>WaitForExternalEvent</a:t>
            </a:r>
            <a:r>
              <a:rPr lang="en-US" sz="1800" dirty="0">
                <a:latin typeface="+mn-lt"/>
              </a:rPr>
              <a:t> waits for.</a:t>
            </a:r>
          </a:p>
          <a:p>
            <a:pPr marL="342900" indent="-342900">
              <a:spcBef>
                <a:spcPts val="600"/>
              </a:spcBef>
              <a:buFont typeface="Arial" panose="020B0604020202020204" pitchFamily="34" charset="0"/>
              <a:buChar char="•"/>
            </a:pPr>
            <a:r>
              <a:rPr lang="en-US" sz="1800" dirty="0">
                <a:latin typeface="+mn-lt"/>
              </a:rPr>
              <a:t>The </a:t>
            </a:r>
            <a:r>
              <a:rPr lang="en-US" sz="1800" dirty="0" err="1">
                <a:latin typeface="Consolas" panose="020B0609020204030204" pitchFamily="49" charset="0"/>
              </a:rPr>
              <a:t>RaiseEventAsync</a:t>
            </a:r>
            <a:r>
              <a:rPr lang="en-US" sz="1800" dirty="0">
                <a:latin typeface="+mn-lt"/>
              </a:rPr>
              <a:t> method takes </a:t>
            </a:r>
            <a:r>
              <a:rPr lang="en-US" sz="1800" i="1" dirty="0" err="1">
                <a:latin typeface="+mn-lt"/>
              </a:rPr>
              <a:t>eventName</a:t>
            </a:r>
            <a:r>
              <a:rPr lang="en-US" sz="1800" dirty="0">
                <a:latin typeface="+mn-lt"/>
              </a:rPr>
              <a:t> and </a:t>
            </a:r>
            <a:r>
              <a:rPr lang="en-US" sz="1800" i="1" dirty="0" err="1">
                <a:latin typeface="+mn-lt"/>
              </a:rPr>
              <a:t>eventData</a:t>
            </a:r>
            <a:r>
              <a:rPr lang="en-US" sz="1800" dirty="0">
                <a:latin typeface="+mn-lt"/>
              </a:rPr>
              <a:t> as parameters.</a:t>
            </a:r>
          </a:p>
          <a:p>
            <a:pPr marL="342900" indent="-342900">
              <a:spcBef>
                <a:spcPts val="600"/>
              </a:spcBef>
              <a:buFont typeface="Arial" panose="020B0604020202020204" pitchFamily="34" charset="0"/>
              <a:buChar char="•"/>
            </a:pPr>
            <a:r>
              <a:rPr lang="en-US" sz="1800" dirty="0">
                <a:latin typeface="+mn-lt"/>
              </a:rPr>
              <a:t>The event data must be JSON-serializable.</a:t>
            </a:r>
          </a:p>
        </p:txBody>
      </p:sp>
      <p:sp>
        <p:nvSpPr>
          <p:cNvPr id="6" name="Text Placeholder 2">
            <a:extLst>
              <a:ext uri="{FF2B5EF4-FFF2-40B4-BE49-F238E27FC236}">
                <a16:creationId xmlns:a16="http://schemas.microsoft.com/office/drawing/2014/main" id="{1E31E585-23FD-4C1F-9AAA-00B1FD355448}"/>
              </a:ext>
            </a:extLst>
          </p:cNvPr>
          <p:cNvSpPr txBox="1">
            <a:spLocks/>
          </p:cNvSpPr>
          <p:nvPr/>
        </p:nvSpPr>
        <p:spPr>
          <a:xfrm>
            <a:off x="4872790" y="1458000"/>
            <a:ext cx="6887121" cy="4087394"/>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ApprovalQueueProcessor</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QueueTrigger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"approval-queue"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instanceId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DurableClient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IDurableOrchestrationClient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client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client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RaiseEventAsync</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instanceId</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"Approval"</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344151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abtitle">
            <a:extLst>
              <a:ext uri="{FF2B5EF4-FFF2-40B4-BE49-F238E27FC236}">
                <a16:creationId xmlns:a16="http://schemas.microsoft.com/office/drawing/2014/main" id="{55059DC2-20FC-4CB1-A57D-08DF2575E74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02: Implement task processing logic by using Azure Functions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Tree>
    <p:extLst>
      <p:ext uri="{BB962C8B-B14F-4D97-AF65-F5344CB8AC3E}">
        <p14:creationId xmlns:p14="http://schemas.microsoft.com/office/powerpoint/2010/main" val="326841551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Azure Functions (3 / 4)</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Compare Azure Functions and Azure Logic Apps</a:t>
            </a:r>
          </a:p>
        </p:txBody>
      </p:sp>
      <p:graphicFrame>
        <p:nvGraphicFramePr>
          <p:cNvPr id="2" name="Table 12">
            <a:extLst>
              <a:ext uri="{FF2B5EF4-FFF2-40B4-BE49-F238E27FC236}">
                <a16:creationId xmlns:a16="http://schemas.microsoft.com/office/drawing/2014/main" id="{C59A8F75-7AFD-48DA-A522-76055B5BB90D}"/>
              </a:ext>
            </a:extLst>
          </p:cNvPr>
          <p:cNvGraphicFramePr>
            <a:graphicFrameLocks noGrp="1"/>
          </p:cNvGraphicFramePr>
          <p:nvPr>
            <p:extLst>
              <p:ext uri="{D42A27DB-BD31-4B8C-83A1-F6EECF244321}">
                <p14:modId xmlns:p14="http://schemas.microsoft.com/office/powerpoint/2010/main" val="1105685518"/>
              </p:ext>
            </p:extLst>
          </p:nvPr>
        </p:nvGraphicFramePr>
        <p:xfrm>
          <a:off x="418644" y="2043989"/>
          <a:ext cx="11341267" cy="3518979"/>
        </p:xfrm>
        <a:graphic>
          <a:graphicData uri="http://schemas.openxmlformats.org/drawingml/2006/table">
            <a:tbl>
              <a:tblPr firstRow="1" bandRow="1">
                <a:tableStyleId>{5C22544A-7EE6-4342-B048-85BDC9FD1C3A}</a:tableStyleId>
              </a:tblPr>
              <a:tblGrid>
                <a:gridCol w="2080112">
                  <a:extLst>
                    <a:ext uri="{9D8B030D-6E8A-4147-A177-3AD203B41FA5}">
                      <a16:colId xmlns:a16="http://schemas.microsoft.com/office/drawing/2014/main" val="3419358315"/>
                    </a:ext>
                  </a:extLst>
                </a:gridCol>
                <a:gridCol w="4137434">
                  <a:extLst>
                    <a:ext uri="{9D8B030D-6E8A-4147-A177-3AD203B41FA5}">
                      <a16:colId xmlns:a16="http://schemas.microsoft.com/office/drawing/2014/main" val="2428792440"/>
                    </a:ext>
                  </a:extLst>
                </a:gridCol>
                <a:gridCol w="5123721">
                  <a:extLst>
                    <a:ext uri="{9D8B030D-6E8A-4147-A177-3AD203B41FA5}">
                      <a16:colId xmlns:a16="http://schemas.microsoft.com/office/drawing/2014/main" val="16129369"/>
                    </a:ext>
                  </a:extLst>
                </a:gridCol>
              </a:tblGrid>
              <a:tr h="468000">
                <a:tc>
                  <a:txBody>
                    <a:bodyPr/>
                    <a:lstStyle/>
                    <a:p>
                      <a:endParaRPr lang="en-US" sz="2000" dirty="0">
                        <a:latin typeface="+mj-lt"/>
                      </a:endParaRPr>
                    </a:p>
                  </a:txBody>
                  <a:tcPr marL="89642" marR="89642"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Durable Functions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Logic Apps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b="0" dirty="0">
                          <a:effectLst/>
                          <a:latin typeface="+mj-lt"/>
                        </a:rPr>
                        <a:t>Development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Code-first (imperative)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Designer-first (declarative)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a:r>
                        <a:rPr lang="en-US" sz="1600" b="0" dirty="0">
                          <a:effectLst/>
                          <a:latin typeface="+mj-lt"/>
                        </a:rPr>
                        <a:t>Connectivity</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About a dozen built-in binding types, write code for custom bindings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Large collection of connectors, Enterprise Integration Pack for B2B scenarios, build custom connectors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a:r>
                        <a:rPr lang="en-US" sz="1600" b="0" dirty="0">
                          <a:effectLst/>
                          <a:latin typeface="+mj-lt"/>
                        </a:rPr>
                        <a:t>Actions</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Each activity is an Azure function; write code for activity functions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Large collection of ready-made actions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a:r>
                        <a:rPr lang="en-US" sz="1600" b="0" dirty="0">
                          <a:effectLst/>
                          <a:latin typeface="+mj-lt"/>
                        </a:rPr>
                        <a:t>Monitoring</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Azure Application Insights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Azure portal, Azure Monitor logs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b="0" dirty="0">
                          <a:effectLst/>
                          <a:latin typeface="+mj-lt"/>
                        </a:rPr>
                        <a:t>Management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REST API,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Azure portal, REST API, PowerShell,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48212">
                <a:tc>
                  <a:txBody>
                    <a:bodyPr/>
                    <a:lstStyle/>
                    <a:p>
                      <a:pPr algn="l"/>
                      <a:r>
                        <a:rPr lang="en-US" sz="1600" b="0" dirty="0">
                          <a:effectLst/>
                          <a:latin typeface="+mj-lt"/>
                        </a:rPr>
                        <a:t>Execution context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Can run locally or in the cloud</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Supports run-anywhere scenarios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68244060"/>
                  </a:ext>
                </a:extLst>
              </a:tr>
            </a:tbl>
          </a:graphicData>
        </a:graphic>
      </p:graphicFrame>
    </p:spTree>
    <p:extLst>
      <p:ext uri="{BB962C8B-B14F-4D97-AF65-F5344CB8AC3E}">
        <p14:creationId xmlns:p14="http://schemas.microsoft.com/office/powerpoint/2010/main" val="3169143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Azure Functions (4 / 4)</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276265"/>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Compare Functions and </a:t>
            </a:r>
            <a:r>
              <a:rPr lang="en-US" sz="2400" dirty="0" err="1">
                <a:solidFill>
                  <a:schemeClr val="tx2"/>
                </a:solidFill>
              </a:rPr>
              <a:t>WebJobs</a:t>
            </a:r>
            <a:endParaRPr lang="en-US" sz="2400" dirty="0">
              <a:solidFill>
                <a:schemeClr val="tx2"/>
              </a:solidFill>
            </a:endParaRPr>
          </a:p>
        </p:txBody>
      </p:sp>
      <p:graphicFrame>
        <p:nvGraphicFramePr>
          <p:cNvPr id="2" name="Table 12">
            <a:extLst>
              <a:ext uri="{FF2B5EF4-FFF2-40B4-BE49-F238E27FC236}">
                <a16:creationId xmlns:a16="http://schemas.microsoft.com/office/drawing/2014/main" id="{C59A8F75-7AFD-48DA-A522-76055B5BB90D}"/>
              </a:ext>
            </a:extLst>
          </p:cNvPr>
          <p:cNvGraphicFramePr>
            <a:graphicFrameLocks noGrp="1"/>
          </p:cNvGraphicFramePr>
          <p:nvPr>
            <p:extLst>
              <p:ext uri="{D42A27DB-BD31-4B8C-83A1-F6EECF244321}">
                <p14:modId xmlns:p14="http://schemas.microsoft.com/office/powerpoint/2010/main" val="2703257367"/>
              </p:ext>
            </p:extLst>
          </p:nvPr>
        </p:nvGraphicFramePr>
        <p:xfrm>
          <a:off x="418644" y="1851055"/>
          <a:ext cx="11341267" cy="3807183"/>
        </p:xfrm>
        <a:graphic>
          <a:graphicData uri="http://schemas.openxmlformats.org/drawingml/2006/table">
            <a:tbl>
              <a:tblPr firstRow="1" bandRow="1">
                <a:tableStyleId>{5C22544A-7EE6-4342-B048-85BDC9FD1C3A}</a:tableStyleId>
              </a:tblPr>
              <a:tblGrid>
                <a:gridCol w="4173021">
                  <a:extLst>
                    <a:ext uri="{9D8B030D-6E8A-4147-A177-3AD203B41FA5}">
                      <a16:colId xmlns:a16="http://schemas.microsoft.com/office/drawing/2014/main" val="3419358315"/>
                    </a:ext>
                  </a:extLst>
                </a:gridCol>
                <a:gridCol w="3608438">
                  <a:extLst>
                    <a:ext uri="{9D8B030D-6E8A-4147-A177-3AD203B41FA5}">
                      <a16:colId xmlns:a16="http://schemas.microsoft.com/office/drawing/2014/main" val="2428792440"/>
                    </a:ext>
                  </a:extLst>
                </a:gridCol>
                <a:gridCol w="3559808">
                  <a:extLst>
                    <a:ext uri="{9D8B030D-6E8A-4147-A177-3AD203B41FA5}">
                      <a16:colId xmlns:a16="http://schemas.microsoft.com/office/drawing/2014/main" val="16129369"/>
                    </a:ext>
                  </a:extLst>
                </a:gridCol>
              </a:tblGrid>
              <a:tr h="432000">
                <a:tc>
                  <a:txBody>
                    <a:bodyPr/>
                    <a:lstStyle/>
                    <a:p>
                      <a:endParaRPr lang="en-US" sz="1800" dirty="0">
                        <a:latin typeface="+mj-lt"/>
                      </a:endParaRPr>
                    </a:p>
                  </a:txBody>
                  <a:tcPr marL="72000" marR="72000"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Functions</a:t>
                      </a:r>
                    </a:p>
                  </a:txBody>
                  <a:tcPr marL="72000" marR="72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mj-lt"/>
                          <a:ea typeface="+mn-ea"/>
                          <a:cs typeface="+mn-cs"/>
                        </a:rPr>
                        <a:t>WebJobs</a:t>
                      </a:r>
                      <a:r>
                        <a:rPr kumimoji="0" lang="en-US" sz="1800" b="1" i="0" u="none" strike="noStrike" kern="1200" cap="none" spc="0" normalizeH="0" baseline="0" noProof="0" dirty="0">
                          <a:ln>
                            <a:noFill/>
                          </a:ln>
                          <a:solidFill>
                            <a:srgbClr val="FFFFFF"/>
                          </a:solidFill>
                          <a:effectLst/>
                          <a:uLnTx/>
                          <a:uFillTx/>
                          <a:latin typeface="+mj-lt"/>
                          <a:ea typeface="+mn-ea"/>
                          <a:cs typeface="+mn-cs"/>
                        </a:rPr>
                        <a:t> with </a:t>
                      </a:r>
                      <a:r>
                        <a:rPr kumimoji="0" lang="en-US" sz="1800" b="1" i="0" u="none" strike="noStrike" kern="1200" cap="none" spc="0" normalizeH="0" baseline="0" noProof="0" dirty="0" err="1">
                          <a:ln>
                            <a:noFill/>
                          </a:ln>
                          <a:solidFill>
                            <a:srgbClr val="FFFFFF"/>
                          </a:solidFill>
                          <a:effectLst/>
                          <a:uLnTx/>
                          <a:uFillTx/>
                          <a:latin typeface="+mj-lt"/>
                          <a:ea typeface="+mn-ea"/>
                          <a:cs typeface="+mn-cs"/>
                        </a:rPr>
                        <a:t>WebJobs</a:t>
                      </a:r>
                      <a:r>
                        <a:rPr kumimoji="0" lang="en-US" sz="1800" b="1" i="0" u="none" strike="noStrike" kern="1200" cap="none" spc="0" normalizeH="0" baseline="0" noProof="0" dirty="0">
                          <a:ln>
                            <a:noFill/>
                          </a:ln>
                          <a:solidFill>
                            <a:srgbClr val="FFFFFF"/>
                          </a:solidFill>
                          <a:effectLst/>
                          <a:uLnTx/>
                          <a:uFillTx/>
                          <a:latin typeface="+mj-lt"/>
                          <a:ea typeface="+mn-ea"/>
                          <a:cs typeface="+mn-cs"/>
                        </a:rPr>
                        <a:t> SDK</a:t>
                      </a:r>
                    </a:p>
                  </a:txBody>
                  <a:tcPr marL="72000" marR="72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dirty="0">
                          <a:effectLst/>
                        </a:rPr>
                        <a:t>Serverless app model with automatic scaling</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2000">
                <a:tc>
                  <a:txBody>
                    <a:bodyPr/>
                    <a:lstStyle/>
                    <a:p>
                      <a:pPr algn="l"/>
                      <a:r>
                        <a:rPr lang="en-US" sz="1600" dirty="0">
                          <a:effectLst/>
                        </a:rPr>
                        <a:t>Develop and test in browser</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2000">
                <a:tc>
                  <a:txBody>
                    <a:bodyPr/>
                    <a:lstStyle/>
                    <a:p>
                      <a:pPr algn="l"/>
                      <a:r>
                        <a:rPr lang="en-US" sz="1600">
                          <a:effectLst/>
                        </a:rPr>
                        <a:t>Pay-per-use pricing</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2000">
                <a:tc>
                  <a:txBody>
                    <a:bodyPr/>
                    <a:lstStyle/>
                    <a:p>
                      <a:pPr algn="l"/>
                      <a:r>
                        <a:rPr lang="en-US" sz="1600">
                          <a:effectLst/>
                        </a:rPr>
                        <a:t>Integration with Logic Apps</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dirty="0">
                          <a:effectLst/>
                        </a:rPr>
                        <a:t>Trigger events</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lnSpc>
                          <a:spcPts val="1800"/>
                        </a:lnSpc>
                      </a:pPr>
                      <a:r>
                        <a:rPr lang="en-US" sz="1600" dirty="0">
                          <a:effectLst/>
                        </a:rPr>
                        <a:t>Timer</a:t>
                      </a:r>
                      <a:br>
                        <a:rPr lang="en-US" sz="1600" dirty="0">
                          <a:effectLst/>
                        </a:rPr>
                      </a:br>
                      <a:r>
                        <a:rPr lang="en-US" sz="1600" dirty="0">
                          <a:effectLst/>
                        </a:rPr>
                        <a:t>Azure Storage queues and blobs</a:t>
                      </a:r>
                      <a:br>
                        <a:rPr lang="en-US" sz="1600" dirty="0">
                          <a:effectLst/>
                        </a:rPr>
                      </a:br>
                      <a:r>
                        <a:rPr lang="en-US" sz="1600" dirty="0">
                          <a:effectLst/>
                        </a:rPr>
                        <a:t>Azure Service Bus queues and topics</a:t>
                      </a:r>
                      <a:br>
                        <a:rPr lang="en-US" sz="1600" dirty="0">
                          <a:effectLst/>
                        </a:rPr>
                      </a:br>
                      <a:r>
                        <a:rPr lang="en-US" sz="1600" dirty="0">
                          <a:effectLst/>
                        </a:rPr>
                        <a:t>Azure Cosmos DB</a:t>
                      </a:r>
                      <a:br>
                        <a:rPr lang="en-US" sz="1600" dirty="0">
                          <a:effectLst/>
                        </a:rPr>
                      </a:br>
                      <a:r>
                        <a:rPr lang="en-US" sz="1600" dirty="0">
                          <a:effectLst/>
                        </a:rPr>
                        <a:t>Azure Event Hubs</a:t>
                      </a:r>
                      <a:br>
                        <a:rPr lang="en-US" sz="1600" dirty="0">
                          <a:effectLst/>
                        </a:rPr>
                      </a:br>
                      <a:r>
                        <a:rPr lang="en-US" sz="1600" dirty="0">
                          <a:effectLst/>
                        </a:rPr>
                        <a:t>HTTP/</a:t>
                      </a:r>
                      <a:r>
                        <a:rPr lang="en-US" sz="1600" dirty="0" err="1">
                          <a:effectLst/>
                        </a:rPr>
                        <a:t>WebHook</a:t>
                      </a:r>
                      <a:r>
                        <a:rPr lang="en-US" sz="1600" dirty="0">
                          <a:effectLst/>
                        </a:rPr>
                        <a:t> (GitHub Slack)</a:t>
                      </a:r>
                      <a:br>
                        <a:rPr lang="en-US" sz="1600" dirty="0">
                          <a:effectLst/>
                        </a:rPr>
                      </a:br>
                      <a:r>
                        <a:rPr lang="en-US" sz="1600" dirty="0">
                          <a:effectLst/>
                        </a:rPr>
                        <a:t>Azure Event Grid</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lnSpc>
                          <a:spcPts val="1800"/>
                        </a:lnSpc>
                      </a:pPr>
                      <a:r>
                        <a:rPr lang="en-US" sz="1600" dirty="0">
                          <a:effectLst/>
                        </a:rPr>
                        <a:t>Timer</a:t>
                      </a:r>
                      <a:br>
                        <a:rPr lang="en-US" sz="1600" dirty="0">
                          <a:effectLst/>
                        </a:rPr>
                      </a:br>
                      <a:r>
                        <a:rPr lang="en-US" sz="1600" dirty="0">
                          <a:effectLst/>
                        </a:rPr>
                        <a:t>Azure Storage queues and blobs</a:t>
                      </a:r>
                      <a:br>
                        <a:rPr lang="en-US" sz="1600" dirty="0">
                          <a:effectLst/>
                        </a:rPr>
                      </a:br>
                      <a:r>
                        <a:rPr lang="en-US" sz="1600" dirty="0">
                          <a:effectLst/>
                        </a:rPr>
                        <a:t>Azure Service Bus queues and topics</a:t>
                      </a:r>
                      <a:br>
                        <a:rPr lang="en-US" sz="1600" dirty="0">
                          <a:effectLst/>
                        </a:rPr>
                      </a:br>
                      <a:r>
                        <a:rPr lang="en-US" sz="1600" dirty="0">
                          <a:effectLst/>
                        </a:rPr>
                        <a:t>Azure Cosmos DB</a:t>
                      </a:r>
                      <a:br>
                        <a:rPr lang="en-US" sz="1600" dirty="0">
                          <a:effectLst/>
                        </a:rPr>
                      </a:br>
                      <a:r>
                        <a:rPr lang="en-US" sz="1600" dirty="0">
                          <a:effectLst/>
                        </a:rPr>
                        <a:t>Azure Event Hubs</a:t>
                      </a:r>
                      <a:br>
                        <a:rPr lang="en-US" sz="1600" dirty="0">
                          <a:effectLst/>
                        </a:rPr>
                      </a:br>
                      <a:r>
                        <a:rPr lang="en-US" sz="1600" dirty="0">
                          <a:effectLst/>
                        </a:rPr>
                        <a:t>File system</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3914062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Compare Azure Functions hosting options (1 / 3)</a:t>
            </a:r>
          </a:p>
        </p:txBody>
      </p:sp>
      <p:sp>
        <p:nvSpPr>
          <p:cNvPr id="6" name="Text Placeholder 7">
            <a:extLst>
              <a:ext uri="{FF2B5EF4-FFF2-40B4-BE49-F238E27FC236}">
                <a16:creationId xmlns:a16="http://schemas.microsoft.com/office/drawing/2014/main" id="{2FFD0E51-F800-43BF-B1E5-3F34566C27EB}"/>
              </a:ext>
            </a:extLst>
          </p:cNvPr>
          <p:cNvSpPr txBox="1">
            <a:spLocks/>
          </p:cNvSpPr>
          <p:nvPr/>
        </p:nvSpPr>
        <p:spPr>
          <a:xfrm>
            <a:off x="418466" y="1456897"/>
            <a:ext cx="5394960" cy="340093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715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600"/>
              </a:spcAft>
            </a:pPr>
            <a:r>
              <a:rPr lang="en-US" sz="2350" dirty="0">
                <a:solidFill>
                  <a:schemeClr val="tx1"/>
                </a:solidFill>
              </a:rPr>
              <a:t>When you create a function app in Azure, you must choose a hosting plan for your app.</a:t>
            </a:r>
          </a:p>
          <a:p>
            <a:pPr marL="0" lvl="1" indent="0">
              <a:spcBef>
                <a:spcPts val="600"/>
              </a:spcBef>
              <a:spcAft>
                <a:spcPts val="600"/>
              </a:spcAft>
              <a:buNone/>
            </a:pPr>
            <a:r>
              <a:rPr lang="en-US" dirty="0"/>
              <a:t>There are three basic hosting plans available for Azure Functions:</a:t>
            </a:r>
          </a:p>
          <a:p>
            <a:pPr marL="342900" lvl="1" indent="-342900">
              <a:spcBef>
                <a:spcPts val="600"/>
              </a:spcBef>
              <a:spcAft>
                <a:spcPts val="600"/>
              </a:spcAft>
              <a:buFont typeface="Arial" panose="020B0604020202020204" pitchFamily="34" charset="0"/>
              <a:buChar char="•"/>
            </a:pPr>
            <a:r>
              <a:rPr lang="en-US" dirty="0"/>
              <a:t>Consumption plan</a:t>
            </a:r>
          </a:p>
          <a:p>
            <a:pPr marL="342900" lvl="1" indent="-342900">
              <a:spcBef>
                <a:spcPts val="600"/>
              </a:spcBef>
              <a:spcAft>
                <a:spcPts val="600"/>
              </a:spcAft>
              <a:buFont typeface="Arial" panose="020B0604020202020204" pitchFamily="34" charset="0"/>
              <a:buChar char="•"/>
            </a:pPr>
            <a:r>
              <a:rPr lang="en-US" dirty="0"/>
              <a:t>Premium plan</a:t>
            </a:r>
          </a:p>
          <a:p>
            <a:pPr marL="342900" lvl="1" indent="-342900">
              <a:spcBef>
                <a:spcPts val="600"/>
              </a:spcBef>
              <a:spcAft>
                <a:spcPts val="600"/>
              </a:spcAft>
              <a:buFont typeface="Arial" panose="020B0604020202020204" pitchFamily="34" charset="0"/>
              <a:buChar char="•"/>
            </a:pPr>
            <a:r>
              <a:rPr lang="en-US" dirty="0"/>
              <a:t>Dedicated plan (App Service)</a:t>
            </a:r>
          </a:p>
        </p:txBody>
      </p:sp>
      <p:cxnSp>
        <p:nvCxnSpPr>
          <p:cNvPr id="7" name="Straight Connector 6">
            <a:extLst>
              <a:ext uri="{FF2B5EF4-FFF2-40B4-BE49-F238E27FC236}">
                <a16:creationId xmlns:a16="http://schemas.microsoft.com/office/drawing/2014/main" id="{8172776E-6CBB-4F3A-A08B-3AB29666CB75}"/>
              </a:ext>
              <a:ext uri="{C183D7F6-B498-43B3-948B-1728B52AA6E4}">
                <adec:decorative xmlns:adec="http://schemas.microsoft.com/office/drawing/2017/decorative" val="1"/>
              </a:ext>
            </a:extLst>
          </p:cNvPr>
          <p:cNvCxnSpPr>
            <a:cxnSpLocks/>
          </p:cNvCxnSpPr>
          <p:nvPr/>
        </p:nvCxnSpPr>
        <p:spPr>
          <a:xfrm>
            <a:off x="6089277" y="1611250"/>
            <a:ext cx="6723" cy="324657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BD51A8EB-6613-4CEC-8069-ED5A9183ED2D}"/>
              </a:ext>
            </a:extLst>
          </p:cNvPr>
          <p:cNvSpPr txBox="1">
            <a:spLocks/>
          </p:cNvSpPr>
          <p:nvPr/>
        </p:nvSpPr>
        <p:spPr>
          <a:xfrm>
            <a:off x="6364951" y="1456897"/>
            <a:ext cx="5394960" cy="287771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286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600"/>
              </a:spcAft>
            </a:pPr>
            <a:r>
              <a:rPr lang="en-US" sz="2350" dirty="0">
                <a:solidFill>
                  <a:schemeClr val="tx1"/>
                </a:solidFill>
              </a:rPr>
              <a:t>The hosting plan you choose dictates the following behaviors:</a:t>
            </a:r>
          </a:p>
          <a:p>
            <a:pPr marL="342900" indent="-342900">
              <a:spcBef>
                <a:spcPts val="600"/>
              </a:spcBef>
              <a:spcAft>
                <a:spcPts val="600"/>
              </a:spcAft>
              <a:buFont typeface="Arial" panose="020B0604020202020204" pitchFamily="34" charset="0"/>
              <a:buChar char="•"/>
            </a:pPr>
            <a:r>
              <a:rPr lang="en-US" sz="2000" dirty="0">
                <a:latin typeface="+mn-lt"/>
              </a:rPr>
              <a:t>How your function app is scaled.</a:t>
            </a:r>
          </a:p>
          <a:p>
            <a:pPr marL="342900" indent="-342900">
              <a:spcBef>
                <a:spcPts val="600"/>
              </a:spcBef>
              <a:spcAft>
                <a:spcPts val="600"/>
              </a:spcAft>
              <a:buFont typeface="Arial" panose="020B0604020202020204" pitchFamily="34" charset="0"/>
              <a:buChar char="•"/>
            </a:pPr>
            <a:r>
              <a:rPr lang="en-US" sz="2000" dirty="0">
                <a:latin typeface="+mn-lt"/>
              </a:rPr>
              <a:t>The resources available to each function app instance.</a:t>
            </a:r>
          </a:p>
          <a:p>
            <a:pPr marL="342900" indent="-342900">
              <a:spcBef>
                <a:spcPts val="600"/>
              </a:spcBef>
              <a:spcAft>
                <a:spcPts val="600"/>
              </a:spcAft>
              <a:buFont typeface="Arial" panose="020B0604020202020204" pitchFamily="34" charset="0"/>
              <a:buChar char="•"/>
            </a:pPr>
            <a:r>
              <a:rPr lang="en-US" sz="2000" dirty="0">
                <a:latin typeface="+mn-lt"/>
              </a:rPr>
              <a:t>Support for advanced functionality, such as Azure Virtual Network connectivity.</a:t>
            </a:r>
          </a:p>
        </p:txBody>
      </p:sp>
    </p:spTree>
    <p:extLst>
      <p:ext uri="{BB962C8B-B14F-4D97-AF65-F5344CB8AC3E}">
        <p14:creationId xmlns:p14="http://schemas.microsoft.com/office/powerpoint/2010/main" val="1122341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Compare Azure Functions hosting options (2 / 3)</a:t>
            </a:r>
          </a:p>
        </p:txBody>
      </p:sp>
      <p:sp>
        <p:nvSpPr>
          <p:cNvPr id="10" name="Text Placeholder 5">
            <a:extLst>
              <a:ext uri="{FF2B5EF4-FFF2-40B4-BE49-F238E27FC236}">
                <a16:creationId xmlns:a16="http://schemas.microsoft.com/office/drawing/2014/main" id="{31556471-061F-4319-8480-4CF091CB7853}"/>
              </a:ext>
            </a:extLst>
          </p:cNvPr>
          <p:cNvSpPr txBox="1">
            <a:spLocks/>
          </p:cNvSpPr>
          <p:nvPr/>
        </p:nvSpPr>
        <p:spPr>
          <a:xfrm>
            <a:off x="431095" y="2038107"/>
            <a:ext cx="3633787" cy="2799368"/>
          </a:xfrm>
          <a:prstGeom prst="rect">
            <a:avLst/>
          </a:prstGeom>
          <a:solidFill>
            <a:schemeClr val="bg1">
              <a:lumMod val="95000"/>
            </a:schemeClr>
          </a:solidFill>
        </p:spPr>
        <p:txBody>
          <a:bodyPr lIns="108000" tIns="72000" rIns="108000" bIns="7200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solidFill>
              </a:rPr>
              <a:t>Consumption plan</a:t>
            </a:r>
          </a:p>
          <a:p>
            <a:pPr lvl="1"/>
            <a:r>
              <a:rPr lang="en-US" sz="1800" dirty="0"/>
              <a:t>The default hosting plan. </a:t>
            </a:r>
          </a:p>
          <a:p>
            <a:pPr lvl="1"/>
            <a:r>
              <a:rPr lang="en-US" sz="1800" dirty="0"/>
              <a:t>Scales automatically and you only pay when your functions are running. Instances of the Functions host are dynamically added and removed based on the number of incoming events</a:t>
            </a:r>
            <a:r>
              <a:rPr lang="en-US" dirty="0"/>
              <a:t>.</a:t>
            </a:r>
          </a:p>
        </p:txBody>
      </p:sp>
      <p:sp>
        <p:nvSpPr>
          <p:cNvPr id="11" name="Text Placeholder 1">
            <a:extLst>
              <a:ext uri="{FF2B5EF4-FFF2-40B4-BE49-F238E27FC236}">
                <a16:creationId xmlns:a16="http://schemas.microsoft.com/office/drawing/2014/main" id="{DBA36653-341C-493C-A0CA-375C03525736}"/>
              </a:ext>
            </a:extLst>
          </p:cNvPr>
          <p:cNvSpPr txBox="1">
            <a:spLocks/>
          </p:cNvSpPr>
          <p:nvPr/>
        </p:nvSpPr>
        <p:spPr>
          <a:xfrm>
            <a:off x="4316726" y="2038107"/>
            <a:ext cx="3593787" cy="2799368"/>
          </a:xfrm>
          <a:prstGeom prst="rect">
            <a:avLst/>
          </a:prstGeom>
          <a:solidFill>
            <a:schemeClr val="bg1">
              <a:lumMod val="95000"/>
            </a:schemeClr>
          </a:solidFill>
        </p:spPr>
        <p:txBody>
          <a:bodyPr lIns="108000" tIns="72000" rIns="108000" bIns="7200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solidFill>
              </a:rPr>
              <a:t>Premium plan</a:t>
            </a:r>
          </a:p>
          <a:p>
            <a:pPr lvl="1"/>
            <a:r>
              <a:rPr lang="en-US" sz="1800" dirty="0"/>
              <a:t>Automatically scales based on demand using pre-warmed workers which run applications with no delay after being idle, runs on more powerful instances, and connects to virtual networks.</a:t>
            </a:r>
          </a:p>
        </p:txBody>
      </p:sp>
      <p:sp>
        <p:nvSpPr>
          <p:cNvPr id="12" name="Text Placeholder 3">
            <a:extLst>
              <a:ext uri="{FF2B5EF4-FFF2-40B4-BE49-F238E27FC236}">
                <a16:creationId xmlns:a16="http://schemas.microsoft.com/office/drawing/2014/main" id="{53E4FC8C-FF12-4EB9-BE3A-9D90328CEE7B}"/>
              </a:ext>
            </a:extLst>
          </p:cNvPr>
          <p:cNvSpPr txBox="1">
            <a:spLocks/>
          </p:cNvSpPr>
          <p:nvPr/>
        </p:nvSpPr>
        <p:spPr>
          <a:xfrm>
            <a:off x="8139113" y="2038107"/>
            <a:ext cx="3633786" cy="2799368"/>
          </a:xfrm>
          <a:prstGeom prst="rect">
            <a:avLst/>
          </a:prstGeom>
          <a:solidFill>
            <a:schemeClr val="bg1">
              <a:lumMod val="95000"/>
            </a:schemeClr>
          </a:solidFill>
        </p:spPr>
        <p:txBody>
          <a:bodyPr lIns="108000" tIns="72000" rIns="108000" bIns="7200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solidFill>
              </a:rPr>
              <a:t>Dedicated plan</a:t>
            </a:r>
          </a:p>
          <a:p>
            <a:r>
              <a:rPr lang="en-US" sz="1800" dirty="0">
                <a:latin typeface="+mn-lt"/>
              </a:rPr>
              <a:t>Run your functions within an App Service plan at regular App Service plan rates. Best for long-running scenarios where Durable Functions can't be used.</a:t>
            </a:r>
          </a:p>
        </p:txBody>
      </p:sp>
      <p:sp>
        <p:nvSpPr>
          <p:cNvPr id="16" name="Content Placeholder 8">
            <a:extLst>
              <a:ext uri="{FF2B5EF4-FFF2-40B4-BE49-F238E27FC236}">
                <a16:creationId xmlns:a16="http://schemas.microsoft.com/office/drawing/2014/main" id="{4726BF72-A742-4BFA-A989-2ED0956E2683}"/>
              </a:ext>
            </a:extLst>
          </p:cNvPr>
          <p:cNvSpPr txBox="1">
            <a:spLocks/>
          </p:cNvSpPr>
          <p:nvPr/>
        </p:nvSpPr>
        <p:spPr>
          <a:xfrm>
            <a:off x="431095" y="5022304"/>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000" dirty="0">
                <a:latin typeface="+mn-lt"/>
              </a:rPr>
              <a:t>There are two other hosting options which provide the highest amount of control and isolation in which to run your function apps: </a:t>
            </a:r>
            <a:r>
              <a:rPr lang="en-US" sz="2000" b="1" dirty="0">
                <a:latin typeface="+mn-lt"/>
              </a:rPr>
              <a:t>ASE</a:t>
            </a:r>
            <a:r>
              <a:rPr lang="en-US" sz="2000" dirty="0">
                <a:latin typeface="+mn-lt"/>
              </a:rPr>
              <a:t> and </a:t>
            </a:r>
            <a:r>
              <a:rPr lang="en-US" sz="2000" b="1" dirty="0">
                <a:latin typeface="+mn-lt"/>
              </a:rPr>
              <a:t>Kubernetes</a:t>
            </a:r>
            <a:r>
              <a:rPr lang="en-US" sz="2000" dirty="0">
                <a:latin typeface="+mn-lt"/>
              </a:rPr>
              <a:t>.</a:t>
            </a:r>
          </a:p>
        </p:txBody>
      </p:sp>
      <p:sp>
        <p:nvSpPr>
          <p:cNvPr id="2" name="Content Placeholder 8">
            <a:extLst>
              <a:ext uri="{FF2B5EF4-FFF2-40B4-BE49-F238E27FC236}">
                <a16:creationId xmlns:a16="http://schemas.microsoft.com/office/drawing/2014/main" id="{BABF3BDF-089B-4E9A-9F8C-C6B1711E7E76}"/>
              </a:ext>
            </a:extLst>
          </p:cNvPr>
          <p:cNvSpPr txBox="1">
            <a:spLocks/>
          </p:cNvSpPr>
          <p:nvPr/>
        </p:nvSpPr>
        <p:spPr>
          <a:xfrm>
            <a:off x="431095" y="1458000"/>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000" dirty="0">
                <a:latin typeface="+mn-lt"/>
              </a:rPr>
              <a:t>The following is a summary of the benefits of the three main hosting plans for Functions:</a:t>
            </a:r>
          </a:p>
        </p:txBody>
      </p:sp>
    </p:spTree>
    <p:extLst>
      <p:ext uri="{BB962C8B-B14F-4D97-AF65-F5344CB8AC3E}">
        <p14:creationId xmlns:p14="http://schemas.microsoft.com/office/powerpoint/2010/main" val="18697102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Compare Azure Functions hosting options (3 / 3)</a:t>
            </a:r>
          </a:p>
        </p:txBody>
      </p:sp>
      <p:sp>
        <p:nvSpPr>
          <p:cNvPr id="4" name="Text Placeholder 7">
            <a:extLst>
              <a:ext uri="{FF2B5EF4-FFF2-40B4-BE49-F238E27FC236}">
                <a16:creationId xmlns:a16="http://schemas.microsoft.com/office/drawing/2014/main" id="{7334F683-8C2D-4622-89D7-B057E50349C6}"/>
              </a:ext>
            </a:extLst>
          </p:cNvPr>
          <p:cNvSpPr txBox="1">
            <a:spLocks/>
          </p:cNvSpPr>
          <p:nvPr/>
        </p:nvSpPr>
        <p:spPr>
          <a:xfrm>
            <a:off x="418466" y="1456897"/>
            <a:ext cx="5394960" cy="2944396"/>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Always on</a:t>
            </a:r>
            <a:endParaRPr lang="en-US" dirty="0">
              <a:solidFill>
                <a:schemeClr val="tx2"/>
              </a:solidFill>
            </a:endParaRPr>
          </a:p>
          <a:p>
            <a:pPr marL="342900" indent="-342900">
              <a:spcBef>
                <a:spcPts val="600"/>
              </a:spcBef>
              <a:spcAft>
                <a:spcPts val="600"/>
              </a:spcAft>
              <a:buFont typeface="Arial" panose="020B0604020202020204" pitchFamily="34" charset="0"/>
              <a:buChar char="•"/>
            </a:pPr>
            <a:r>
              <a:rPr lang="en-US" sz="2000" dirty="0">
                <a:latin typeface="+mn-lt"/>
              </a:rPr>
              <a:t>If you run on an App Service plan, you should enable the </a:t>
            </a:r>
            <a:r>
              <a:rPr lang="en-US" sz="2000" b="1" dirty="0">
                <a:latin typeface="+mn-lt"/>
              </a:rPr>
              <a:t>Always on</a:t>
            </a:r>
            <a:r>
              <a:rPr lang="en-US" sz="2000" dirty="0">
                <a:latin typeface="+mn-lt"/>
              </a:rPr>
              <a:t> setting so that your function app runs correctly.</a:t>
            </a:r>
          </a:p>
          <a:p>
            <a:pPr marL="342900" indent="-342900">
              <a:spcBef>
                <a:spcPts val="600"/>
              </a:spcBef>
              <a:spcAft>
                <a:spcPts val="600"/>
              </a:spcAft>
              <a:buFont typeface="Arial" panose="020B0604020202020204" pitchFamily="34" charset="0"/>
              <a:buChar char="•"/>
            </a:pPr>
            <a:r>
              <a:rPr lang="en-US" sz="2000" dirty="0">
                <a:latin typeface="+mn-lt"/>
              </a:rPr>
              <a:t>On an App Service plan, the functions runtime goes idle after a few minutes of inactivity, so only HTTP triggers will "wake up" your functions.</a:t>
            </a:r>
          </a:p>
        </p:txBody>
      </p:sp>
      <p:cxnSp>
        <p:nvCxnSpPr>
          <p:cNvPr id="5" name="Straight Connector 4">
            <a:extLst>
              <a:ext uri="{FF2B5EF4-FFF2-40B4-BE49-F238E27FC236}">
                <a16:creationId xmlns:a16="http://schemas.microsoft.com/office/drawing/2014/main" id="{14514C17-BA87-4200-B161-1BDE37D06CCE}"/>
              </a:ext>
              <a:ext uri="{C183D7F6-B498-43B3-948B-1728B52AA6E4}">
                <adec:decorative xmlns:adec="http://schemas.microsoft.com/office/drawing/2017/decorative" val="1"/>
              </a:ext>
            </a:extLst>
          </p:cNvPr>
          <p:cNvCxnSpPr>
            <a:cxnSpLocks/>
          </p:cNvCxnSpPr>
          <p:nvPr/>
        </p:nvCxnSpPr>
        <p:spPr>
          <a:xfrm>
            <a:off x="6089277" y="1611250"/>
            <a:ext cx="0" cy="3123467"/>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FA881A84-8810-4E1B-8881-1E50FFFAA350}"/>
              </a:ext>
            </a:extLst>
          </p:cNvPr>
          <p:cNvSpPr txBox="1">
            <a:spLocks/>
          </p:cNvSpPr>
          <p:nvPr/>
        </p:nvSpPr>
        <p:spPr>
          <a:xfrm>
            <a:off x="6364951" y="1456897"/>
            <a:ext cx="5394960" cy="3277820"/>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Storage account requirements</a:t>
            </a:r>
          </a:p>
          <a:p>
            <a:pPr marL="342900" indent="-342900">
              <a:spcBef>
                <a:spcPts val="600"/>
              </a:spcBef>
              <a:spcAft>
                <a:spcPts val="600"/>
              </a:spcAft>
              <a:buFont typeface="Arial" panose="020B0604020202020204" pitchFamily="34" charset="0"/>
              <a:buChar char="•"/>
            </a:pPr>
            <a:r>
              <a:rPr lang="en-US" sz="2000" dirty="0">
                <a:latin typeface="+mn-lt"/>
              </a:rPr>
              <a:t>On any plan, a function app requires a general Azure Storage account, which supports Azure Blob, Queue, Files, and Table storage.</a:t>
            </a:r>
          </a:p>
          <a:p>
            <a:pPr marL="342900" indent="-342900">
              <a:spcBef>
                <a:spcPts val="600"/>
              </a:spcBef>
              <a:spcAft>
                <a:spcPts val="600"/>
              </a:spcAft>
              <a:buFont typeface="Arial" panose="020B0604020202020204" pitchFamily="34" charset="0"/>
              <a:buChar char="•"/>
            </a:pPr>
            <a:r>
              <a:rPr lang="en-US" sz="2000" dirty="0">
                <a:latin typeface="+mn-lt"/>
              </a:rPr>
              <a:t>This is because Functions relies on Azure Storage for operations such as managing triggers and logging function executions, but some storage accounts do not support queues and tables.</a:t>
            </a:r>
          </a:p>
        </p:txBody>
      </p:sp>
    </p:spTree>
    <p:extLst>
      <p:ext uri="{BB962C8B-B14F-4D97-AF65-F5344CB8AC3E}">
        <p14:creationId xmlns:p14="http://schemas.microsoft.com/office/powerpoint/2010/main" val="33216753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7905</Words>
  <Application>Microsoft Office PowerPoint</Application>
  <PresentationFormat>Widescreen</PresentationFormat>
  <Paragraphs>690</Paragraphs>
  <Slides>49</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Consolas</vt:lpstr>
      <vt:lpstr>Segoe UI</vt:lpstr>
      <vt:lpstr>Segoe UI Light</vt:lpstr>
      <vt:lpstr>Segoe UI Semibold</vt:lpstr>
      <vt:lpstr>Wingdings</vt:lpstr>
      <vt:lpstr>Microsoft Azure Template</vt:lpstr>
      <vt:lpstr>Module 02: Implement Azure Functions</vt:lpstr>
      <vt:lpstr>Lesson 1: Explore Azure Functions</vt:lpstr>
      <vt:lpstr>Discover Azure Functions (1 / 4)</vt:lpstr>
      <vt:lpstr>Discover Azure Functions (2 / 4)</vt:lpstr>
      <vt:lpstr>Discover Azure Functions (3 / 4)</vt:lpstr>
      <vt:lpstr>Discover Azure Functions (4 / 4)</vt:lpstr>
      <vt:lpstr>Compare Azure Functions hosting options (1 / 3)</vt:lpstr>
      <vt:lpstr>Compare Azure Functions hosting options (2 / 3)</vt:lpstr>
      <vt:lpstr>Compare Azure Functions hosting options (3 / 3)</vt:lpstr>
      <vt:lpstr>Scale Azure Functions (1 / 3)</vt:lpstr>
      <vt:lpstr>Scale Azure Functions (2 / 3)</vt:lpstr>
      <vt:lpstr>Scale Azure Functions (3 / 3)</vt:lpstr>
      <vt:lpstr>Lesson 2: Develop Azure Functions</vt:lpstr>
      <vt:lpstr>Explore Azure Functions development (1 / 4)</vt:lpstr>
      <vt:lpstr>Explore Azure Functions development (2 / 4)</vt:lpstr>
      <vt:lpstr>Explore Azure Functions development (3 / 4)</vt:lpstr>
      <vt:lpstr>Explore Azure Functions development (4 / 4)</vt:lpstr>
      <vt:lpstr>Create triggers and bindings (1 / 7)</vt:lpstr>
      <vt:lpstr>Create triggers and bindings (2 / 7)</vt:lpstr>
      <vt:lpstr>Create triggers and bindings (3 / 7)</vt:lpstr>
      <vt:lpstr>Create triggers and bindings (4 / 7)</vt:lpstr>
      <vt:lpstr>Create triggers and bindings (5 / 7)</vt:lpstr>
      <vt:lpstr>Create triggers and bindings (6 / 7)</vt:lpstr>
      <vt:lpstr>Create triggers and bindings (7 / 7)</vt:lpstr>
      <vt:lpstr>Connect functions to Azure services (1 / 2)</vt:lpstr>
      <vt:lpstr>Connect functions to Azure services (2 / 2)</vt:lpstr>
      <vt:lpstr>Exercise: Create an Azure Function by using Visual Studio Code</vt:lpstr>
      <vt:lpstr>Lesson 3: Implement Durable Functions</vt:lpstr>
      <vt:lpstr>Explore Durable Functions app patterns (1 / 7)</vt:lpstr>
      <vt:lpstr>Explore Durable Functions app patterns (2 / 7)</vt:lpstr>
      <vt:lpstr>Explore Durable Functions app patterns (3 / 7)</vt:lpstr>
      <vt:lpstr>Explore Durable Functions app patterns (4 / 7)</vt:lpstr>
      <vt:lpstr>Explore Durable Functions app patterns (5 / 7)</vt:lpstr>
      <vt:lpstr>Explore Durable Functions app patterns (6 / 7)</vt:lpstr>
      <vt:lpstr>Explore Durable Functions app patterns (7 / 7)</vt:lpstr>
      <vt:lpstr>Discover the four function types (1 / 3)</vt:lpstr>
      <vt:lpstr>Discover the four function types (2 / 3)</vt:lpstr>
      <vt:lpstr>Discover the four function types (3 / 3)</vt:lpstr>
      <vt:lpstr>Explore task hubs (1 / 2)</vt:lpstr>
      <vt:lpstr>Explore task hubs (2 / 2)</vt:lpstr>
      <vt:lpstr>Explore durable orchestrations (1 / 2)</vt:lpstr>
      <vt:lpstr>Explore durable orchestrations (2 / 2)</vt:lpstr>
      <vt:lpstr>Control timing in Durable Functions (1 / 3)</vt:lpstr>
      <vt:lpstr>Control timing in Durable Functions (2 / 3)</vt:lpstr>
      <vt:lpstr>Control timing in Durable Functions (3 / 3)</vt:lpstr>
      <vt:lpstr>Send and wait for events (1 / 2)</vt:lpstr>
      <vt:lpstr>Send and wait for events (2 / 2)</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2021-12-14T19:56:16Z</dcterms:created>
  <dcterms:modified xsi:type="dcterms:W3CDTF">2023-01-18T12:30:57Z</dcterms:modified>
</cp:coreProperties>
</file>