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6"/>
  </p:notesMasterIdLst>
  <p:handoutMasterIdLst>
    <p:handoutMasterId r:id="rId27"/>
  </p:handoutMasterIdLst>
  <p:sldIdLst>
    <p:sldId id="1627" r:id="rId2"/>
    <p:sldId id="1684" r:id="rId3"/>
    <p:sldId id="4647" r:id="rId4"/>
    <p:sldId id="1699" r:id="rId5"/>
    <p:sldId id="1881" r:id="rId6"/>
    <p:sldId id="1759" r:id="rId7"/>
    <p:sldId id="1950" r:id="rId8"/>
    <p:sldId id="1951" r:id="rId9"/>
    <p:sldId id="1775" r:id="rId10"/>
    <p:sldId id="1789" r:id="rId11"/>
    <p:sldId id="1791" r:id="rId12"/>
    <p:sldId id="1792" r:id="rId13"/>
    <p:sldId id="4648" r:id="rId14"/>
    <p:sldId id="1793" r:id="rId15"/>
    <p:sldId id="4649" r:id="rId16"/>
    <p:sldId id="1794" r:id="rId17"/>
    <p:sldId id="1795" r:id="rId18"/>
    <p:sldId id="1798" r:id="rId19"/>
    <p:sldId id="1800" r:id="rId20"/>
    <p:sldId id="1776" r:id="rId21"/>
    <p:sldId id="1801" r:id="rId22"/>
    <p:sldId id="1802" r:id="rId23"/>
    <p:sldId id="1865" r:id="rId24"/>
    <p:sldId id="1786"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6751" autoAdjust="0"/>
  </p:normalViewPr>
  <p:slideViewPr>
    <p:cSldViewPr snapToGrid="0">
      <p:cViewPr varScale="1">
        <p:scale>
          <a:sx n="54" d="100"/>
          <a:sy n="54" d="100"/>
        </p:scale>
        <p:origin x="1350"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1/18/2023 6:01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1/18/2023 6:01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rest/api/storageservices/copy-blob"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ocs.microsoft.com/en-us/rest/api/storageservices/get-blob-properties" TargetMode="External"/><Relationship Id="rId5" Type="http://schemas.openxmlformats.org/officeDocument/2006/relationships/hyperlink" Target="https://docs.microsoft.com/en-us/rest/api/storageservices/set-blob-tier" TargetMode="External"/><Relationship Id="rId4" Type="http://schemas.openxmlformats.org/officeDocument/2006/relationships/hyperlink" Target="https://docs.microsoft.com/en-us/rest/api/storageservices/copy-blob-from-ur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com/free"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tnet.microsoft.com/download" TargetMode="External"/><Relationship Id="rId5" Type="http://schemas.openxmlformats.org/officeDocument/2006/relationships/hyperlink" Target="https://docs.microsoft.com/en-us/cli/azure/install-azure-cli" TargetMode="External"/><Relationship Id="rId4" Type="http://schemas.openxmlformats.org/officeDocument/2006/relationships/hyperlink" Target="https://code.visualstudio.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com/fre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following considerations apply to the different access tiers: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access tier can be set on a blob during or after upload.</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Only the hot and cool access tiers can be set at the account level. The archive access tier can only be set at the blob level.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Data in the cool access tier has slightly lower availability, but still has high durability, retrieval latency, and throughput characteristics similar to hot data.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Data in the archive access tier is stored offline. The archive tier offers the lowest storage costs but also the highest access costs and latency.</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hot and cool tiers support all redundancy options. The archive tier supports only LRS, GRS, and RA-GRS.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Data storage limits are set at the account level and not per access tier. You can choose to use all of your limit in one tier or across all three tiers.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data gets frequent access during the early stages of the lifecycle but only occasionally after two weeks. Beyond the first month, the dataset is rarely accessed.</a:t>
            </a:r>
          </a:p>
          <a:p>
            <a:endParaRPr lang="en-US" dirty="0"/>
          </a:p>
          <a:p>
            <a:r>
              <a:rPr lang="en-US" dirty="0"/>
              <a:t>In this scenario, hot storage is best during the early stages. Cool storage is most appropriate for occasional access. Archive storage is the best tier option after the data ages more than a month.</a:t>
            </a:r>
          </a:p>
          <a:p>
            <a:endParaRPr lang="en-US" dirty="0"/>
          </a:p>
          <a:p>
            <a:r>
              <a:rPr lang="en-US" dirty="0"/>
              <a:t>By adjusting storage tiers with respect to the age of data, you can design the least expensive storage options for your needs. To achieve this transition, lifecycle management policy rules are available to move aging data to cooler tiers.</a:t>
            </a:r>
          </a:p>
          <a:p>
            <a:endParaRPr lang="en-US" dirty="0"/>
          </a:p>
          <a:p>
            <a:r>
              <a:rPr lang="en-US" sz="900" b="0" i="0" kern="1200" dirty="0">
                <a:solidFill>
                  <a:schemeClr val="tx1"/>
                </a:solidFill>
                <a:effectLst/>
                <a:latin typeface="+mn-lt"/>
                <a:ea typeface="+mn-ea"/>
                <a:cs typeface="+mn-cs"/>
              </a:rPr>
              <a:t>While a blob is in the archive access tier, it's considered offline and can't be read or modified. To read data in archive storage, you must first change the tier of the blob to hot or cool. This process is known as </a:t>
            </a:r>
            <a:r>
              <a:rPr lang="en-US" sz="900" b="0" i="1" kern="1200" dirty="0">
                <a:solidFill>
                  <a:schemeClr val="tx1"/>
                </a:solidFill>
                <a:effectLst/>
                <a:latin typeface="+mn-lt"/>
                <a:ea typeface="+mn-ea"/>
                <a:cs typeface="+mn-cs"/>
              </a:rPr>
              <a:t>rehydration</a:t>
            </a:r>
            <a:r>
              <a:rPr lang="en-US" sz="900" b="0" i="0" kern="1200" dirty="0">
                <a:solidFill>
                  <a:schemeClr val="tx1"/>
                </a:solidFill>
                <a:effectLst/>
                <a:latin typeface="+mn-lt"/>
                <a:ea typeface="+mn-ea"/>
                <a:cs typeface="+mn-cs"/>
              </a:rPr>
              <a:t> and can take hours to complete. Rehydrating several small blobs concurrently might add additional time.</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Data in Block blob storage at the Premium performance tier doesn't support the hot/cool/archive access tiers. The options for lifecycle management in this scenario is to set policies to delete data after a period of time. Alternatively, the data can be copied to another storage account in the Standard performance tier (GPv2) and managed using the access tiers.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729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i="0" dirty="0">
                <a:solidFill>
                  <a:srgbClr val="171717"/>
                </a:solidFill>
                <a:effectLst/>
                <a:latin typeface="Segoe UI" panose="020B0502040204020203" pitchFamily="34" charset="0"/>
              </a:rPr>
              <a:t>Rule filters</a:t>
            </a: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blobTypes</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prefixMatch</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blobIndexMatch</a:t>
            </a:r>
            <a:endParaRPr lang="en-US" b="0" i="0" dirty="0">
              <a:solidFill>
                <a:srgbClr val="171717"/>
              </a:solidFill>
              <a:effectLst/>
              <a:latin typeface="Segoe UI" panose="020B0502040204020203" pitchFamily="34" charset="0"/>
            </a:endParaRP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Rule actions</a:t>
            </a:r>
          </a:p>
          <a:p>
            <a:pPr marL="171450" indent="-171450">
              <a:buFont typeface="Arial" panose="020B0604020202020204" pitchFamily="34" charset="0"/>
              <a:buChar char="•"/>
            </a:pPr>
            <a:r>
              <a:rPr lang="en-US" dirty="0" err="1"/>
              <a:t>tierToCool</a:t>
            </a:r>
            <a:endParaRPr lang="en-US" dirty="0"/>
          </a:p>
          <a:p>
            <a:pPr marL="171450" indent="-171450">
              <a:buFont typeface="Arial" panose="020B0604020202020204" pitchFamily="34" charset="0"/>
              <a:buChar char="•"/>
            </a:pPr>
            <a:r>
              <a:rPr lang="en-US" dirty="0" err="1"/>
              <a:t>enableAutoTierToHotFromCool</a:t>
            </a:r>
            <a:endParaRPr lang="en-US" dirty="0"/>
          </a:p>
          <a:p>
            <a:pPr marL="171450" indent="-171450">
              <a:buFont typeface="Arial" panose="020B0604020202020204" pitchFamily="34" charset="0"/>
              <a:buChar char="•"/>
            </a:pPr>
            <a:r>
              <a:rPr lang="en-US" dirty="0" err="1"/>
              <a:t>tierToArchive</a:t>
            </a:r>
            <a:r>
              <a:rPr lang="en-US" dirty="0"/>
              <a:t>	</a:t>
            </a:r>
          </a:p>
          <a:p>
            <a:pPr marL="171450" indent="-171450">
              <a:buFont typeface="Arial" panose="020B0604020202020204" pitchFamily="34" charset="0"/>
              <a:buChar char="•"/>
            </a:pPr>
            <a:r>
              <a:rPr lang="en-US" dirty="0"/>
              <a:t>delete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27472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effectLst/>
              </a:rPr>
              <a:t>A policy must include at least one rule. You can define up to 100 rules in a policy.</a:t>
            </a:r>
          </a:p>
          <a:p>
            <a:endParaRPr lang="en-US" dirty="0"/>
          </a:p>
          <a:p>
            <a:pPr rtl="0" eaLnBrk="1" fontAlgn="ctr" latinLnBrk="0" hangingPunct="1"/>
            <a:r>
              <a:rPr lang="en-US" sz="900" b="0" i="0" u="none" strike="noStrike" kern="1200" dirty="0">
                <a:solidFill>
                  <a:schemeClr val="tx1"/>
                </a:solidFill>
                <a:effectLst/>
                <a:latin typeface="+mn-lt"/>
                <a:ea typeface="+mn-ea"/>
                <a:cs typeface="+mn-cs"/>
              </a:rPr>
              <a:t>A rule name can include up to 256 alphanumeric characters, and the name is case-sensitive. It must be unique within a policy.</a:t>
            </a:r>
          </a:p>
          <a:p>
            <a:pPr rtl="0" eaLnBrk="1" fontAlgn="ctr" latinLnBrk="0" hangingPunct="1"/>
            <a:endParaRPr lang="en-US" sz="900" b="0" i="0" u="none" strike="noStrike" kern="1200" dirty="0">
              <a:solidFill>
                <a:schemeClr val="tx1"/>
              </a:solidFill>
              <a:effectLst/>
              <a:latin typeface="+mn-lt"/>
              <a:ea typeface="+mn-ea"/>
              <a:cs typeface="+mn-cs"/>
            </a:endParaRPr>
          </a:p>
          <a:p>
            <a:pPr rtl="0" eaLnBrk="1" fontAlgn="ctr" latinLnBrk="0" hangingPunct="1"/>
            <a:r>
              <a:rPr lang="en-US" sz="900" b="0" i="0" u="none" strike="noStrike" kern="1200" dirty="0">
                <a:solidFill>
                  <a:schemeClr val="tx1"/>
                </a:solidFill>
                <a:effectLst/>
                <a:latin typeface="+mn-lt"/>
                <a:ea typeface="+mn-ea"/>
                <a:cs typeface="+mn-cs"/>
              </a:rPr>
              <a:t>Each rule definition is made up of a filter set and an action set.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44924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add, edit, or remove a policy by using any of the following methods: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portal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PowerShell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CLI</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REST APIs</a:t>
            </a:r>
          </a:p>
          <a:p>
            <a:endParaRPr lang="en-US" dirty="0"/>
          </a:p>
          <a:p>
            <a:pPr algn="l"/>
            <a:r>
              <a:rPr lang="en-US" b="1" i="0" dirty="0">
                <a:solidFill>
                  <a:srgbClr val="171717"/>
                </a:solidFill>
                <a:effectLst/>
                <a:latin typeface="Segoe UI" panose="020B0502040204020203" pitchFamily="34" charset="0"/>
              </a:rPr>
              <a:t>Azure portal</a:t>
            </a:r>
          </a:p>
          <a:p>
            <a:pPr algn="l"/>
            <a:r>
              <a:rPr lang="en-US" b="0" i="0" dirty="0">
                <a:solidFill>
                  <a:srgbClr val="171717"/>
                </a:solidFill>
                <a:effectLst/>
                <a:latin typeface="Segoe UI" panose="020B0502040204020203" pitchFamily="34" charset="0"/>
              </a:rPr>
              <a:t>There are two ways to add a policy through the Azure portal: Azure portal List view, and Azure portal Code view.</a:t>
            </a:r>
          </a:p>
          <a:p>
            <a:pPr algn="l"/>
            <a:endParaRPr lang="en-US" b="0" i="0" dirty="0">
              <a:solidFill>
                <a:srgbClr val="171717"/>
              </a:solidFill>
              <a:effectLst/>
              <a:latin typeface="Segoe UI" panose="020B0502040204020203" pitchFamily="34" charset="0"/>
            </a:endParaRP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While a blob is in the archive access tier, it's considered to be offline and can't be read or modified. In order to read or modify data in an archived blob, you must first rehydrate the blob to an online tier, either the hot or cool tier. There are two options for rehydrating a blob that is stored in the archive tier:</a:t>
            </a:r>
          </a:p>
          <a:p>
            <a:pPr algn="l"/>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Copy an archived blob to an online tier</a:t>
            </a:r>
            <a:r>
              <a:rPr lang="en-US" b="0" i="0" dirty="0">
                <a:solidFill>
                  <a:srgbClr val="171717"/>
                </a:solidFill>
                <a:effectLst/>
                <a:latin typeface="Segoe UI" panose="020B0502040204020203" pitchFamily="34" charset="0"/>
              </a:rPr>
              <a:t>: You can rehydrate an archived blob by copying it to a new blob in the hot or cool tier with the </a:t>
            </a:r>
            <a:r>
              <a:rPr lang="en-US" b="0" i="0" u="none" strike="noStrike" dirty="0">
                <a:solidFill>
                  <a:srgbClr val="171717"/>
                </a:solidFill>
                <a:effectLst/>
                <a:latin typeface="Segoe UI" panose="020B0502040204020203" pitchFamily="34" charset="0"/>
                <a:hlinkClick r:id="rId3"/>
              </a:rPr>
              <a:t>Copy Blob</a:t>
            </a:r>
            <a:r>
              <a:rPr lang="en-US" b="0" i="0" dirty="0">
                <a:solidFill>
                  <a:srgbClr val="171717"/>
                </a:solidFill>
                <a:effectLst/>
                <a:latin typeface="Segoe UI" panose="020B0502040204020203" pitchFamily="34" charset="0"/>
              </a:rPr>
              <a:t> or </a:t>
            </a:r>
            <a:r>
              <a:rPr lang="en-US" b="0" i="0" u="none" strike="noStrike" dirty="0">
                <a:solidFill>
                  <a:srgbClr val="171717"/>
                </a:solidFill>
                <a:effectLst/>
                <a:latin typeface="Segoe UI" panose="020B0502040204020203" pitchFamily="34" charset="0"/>
                <a:hlinkClick r:id="rId4"/>
              </a:rPr>
              <a:t>Copy Blob from URL</a:t>
            </a:r>
            <a:r>
              <a:rPr lang="en-US" b="0" i="0" dirty="0">
                <a:solidFill>
                  <a:srgbClr val="171717"/>
                </a:solidFill>
                <a:effectLst/>
                <a:latin typeface="Segoe UI" panose="020B0502040204020203" pitchFamily="34" charset="0"/>
              </a:rPr>
              <a:t> operation. Microsoft recommends this option for most scenarios.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Change a blob's access tier to an online tier</a:t>
            </a:r>
            <a:r>
              <a:rPr lang="en-US" b="0" i="0" dirty="0">
                <a:solidFill>
                  <a:srgbClr val="171717"/>
                </a:solidFill>
                <a:effectLst/>
                <a:latin typeface="Segoe UI" panose="020B0502040204020203" pitchFamily="34" charset="0"/>
              </a:rPr>
              <a:t>: You can rehydrate an archived blob to hot or cool by changing its tier using the </a:t>
            </a:r>
            <a:r>
              <a:rPr lang="en-US" b="0" i="0" u="none" strike="noStrike" dirty="0">
                <a:solidFill>
                  <a:srgbClr val="171717"/>
                </a:solidFill>
                <a:effectLst/>
                <a:latin typeface="Segoe UI" panose="020B0502040204020203" pitchFamily="34" charset="0"/>
                <a:hlinkClick r:id="rId5"/>
              </a:rPr>
              <a:t>Set Blob Tier</a:t>
            </a:r>
            <a:r>
              <a:rPr lang="en-US" b="0" i="0" dirty="0">
                <a:solidFill>
                  <a:srgbClr val="171717"/>
                </a:solidFill>
                <a:effectLst/>
                <a:latin typeface="Segoe UI" panose="020B0502040204020203" pitchFamily="34" charset="0"/>
              </a:rPr>
              <a:t> operation.</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Rehydrating a blob from the archive tier can take several hours to complete. Microsoft recommends rehydrating larger blobs for optimal performance. Rehydrating several small blobs concurrently may require additional time.</a:t>
            </a:r>
          </a:p>
          <a:p>
            <a:pPr algn="l"/>
            <a:endParaRPr lang="en-US" dirty="0"/>
          </a:p>
          <a:p>
            <a:pPr algn="l"/>
            <a:r>
              <a:rPr lang="en-US" b="1" i="0" dirty="0">
                <a:solidFill>
                  <a:srgbClr val="171717"/>
                </a:solidFill>
                <a:effectLst/>
                <a:latin typeface="Segoe UI" panose="020B0502040204020203" pitchFamily="34" charset="0"/>
              </a:rPr>
              <a:t>Rehydration priority</a:t>
            </a:r>
          </a:p>
          <a:p>
            <a:pPr algn="l"/>
            <a:r>
              <a:rPr lang="en-US" b="0" i="0" dirty="0">
                <a:solidFill>
                  <a:srgbClr val="171717"/>
                </a:solidFill>
                <a:effectLst/>
                <a:latin typeface="Segoe UI" panose="020B0502040204020203" pitchFamily="34" charset="0"/>
              </a:rPr>
              <a:t>When you rehydrate a blob, you can set the priority for the rehydration operation via the optional x-</a:t>
            </a:r>
            <a:r>
              <a:rPr lang="en-US" b="0" i="0" dirty="0" err="1">
                <a:solidFill>
                  <a:srgbClr val="171717"/>
                </a:solidFill>
                <a:effectLst/>
                <a:latin typeface="Segoe UI" panose="020B0502040204020203" pitchFamily="34" charset="0"/>
              </a:rPr>
              <a:t>ms</a:t>
            </a:r>
            <a:r>
              <a:rPr lang="en-US" b="0" i="0" dirty="0">
                <a:solidFill>
                  <a:srgbClr val="171717"/>
                </a:solidFill>
                <a:effectLst/>
                <a:latin typeface="Segoe UI" panose="020B0502040204020203" pitchFamily="34" charset="0"/>
              </a:rPr>
              <a:t>-rehydrate-priority header on a </a:t>
            </a:r>
            <a:r>
              <a:rPr lang="en-US" b="0" i="0" u="none" strike="noStrike" dirty="0">
                <a:solidFill>
                  <a:srgbClr val="171717"/>
                </a:solidFill>
                <a:effectLst/>
                <a:latin typeface="Segoe UI" panose="020B0502040204020203" pitchFamily="34" charset="0"/>
                <a:hlinkClick r:id="rId5"/>
              </a:rPr>
              <a:t>Set Blob Tier</a:t>
            </a:r>
            <a:r>
              <a:rPr lang="en-US" b="0" i="0" dirty="0">
                <a:solidFill>
                  <a:srgbClr val="171717"/>
                </a:solidFill>
                <a:effectLst/>
                <a:latin typeface="Segoe UI" panose="020B0502040204020203" pitchFamily="34" charset="0"/>
              </a:rPr>
              <a:t> or </a:t>
            </a:r>
            <a:r>
              <a:rPr lang="en-US" b="1" i="0" dirty="0">
                <a:solidFill>
                  <a:srgbClr val="171717"/>
                </a:solidFill>
                <a:effectLst/>
                <a:latin typeface="Segoe UI" panose="020B0502040204020203" pitchFamily="34" charset="0"/>
              </a:rPr>
              <a:t>Copy Blob/Copy Blob From URL</a:t>
            </a:r>
            <a:r>
              <a:rPr lang="en-US" b="0" i="0" dirty="0">
                <a:solidFill>
                  <a:srgbClr val="171717"/>
                </a:solidFill>
                <a:effectLst/>
                <a:latin typeface="Segoe UI" panose="020B0502040204020203" pitchFamily="34" charset="0"/>
              </a:rPr>
              <a:t> operation. Rehydration priority options include: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Standard priority</a:t>
            </a:r>
            <a:r>
              <a:rPr lang="en-US" b="0" i="0" dirty="0">
                <a:solidFill>
                  <a:srgbClr val="171717"/>
                </a:solidFill>
                <a:effectLst/>
                <a:latin typeface="Segoe UI" panose="020B0502040204020203" pitchFamily="34" charset="0"/>
              </a:rPr>
              <a:t>: The rehydration request will be processed in the order it was received and may take up to 15 hours.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High priority</a:t>
            </a:r>
            <a:r>
              <a:rPr lang="en-US" b="0" i="0" dirty="0">
                <a:solidFill>
                  <a:srgbClr val="171717"/>
                </a:solidFill>
                <a:effectLst/>
                <a:latin typeface="Segoe UI" panose="020B0502040204020203" pitchFamily="34" charset="0"/>
              </a:rPr>
              <a:t>: The rehydration request will be prioritized over standard priority requests and may complete in under one hour for objects under 10 GB in size.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check the rehydration priority while the rehydration operation is underway, call </a:t>
            </a:r>
            <a:r>
              <a:rPr lang="en-US" b="0" i="0" u="none" strike="noStrike" dirty="0">
                <a:solidFill>
                  <a:srgbClr val="171717"/>
                </a:solidFill>
                <a:effectLst/>
                <a:latin typeface="Segoe UI" panose="020B0502040204020203" pitchFamily="34" charset="0"/>
                <a:hlinkClick r:id="rId6"/>
              </a:rPr>
              <a:t>Get Blob Properties</a:t>
            </a:r>
            <a:r>
              <a:rPr lang="en-US" b="0" i="0" dirty="0">
                <a:solidFill>
                  <a:srgbClr val="171717"/>
                </a:solidFill>
                <a:effectLst/>
                <a:latin typeface="Segoe UI" panose="020B0502040204020203" pitchFamily="34" charset="0"/>
              </a:rPr>
              <a:t> to return the value of the x-</a:t>
            </a:r>
            <a:r>
              <a:rPr lang="en-US" b="0" i="0" dirty="0" err="1">
                <a:solidFill>
                  <a:srgbClr val="171717"/>
                </a:solidFill>
                <a:effectLst/>
                <a:latin typeface="Segoe UI" panose="020B0502040204020203" pitchFamily="34" charset="0"/>
              </a:rPr>
              <a:t>ms</a:t>
            </a:r>
            <a:r>
              <a:rPr lang="en-US" b="0" i="0" dirty="0">
                <a:solidFill>
                  <a:srgbClr val="171717"/>
                </a:solidFill>
                <a:effectLst/>
                <a:latin typeface="Segoe UI" panose="020B0502040204020203" pitchFamily="34" charset="0"/>
              </a:rPr>
              <a:t>-rehydrate-priority header. The rehydration priority property returns either </a:t>
            </a:r>
            <a:r>
              <a:rPr lang="en-US" b="0" i="1" dirty="0">
                <a:solidFill>
                  <a:srgbClr val="171717"/>
                </a:solidFill>
                <a:effectLst/>
                <a:latin typeface="Segoe UI" panose="020B0502040204020203" pitchFamily="34" charset="0"/>
              </a:rPr>
              <a:t>Standard</a:t>
            </a:r>
            <a:r>
              <a:rPr lang="en-US" b="0" i="0" dirty="0">
                <a:solidFill>
                  <a:srgbClr val="171717"/>
                </a:solidFill>
                <a:effectLst/>
                <a:latin typeface="Segoe UI" panose="020B0502040204020203" pitchFamily="34" charset="0"/>
              </a:rPr>
              <a:t> or </a:t>
            </a:r>
            <a:r>
              <a:rPr lang="en-US" b="0" i="1" dirty="0">
                <a:solidFill>
                  <a:srgbClr val="171717"/>
                </a:solidFill>
                <a:effectLst/>
                <a:latin typeface="Segoe UI" panose="020B0502040204020203" pitchFamily="34" charset="0"/>
              </a:rPr>
              <a:t>High</a:t>
            </a:r>
            <a:r>
              <a:rPr lang="en-US" b="0" i="0" dirty="0">
                <a:solidFill>
                  <a:srgbClr val="171717"/>
                </a:solidFill>
                <a:effectLst/>
                <a:latin typeface="Segoe UI" panose="020B0502040204020203" pitchFamily="34" charset="0"/>
              </a:rPr>
              <a:t>.</a:t>
            </a:r>
          </a:p>
          <a:p>
            <a:pPr algn="l"/>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74723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Azure Storage client libraries for .NET offer a convenient interface for making calls to Azure Storage. The latest version of the Azure Storage client library is version 12.x. Microsoft recommends using version 12.x for new applications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This exercise uses the Azure Blob storage client library to show you how to perform the following actions on Azure Blob storage in a console app:</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Create a container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Upload blobs to a container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List the blobs in a container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Download blobs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Delete a container</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Prerequisites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An Azure account with an active subscription. If you don't already have one, you can sign up for a free trial at </a:t>
            </a:r>
            <a:r>
              <a:rPr lang="en-US" b="0" i="0" u="none" strike="noStrike" dirty="0">
                <a:solidFill>
                  <a:srgbClr val="171717"/>
                </a:solidFill>
                <a:effectLst/>
                <a:latin typeface="Segoe UI" panose="020B0502040204020203" pitchFamily="34" charset="0"/>
                <a:hlinkClick r:id="rId3"/>
              </a:rPr>
              <a:t>https://azure.com/free</a:t>
            </a:r>
            <a:r>
              <a:rPr lang="en-US" b="0" i="0" dirty="0">
                <a:solidFill>
                  <a:srgbClr val="171717"/>
                </a:solidFill>
                <a:effectLst/>
                <a:latin typeface="Segoe UI" panose="020B0502040204020203" pitchFamily="34" charset="0"/>
              </a:rPr>
              <a:t>.</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Visual Studio Code</a:t>
            </a:r>
            <a:r>
              <a:rPr lang="en-US" b="0" i="0" dirty="0">
                <a:solidFill>
                  <a:srgbClr val="171717"/>
                </a:solidFill>
                <a:effectLst/>
                <a:latin typeface="Segoe UI" panose="020B0502040204020203" pitchFamily="34" charset="0"/>
              </a:rPr>
              <a:t>: You can install Visual Studio Code from </a:t>
            </a:r>
            <a:r>
              <a:rPr lang="en-US" b="0" i="0" u="none" strike="noStrike" dirty="0">
                <a:solidFill>
                  <a:srgbClr val="171717"/>
                </a:solidFill>
                <a:effectLst/>
                <a:latin typeface="Segoe UI" panose="020B0502040204020203" pitchFamily="34" charset="0"/>
                <a:hlinkClick r:id="rId4"/>
              </a:rPr>
              <a:t>https://code.visualstudio.com</a:t>
            </a:r>
            <a:r>
              <a:rPr lang="en-US" b="0" i="0" dirty="0">
                <a:solidFill>
                  <a:srgbClr val="171717"/>
                </a:solidFill>
                <a:effectLst/>
                <a:latin typeface="Segoe UI" panose="020B0502040204020203" pitchFamily="34" charset="0"/>
              </a:rPr>
              <a:t>.</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Azure CLI</a:t>
            </a:r>
            <a:r>
              <a:rPr lang="en-US" b="0" i="0" dirty="0">
                <a:solidFill>
                  <a:srgbClr val="171717"/>
                </a:solidFill>
                <a:effectLst/>
                <a:latin typeface="Segoe UI" panose="020B0502040204020203" pitchFamily="34" charset="0"/>
              </a:rPr>
              <a:t>: You can install the Azure CLI from </a:t>
            </a:r>
            <a:r>
              <a:rPr lang="en-US" b="0" i="0" u="none" strike="noStrike" dirty="0">
                <a:solidFill>
                  <a:srgbClr val="171717"/>
                </a:solidFill>
                <a:effectLst/>
                <a:latin typeface="Segoe UI" panose="020B0502040204020203" pitchFamily="34" charset="0"/>
                <a:hlinkClick r:id="rId5"/>
              </a:rPr>
              <a:t>https://docs.microsoft.com/cli/azure/install-azure-cli</a:t>
            </a:r>
            <a:r>
              <a:rPr lang="en-US" b="0" i="0" dirty="0">
                <a:solidFill>
                  <a:srgbClr val="171717"/>
                </a:solidFill>
                <a:effectLst/>
                <a:latin typeface="Segoe UI" panose="020B0502040204020203" pitchFamily="34" charset="0"/>
              </a:rPr>
              <a: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.NET Core 3.1 SDK</a:t>
            </a:r>
            <a:r>
              <a:rPr lang="en-US" b="0" i="0" dirty="0">
                <a:solidFill>
                  <a:srgbClr val="171717"/>
                </a:solidFill>
                <a:effectLst/>
                <a:latin typeface="Segoe UI" panose="020B0502040204020203" pitchFamily="34" charset="0"/>
              </a:rPr>
              <a:t>, or </a:t>
            </a:r>
            <a:r>
              <a:rPr lang="en-US" b="1" i="0" dirty="0">
                <a:solidFill>
                  <a:srgbClr val="171717"/>
                </a:solidFill>
                <a:effectLst/>
                <a:latin typeface="Segoe UI" panose="020B0502040204020203" pitchFamily="34" charset="0"/>
              </a:rPr>
              <a:t>.NET 5.0 SDK</a:t>
            </a:r>
            <a:r>
              <a:rPr lang="en-US" b="0" i="0" dirty="0">
                <a:solidFill>
                  <a:srgbClr val="171717"/>
                </a:solidFill>
                <a:effectLst/>
                <a:latin typeface="Segoe UI" panose="020B0502040204020203" pitchFamily="34" charset="0"/>
              </a:rPr>
              <a:t>. You can install from </a:t>
            </a:r>
            <a:r>
              <a:rPr lang="en-US" b="0" i="0" u="none" strike="noStrike" dirty="0">
                <a:solidFill>
                  <a:srgbClr val="171717"/>
                </a:solidFill>
                <a:effectLst/>
                <a:latin typeface="Segoe UI" panose="020B0502040204020203" pitchFamily="34" charset="0"/>
                <a:hlinkClick r:id="rId6"/>
              </a:rPr>
              <a:t>https://dotnet.microsoft.com/download</a:t>
            </a:r>
            <a:r>
              <a:rPr lang="en-US" b="0" i="0" dirty="0">
                <a:solidFill>
                  <a:srgbClr val="171717"/>
                </a:solidFill>
                <a:effectLst/>
                <a:latin typeface="Segoe UI" panose="020B0502040204020203" pitchFamily="34" charset="0"/>
              </a:rPr>
              <a: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1/18/2023 6:01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818229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System properties</a:t>
            </a:r>
            <a:r>
              <a:rPr lang="en-US" b="0" i="0" dirty="0">
                <a:solidFill>
                  <a:srgbClr val="171717"/>
                </a:solidFill>
                <a:effectLst/>
                <a:latin typeface="Segoe UI" panose="020B0502040204020203" pitchFamily="34" charset="0"/>
              </a:rPr>
              <a:t>: System properties exist on each Blob storage resource. Some of them can be read or set, while others are read-only. Under the covers, some system properties correspond to certain standard HTTP headers. The Azure Storage client library for .NET maintains these properties for you.</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User-defined metadata</a:t>
            </a:r>
            <a:r>
              <a:rPr lang="en-US" b="0" i="0" dirty="0">
                <a:solidFill>
                  <a:srgbClr val="171717"/>
                </a:solidFill>
                <a:effectLst/>
                <a:latin typeface="Segoe UI" panose="020B0502040204020203" pitchFamily="34" charset="0"/>
              </a:rPr>
              <a:t>: User-defined metadata consists of one or more name-value pairs that you specify for a Blob storage resource. You can use metadata to store additional values with the resource. Metadata values are for your own purposes only, and do not affect how the resource behaves.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Light" panose="020B0502040204020203" pitchFamily="34" charset="0"/>
                <a:cs typeface="Segoe UI Light" panose="020B0502040204020203" pitchFamily="34" charset="0"/>
              </a:rPr>
              <a:t>Operations on metadata</a:t>
            </a:r>
          </a:p>
          <a:p>
            <a:pPr algn="l"/>
            <a:r>
              <a:rPr lang="en-US" b="0" i="0" dirty="0">
                <a:solidFill>
                  <a:srgbClr val="171717"/>
                </a:solidFill>
                <a:effectLst/>
                <a:latin typeface="Segoe UI Light" panose="020B0502040204020203" pitchFamily="34" charset="0"/>
                <a:cs typeface="Segoe UI Light" panose="020B0502040204020203" pitchFamily="34" charset="0"/>
              </a:rPr>
              <a:t>Metadata on a blob or container resource can be retrieved or set directly, without returning or altering the content of the resource.</a:t>
            </a:r>
          </a:p>
          <a:p>
            <a:pPr algn="l"/>
            <a:r>
              <a:rPr lang="en-US" b="0" i="0" dirty="0">
                <a:solidFill>
                  <a:srgbClr val="171717"/>
                </a:solidFill>
                <a:effectLst/>
                <a:latin typeface="Segoe UI Light" panose="020B0502040204020203" pitchFamily="34" charset="0"/>
                <a:cs typeface="Segoe UI Light" panose="020B0502040204020203" pitchFamily="34" charset="0"/>
              </a:rPr>
              <a:t>Note that metadata values can only be read or written in full; partial updates are not supported. Setting metadata on a resource overwrites any existing metadata values for that resource.</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Retrieving properties and metadata</a:t>
            </a:r>
          </a:p>
          <a:p>
            <a:pPr algn="l"/>
            <a:r>
              <a:rPr lang="en-US" b="0" i="0" dirty="0">
                <a:solidFill>
                  <a:srgbClr val="171717"/>
                </a:solidFill>
                <a:effectLst/>
                <a:latin typeface="Segoe UI Light" panose="020B0502040204020203" pitchFamily="34" charset="0"/>
                <a:cs typeface="Segoe UI Light" panose="020B0502040204020203" pitchFamily="34" charset="0"/>
              </a:rPr>
              <a:t>The GET and HEAD operations both retrieve metadata headers for the specified container or blob. These operations return headers only; they do not return a response body. The URI syntax for retrieving metadata headers on a container is as follows:</a:t>
            </a:r>
          </a:p>
          <a:p>
            <a:pPr algn="l"/>
            <a:r>
              <a:rPr lang="en-US" b="1" dirty="0">
                <a:latin typeface="Segoe UI Light" panose="020B0502040204020203" pitchFamily="34" charset="0"/>
                <a:cs typeface="Segoe UI Light" panose="020B0502040204020203" pitchFamily="34" charset="0"/>
              </a:rPr>
              <a:t>GET/HEAD https://myaccount.blob.core.windows.net/mycontainer?restype=container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The URI syntax for retrieving metadata headers on a blob is as follows:</a:t>
            </a:r>
          </a:p>
          <a:p>
            <a:pPr algn="l"/>
            <a:r>
              <a:rPr lang="en-US" b="1" dirty="0">
                <a:latin typeface="Segoe UI Light" panose="020B0502040204020203" pitchFamily="34" charset="0"/>
                <a:cs typeface="Segoe UI Light" panose="020B0502040204020203" pitchFamily="34" charset="0"/>
              </a:rPr>
              <a:t>GET/HEAD https://myaccount.blob.core.windows.net/mycontainer/myblob?comp=metadata </a:t>
            </a:r>
          </a:p>
          <a:p>
            <a:pPr algn="l"/>
            <a:endParaRPr lang="en-US" dirty="0">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Setting Metadata Headers</a:t>
            </a:r>
          </a:p>
          <a:p>
            <a:pPr algn="l"/>
            <a:r>
              <a:rPr lang="en-US" b="0" i="0" dirty="0">
                <a:solidFill>
                  <a:srgbClr val="171717"/>
                </a:solidFill>
                <a:effectLst/>
                <a:latin typeface="Segoe UI Light" panose="020B0502040204020203" pitchFamily="34" charset="0"/>
                <a:cs typeface="Segoe UI Light" panose="020B0502040204020203" pitchFamily="34" charset="0"/>
              </a:rPr>
              <a:t>The PUT operation sets metadata headers on the specified container or blob, overwriting any existing metadata on the resource. Calling PUT without any headers on the request clears all existing metadata on the resource.</a:t>
            </a:r>
          </a:p>
          <a:p>
            <a:pPr algn="l"/>
            <a:r>
              <a:rPr lang="en-US" b="0" i="0" dirty="0">
                <a:solidFill>
                  <a:srgbClr val="171717"/>
                </a:solidFill>
                <a:effectLst/>
                <a:latin typeface="Segoe UI Light" panose="020B0502040204020203" pitchFamily="34" charset="0"/>
                <a:cs typeface="Segoe UI Light" panose="020B0502040204020203" pitchFamily="34" charset="0"/>
              </a:rPr>
              <a:t>The URI syntax for setting metadata headers on a container is as follows:</a:t>
            </a:r>
          </a:p>
          <a:p>
            <a:pPr algn="l"/>
            <a:r>
              <a:rPr lang="en-US" b="1" dirty="0">
                <a:latin typeface="Segoe UI Light" panose="020B0502040204020203" pitchFamily="34" charset="0"/>
                <a:cs typeface="Segoe UI Light" panose="020B0502040204020203" pitchFamily="34" charset="0"/>
              </a:rPr>
              <a:t>PUT https://myaccount.blob.core.windows.net/mycontainer?comp=metadata?restype=container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The URI syntax for setting metadata headers on a blob is as follows:</a:t>
            </a:r>
          </a:p>
          <a:p>
            <a:r>
              <a:rPr lang="en-US" b="1" dirty="0">
                <a:latin typeface="Segoe UI Light" panose="020B0502040204020203" pitchFamily="34" charset="0"/>
                <a:cs typeface="Segoe UI Light" panose="020B0502040204020203" pitchFamily="34" charset="0"/>
              </a:rPr>
              <a:t>PUT https://myaccount.blob.core.windows.net/mycontainer/myblob?comp=metadata</a:t>
            </a:r>
            <a:endParaRPr lang="en-US" b="1" i="0" dirty="0">
              <a:solidFill>
                <a:srgbClr val="171717"/>
              </a:solidFill>
              <a:effectLst/>
              <a:latin typeface="Segoe UI Light" panose="020B0502040204020203" pitchFamily="34" charset="0"/>
              <a:cs typeface="Segoe UI Light" panose="020B0502040204020203" pitchFamily="34" charset="0"/>
            </a:endParaRPr>
          </a:p>
          <a:p>
            <a:pPr algn="l"/>
            <a:endParaRPr lang="en-US" b="1"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Standard HTTP properties for containers and blobs</a:t>
            </a:r>
          </a:p>
          <a:p>
            <a:pPr algn="l"/>
            <a:r>
              <a:rPr lang="en-US" b="0" i="0" dirty="0">
                <a:solidFill>
                  <a:srgbClr val="171717"/>
                </a:solidFill>
                <a:effectLst/>
                <a:latin typeface="Segoe UI Light" panose="020B0502040204020203" pitchFamily="34" charset="0"/>
                <a:cs typeface="Segoe UI Light" panose="020B0502040204020203" pitchFamily="34" charset="0"/>
              </a:rPr>
              <a:t>Containers and blobs also support certain standard HTTP properties. Properties and metadata are both represented as standard HTTP headers; the difference between them is in the naming of the headers. Metadata headers are named with the header prefix x-</a:t>
            </a:r>
            <a:r>
              <a:rPr lang="en-US" b="0" i="0" dirty="0" err="1">
                <a:solidFill>
                  <a:srgbClr val="171717"/>
                </a:solidFill>
                <a:effectLst/>
                <a:latin typeface="Segoe UI Light" panose="020B0502040204020203" pitchFamily="34" charset="0"/>
                <a:cs typeface="Segoe UI Light" panose="020B0502040204020203" pitchFamily="34" charset="0"/>
              </a:rPr>
              <a:t>ms</a:t>
            </a:r>
            <a:r>
              <a:rPr lang="en-US" b="0" i="0" dirty="0">
                <a:solidFill>
                  <a:srgbClr val="171717"/>
                </a:solidFill>
                <a:effectLst/>
                <a:latin typeface="Segoe UI Light" panose="020B0502040204020203" pitchFamily="34" charset="0"/>
                <a:cs typeface="Segoe UI Light" panose="020B0502040204020203" pitchFamily="34" charset="0"/>
              </a:rPr>
              <a:t>-meta- and a custom name. Property headers use standard HTTP header names, as specified in the Header Field Definitions section 14 of the HTTP/1.1 protocol specification.</a:t>
            </a:r>
          </a:p>
          <a:p>
            <a:pPr algn="l"/>
            <a:r>
              <a:rPr lang="en-US" b="0" i="0" dirty="0">
                <a:solidFill>
                  <a:srgbClr val="171717"/>
                </a:solidFill>
                <a:effectLst/>
                <a:latin typeface="Segoe UI Light" panose="020B0502040204020203" pitchFamily="34" charset="0"/>
                <a:cs typeface="Segoe UI Light" panose="020B0502040204020203" pitchFamily="34" charset="0"/>
              </a:rPr>
              <a:t>The standard HTTP headers supported on containers include: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ETag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Last-Modified</a:t>
            </a:r>
          </a:p>
          <a:p>
            <a:pPr algn="l"/>
            <a:r>
              <a:rPr lang="en-US" b="0" i="0" dirty="0">
                <a:solidFill>
                  <a:srgbClr val="171717"/>
                </a:solidFill>
                <a:effectLst/>
                <a:latin typeface="Segoe UI Light" panose="020B0502040204020203" pitchFamily="34" charset="0"/>
                <a:cs typeface="Segoe UI Light" panose="020B0502040204020203" pitchFamily="34" charset="0"/>
              </a:rPr>
              <a:t>The standard HTTP headers supported on blobs include: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ETag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Last-Modified</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Content-Length</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Content-Type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Content-MD5</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Content-Encoding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Content-Language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Cache-Control</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Origin</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Range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Blob storage is designed for: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Serving images or documents directly to a browser.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Storing files for distributed access.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Streaming video and audio.</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Writing to log files.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Storing data for backup and restore, disaster recovery, and archiving.</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Storing data for analysis by an on-premises or Azure-hosted service.</a:t>
            </a:r>
          </a:p>
          <a:p>
            <a:endParaRPr lang="en-US" dirty="0"/>
          </a:p>
          <a:p>
            <a:pPr algn="l"/>
            <a:r>
              <a:rPr lang="en-US" b="1" i="0" dirty="0">
                <a:solidFill>
                  <a:srgbClr val="171717"/>
                </a:solidFill>
                <a:effectLst/>
                <a:latin typeface="Segoe UI" panose="020B0502040204020203" pitchFamily="34" charset="0"/>
              </a:rPr>
              <a:t>Two performance levels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Standard</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Premium</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Types of storage accounts</a:t>
            </a:r>
          </a:p>
          <a:p>
            <a:pPr algn="l"/>
            <a:r>
              <a:rPr lang="en-US" b="0" i="0" dirty="0">
                <a:solidFill>
                  <a:srgbClr val="171717"/>
                </a:solidFill>
                <a:effectLst/>
                <a:latin typeface="Segoe UI" panose="020B0502040204020203" pitchFamily="34" charset="0"/>
              </a:rPr>
              <a:t>Azure Storage offers several types of storage accounts. Each type supports different features and has its own pricing model.</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General-purpose v2 accounts</a:t>
            </a:r>
            <a:r>
              <a:rPr lang="en-US" b="0" i="0" dirty="0">
                <a:solidFill>
                  <a:srgbClr val="171717"/>
                </a:solidFill>
                <a:effectLst/>
                <a:latin typeface="Segoe UI" panose="020B0502040204020203" pitchFamily="34" charset="0"/>
              </a:rPr>
              <a:t>: Basic storage account type for blobs, files, queues, and tables. Recommended for most scenarios using Azure Storage.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Premium block blob storage accounts</a:t>
            </a:r>
            <a:r>
              <a:rPr lang="en-US" b="0" i="0" dirty="0">
                <a:solidFill>
                  <a:srgbClr val="171717"/>
                </a:solidFill>
                <a:effectLst/>
                <a:latin typeface="Segoe UI" panose="020B0502040204020203" pitchFamily="34" charset="0"/>
              </a:rPr>
              <a:t>: Blob-only storage accounts with premium performance characteristics. Recommended for scenarios with high transactions rates, using smaller objects, or requiring consistently low storage latency.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i="0" dirty="0">
                <a:solidFill>
                  <a:srgbClr val="171717"/>
                </a:solidFill>
                <a:effectLst/>
                <a:latin typeface="Segoe UI" panose="020B0502040204020203" pitchFamily="34" charset="0"/>
              </a:rPr>
              <a:t>Premium page blobs:</a:t>
            </a:r>
            <a:r>
              <a:rPr lang="en-US" b="0" i="0" dirty="0">
                <a:solidFill>
                  <a:srgbClr val="171717"/>
                </a:solidFill>
                <a:effectLst/>
                <a:latin typeface="Segoe UI" panose="020B0502040204020203" pitchFamily="34" charset="0"/>
              </a:rPr>
              <a:t> </a:t>
            </a:r>
            <a:r>
              <a:rPr lang="en-US" sz="900" dirty="0">
                <a:solidFill>
                  <a:schemeClr val="tx1"/>
                </a:solidFill>
              </a:rPr>
              <a:t>Premium storage account type for page blobs only.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900"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1" dirty="0">
                <a:solidFill>
                  <a:schemeClr val="tx1"/>
                </a:solidFill>
              </a:rPr>
              <a:t>Not listed in chart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i="0" dirty="0">
                <a:solidFill>
                  <a:srgbClr val="171717"/>
                </a:solidFill>
                <a:effectLst/>
                <a:latin typeface="Segoe UI" panose="020B0502040204020203" pitchFamily="34" charset="0"/>
              </a:rPr>
              <a:t>General-purpose v1 accounts</a:t>
            </a:r>
            <a:r>
              <a:rPr lang="en-US" sz="900" b="0" i="0" dirty="0">
                <a:solidFill>
                  <a:srgbClr val="171717"/>
                </a:solidFill>
                <a:effectLst/>
                <a:latin typeface="Segoe UI" panose="020B0502040204020203" pitchFamily="34" charset="0"/>
              </a:rPr>
              <a:t>: Legacy account type for blobs, files, queues, and tables. Use general-purpose v2 accounts instead when possible.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Premium File Storage storage accounts</a:t>
            </a:r>
            <a:r>
              <a:rPr lang="en-US" b="0" i="0" dirty="0">
                <a:solidFill>
                  <a:srgbClr val="171717"/>
                </a:solidFill>
                <a:effectLst/>
                <a:latin typeface="Segoe UI" panose="020B0502040204020203" pitchFamily="34" charset="0"/>
              </a:rPr>
              <a:t>: Files-only storage accounts with premium performance characteristics. Recommended for enterprise or high-performance scale applications.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Access tiers for block blob data</a:t>
            </a:r>
          </a:p>
          <a:p>
            <a:pPr algn="l"/>
            <a:r>
              <a:rPr lang="en-US" b="0" i="0" dirty="0">
                <a:solidFill>
                  <a:srgbClr val="171717"/>
                </a:solidFill>
                <a:effectLst/>
                <a:latin typeface="Segoe UI" panose="020B0502040204020203" pitchFamily="34" charset="0"/>
              </a:rPr>
              <a:t>he available access tiers are: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Hot</a:t>
            </a:r>
            <a:r>
              <a:rPr lang="en-US" b="0" i="0" dirty="0">
                <a:solidFill>
                  <a:srgbClr val="171717"/>
                </a:solidFill>
                <a:effectLst/>
                <a:latin typeface="Segoe UI" panose="020B0502040204020203" pitchFamily="34" charset="0"/>
              </a:rPr>
              <a:t> access tier, which is optimized for frequent access of objects in the storage account. Accessing data in the hot tier is most cost-effective, while storage costs are higher. New storage accounts are created in the hot tier by default.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Cool</a:t>
            </a:r>
            <a:r>
              <a:rPr lang="en-US" b="0" i="0" dirty="0">
                <a:solidFill>
                  <a:srgbClr val="171717"/>
                </a:solidFill>
                <a:effectLst/>
                <a:latin typeface="Segoe UI" panose="020B0502040204020203" pitchFamily="34" charset="0"/>
              </a:rPr>
              <a:t> access tier, which is optimized for storing large amounts of data that is infrequently accessed and stored for at least 30 days. Storing data in the cool tier is more cost-effective, but accessing that data may be more expensive than accessing data in the hot tier.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Archive</a:t>
            </a:r>
            <a:r>
              <a:rPr lang="en-US" b="0" i="0" dirty="0">
                <a:solidFill>
                  <a:srgbClr val="171717"/>
                </a:solidFill>
                <a:effectLst/>
                <a:latin typeface="Segoe UI" panose="020B0502040204020203" pitchFamily="34" charset="0"/>
              </a:rPr>
              <a:t> tier, which is available only for individual block blobs. The archive tier is optimized for data that can tolerate several hours of retrieval latency and will remain in the Archive tier for at least 180 days. The archive tier is the most cost-effective option for storing data, but accessing that data is more expensive than accessing data in the hot or cool tiers.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1/18/2023 6:01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Encryption key management</a:t>
            </a:r>
          </a:p>
          <a:p>
            <a:pPr algn="l"/>
            <a:r>
              <a:rPr lang="en-US" b="0" i="0" dirty="0">
                <a:solidFill>
                  <a:srgbClr val="171717"/>
                </a:solidFill>
                <a:effectLst/>
                <a:latin typeface="Segoe UI" panose="020B0502040204020203" pitchFamily="34" charset="0"/>
              </a:rPr>
              <a:t>You can rely on Microsoft-managed keys for the encryption of your storage account, or you can manage encryption with your own keys. If you choose to manage encryption with your own keys, you have two options: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You can specify a </a:t>
            </a:r>
            <a:r>
              <a:rPr lang="en-US" b="0" i="1" dirty="0">
                <a:solidFill>
                  <a:srgbClr val="171717"/>
                </a:solidFill>
                <a:effectLst/>
                <a:latin typeface="Segoe UI" panose="020B0502040204020203" pitchFamily="34" charset="0"/>
              </a:rPr>
              <a:t>customer-managed</a:t>
            </a:r>
            <a:r>
              <a:rPr lang="en-US" b="0" i="0" dirty="0">
                <a:solidFill>
                  <a:srgbClr val="171717"/>
                </a:solidFill>
                <a:effectLst/>
                <a:latin typeface="Segoe UI" panose="020B0502040204020203" pitchFamily="34" charset="0"/>
              </a:rPr>
              <a:t> key to use for encrypting and decrypting all data in the storage account. A customer-managed key is used to encrypt all data in all services in your storage account.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You can specify a </a:t>
            </a:r>
            <a:r>
              <a:rPr lang="en-US" b="0" i="1" dirty="0">
                <a:solidFill>
                  <a:srgbClr val="171717"/>
                </a:solidFill>
                <a:effectLst/>
                <a:latin typeface="Segoe UI" panose="020B0502040204020203" pitchFamily="34" charset="0"/>
              </a:rPr>
              <a:t>customer-provided</a:t>
            </a:r>
            <a:r>
              <a:rPr lang="en-US" b="0" i="0" dirty="0">
                <a:solidFill>
                  <a:srgbClr val="171717"/>
                </a:solidFill>
                <a:effectLst/>
                <a:latin typeface="Segoe UI" panose="020B0502040204020203" pitchFamily="34" charset="0"/>
              </a:rPr>
              <a:t> key on Blob storage operations. A client making a read or write request against Blob storage can include an encryption key on the request for granular control over how blob data is encrypted and decrypted.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27472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7</a:t>
            </a:fld>
            <a:endParaRPr lang="en-US" dirty="0"/>
          </a:p>
        </p:txBody>
      </p:sp>
    </p:spTree>
    <p:extLst>
      <p:ext uri="{BB962C8B-B14F-4D97-AF65-F5344CB8AC3E}">
        <p14:creationId xmlns:p14="http://schemas.microsoft.com/office/powerpoint/2010/main" val="2816592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8</a:t>
            </a:fld>
            <a:endParaRPr lang="en-US" dirty="0"/>
          </a:p>
        </p:txBody>
      </p:sp>
    </p:spTree>
    <p:extLst>
      <p:ext uri="{BB962C8B-B14F-4D97-AF65-F5344CB8AC3E}">
        <p14:creationId xmlns:p14="http://schemas.microsoft.com/office/powerpoint/2010/main" val="31213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Prerequisites</a:t>
            </a:r>
          </a:p>
          <a:p>
            <a:pPr algn="l"/>
            <a:r>
              <a:rPr lang="en-US" b="0" i="0" dirty="0">
                <a:solidFill>
                  <a:srgbClr val="171717"/>
                </a:solidFill>
                <a:effectLst/>
                <a:latin typeface="Segoe UI" panose="020B0502040204020203" pitchFamily="34" charset="0"/>
              </a:rPr>
              <a:t>Before you begin make sure you have the following requirements in place: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An Azure account with an active subscription. If you don't already have one, you can sign up for a free trial at </a:t>
            </a:r>
            <a:r>
              <a:rPr lang="en-US" b="0" i="0" u="none" strike="noStrike" dirty="0">
                <a:solidFill>
                  <a:srgbClr val="171717"/>
                </a:solidFill>
                <a:effectLst/>
                <a:latin typeface="Segoe UI" panose="020B0502040204020203" pitchFamily="34" charset="0"/>
                <a:hlinkClick r:id="rId3"/>
              </a:rPr>
              <a:t>https://azure.com/free</a:t>
            </a:r>
            <a:r>
              <a:rPr lang="en-US" b="0" i="0" dirty="0">
                <a:solidFill>
                  <a:srgbClr val="171717"/>
                </a:solidFill>
                <a:effectLst/>
                <a:latin typeface="Segoe UI" panose="020B0502040204020203" pitchFamily="34" charset="0"/>
              </a:rPr>
              <a:t>.</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1/18/2023 6:01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42461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591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821610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306218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54172DCE-C261-46FB-9AB6-74D6BB4CBD42}"/>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558585EC-7825-456F-9940-A4AB19BD6B01}"/>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4" r:id="rId45"/>
    <p:sldLayoutId id="2147484705" r:id="rId46"/>
    <p:sldLayoutId id="2147484707" r:id="rId4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6.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532448"/>
            <a:ext cx="5994697" cy="1793104"/>
          </a:xfrm>
        </p:spPr>
        <p:txBody>
          <a:bodyPr/>
          <a:lstStyle/>
          <a:p>
            <a:r>
              <a:rPr lang="en-US" sz="4000" dirty="0">
                <a:solidFill>
                  <a:schemeClr val="tx1"/>
                </a:solidFill>
              </a:rPr>
              <a:t>Module 03: Develop solutions that use Blob storage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Manage the Azure Blob storage lifecycle</a:t>
            </a:r>
          </a:p>
        </p:txBody>
      </p:sp>
      <p:pic>
        <p:nvPicPr>
          <p:cNvPr id="2" name="Picture 1" descr="Icon of a arrow in a circular path with a timer inside the circle">
            <a:extLst>
              <a:ext uri="{FF2B5EF4-FFF2-40B4-BE49-F238E27FC236}">
                <a16:creationId xmlns:a16="http://schemas.microsoft.com/office/drawing/2014/main" id="{ABC2AB88-B9C2-40DF-818B-6E2B8230C698}"/>
              </a:ext>
            </a:extLst>
          </p:cNvPr>
          <p:cNvPicPr>
            <a:picLocks noChangeAspect="1"/>
          </p:cNvPicPr>
          <p:nvPr/>
        </p:nvPicPr>
        <p:blipFill>
          <a:blip r:embed="rId3"/>
          <a:stretch>
            <a:fillRect/>
          </a:stretch>
        </p:blipFill>
        <p:spPr>
          <a:xfrm>
            <a:off x="10113565" y="2778590"/>
            <a:ext cx="1280160" cy="1280160"/>
          </a:xfrm>
          <a:prstGeom prst="rect">
            <a:avLst/>
          </a:prstGeom>
        </p:spPr>
      </p:pic>
    </p:spTree>
    <p:extLst>
      <p:ext uri="{BB962C8B-B14F-4D97-AF65-F5344CB8AC3E}">
        <p14:creationId xmlns:p14="http://schemas.microsoft.com/office/powerpoint/2010/main" val="784382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95C8D7-890D-4F22-8DD3-6BCB3414DFAD}"/>
              </a:ext>
              <a:ext uri="{C183D7F6-B498-43B3-948B-1728B52AA6E4}">
                <adec:decorative xmlns:adec="http://schemas.microsoft.com/office/drawing/2017/decorative" val="1"/>
              </a:ext>
            </a:extLst>
          </p:cNvPr>
          <p:cNvSpPr/>
          <p:nvPr/>
        </p:nvSpPr>
        <p:spPr bwMode="auto">
          <a:xfrm>
            <a:off x="2703803" y="1456895"/>
            <a:ext cx="5899355" cy="3944210"/>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the Azure Blob storage lifecycle (1 / 2)</a:t>
            </a:r>
          </a:p>
        </p:txBody>
      </p:sp>
      <p:sp>
        <p:nvSpPr>
          <p:cNvPr id="8" name="Rectangle 7">
            <a:extLst>
              <a:ext uri="{FF2B5EF4-FFF2-40B4-BE49-F238E27FC236}">
                <a16:creationId xmlns:a16="http://schemas.microsoft.com/office/drawing/2014/main" id="{CC0FCCD8-D7A2-4122-AA8D-1E74D78F72A0}"/>
              </a:ext>
            </a:extLst>
          </p:cNvPr>
          <p:cNvSpPr/>
          <p:nvPr/>
        </p:nvSpPr>
        <p:spPr bwMode="auto">
          <a:xfrm>
            <a:off x="3269153" y="3624182"/>
            <a:ext cx="1673407"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grpSp>
        <p:nvGrpSpPr>
          <p:cNvPr id="35" name="Group 34">
            <a:extLst>
              <a:ext uri="{FF2B5EF4-FFF2-40B4-BE49-F238E27FC236}">
                <a16:creationId xmlns:a16="http://schemas.microsoft.com/office/drawing/2014/main" id="{180A2929-987B-448E-8B3A-7E40C9CD02D8}"/>
              </a:ext>
              <a:ext uri="{C183D7F6-B498-43B3-948B-1728B52AA6E4}">
                <adec:decorative xmlns:adec="http://schemas.microsoft.com/office/drawing/2017/decorative" val="1"/>
              </a:ext>
            </a:extLst>
          </p:cNvPr>
          <p:cNvGrpSpPr/>
          <p:nvPr/>
        </p:nvGrpSpPr>
        <p:grpSpPr>
          <a:xfrm>
            <a:off x="3062679" y="1739103"/>
            <a:ext cx="5215176" cy="3334342"/>
            <a:chOff x="5696138" y="1435769"/>
            <a:chExt cx="5926412" cy="3469069"/>
          </a:xfrm>
        </p:grpSpPr>
        <p:sp>
          <p:nvSpPr>
            <p:cNvPr id="6" name="Archive_F03F">
              <a:extLst>
                <a:ext uri="{FF2B5EF4-FFF2-40B4-BE49-F238E27FC236}">
                  <a16:creationId xmlns:a16="http://schemas.microsoft.com/office/drawing/2014/main" id="{5FF71C5C-A3EE-46A3-8572-F731870F53BD}"/>
                </a:ext>
              </a:extLst>
            </p:cNvPr>
            <p:cNvSpPr>
              <a:spLocks noChangeAspect="1" noEditPoints="1"/>
            </p:cNvSpPr>
            <p:nvPr/>
          </p:nvSpPr>
          <p:spPr bwMode="auto">
            <a:xfrm>
              <a:off x="10157881" y="2836693"/>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737831B9-52D2-4CFF-A5B1-C05DAF12BE62}"/>
                </a:ext>
              </a:extLst>
            </p:cNvPr>
            <p:cNvSpPr/>
            <p:nvPr/>
          </p:nvSpPr>
          <p:spPr bwMode="auto">
            <a:xfrm>
              <a:off x="7514727" y="3491447"/>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12" name="Rectangle 11">
              <a:extLst>
                <a:ext uri="{FF2B5EF4-FFF2-40B4-BE49-F238E27FC236}">
                  <a16:creationId xmlns:a16="http://schemas.microsoft.com/office/drawing/2014/main" id="{964FAE62-8BC8-4280-A3EB-51747690BDB5}"/>
                </a:ext>
              </a:extLst>
            </p:cNvPr>
            <p:cNvSpPr/>
            <p:nvPr/>
          </p:nvSpPr>
          <p:spPr bwMode="auto">
            <a:xfrm>
              <a:off x="9292506" y="3491447"/>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16" name="Temperature_mild">
              <a:extLst>
                <a:ext uri="{FF2B5EF4-FFF2-40B4-BE49-F238E27FC236}">
                  <a16:creationId xmlns:a16="http://schemas.microsoft.com/office/drawing/2014/main" id="{73FB2A5F-3E77-4E10-9E7E-556E5E83A898}"/>
                </a:ext>
              </a:extLst>
            </p:cNvPr>
            <p:cNvSpPr>
              <a:spLocks noChangeAspect="1" noEditPoints="1"/>
            </p:cNvSpPr>
            <p:nvPr/>
          </p:nvSpPr>
          <p:spPr bwMode="auto">
            <a:xfrm>
              <a:off x="8564210" y="2772490"/>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8" name="Temperature_hot">
              <a:extLst>
                <a:ext uri="{FF2B5EF4-FFF2-40B4-BE49-F238E27FC236}">
                  <a16:creationId xmlns:a16="http://schemas.microsoft.com/office/drawing/2014/main" id="{A1B02CE6-21B0-4F81-BB4C-E4A3C453830A}"/>
                </a:ext>
              </a:extLst>
            </p:cNvPr>
            <p:cNvSpPr>
              <a:spLocks noChangeAspect="1" noEditPoints="1"/>
            </p:cNvSpPr>
            <p:nvPr/>
          </p:nvSpPr>
          <p:spPr bwMode="auto">
            <a:xfrm>
              <a:off x="6728434" y="2772490"/>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0" name="Freeform: Shape 19">
              <a:extLst>
                <a:ext uri="{FF2B5EF4-FFF2-40B4-BE49-F238E27FC236}">
                  <a16:creationId xmlns:a16="http://schemas.microsoft.com/office/drawing/2014/main" id="{E9620131-5B32-47F5-B453-86A000BDD25F}"/>
                </a:ext>
              </a:extLst>
            </p:cNvPr>
            <p:cNvSpPr/>
            <p:nvPr/>
          </p:nvSpPr>
          <p:spPr bwMode="auto">
            <a:xfrm>
              <a:off x="6465850" y="3476833"/>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Freeform: Shape 21">
              <a:extLst>
                <a:ext uri="{FF2B5EF4-FFF2-40B4-BE49-F238E27FC236}">
                  <a16:creationId xmlns:a16="http://schemas.microsoft.com/office/drawing/2014/main" id="{C52BD024-B80B-4BA7-8EE5-87CEFF56CD85}"/>
                </a:ext>
              </a:extLst>
            </p:cNvPr>
            <p:cNvSpPr/>
            <p:nvPr/>
          </p:nvSpPr>
          <p:spPr bwMode="auto">
            <a:xfrm>
              <a:off x="8301626" y="3476833"/>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4" name="Freeform: Shape 23">
              <a:extLst>
                <a:ext uri="{FF2B5EF4-FFF2-40B4-BE49-F238E27FC236}">
                  <a16:creationId xmlns:a16="http://schemas.microsoft.com/office/drawing/2014/main" id="{4185C014-08C2-4DF9-BA1C-8882BADECB21}"/>
                </a:ext>
              </a:extLst>
            </p:cNvPr>
            <p:cNvSpPr/>
            <p:nvPr/>
          </p:nvSpPr>
          <p:spPr bwMode="auto">
            <a:xfrm>
              <a:off x="10079404" y="3476833"/>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TextBox 25">
              <a:extLst>
                <a:ext uri="{FF2B5EF4-FFF2-40B4-BE49-F238E27FC236}">
                  <a16:creationId xmlns:a16="http://schemas.microsoft.com/office/drawing/2014/main" id="{76F83193-43AC-459B-BAEA-8A523C43DF6D}"/>
                </a:ext>
              </a:extLst>
            </p:cNvPr>
            <p:cNvSpPr txBox="1"/>
            <p:nvPr/>
          </p:nvSpPr>
          <p:spPr>
            <a:xfrm>
              <a:off x="5696138" y="4061266"/>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28" name="TextBox 27">
              <a:extLst>
                <a:ext uri="{FF2B5EF4-FFF2-40B4-BE49-F238E27FC236}">
                  <a16:creationId xmlns:a16="http://schemas.microsoft.com/office/drawing/2014/main" id="{FE2F61B6-DAFD-4055-820E-1CFE322444AA}"/>
                </a:ext>
              </a:extLst>
            </p:cNvPr>
            <p:cNvSpPr txBox="1"/>
            <p:nvPr/>
          </p:nvSpPr>
          <p:spPr>
            <a:xfrm>
              <a:off x="7535531" y="4061266"/>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30" name="TextBox 29">
              <a:extLst>
                <a:ext uri="{FF2B5EF4-FFF2-40B4-BE49-F238E27FC236}">
                  <a16:creationId xmlns:a16="http://schemas.microsoft.com/office/drawing/2014/main" id="{2DE7E149-5165-49D1-BB18-0DCEC4936982}"/>
                </a:ext>
              </a:extLst>
            </p:cNvPr>
            <p:cNvSpPr txBox="1"/>
            <p:nvPr/>
          </p:nvSpPr>
          <p:spPr>
            <a:xfrm>
              <a:off x="9313311" y="4061266"/>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18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32" name="Right Brace 31">
              <a:extLst>
                <a:ext uri="{FF2B5EF4-FFF2-40B4-BE49-F238E27FC236}">
                  <a16:creationId xmlns:a16="http://schemas.microsoft.com/office/drawing/2014/main" id="{C5E7D8A0-E76D-4EC2-91E1-F9C18F3D2E70}"/>
                </a:ext>
              </a:extLst>
            </p:cNvPr>
            <p:cNvSpPr/>
            <p:nvPr/>
          </p:nvSpPr>
          <p:spPr>
            <a:xfrm rot="16200000">
              <a:off x="8455464" y="127802"/>
              <a:ext cx="493665" cy="4110110"/>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 Placeholder 2">
              <a:extLst>
                <a:ext uri="{FF2B5EF4-FFF2-40B4-BE49-F238E27FC236}">
                  <a16:creationId xmlns:a16="http://schemas.microsoft.com/office/drawing/2014/main" id="{22A70541-7CAF-4C50-9C13-2F2D30599F55}"/>
                </a:ext>
              </a:extLst>
            </p:cNvPr>
            <p:cNvSpPr txBox="1">
              <a:spLocks/>
            </p:cNvSpPr>
            <p:nvPr/>
          </p:nvSpPr>
          <p:spPr>
            <a:xfrm>
              <a:off x="6654411" y="1435769"/>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Access tiers</a:t>
              </a:r>
            </a:p>
            <a:p>
              <a:pPr marL="0" indent="0">
                <a:buFont typeface="Wingdings" panose="05000000000000000000" pitchFamily="2" charset="2"/>
                <a:buNone/>
              </a:pPr>
              <a:endParaRPr lang="en-US" dirty="0"/>
            </a:p>
          </p:txBody>
        </p:sp>
      </p:grpSp>
    </p:spTree>
    <p:extLst>
      <p:ext uri="{BB962C8B-B14F-4D97-AF65-F5344CB8AC3E}">
        <p14:creationId xmlns:p14="http://schemas.microsoft.com/office/powerpoint/2010/main" val="39177607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the Azure Blob storage lifecycle (2 / 3)</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5"/>
            <a:ext cx="10744274" cy="3524042"/>
          </a:xfrm>
          <a:solidFill>
            <a:schemeClr val="bg1"/>
          </a:solidFill>
        </p:spPr>
        <p:txBody>
          <a:bodyPr/>
          <a:lstStyle/>
          <a:p>
            <a:r>
              <a:rPr lang="en-US" dirty="0"/>
              <a:t>The lifecycle management policy lets you:</a:t>
            </a:r>
          </a:p>
          <a:p>
            <a:pPr lvl="2">
              <a:spcBef>
                <a:spcPts val="600"/>
              </a:spcBef>
              <a:spcAft>
                <a:spcPts val="0"/>
              </a:spcAft>
            </a:pPr>
            <a:r>
              <a:rPr lang="en-US" sz="1800" dirty="0"/>
              <a:t>Transition blobs to a cooler storage tier (hot to cool, hot to archive, or cool to archive) to optimize for performance and cost</a:t>
            </a:r>
          </a:p>
          <a:p>
            <a:pPr lvl="2">
              <a:spcBef>
                <a:spcPts val="600"/>
              </a:spcBef>
              <a:spcAft>
                <a:spcPts val="0"/>
              </a:spcAft>
            </a:pPr>
            <a:r>
              <a:rPr lang="en-US" sz="1800" dirty="0"/>
              <a:t>Delete blobs at the end of their lifecycles</a:t>
            </a:r>
          </a:p>
          <a:p>
            <a:pPr lvl="2">
              <a:spcBef>
                <a:spcPts val="600"/>
              </a:spcBef>
              <a:spcAft>
                <a:spcPts val="0"/>
              </a:spcAft>
            </a:pPr>
            <a:r>
              <a:rPr lang="en-US" sz="1800" dirty="0"/>
              <a:t>Define rules to be run once per day at the storage account level</a:t>
            </a:r>
          </a:p>
          <a:p>
            <a:pPr lvl="2">
              <a:spcBef>
                <a:spcPts val="600"/>
              </a:spcBef>
              <a:spcAft>
                <a:spcPts val="0"/>
              </a:spcAft>
            </a:pPr>
            <a:r>
              <a:rPr lang="en-US" sz="1800" dirty="0"/>
              <a:t>Apply rules to containers or a subset of blobs (using prefixes as filters)</a:t>
            </a:r>
          </a:p>
        </p:txBody>
      </p:sp>
    </p:spTree>
    <p:extLst>
      <p:ext uri="{BB962C8B-B14F-4D97-AF65-F5344CB8AC3E}">
        <p14:creationId xmlns:p14="http://schemas.microsoft.com/office/powerpoint/2010/main" val="16851361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the Azure Blob storage lifecycle (3 / 3)</a:t>
            </a:r>
          </a:p>
        </p:txBody>
      </p:sp>
      <p:grpSp>
        <p:nvGrpSpPr>
          <p:cNvPr id="30" name="Group 29" descr="Illustration depicting several lifecycle management flows that can exist for a storage account.">
            <a:extLst>
              <a:ext uri="{FF2B5EF4-FFF2-40B4-BE49-F238E27FC236}">
                <a16:creationId xmlns:a16="http://schemas.microsoft.com/office/drawing/2014/main" id="{33F1389D-42B6-4DD1-AA58-31C5700C22DC}"/>
              </a:ext>
            </a:extLst>
          </p:cNvPr>
          <p:cNvGrpSpPr/>
          <p:nvPr/>
        </p:nvGrpSpPr>
        <p:grpSpPr>
          <a:xfrm>
            <a:off x="1726184" y="1322064"/>
            <a:ext cx="6766463" cy="4371036"/>
            <a:chOff x="1726184" y="1322064"/>
            <a:chExt cx="6766463" cy="4371036"/>
          </a:xfrm>
        </p:grpSpPr>
        <p:grpSp>
          <p:nvGrpSpPr>
            <p:cNvPr id="4" name="Group 3" descr="Illustration depicting several lifecycle management flows that can exist for a storage account.">
              <a:extLst>
                <a:ext uri="{FF2B5EF4-FFF2-40B4-BE49-F238E27FC236}">
                  <a16:creationId xmlns:a16="http://schemas.microsoft.com/office/drawing/2014/main" id="{A94F3936-C9CC-4B3F-8C8C-CCBEAD4C5746}"/>
                </a:ext>
              </a:extLst>
            </p:cNvPr>
            <p:cNvGrpSpPr/>
            <p:nvPr/>
          </p:nvGrpSpPr>
          <p:grpSpPr>
            <a:xfrm>
              <a:off x="1726184" y="1322064"/>
              <a:ext cx="6766463" cy="4371036"/>
              <a:chOff x="2152069" y="1417732"/>
              <a:chExt cx="7887862" cy="5095443"/>
            </a:xfrm>
          </p:grpSpPr>
          <p:grpSp>
            <p:nvGrpSpPr>
              <p:cNvPr id="5" name="Group 4">
                <a:extLst>
                  <a:ext uri="{FF2B5EF4-FFF2-40B4-BE49-F238E27FC236}">
                    <a16:creationId xmlns:a16="http://schemas.microsoft.com/office/drawing/2014/main" id="{A03D1C5F-73F1-472E-BECA-72CE08586288}"/>
                  </a:ext>
                </a:extLst>
              </p:cNvPr>
              <p:cNvGrpSpPr/>
              <p:nvPr/>
            </p:nvGrpSpPr>
            <p:grpSpPr>
              <a:xfrm>
                <a:off x="3960001" y="1430295"/>
                <a:ext cx="2330044" cy="1316235"/>
                <a:chOff x="4203038" y="3345626"/>
                <a:chExt cx="2330044" cy="1316235"/>
              </a:xfrm>
            </p:grpSpPr>
            <p:sp>
              <p:nvSpPr>
                <p:cNvPr id="24" name="Rectangle 23">
                  <a:extLst>
                    <a:ext uri="{FF2B5EF4-FFF2-40B4-BE49-F238E27FC236}">
                      <a16:creationId xmlns:a16="http://schemas.microsoft.com/office/drawing/2014/main" id="{FFF0699B-E143-4630-90EA-0E569BCD1536}"/>
                    </a:ext>
                  </a:extLst>
                </p:cNvPr>
                <p:cNvSpPr/>
                <p:nvPr/>
              </p:nvSpPr>
              <p:spPr bwMode="auto">
                <a:xfrm>
                  <a:off x="4203038"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Hot </a:t>
                  </a:r>
                </a:p>
              </p:txBody>
            </p:sp>
            <p:sp>
              <p:nvSpPr>
                <p:cNvPr id="25" name="Temperature_hot">
                  <a:extLst>
                    <a:ext uri="{FF2B5EF4-FFF2-40B4-BE49-F238E27FC236}">
                      <a16:creationId xmlns:a16="http://schemas.microsoft.com/office/drawing/2014/main" id="{7F9A1936-1EEC-467E-95AF-AC20618ADFA0}"/>
                    </a:ext>
                  </a:extLst>
                </p:cNvPr>
                <p:cNvSpPr>
                  <a:spLocks noChangeAspect="1" noEditPoints="1"/>
                </p:cNvSpPr>
                <p:nvPr/>
              </p:nvSpPr>
              <p:spPr bwMode="auto">
                <a:xfrm>
                  <a:off x="5256137"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26" name="Freeform: Shape 25">
                  <a:extLst>
                    <a:ext uri="{FF2B5EF4-FFF2-40B4-BE49-F238E27FC236}">
                      <a16:creationId xmlns:a16="http://schemas.microsoft.com/office/drawing/2014/main" id="{6C8348E0-734F-4B71-ABB6-C5C5DD2579EE}"/>
                    </a:ext>
                  </a:extLst>
                </p:cNvPr>
                <p:cNvSpPr/>
                <p:nvPr/>
              </p:nvSpPr>
              <p:spPr bwMode="auto">
                <a:xfrm>
                  <a:off x="499355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6" name="Group 5">
                <a:extLst>
                  <a:ext uri="{FF2B5EF4-FFF2-40B4-BE49-F238E27FC236}">
                    <a16:creationId xmlns:a16="http://schemas.microsoft.com/office/drawing/2014/main" id="{D3BE3343-B7CA-4352-8440-20E1D3779E11}"/>
                  </a:ext>
                </a:extLst>
              </p:cNvPr>
              <p:cNvGrpSpPr/>
              <p:nvPr/>
            </p:nvGrpSpPr>
            <p:grpSpPr>
              <a:xfrm>
                <a:off x="6840784" y="1430295"/>
                <a:ext cx="2330044" cy="1316235"/>
                <a:chOff x="6042430" y="3345626"/>
                <a:chExt cx="2330044" cy="1316235"/>
              </a:xfrm>
            </p:grpSpPr>
            <p:sp>
              <p:nvSpPr>
                <p:cNvPr id="21" name="Rectangle 20">
                  <a:extLst>
                    <a:ext uri="{FF2B5EF4-FFF2-40B4-BE49-F238E27FC236}">
                      <a16:creationId xmlns:a16="http://schemas.microsoft.com/office/drawing/2014/main" id="{40D7EE80-5798-4EB6-8D7E-798DF797A401}"/>
                    </a:ext>
                  </a:extLst>
                </p:cNvPr>
                <p:cNvSpPr/>
                <p:nvPr/>
              </p:nvSpPr>
              <p:spPr bwMode="auto">
                <a:xfrm>
                  <a:off x="6042430"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Cool</a:t>
                  </a:r>
                </a:p>
              </p:txBody>
            </p:sp>
            <p:sp>
              <p:nvSpPr>
                <p:cNvPr id="22" name="Temperature_mild">
                  <a:extLst>
                    <a:ext uri="{FF2B5EF4-FFF2-40B4-BE49-F238E27FC236}">
                      <a16:creationId xmlns:a16="http://schemas.microsoft.com/office/drawing/2014/main" id="{9230C270-537A-48CA-8DB6-00E76931E633}"/>
                    </a:ext>
                  </a:extLst>
                </p:cNvPr>
                <p:cNvSpPr>
                  <a:spLocks noChangeAspect="1" noEditPoints="1"/>
                </p:cNvSpPr>
                <p:nvPr/>
              </p:nvSpPr>
              <p:spPr bwMode="auto">
                <a:xfrm>
                  <a:off x="709191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23" name="Freeform: Shape 22">
                  <a:extLst>
                    <a:ext uri="{FF2B5EF4-FFF2-40B4-BE49-F238E27FC236}">
                      <a16:creationId xmlns:a16="http://schemas.microsoft.com/office/drawing/2014/main" id="{C87297F0-A3A9-4C71-8B6D-48A902A8730C}"/>
                    </a:ext>
                  </a:extLst>
                </p:cNvPr>
                <p:cNvSpPr/>
                <p:nvPr/>
              </p:nvSpPr>
              <p:spPr bwMode="auto">
                <a:xfrm>
                  <a:off x="682932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7" name="Group 6">
                <a:extLst>
                  <a:ext uri="{FF2B5EF4-FFF2-40B4-BE49-F238E27FC236}">
                    <a16:creationId xmlns:a16="http://schemas.microsoft.com/office/drawing/2014/main" id="{7DEEF21E-9D3A-40C6-8DD3-71FDE24279F3}"/>
                  </a:ext>
                </a:extLst>
              </p:cNvPr>
              <p:cNvGrpSpPr/>
              <p:nvPr/>
            </p:nvGrpSpPr>
            <p:grpSpPr>
              <a:xfrm>
                <a:off x="7709887" y="5203199"/>
                <a:ext cx="2330044" cy="1252032"/>
                <a:chOff x="7820209" y="3409829"/>
                <a:chExt cx="2330044" cy="1252032"/>
              </a:xfrm>
            </p:grpSpPr>
            <p:sp>
              <p:nvSpPr>
                <p:cNvPr id="18" name="Archive_F03F">
                  <a:extLst>
                    <a:ext uri="{FF2B5EF4-FFF2-40B4-BE49-F238E27FC236}">
                      <a16:creationId xmlns:a16="http://schemas.microsoft.com/office/drawing/2014/main" id="{D6C3969B-C93E-4EE2-9F1C-CFB46D835B04}"/>
                    </a:ext>
                  </a:extLst>
                </p:cNvPr>
                <p:cNvSpPr>
                  <a:spLocks noChangeAspect="1" noEditPoints="1"/>
                </p:cNvSpPr>
                <p:nvPr/>
              </p:nvSpPr>
              <p:spPr bwMode="auto">
                <a:xfrm>
                  <a:off x="8685584"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9" name="Rectangle 18">
                  <a:extLst>
                    <a:ext uri="{FF2B5EF4-FFF2-40B4-BE49-F238E27FC236}">
                      <a16:creationId xmlns:a16="http://schemas.microsoft.com/office/drawing/2014/main" id="{5E45AE75-7FC1-4E65-8F87-D9DF1361F4C4}"/>
                    </a:ext>
                  </a:extLst>
                </p:cNvPr>
                <p:cNvSpPr/>
                <p:nvPr/>
              </p:nvSpPr>
              <p:spPr bwMode="auto">
                <a:xfrm>
                  <a:off x="7820209"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Archive</a:t>
                  </a:r>
                  <a:endPar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0" name="Freeform: Shape 19">
                  <a:extLst>
                    <a:ext uri="{FF2B5EF4-FFF2-40B4-BE49-F238E27FC236}">
                      <a16:creationId xmlns:a16="http://schemas.microsoft.com/office/drawing/2014/main" id="{F2C5D17C-0F15-4981-A21C-1B9E73B995C4}"/>
                    </a:ext>
                  </a:extLst>
                </p:cNvPr>
                <p:cNvSpPr/>
                <p:nvPr/>
              </p:nvSpPr>
              <p:spPr bwMode="auto">
                <a:xfrm>
                  <a:off x="8607107"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8" name="Group 7">
                <a:extLst>
                  <a:ext uri="{FF2B5EF4-FFF2-40B4-BE49-F238E27FC236}">
                    <a16:creationId xmlns:a16="http://schemas.microsoft.com/office/drawing/2014/main" id="{6AFAE673-B68D-46A7-866E-DFF3A83EE851}"/>
                  </a:ext>
                </a:extLst>
              </p:cNvPr>
              <p:cNvGrpSpPr/>
              <p:nvPr/>
            </p:nvGrpSpPr>
            <p:grpSpPr>
              <a:xfrm>
                <a:off x="4668828" y="5196940"/>
                <a:ext cx="2376171" cy="1316235"/>
                <a:chOff x="2597053" y="4293825"/>
                <a:chExt cx="2376171" cy="1316235"/>
              </a:xfrm>
            </p:grpSpPr>
            <p:sp>
              <p:nvSpPr>
                <p:cNvPr id="15" name="Rectangle 14">
                  <a:extLst>
                    <a:ext uri="{FF2B5EF4-FFF2-40B4-BE49-F238E27FC236}">
                      <a16:creationId xmlns:a16="http://schemas.microsoft.com/office/drawing/2014/main" id="{6A0A62CB-6086-4BC7-ACCF-69FBDD54E9F3}"/>
                    </a:ext>
                  </a:extLst>
                </p:cNvPr>
                <p:cNvSpPr/>
                <p:nvPr/>
              </p:nvSpPr>
              <p:spPr bwMode="auto">
                <a:xfrm>
                  <a:off x="2597053" y="5012782"/>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Premium </a:t>
                  </a:r>
                </a:p>
              </p:txBody>
            </p:sp>
            <p:sp>
              <p:nvSpPr>
                <p:cNvPr id="16" name="Freeform: Shape 15">
                  <a:extLst>
                    <a:ext uri="{FF2B5EF4-FFF2-40B4-BE49-F238E27FC236}">
                      <a16:creationId xmlns:a16="http://schemas.microsoft.com/office/drawing/2014/main" id="{F4997104-2CDA-4C07-A342-685D63F55A88}"/>
                    </a:ext>
                  </a:extLst>
                </p:cNvPr>
                <p:cNvSpPr/>
                <p:nvPr/>
              </p:nvSpPr>
              <p:spPr bwMode="auto">
                <a:xfrm>
                  <a:off x="3421556" y="5060037"/>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pic>
              <p:nvPicPr>
                <p:cNvPr id="17" name="Graphic 16" descr="Fire">
                  <a:extLst>
                    <a:ext uri="{FF2B5EF4-FFF2-40B4-BE49-F238E27FC236}">
                      <a16:creationId xmlns:a16="http://schemas.microsoft.com/office/drawing/2014/main" id="{0B345564-1BC9-4904-A60C-16D92C8D757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9238" y="4293825"/>
                  <a:ext cx="577923" cy="577923"/>
                </a:xfrm>
                <a:prstGeom prst="rect">
                  <a:avLst/>
                </a:prstGeom>
              </p:spPr>
            </p:pic>
          </p:grpSp>
          <p:pic>
            <p:nvPicPr>
              <p:cNvPr id="9" name="Graphic 8">
                <a:extLst>
                  <a:ext uri="{FF2B5EF4-FFF2-40B4-BE49-F238E27FC236}">
                    <a16:creationId xmlns:a16="http://schemas.microsoft.com/office/drawing/2014/main" id="{7E2A1404-6592-49A0-B991-DA12DAE7DC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2069" y="3924075"/>
                <a:ext cx="660152" cy="731520"/>
              </a:xfrm>
              <a:prstGeom prst="rect">
                <a:avLst/>
              </a:prstGeom>
            </p:spPr>
          </p:pic>
          <p:sp>
            <p:nvSpPr>
              <p:cNvPr id="10" name="Arrow: Left-Right 9">
                <a:extLst>
                  <a:ext uri="{FF2B5EF4-FFF2-40B4-BE49-F238E27FC236}">
                    <a16:creationId xmlns:a16="http://schemas.microsoft.com/office/drawing/2014/main" id="{B648A2B6-6C73-4F78-8F11-1E1F6E7DE32E}"/>
                  </a:ext>
                </a:extLst>
              </p:cNvPr>
              <p:cNvSpPr/>
              <p:nvPr/>
            </p:nvSpPr>
            <p:spPr bwMode="auto">
              <a:xfrm>
                <a:off x="5493331" y="1417732"/>
                <a:ext cx="210312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cool</a:t>
                </a:r>
              </a:p>
            </p:txBody>
          </p:sp>
          <p:sp>
            <p:nvSpPr>
              <p:cNvPr id="11" name="Arrow: Left-Right 10">
                <a:extLst>
                  <a:ext uri="{FF2B5EF4-FFF2-40B4-BE49-F238E27FC236}">
                    <a16:creationId xmlns:a16="http://schemas.microsoft.com/office/drawing/2014/main" id="{D5AFE99A-01C2-457E-8B25-DFDE0C97930B}"/>
                  </a:ext>
                </a:extLst>
              </p:cNvPr>
              <p:cNvSpPr/>
              <p:nvPr/>
            </p:nvSpPr>
            <p:spPr bwMode="auto">
              <a:xfrm rot="4500000">
                <a:off x="7333378" y="3446665"/>
                <a:ext cx="246888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Cool to archive</a:t>
                </a:r>
              </a:p>
            </p:txBody>
          </p:sp>
          <p:sp>
            <p:nvSpPr>
              <p:cNvPr id="12" name="Arrow: Left-Right 11">
                <a:extLst>
                  <a:ext uri="{FF2B5EF4-FFF2-40B4-BE49-F238E27FC236}">
                    <a16:creationId xmlns:a16="http://schemas.microsoft.com/office/drawing/2014/main" id="{0149D588-CC4F-4608-94F8-754FF6BE77F7}"/>
                  </a:ext>
                </a:extLst>
              </p:cNvPr>
              <p:cNvSpPr/>
              <p:nvPr/>
            </p:nvSpPr>
            <p:spPr bwMode="auto">
              <a:xfrm rot="2738520">
                <a:off x="5129140" y="3491354"/>
                <a:ext cx="374904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archive</a:t>
                </a:r>
              </a:p>
            </p:txBody>
          </p:sp>
          <p:sp>
            <p:nvSpPr>
              <p:cNvPr id="13" name="Arrow: Left-Right 12">
                <a:extLst>
                  <a:ext uri="{FF2B5EF4-FFF2-40B4-BE49-F238E27FC236}">
                    <a16:creationId xmlns:a16="http://schemas.microsoft.com/office/drawing/2014/main" id="{11393AE4-3847-49B3-9A50-E09805477EA3}"/>
                  </a:ext>
                </a:extLst>
              </p:cNvPr>
              <p:cNvSpPr/>
              <p:nvPr/>
            </p:nvSpPr>
            <p:spPr bwMode="auto">
              <a:xfrm rot="18900000">
                <a:off x="2538139" y="2853158"/>
                <a:ext cx="265176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grpSp>
        <p:sp>
          <p:nvSpPr>
            <p:cNvPr id="29" name="Arrow: Left-Right 28">
              <a:extLst>
                <a:ext uri="{FF2B5EF4-FFF2-40B4-BE49-F238E27FC236}">
                  <a16:creationId xmlns:a16="http://schemas.microsoft.com/office/drawing/2014/main" id="{577A7129-6DB1-4F65-8C85-8652EF10E74C}"/>
                </a:ext>
              </a:extLst>
            </p:cNvPr>
            <p:cNvSpPr/>
            <p:nvPr/>
          </p:nvSpPr>
          <p:spPr bwMode="auto">
            <a:xfrm rot="1404752">
              <a:off x="2112346" y="4355697"/>
              <a:ext cx="2276602" cy="628028"/>
            </a:xfrm>
            <a:prstGeom prst="leftRightArrow">
              <a:avLst>
                <a:gd name="adj1" fmla="val 50000"/>
                <a:gd name="adj2" fmla="val 50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grpSp>
    </p:spTree>
    <p:extLst>
      <p:ext uri="{BB962C8B-B14F-4D97-AF65-F5344CB8AC3E}">
        <p14:creationId xmlns:p14="http://schemas.microsoft.com/office/powerpoint/2010/main" val="32854305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Discover Blob storage lifecycle policies (1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6897"/>
            <a:ext cx="5394960" cy="3164969"/>
          </a:xfrm>
        </p:spPr>
        <p:txBody>
          <a:bodyPr/>
          <a:lstStyle/>
          <a:p>
            <a:pPr marL="342900" indent="-342900">
              <a:buFont typeface="Arial" panose="020B0604020202020204" pitchFamily="34" charset="0"/>
              <a:buChar char="•"/>
            </a:pPr>
            <a:r>
              <a:rPr lang="en-US" dirty="0"/>
              <a:t>A policy is a collection of rules</a:t>
            </a:r>
          </a:p>
          <a:p>
            <a:pPr marL="342900" indent="-342900">
              <a:buFont typeface="Arial" panose="020B0604020202020204" pitchFamily="34" charset="0"/>
              <a:buChar char="•"/>
            </a:pPr>
            <a:r>
              <a:rPr lang="en-US" dirty="0"/>
              <a:t>Each rule within the policy has several parameters</a:t>
            </a:r>
          </a:p>
          <a:p>
            <a:pPr marL="679045" lvl="1" indent="-342900"/>
            <a:r>
              <a:rPr lang="en-US" dirty="0"/>
              <a:t>name</a:t>
            </a:r>
          </a:p>
          <a:p>
            <a:pPr marL="679045" lvl="1" indent="-342900"/>
            <a:r>
              <a:rPr lang="en-US" dirty="0"/>
              <a:t>enabled</a:t>
            </a:r>
          </a:p>
          <a:p>
            <a:pPr marL="679045" lvl="1" indent="-342900"/>
            <a:r>
              <a:rPr lang="en-US" dirty="0"/>
              <a:t>type</a:t>
            </a:r>
          </a:p>
          <a:p>
            <a:pPr marL="679045" lvl="1" indent="-342900"/>
            <a:r>
              <a:rPr lang="en-US" dirty="0"/>
              <a:t>definition</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364951" y="1456897"/>
            <a:ext cx="5394960" cy="3529171"/>
          </a:xfrm>
        </p:spPr>
        <p:txBody>
          <a:bodyPr/>
          <a:lstStyle/>
          <a:p>
            <a:r>
              <a:rPr lang="en-US" dirty="0"/>
              <a:t>Rules</a:t>
            </a:r>
          </a:p>
          <a:p>
            <a:pPr lvl="1"/>
            <a:r>
              <a:rPr lang="en-US" dirty="0"/>
              <a:t>Each rule definition includes a filter set and an action set. </a:t>
            </a:r>
          </a:p>
          <a:p>
            <a:pPr lvl="1"/>
            <a:r>
              <a:rPr lang="en-US" dirty="0"/>
              <a:t>The filter set limits rule actions to a certain set of objects within a container or objects names. </a:t>
            </a:r>
          </a:p>
          <a:p>
            <a:pPr lvl="1"/>
            <a:r>
              <a:rPr lang="en-US" dirty="0"/>
              <a:t>The action set applies the tier or delete actions to the filtered set of objects.</a:t>
            </a:r>
          </a:p>
          <a:p>
            <a:pPr lvl="1"/>
            <a:endParaRPr lang="en-US" dirty="0"/>
          </a:p>
        </p:txBody>
      </p:sp>
    </p:spTree>
    <p:extLst>
      <p:ext uri="{BB962C8B-B14F-4D97-AF65-F5344CB8AC3E}">
        <p14:creationId xmlns:p14="http://schemas.microsoft.com/office/powerpoint/2010/main" val="40671009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EB83D6-8443-45FB-B63E-E4D76304CB27}"/>
              </a:ext>
            </a:extLst>
          </p:cNvPr>
          <p:cNvSpPr>
            <a:spLocks noGrp="1"/>
          </p:cNvSpPr>
          <p:nvPr>
            <p:ph type="title"/>
          </p:nvPr>
        </p:nvSpPr>
        <p:spPr/>
        <p:txBody>
          <a:bodyPr/>
          <a:lstStyle/>
          <a:p>
            <a:r>
              <a:rPr lang="en-US" dirty="0"/>
              <a:t>Discover Blob storage lifecycle policies (2 / 2)</a:t>
            </a:r>
          </a:p>
        </p:txBody>
      </p:sp>
      <p:sp>
        <p:nvSpPr>
          <p:cNvPr id="10" name="Content Placeholder 9">
            <a:extLst>
              <a:ext uri="{FF2B5EF4-FFF2-40B4-BE49-F238E27FC236}">
                <a16:creationId xmlns:a16="http://schemas.microsoft.com/office/drawing/2014/main" id="{C001FFE8-E21D-4E5B-AA85-1A39B7CD9563}"/>
              </a:ext>
            </a:extLst>
          </p:cNvPr>
          <p:cNvSpPr>
            <a:spLocks noGrp="1"/>
          </p:cNvSpPr>
          <p:nvPr>
            <p:ph sz="quarter" idx="10"/>
          </p:nvPr>
        </p:nvSpPr>
        <p:spPr>
          <a:solidFill>
            <a:schemeClr val="bg1"/>
          </a:solidFill>
        </p:spPr>
        <p:txBody>
          <a:bodyPr/>
          <a:lstStyle/>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"rules"</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"rule1"</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"enabled"</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"Lifecycle"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"definition"</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"rule2"</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"Lifecycle"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451A5"/>
                </a:solidFill>
                <a:effectLst/>
                <a:latin typeface="Consolas" panose="020B0609020204030204" pitchFamily="49" charset="0"/>
              </a:rPr>
              <a:t>"definition"</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a:t>
            </a:r>
          </a:p>
          <a:p>
            <a:endParaRPr lang="en-US" dirty="0"/>
          </a:p>
        </p:txBody>
      </p:sp>
      <p:graphicFrame>
        <p:nvGraphicFramePr>
          <p:cNvPr id="14" name="Content Placeholder 13">
            <a:extLst>
              <a:ext uri="{FF2B5EF4-FFF2-40B4-BE49-F238E27FC236}">
                <a16:creationId xmlns:a16="http://schemas.microsoft.com/office/drawing/2014/main" id="{AB20CFFA-FD3E-4363-B52F-A668CE47CD10}"/>
              </a:ext>
            </a:extLst>
          </p:cNvPr>
          <p:cNvGraphicFramePr>
            <a:graphicFrameLocks noGrp="1"/>
          </p:cNvGraphicFramePr>
          <p:nvPr>
            <p:ph sz="quarter" idx="11"/>
            <p:extLst>
              <p:ext uri="{D42A27DB-BD31-4B8C-83A1-F6EECF244321}">
                <p14:modId xmlns:p14="http://schemas.microsoft.com/office/powerpoint/2010/main" val="3068793010"/>
              </p:ext>
            </p:extLst>
          </p:nvPr>
        </p:nvGraphicFramePr>
        <p:xfrm>
          <a:off x="5815991" y="1485825"/>
          <a:ext cx="5543549" cy="2473670"/>
        </p:xfrm>
        <a:graphic>
          <a:graphicData uri="http://schemas.openxmlformats.org/drawingml/2006/table">
            <a:tbl>
              <a:tblPr firstRow="1" firstCol="1">
                <a:tableStyleId>{F2DE63D5-997A-4646-A377-4702673A728D}</a:tableStyleId>
              </a:tblPr>
              <a:tblGrid>
                <a:gridCol w="2084922">
                  <a:extLst>
                    <a:ext uri="{9D8B030D-6E8A-4147-A177-3AD203B41FA5}">
                      <a16:colId xmlns:a16="http://schemas.microsoft.com/office/drawing/2014/main" val="3196811669"/>
                    </a:ext>
                  </a:extLst>
                </a:gridCol>
                <a:gridCol w="2203285">
                  <a:extLst>
                    <a:ext uri="{9D8B030D-6E8A-4147-A177-3AD203B41FA5}">
                      <a16:colId xmlns:a16="http://schemas.microsoft.com/office/drawing/2014/main" val="2611657579"/>
                    </a:ext>
                  </a:extLst>
                </a:gridCol>
                <a:gridCol w="1255342">
                  <a:extLst>
                    <a:ext uri="{9D8B030D-6E8A-4147-A177-3AD203B41FA5}">
                      <a16:colId xmlns:a16="http://schemas.microsoft.com/office/drawing/2014/main" val="94463334"/>
                    </a:ext>
                  </a:extLst>
                </a:gridCol>
              </a:tblGrid>
              <a:tr h="146627">
                <a:tc>
                  <a:txBody>
                    <a:bodyPr/>
                    <a:lstStyle/>
                    <a:p>
                      <a:pPr algn="l"/>
                      <a:r>
                        <a:rPr lang="en-US" sz="1800" dirty="0">
                          <a:effectLst/>
                        </a:rPr>
                        <a:t>Parameter name</a:t>
                      </a:r>
                      <a:endParaRPr lang="en-US" sz="1800" b="1" dirty="0">
                        <a:effectLst/>
                      </a:endParaRPr>
                    </a:p>
                  </a:txBody>
                  <a:tcPr marL="26015" marR="26015" marT="30744" marB="30744" anchor="ctr"/>
                </a:tc>
                <a:tc>
                  <a:txBody>
                    <a:bodyPr/>
                    <a:lstStyle/>
                    <a:p>
                      <a:pPr algn="l"/>
                      <a:r>
                        <a:rPr lang="en-US" sz="1800" dirty="0">
                          <a:effectLst/>
                        </a:rPr>
                        <a:t>Parameter type</a:t>
                      </a:r>
                      <a:endParaRPr lang="en-US" sz="1800" b="1" dirty="0">
                        <a:effectLst/>
                      </a:endParaRPr>
                    </a:p>
                  </a:txBody>
                  <a:tcPr marL="26015" marR="26015" marT="30744" marB="30744" anchor="ctr"/>
                </a:tc>
                <a:tc>
                  <a:txBody>
                    <a:bodyPr/>
                    <a:lstStyle/>
                    <a:p>
                      <a:pPr algn="l"/>
                      <a:r>
                        <a:rPr lang="en-US" sz="1800" dirty="0">
                          <a:effectLst/>
                        </a:rPr>
                        <a:t>Required</a:t>
                      </a:r>
                      <a:endParaRPr lang="en-US" sz="1800" b="1" dirty="0">
                        <a:effectLst/>
                      </a:endParaRPr>
                    </a:p>
                  </a:txBody>
                  <a:tcPr marL="26015" marR="26015" marT="30744" marB="30744" anchor="ctr"/>
                </a:tc>
                <a:extLst>
                  <a:ext uri="{0D108BD9-81ED-4DB2-BD59-A6C34878D82A}">
                    <a16:rowId xmlns:a16="http://schemas.microsoft.com/office/drawing/2014/main" val="1792059202"/>
                  </a:ext>
                </a:extLst>
              </a:tr>
              <a:tr h="472991">
                <a:tc>
                  <a:txBody>
                    <a:bodyPr/>
                    <a:lstStyle/>
                    <a:p>
                      <a:pPr algn="l"/>
                      <a:r>
                        <a:rPr lang="en-US" sz="1800" b="0" i="1" dirty="0">
                          <a:effectLst/>
                        </a:rPr>
                        <a:t>name</a:t>
                      </a:r>
                    </a:p>
                  </a:txBody>
                  <a:tcPr marL="30744" marR="30744" marT="23650" marB="23650" anchor="ctr"/>
                </a:tc>
                <a:tc>
                  <a:txBody>
                    <a:bodyPr/>
                    <a:lstStyle/>
                    <a:p>
                      <a:pPr algn="l"/>
                      <a:r>
                        <a:rPr lang="en-US" sz="1800" dirty="0">
                          <a:effectLst/>
                        </a:rPr>
                        <a:t>String</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4097090851"/>
                  </a:ext>
                </a:extLst>
              </a:tr>
              <a:tr h="472991">
                <a:tc>
                  <a:txBody>
                    <a:bodyPr/>
                    <a:lstStyle/>
                    <a:p>
                      <a:pPr algn="l"/>
                      <a:r>
                        <a:rPr lang="en-US" sz="1800" b="0" i="1" dirty="0">
                          <a:effectLst/>
                        </a:rPr>
                        <a:t>enabled</a:t>
                      </a:r>
                    </a:p>
                  </a:txBody>
                  <a:tcPr marL="30744" marR="30744" marT="23650" marB="23650" anchor="ctr"/>
                </a:tc>
                <a:tc>
                  <a:txBody>
                    <a:bodyPr/>
                    <a:lstStyle/>
                    <a:p>
                      <a:pPr algn="l"/>
                      <a:r>
                        <a:rPr lang="en-US" sz="1800" dirty="0">
                          <a:effectLst/>
                        </a:rPr>
                        <a:t>Boolean</a:t>
                      </a:r>
                    </a:p>
                  </a:txBody>
                  <a:tcPr marL="30744" marR="30744" marT="23650" marB="23650" anchor="ctr"/>
                </a:tc>
                <a:tc>
                  <a:txBody>
                    <a:bodyPr/>
                    <a:lstStyle/>
                    <a:p>
                      <a:pPr algn="r"/>
                      <a:r>
                        <a:rPr lang="en-US" sz="1800" dirty="0">
                          <a:effectLst/>
                          <a:latin typeface="Consolas" panose="020B0609020204030204" pitchFamily="49" charset="0"/>
                        </a:rPr>
                        <a:t>False</a:t>
                      </a:r>
                    </a:p>
                  </a:txBody>
                  <a:tcPr marL="30744" marR="30744" marT="23650" marB="23650" anchor="ctr"/>
                </a:tc>
                <a:extLst>
                  <a:ext uri="{0D108BD9-81ED-4DB2-BD59-A6C34878D82A}">
                    <a16:rowId xmlns:a16="http://schemas.microsoft.com/office/drawing/2014/main" val="592475194"/>
                  </a:ext>
                </a:extLst>
              </a:tr>
              <a:tr h="217576">
                <a:tc>
                  <a:txBody>
                    <a:bodyPr/>
                    <a:lstStyle/>
                    <a:p>
                      <a:pPr algn="l"/>
                      <a:r>
                        <a:rPr lang="en-US" sz="1800" b="0" i="1" dirty="0">
                          <a:effectLst/>
                        </a:rPr>
                        <a:t>type</a:t>
                      </a:r>
                    </a:p>
                  </a:txBody>
                  <a:tcPr marL="30744" marR="30744" marT="23650" marB="23650" anchor="ctr"/>
                </a:tc>
                <a:tc>
                  <a:txBody>
                    <a:bodyPr/>
                    <a:lstStyle/>
                    <a:p>
                      <a:pPr algn="l"/>
                      <a:r>
                        <a:rPr lang="en-US" sz="1800" dirty="0">
                          <a:effectLst/>
                        </a:rPr>
                        <a:t>An enum value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2516752567"/>
                  </a:ext>
                </a:extLst>
              </a:tr>
              <a:tr h="302714">
                <a:tc>
                  <a:txBody>
                    <a:bodyPr/>
                    <a:lstStyle/>
                    <a:p>
                      <a:pPr algn="l"/>
                      <a:r>
                        <a:rPr lang="en-US" sz="1800" b="0" i="1" dirty="0">
                          <a:effectLst/>
                        </a:rPr>
                        <a:t>definition</a:t>
                      </a:r>
                    </a:p>
                  </a:txBody>
                  <a:tcPr marL="30744" marR="30744" marT="23650" marB="23650" anchor="ctr"/>
                </a:tc>
                <a:tc>
                  <a:txBody>
                    <a:bodyPr/>
                    <a:lstStyle/>
                    <a:p>
                      <a:pPr algn="l"/>
                      <a:r>
                        <a:rPr lang="en-US" sz="1800" dirty="0">
                          <a:effectLst/>
                        </a:rPr>
                        <a:t>An object that defines the lifecycle rule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647672330"/>
                  </a:ext>
                </a:extLst>
              </a:tr>
            </a:tbl>
          </a:graphicData>
        </a:graphic>
      </p:graphicFrame>
      <p:sp>
        <p:nvSpPr>
          <p:cNvPr id="12" name="TextBox 11">
            <a:extLst>
              <a:ext uri="{FF2B5EF4-FFF2-40B4-BE49-F238E27FC236}">
                <a16:creationId xmlns:a16="http://schemas.microsoft.com/office/drawing/2014/main" id="{BB4CC427-BDA4-4002-9DB2-EB9B8355E779}"/>
              </a:ext>
            </a:extLst>
          </p:cNvPr>
          <p:cNvSpPr txBox="1"/>
          <p:nvPr/>
        </p:nvSpPr>
        <p:spPr>
          <a:xfrm>
            <a:off x="225469" y="956395"/>
            <a:ext cx="2530257" cy="664797"/>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400" b="0" i="0" u="none" strike="noStrike" kern="1200" cap="none" spc="-49" normalizeH="0" baseline="0" noProof="0" dirty="0">
                <a:ln>
                  <a:noFill/>
                </a:ln>
                <a:solidFill>
                  <a:srgbClr val="0078D4"/>
                </a:solidFill>
                <a:effectLst/>
                <a:uLnTx/>
                <a:uFillTx/>
                <a:latin typeface="Segoe UI Semibold"/>
                <a:ea typeface="+mn-ea"/>
                <a:cs typeface="+mn-cs"/>
              </a:rPr>
              <a:t>Policy example</a:t>
            </a:r>
          </a:p>
        </p:txBody>
      </p:sp>
    </p:spTree>
    <p:extLst>
      <p:ext uri="{BB962C8B-B14F-4D97-AF65-F5344CB8AC3E}">
        <p14:creationId xmlns:p14="http://schemas.microsoft.com/office/powerpoint/2010/main" val="14694277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Implement Blob storage lifecycle policies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416320"/>
          </a:xfrm>
          <a:noFill/>
        </p:spPr>
        <p:txBody>
          <a:bodyPr/>
          <a:lstStyle/>
          <a:p>
            <a:pPr marL="342900" indent="-342900">
              <a:buFont typeface="Arial" panose="020B0604020202020204" pitchFamily="34" charset="0"/>
              <a:buChar char="•"/>
            </a:pPr>
            <a:r>
              <a:rPr lang="en-US" dirty="0"/>
              <a:t>Azure portal</a:t>
            </a:r>
          </a:p>
          <a:p>
            <a:pPr marL="679045" lvl="1" indent="-342900"/>
            <a:r>
              <a:rPr lang="en-US" dirty="0"/>
              <a:t>Azure portal List view</a:t>
            </a:r>
          </a:p>
          <a:p>
            <a:pPr marL="679045" lvl="1" indent="-342900"/>
            <a:r>
              <a:rPr lang="en-US" dirty="0"/>
              <a:t>Azure portal Code view</a:t>
            </a:r>
          </a:p>
          <a:p>
            <a:pPr marL="342900" indent="-342900">
              <a:buFont typeface="Arial" panose="020B0604020202020204" pitchFamily="34" charset="0"/>
              <a:buChar char="•"/>
            </a:pPr>
            <a:r>
              <a:rPr lang="en-US" dirty="0"/>
              <a:t>Command line</a:t>
            </a:r>
          </a:p>
          <a:p>
            <a:pPr marL="679045" lvl="1" indent="-342900"/>
            <a:r>
              <a:rPr lang="en-US" dirty="0"/>
              <a:t>PowerShell</a:t>
            </a:r>
          </a:p>
          <a:p>
            <a:pPr marL="679045" lvl="1" indent="-342900"/>
            <a:r>
              <a:rPr lang="en-US" dirty="0"/>
              <a:t>Azure CLI</a:t>
            </a:r>
          </a:p>
          <a:p>
            <a:pPr marL="342900" indent="-342900">
              <a:buFont typeface="Arial" panose="020B0604020202020204" pitchFamily="34" charset="0"/>
              <a:buChar char="•"/>
            </a:pPr>
            <a:r>
              <a:rPr lang="en-US" dirty="0"/>
              <a:t>REST APIs</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5390107" y="1456896"/>
            <a:ext cx="5657850" cy="1292662"/>
          </a:xfrm>
          <a:noFill/>
          <a:ln w="25400">
            <a:solidFill>
              <a:srgbClr val="0078D4"/>
            </a:solidFill>
          </a:ln>
        </p:spPr>
        <p:txBody>
          <a:bodyPr lIns="91440" rIns="91440"/>
          <a:lstStyle/>
          <a:p>
            <a:pPr>
              <a:spcBef>
                <a:spcPts val="0"/>
              </a:spcBef>
              <a:spcAft>
                <a:spcPts val="0"/>
              </a:spcAft>
            </a:pPr>
            <a:r>
              <a:rPr lang="en-US" sz="1800" b="0" dirty="0" err="1">
                <a:solidFill>
                  <a:srgbClr val="0000FF"/>
                </a:solidFill>
                <a:effectLst/>
                <a:latin typeface="Consolas" panose="020B0609020204030204" pitchFamily="49" charset="0"/>
              </a:rPr>
              <a:t>az</a:t>
            </a:r>
            <a:r>
              <a:rPr lang="en-US" sz="1800" b="0" dirty="0">
                <a:solidFill>
                  <a:srgbClr val="0000FF"/>
                </a:solidFill>
                <a:effectLst/>
                <a:latin typeface="Consolas" panose="020B0609020204030204" pitchFamily="49" charset="0"/>
              </a:rPr>
              <a:t> storage account management-policy create \</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FF"/>
                </a:solidFill>
                <a:effectLst/>
                <a:latin typeface="Consolas" panose="020B0609020204030204" pitchFamily="49" charset="0"/>
              </a:rPr>
              <a:t>    </a:t>
            </a:r>
            <a:r>
              <a:rPr lang="en-US" sz="1800" b="0" dirty="0">
                <a:solidFill>
                  <a:srgbClr val="001080"/>
                </a:solidFill>
                <a:effectLst/>
                <a:latin typeface="Consolas" panose="020B0609020204030204" pitchFamily="49" charset="0"/>
              </a:rPr>
              <a:t>--account-name </a:t>
            </a:r>
            <a:r>
              <a:rPr lang="en-US" sz="1800" b="0" dirty="0">
                <a:solidFill>
                  <a:srgbClr val="A31515"/>
                </a:solidFill>
                <a:effectLst/>
                <a:latin typeface="Consolas" panose="020B0609020204030204" pitchFamily="49" charset="0"/>
              </a:rPr>
              <a:t>&lt;storage-account&gt; \</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FF"/>
                </a:solidFill>
                <a:effectLst/>
                <a:latin typeface="Consolas" panose="020B0609020204030204" pitchFamily="49" charset="0"/>
              </a:rPr>
              <a:t>    </a:t>
            </a:r>
            <a:r>
              <a:rPr lang="en-US" sz="1800" b="0" dirty="0">
                <a:solidFill>
                  <a:srgbClr val="001080"/>
                </a:solidFill>
                <a:effectLst/>
                <a:latin typeface="Consolas" panose="020B0609020204030204" pitchFamily="49" charset="0"/>
              </a:rPr>
              <a:t>--policy </a:t>
            </a:r>
            <a:r>
              <a:rPr lang="en-US" sz="1800" b="0" dirty="0">
                <a:solidFill>
                  <a:srgbClr val="A31515"/>
                </a:solidFill>
                <a:effectLst/>
                <a:latin typeface="Consolas" panose="020B0609020204030204" pitchFamily="49" charset="0"/>
              </a:rPr>
              <a:t>@policy.json \</a:t>
            </a:r>
            <a:endParaRPr lang="en-US" sz="1800" b="0" dirty="0">
              <a:solidFill>
                <a:srgbClr val="000000"/>
              </a:solidFill>
              <a:effectLst/>
              <a:latin typeface="Consolas" panose="020B0609020204030204" pitchFamily="49" charset="0"/>
            </a:endParaRPr>
          </a:p>
          <a:p>
            <a:pPr>
              <a:spcBef>
                <a:spcPts val="0"/>
              </a:spcBef>
              <a:spcAft>
                <a:spcPts val="0"/>
              </a:spcAft>
            </a:pPr>
            <a:r>
              <a:rPr lang="en-US" sz="1800" b="0" dirty="0">
                <a:solidFill>
                  <a:srgbClr val="0000FF"/>
                </a:solidFill>
                <a:effectLst/>
                <a:latin typeface="Consolas" panose="020B0609020204030204" pitchFamily="49" charset="0"/>
              </a:rPr>
              <a:t>    </a:t>
            </a:r>
            <a:r>
              <a:rPr lang="en-US" sz="1800" b="0" dirty="0">
                <a:solidFill>
                  <a:srgbClr val="001080"/>
                </a:solidFill>
                <a:effectLst/>
                <a:latin typeface="Consolas" panose="020B0609020204030204" pitchFamily="49" charset="0"/>
              </a:rPr>
              <a:t>--resource-group </a:t>
            </a:r>
            <a:r>
              <a:rPr lang="en-US" sz="1800" b="0" dirty="0">
                <a:solidFill>
                  <a:srgbClr val="A31515"/>
                </a:solidFill>
                <a:effectLst/>
                <a:latin typeface="Consolas" panose="020B0609020204030204" pitchFamily="49" charset="0"/>
              </a:rPr>
              <a:t>&lt;resource-group&gt;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593004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Rehydrate blob data from the archive tier</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6897"/>
            <a:ext cx="5394960" cy="1795363"/>
          </a:xfrm>
        </p:spPr>
        <p:txBody>
          <a:bodyPr/>
          <a:lstStyle/>
          <a:p>
            <a:r>
              <a:rPr lang="en-US" dirty="0"/>
              <a:t>Two options for rehydrating a blob that is stored in the archive tier:</a:t>
            </a:r>
          </a:p>
          <a:p>
            <a:pPr lvl="1"/>
            <a:r>
              <a:rPr lang="en-US" dirty="0"/>
              <a:t>Copy an archived blob to an online tier</a:t>
            </a:r>
          </a:p>
          <a:p>
            <a:pPr lvl="1"/>
            <a:r>
              <a:rPr lang="en-US" dirty="0"/>
              <a:t>Change a blob's access tier to an online tier</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364951" y="1456897"/>
            <a:ext cx="5394960" cy="1426031"/>
          </a:xfrm>
        </p:spPr>
        <p:txBody>
          <a:bodyPr/>
          <a:lstStyle/>
          <a:p>
            <a:r>
              <a:rPr lang="en-US" dirty="0"/>
              <a:t>Rehydration priority</a:t>
            </a:r>
          </a:p>
          <a:p>
            <a:pPr lvl="1"/>
            <a:r>
              <a:rPr lang="en-US" dirty="0"/>
              <a:t>Standard priority</a:t>
            </a:r>
          </a:p>
          <a:p>
            <a:pPr lvl="1"/>
            <a:r>
              <a:rPr lang="en-US" dirty="0"/>
              <a:t>High priority</a:t>
            </a:r>
          </a:p>
        </p:txBody>
      </p:sp>
    </p:spTree>
    <p:extLst>
      <p:ext uri="{BB962C8B-B14F-4D97-AF65-F5344CB8AC3E}">
        <p14:creationId xmlns:p14="http://schemas.microsoft.com/office/powerpoint/2010/main" val="25928152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Work with Azure Blob storage</a:t>
            </a:r>
          </a:p>
        </p:txBody>
      </p:sp>
      <p:pic>
        <p:nvPicPr>
          <p:cNvPr id="3" name="Picture 2" descr="Icon of a gear inside a circle">
            <a:extLst>
              <a:ext uri="{FF2B5EF4-FFF2-40B4-BE49-F238E27FC236}">
                <a16:creationId xmlns:a16="http://schemas.microsoft.com/office/drawing/2014/main" id="{E4B0F18D-7232-4770-9928-42A69E18FECD}"/>
              </a:ext>
            </a:extLst>
          </p:cNvPr>
          <p:cNvPicPr>
            <a:picLocks noChangeAspect="1"/>
          </p:cNvPicPr>
          <p:nvPr/>
        </p:nvPicPr>
        <p:blipFill>
          <a:blip r:embed="rId3"/>
          <a:stretch>
            <a:fillRect/>
          </a:stretch>
        </p:blipFill>
        <p:spPr>
          <a:xfrm>
            <a:off x="10164930" y="2788920"/>
            <a:ext cx="1280160" cy="1280160"/>
          </a:xfrm>
          <a:prstGeom prst="rect">
            <a:avLst/>
          </a:prstGeom>
        </p:spPr>
      </p:pic>
    </p:spTree>
    <p:extLst>
      <p:ext uri="{BB962C8B-B14F-4D97-AF65-F5344CB8AC3E}">
        <p14:creationId xmlns:p14="http://schemas.microsoft.com/office/powerpoint/2010/main" val="8358425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Explore Azure Blob storage client library</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847252350"/>
              </p:ext>
            </p:extLst>
          </p:nvPr>
        </p:nvGraphicFramePr>
        <p:xfrm>
          <a:off x="418644" y="1457177"/>
          <a:ext cx="11200542" cy="3615346"/>
        </p:xfrm>
        <a:graphic>
          <a:graphicData uri="http://schemas.openxmlformats.org/drawingml/2006/table">
            <a:tbl>
              <a:tblPr firstRow="1" bandRow="1">
                <a:tableStyleId>{5C22544A-7EE6-4342-B048-85BDC9FD1C3A}</a:tableStyleId>
              </a:tblPr>
              <a:tblGrid>
                <a:gridCol w="2513742">
                  <a:extLst>
                    <a:ext uri="{9D8B030D-6E8A-4147-A177-3AD203B41FA5}">
                      <a16:colId xmlns:a16="http://schemas.microsoft.com/office/drawing/2014/main" val="2356772570"/>
                    </a:ext>
                  </a:extLst>
                </a:gridCol>
                <a:gridCol w="8686800">
                  <a:extLst>
                    <a:ext uri="{9D8B030D-6E8A-4147-A177-3AD203B41FA5}">
                      <a16:colId xmlns:a16="http://schemas.microsoft.com/office/drawing/2014/main" val="2248324712"/>
                    </a:ext>
                  </a:extLst>
                </a:gridCol>
              </a:tblGrid>
              <a:tr h="53608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Class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90569">
                <a:tc>
                  <a:txBody>
                    <a:bodyPr/>
                    <a:lstStyle/>
                    <a:p>
                      <a:r>
                        <a:rPr lang="en-US" sz="1700" dirty="0" err="1">
                          <a:solidFill>
                            <a:schemeClr val="tx1"/>
                          </a:solidFill>
                        </a:rPr>
                        <a:t>BlobClient</a:t>
                      </a:r>
                      <a:endParaRPr lang="en-US" sz="17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The </a:t>
                      </a:r>
                      <a:r>
                        <a:rPr lang="en-US" sz="1700" dirty="0" err="1">
                          <a:solidFill>
                            <a:schemeClr val="tx1"/>
                          </a:solidFill>
                        </a:rPr>
                        <a:t>BlobClient</a:t>
                      </a:r>
                      <a:r>
                        <a:rPr lang="en-US" sz="1700" dirty="0">
                          <a:solidFill>
                            <a:schemeClr val="tx1"/>
                          </a:solidFill>
                        </a:rPr>
                        <a:t> allows you to manipulate Azure Storage blobs.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96360">
                <a:tc>
                  <a:txBody>
                    <a:bodyPr/>
                    <a:lstStyle/>
                    <a:p>
                      <a:r>
                        <a:rPr lang="en-US" sz="1700" dirty="0" err="1">
                          <a:solidFill>
                            <a:schemeClr val="tx1"/>
                          </a:solidFill>
                        </a:rPr>
                        <a:t>BlobClientOptions</a:t>
                      </a:r>
                      <a:endParaRPr lang="en-US" sz="17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Provides the client configuration options for connecting to Azure Blob Storage.</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96360">
                <a:tc>
                  <a:txBody>
                    <a:bodyPr/>
                    <a:lstStyle/>
                    <a:p>
                      <a:r>
                        <a:rPr lang="en-US" sz="1700" dirty="0" err="1">
                          <a:solidFill>
                            <a:schemeClr val="tx1"/>
                          </a:solidFill>
                        </a:rPr>
                        <a:t>BlobContainerClient</a:t>
                      </a:r>
                      <a:endParaRPr lang="en-US" sz="17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The </a:t>
                      </a:r>
                      <a:r>
                        <a:rPr lang="en-US" sz="1700" dirty="0" err="1">
                          <a:solidFill>
                            <a:schemeClr val="tx1"/>
                          </a:solidFill>
                        </a:rPr>
                        <a:t>BlobContainerClient</a:t>
                      </a:r>
                      <a:r>
                        <a:rPr lang="en-US" sz="1700" dirty="0">
                          <a:solidFill>
                            <a:schemeClr val="tx1"/>
                          </a:solidFill>
                        </a:rPr>
                        <a:t> allows you to manipulate Azure Storage containers and their blobs.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96360">
                <a:tc>
                  <a:txBody>
                    <a:bodyPr/>
                    <a:lstStyle/>
                    <a:p>
                      <a:r>
                        <a:rPr lang="en-US" sz="1700" dirty="0" err="1">
                          <a:solidFill>
                            <a:schemeClr val="tx1"/>
                          </a:solidFill>
                        </a:rPr>
                        <a:t>BlobServiceClient</a:t>
                      </a:r>
                      <a:endParaRPr lang="en-US" sz="17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The </a:t>
                      </a:r>
                      <a:r>
                        <a:rPr lang="en-US" sz="1700" dirty="0" err="1">
                          <a:solidFill>
                            <a:schemeClr val="tx1"/>
                          </a:solidFill>
                        </a:rPr>
                        <a:t>BlobServiceClient</a:t>
                      </a:r>
                      <a:r>
                        <a:rPr lang="en-US" sz="1700" dirty="0">
                          <a:solidFill>
                            <a:schemeClr val="tx1"/>
                          </a:solidFill>
                        </a:rPr>
                        <a:t> allows you to manipulate Azure Storage service resources and blob containers. The storage account provides the top-level namespace for the Blob service.</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96360">
                <a:tc>
                  <a:txBody>
                    <a:bodyPr/>
                    <a:lstStyle/>
                    <a:p>
                      <a:r>
                        <a:rPr lang="en-US" sz="1700" dirty="0" err="1">
                          <a:solidFill>
                            <a:schemeClr val="tx1"/>
                          </a:solidFill>
                        </a:rPr>
                        <a:t>BlobUriBuilder</a:t>
                      </a:r>
                      <a:endParaRPr lang="en-US" sz="17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The </a:t>
                      </a:r>
                      <a:r>
                        <a:rPr lang="en-US" sz="1700" dirty="0" err="1">
                          <a:solidFill>
                            <a:schemeClr val="tx1"/>
                          </a:solidFill>
                        </a:rPr>
                        <a:t>BlobUriBuilder</a:t>
                      </a:r>
                      <a:r>
                        <a:rPr lang="en-US" sz="1700" dirty="0">
                          <a:solidFill>
                            <a:schemeClr val="tx1"/>
                          </a:solidFill>
                        </a:rPr>
                        <a:t> class provides a convenient way to modify the contents of a Uri instance to point to different Azure Storage resources like an account, container, or blob.</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72498597"/>
                  </a:ext>
                </a:extLst>
              </a:tr>
            </a:tbl>
          </a:graphicData>
        </a:graphic>
      </p:graphicFrame>
    </p:spTree>
    <p:extLst>
      <p:ext uri="{BB962C8B-B14F-4D97-AF65-F5344CB8AC3E}">
        <p14:creationId xmlns:p14="http://schemas.microsoft.com/office/powerpoint/2010/main" val="7796927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Explore Azure Blob storage</a:t>
            </a:r>
          </a:p>
        </p:txBody>
      </p:sp>
      <p:pic>
        <p:nvPicPr>
          <p:cNvPr id="2" name="Picture 1" descr="Icon of three concentric arcs">
            <a:extLst>
              <a:ext uri="{FF2B5EF4-FFF2-40B4-BE49-F238E27FC236}">
                <a16:creationId xmlns:a16="http://schemas.microsoft.com/office/drawing/2014/main" id="{48D68733-2978-46E2-89D1-659B81516D78}"/>
              </a:ext>
            </a:extLst>
          </p:cNvPr>
          <p:cNvPicPr>
            <a:picLocks noChangeAspect="1"/>
          </p:cNvPicPr>
          <p:nvPr/>
        </p:nvPicPr>
        <p:blipFill>
          <a:blip r:embed="rId3"/>
          <a:stretch>
            <a:fillRect/>
          </a:stretch>
        </p:blipFill>
        <p:spPr>
          <a:xfrm>
            <a:off x="10172558" y="2785533"/>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1016402"/>
          </a:xfrm>
        </p:spPr>
        <p:txBody>
          <a:bodyPr/>
          <a:lstStyle/>
          <a:p>
            <a:r>
              <a:rPr lang="en-US" dirty="0"/>
              <a:t>Exercise: Create Blob storage resources by using the .NET client library</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89" y="1852180"/>
            <a:ext cx="3650357" cy="1752428"/>
          </a:xfrm>
        </p:spPr>
        <p:txBody>
          <a:bodyPr/>
          <a:lstStyle/>
          <a:p>
            <a:r>
              <a:rPr lang="en-US" dirty="0"/>
              <a:t>Task 1: Setting up</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77544" y="1852180"/>
            <a:ext cx="3650357" cy="1752428"/>
          </a:xfrm>
        </p:spPr>
        <p:txBody>
          <a:bodyPr/>
          <a:lstStyle/>
          <a:p>
            <a:r>
              <a:rPr lang="en-US" dirty="0"/>
              <a:t>Task 2: Prepare the .NET project</a:t>
            </a:r>
          </a:p>
        </p:txBody>
      </p:sp>
      <p:sp>
        <p:nvSpPr>
          <p:cNvPr id="2" name="Text Placeholder 1">
            <a:extLst>
              <a:ext uri="{FF2B5EF4-FFF2-40B4-BE49-F238E27FC236}">
                <a16:creationId xmlns:a16="http://schemas.microsoft.com/office/drawing/2014/main" id="{0EA92DA2-96B0-4E41-80DC-E072500321CE}"/>
              </a:ext>
            </a:extLst>
          </p:cNvPr>
          <p:cNvSpPr>
            <a:spLocks noGrp="1"/>
          </p:cNvSpPr>
          <p:nvPr>
            <p:ph type="body" sz="quarter" idx="18"/>
          </p:nvPr>
        </p:nvSpPr>
        <p:spPr>
          <a:xfrm>
            <a:off x="8123000" y="1852180"/>
            <a:ext cx="3650357" cy="1752428"/>
          </a:xfrm>
        </p:spPr>
        <p:txBody>
          <a:bodyPr/>
          <a:lstStyle/>
          <a:p>
            <a:r>
              <a:rPr lang="en-US" dirty="0"/>
              <a:t>Task 3 : Build the full app</a:t>
            </a:r>
          </a:p>
          <a:p>
            <a:pPr marL="171450" lvl="1" indent="-171450">
              <a:spcBef>
                <a:spcPts val="0"/>
              </a:spcBef>
              <a:spcAft>
                <a:spcPts val="0"/>
              </a:spcAft>
              <a:buFont typeface="Arial" panose="020B0604020202020204" pitchFamily="34" charset="0"/>
              <a:buChar char="•"/>
            </a:pPr>
            <a:r>
              <a:rPr lang="en-US" sz="1400" dirty="0"/>
              <a:t>Create a container</a:t>
            </a:r>
          </a:p>
          <a:p>
            <a:pPr marL="171450" lvl="1" indent="-171450">
              <a:spcBef>
                <a:spcPts val="0"/>
              </a:spcBef>
              <a:spcAft>
                <a:spcPts val="0"/>
              </a:spcAft>
              <a:buFont typeface="Arial" panose="020B0604020202020204" pitchFamily="34" charset="0"/>
              <a:buChar char="•"/>
            </a:pPr>
            <a:r>
              <a:rPr lang="en-US" sz="1400" dirty="0"/>
              <a:t>Upload blobs to a container</a:t>
            </a:r>
          </a:p>
          <a:p>
            <a:pPr marL="171450" lvl="1" indent="-171450">
              <a:spcBef>
                <a:spcPts val="0"/>
              </a:spcBef>
              <a:spcAft>
                <a:spcPts val="0"/>
              </a:spcAft>
              <a:buFont typeface="Arial" panose="020B0604020202020204" pitchFamily="34" charset="0"/>
              <a:buChar char="•"/>
            </a:pPr>
            <a:r>
              <a:rPr lang="en-US" sz="1400" dirty="0"/>
              <a:t>List the blobs in a container</a:t>
            </a:r>
          </a:p>
          <a:p>
            <a:pPr marL="171450" lvl="1" indent="-171450">
              <a:spcBef>
                <a:spcPts val="0"/>
              </a:spcBef>
              <a:spcAft>
                <a:spcPts val="0"/>
              </a:spcAft>
              <a:buFont typeface="Arial" panose="020B0604020202020204" pitchFamily="34" charset="0"/>
              <a:buChar char="•"/>
            </a:pPr>
            <a:r>
              <a:rPr lang="en-US" sz="1400" dirty="0"/>
              <a:t>Download blobs</a:t>
            </a:r>
          </a:p>
          <a:p>
            <a:pPr marL="171450" lvl="1" indent="-171450">
              <a:spcBef>
                <a:spcPts val="0"/>
              </a:spcBef>
              <a:spcAft>
                <a:spcPts val="0"/>
              </a:spcAft>
              <a:buFont typeface="Arial" panose="020B0604020202020204" pitchFamily="34" charset="0"/>
              <a:buChar char="•"/>
            </a:pPr>
            <a:r>
              <a:rPr lang="en-US" sz="1400" dirty="0"/>
              <a:t>Delete a container</a:t>
            </a:r>
          </a:p>
          <a:p>
            <a:pPr lvl="1"/>
            <a:endParaRPr lang="en-US" sz="1200" dirty="0"/>
          </a:p>
          <a:p>
            <a:pPr lvl="1"/>
            <a:endParaRPr lang="en-US" sz="1200" dirty="0"/>
          </a:p>
        </p:txBody>
      </p:sp>
      <p:sp>
        <p:nvSpPr>
          <p:cNvPr id="3" name="Text Placeholder 2">
            <a:extLst>
              <a:ext uri="{FF2B5EF4-FFF2-40B4-BE49-F238E27FC236}">
                <a16:creationId xmlns:a16="http://schemas.microsoft.com/office/drawing/2014/main" id="{ECD5E4E6-E2D8-48B3-AEE7-EFC203101F71}"/>
              </a:ext>
            </a:extLst>
          </p:cNvPr>
          <p:cNvSpPr>
            <a:spLocks noGrp="1"/>
          </p:cNvSpPr>
          <p:nvPr>
            <p:ph type="body" sz="quarter" idx="19"/>
          </p:nvPr>
        </p:nvSpPr>
        <p:spPr>
          <a:xfrm>
            <a:off x="432089" y="3782580"/>
            <a:ext cx="3650357" cy="1752428"/>
          </a:xfrm>
        </p:spPr>
        <p:txBody>
          <a:bodyPr/>
          <a:lstStyle/>
          <a:p>
            <a:r>
              <a:rPr lang="en-US" dirty="0"/>
              <a:t>Task 4: Run the code</a:t>
            </a:r>
          </a:p>
        </p:txBody>
      </p:sp>
      <p:sp>
        <p:nvSpPr>
          <p:cNvPr id="4" name="Text Placeholder 3">
            <a:extLst>
              <a:ext uri="{FF2B5EF4-FFF2-40B4-BE49-F238E27FC236}">
                <a16:creationId xmlns:a16="http://schemas.microsoft.com/office/drawing/2014/main" id="{38119D03-B319-4C57-B663-D0046474E1C1}"/>
              </a:ext>
            </a:extLst>
          </p:cNvPr>
          <p:cNvSpPr>
            <a:spLocks noGrp="1"/>
          </p:cNvSpPr>
          <p:nvPr>
            <p:ph type="body" sz="quarter" idx="20"/>
          </p:nvPr>
        </p:nvSpPr>
        <p:spPr>
          <a:xfrm>
            <a:off x="4277544" y="3782580"/>
            <a:ext cx="3650357" cy="1752428"/>
          </a:xfrm>
        </p:spPr>
        <p:txBody>
          <a:bodyPr/>
          <a:lstStyle/>
          <a:p>
            <a:r>
              <a:rPr lang="en-US" dirty="0"/>
              <a:t>Task 5: Clean up other resources</a:t>
            </a:r>
          </a:p>
        </p:txBody>
      </p:sp>
      <p:grpSp>
        <p:nvGrpSpPr>
          <p:cNvPr id="40" name="Group 39" descr="Icon of three dots and outward pointing chevrons on left and right">
            <a:extLst>
              <a:ext uri="{FF2B5EF4-FFF2-40B4-BE49-F238E27FC236}">
                <a16:creationId xmlns:a16="http://schemas.microsoft.com/office/drawing/2014/main" id="{F9937466-437A-4691-A068-9C9A27CBE480}"/>
              </a:ext>
            </a:extLst>
          </p:cNvPr>
          <p:cNvGrpSpPr/>
          <p:nvPr/>
        </p:nvGrpSpPr>
        <p:grpSpPr>
          <a:xfrm>
            <a:off x="3166954" y="2791636"/>
            <a:ext cx="702132" cy="702232"/>
            <a:chOff x="3088645" y="5729498"/>
            <a:chExt cx="648328" cy="648420"/>
          </a:xfrm>
        </p:grpSpPr>
        <p:grpSp>
          <p:nvGrpSpPr>
            <p:cNvPr id="41" name="Group 40">
              <a:extLst>
                <a:ext uri="{FF2B5EF4-FFF2-40B4-BE49-F238E27FC236}">
                  <a16:creationId xmlns:a16="http://schemas.microsoft.com/office/drawing/2014/main" id="{91B899D2-2987-40D2-B664-797682391F2F}"/>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3" name="Freeform 5">
                <a:extLst>
                  <a:ext uri="{FF2B5EF4-FFF2-40B4-BE49-F238E27FC236}">
                    <a16:creationId xmlns:a16="http://schemas.microsoft.com/office/drawing/2014/main" id="{7BA3A87C-5895-4911-B1B8-C37CC250C8E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C40EC44-BF61-4138-B5D2-BFEA8531F8A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dots and outward pointing chevrons on left and right">
              <a:extLst>
                <a:ext uri="{FF2B5EF4-FFF2-40B4-BE49-F238E27FC236}">
                  <a16:creationId xmlns:a16="http://schemas.microsoft.com/office/drawing/2014/main" id="{277175F5-D462-4DAB-81DE-CAD5E94A7A1E}"/>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45" name="Group 44" descr="Icon of three dots and outward pointing chevrons on left and right">
            <a:extLst>
              <a:ext uri="{FF2B5EF4-FFF2-40B4-BE49-F238E27FC236}">
                <a16:creationId xmlns:a16="http://schemas.microsoft.com/office/drawing/2014/main" id="{7838A3B3-1D36-418C-97B4-701FA16559AD}"/>
              </a:ext>
            </a:extLst>
          </p:cNvPr>
          <p:cNvGrpSpPr/>
          <p:nvPr/>
        </p:nvGrpSpPr>
        <p:grpSpPr>
          <a:xfrm>
            <a:off x="7033889" y="2791636"/>
            <a:ext cx="702132" cy="702232"/>
            <a:chOff x="3088645" y="5729498"/>
            <a:chExt cx="648328" cy="648420"/>
          </a:xfrm>
        </p:grpSpPr>
        <p:grpSp>
          <p:nvGrpSpPr>
            <p:cNvPr id="46" name="Group 45">
              <a:extLst>
                <a:ext uri="{FF2B5EF4-FFF2-40B4-BE49-F238E27FC236}">
                  <a16:creationId xmlns:a16="http://schemas.microsoft.com/office/drawing/2014/main" id="{1E710883-B3B0-4987-9A4C-29A07E59C5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8" name="Freeform 5">
                <a:extLst>
                  <a:ext uri="{FF2B5EF4-FFF2-40B4-BE49-F238E27FC236}">
                    <a16:creationId xmlns:a16="http://schemas.microsoft.com/office/drawing/2014/main" id="{4EF09CE7-A8C8-404B-956C-9C310FA02A5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15918E9E-9C7B-49C9-9806-FC5C66DADF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dots and outward pointing chevrons on left and right">
              <a:extLst>
                <a:ext uri="{FF2B5EF4-FFF2-40B4-BE49-F238E27FC236}">
                  <a16:creationId xmlns:a16="http://schemas.microsoft.com/office/drawing/2014/main" id="{6C35F894-6731-4CCF-9A64-15AB7572C5A2}"/>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0" name="Group 49" descr="Icon of three dots and outward pointing chevrons on left and right">
            <a:extLst>
              <a:ext uri="{FF2B5EF4-FFF2-40B4-BE49-F238E27FC236}">
                <a16:creationId xmlns:a16="http://schemas.microsoft.com/office/drawing/2014/main" id="{325D9656-8046-495D-8AFB-F10C69D5E2D7}"/>
              </a:ext>
            </a:extLst>
          </p:cNvPr>
          <p:cNvGrpSpPr/>
          <p:nvPr/>
        </p:nvGrpSpPr>
        <p:grpSpPr>
          <a:xfrm>
            <a:off x="10855326" y="2791636"/>
            <a:ext cx="702132" cy="702232"/>
            <a:chOff x="3088645" y="5729498"/>
            <a:chExt cx="648328" cy="648420"/>
          </a:xfrm>
        </p:grpSpPr>
        <p:grpSp>
          <p:nvGrpSpPr>
            <p:cNvPr id="51" name="Group 50">
              <a:extLst>
                <a:ext uri="{FF2B5EF4-FFF2-40B4-BE49-F238E27FC236}">
                  <a16:creationId xmlns:a16="http://schemas.microsoft.com/office/drawing/2014/main" id="{5394824F-1568-42B1-99B7-6FFB2AF9A22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3" name="Freeform 5">
                <a:extLst>
                  <a:ext uri="{FF2B5EF4-FFF2-40B4-BE49-F238E27FC236}">
                    <a16:creationId xmlns:a16="http://schemas.microsoft.com/office/drawing/2014/main" id="{EDBDCB55-305C-42AE-9E88-A828DA78B80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4B135332-6232-4B52-9679-38D2272164C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dots and outward pointing chevrons on left and right">
              <a:extLst>
                <a:ext uri="{FF2B5EF4-FFF2-40B4-BE49-F238E27FC236}">
                  <a16:creationId xmlns:a16="http://schemas.microsoft.com/office/drawing/2014/main" id="{BB576B62-AA03-411E-A123-6575917387CA}"/>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5" name="Group 54" descr="Icon of three dots and outward pointing chevrons on left and right">
            <a:extLst>
              <a:ext uri="{FF2B5EF4-FFF2-40B4-BE49-F238E27FC236}">
                <a16:creationId xmlns:a16="http://schemas.microsoft.com/office/drawing/2014/main" id="{D83ACCD8-FA7B-474C-890F-F5B08924C42C}"/>
              </a:ext>
            </a:extLst>
          </p:cNvPr>
          <p:cNvGrpSpPr/>
          <p:nvPr/>
        </p:nvGrpSpPr>
        <p:grpSpPr>
          <a:xfrm>
            <a:off x="3166954" y="4743519"/>
            <a:ext cx="702132" cy="702232"/>
            <a:chOff x="3088645" y="5729498"/>
            <a:chExt cx="648328" cy="648420"/>
          </a:xfrm>
        </p:grpSpPr>
        <p:grpSp>
          <p:nvGrpSpPr>
            <p:cNvPr id="56" name="Group 55">
              <a:extLst>
                <a:ext uri="{FF2B5EF4-FFF2-40B4-BE49-F238E27FC236}">
                  <a16:creationId xmlns:a16="http://schemas.microsoft.com/office/drawing/2014/main" id="{7A802D15-9894-4D81-88DA-D6220AE15F3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8" name="Freeform 5">
                <a:extLst>
                  <a:ext uri="{FF2B5EF4-FFF2-40B4-BE49-F238E27FC236}">
                    <a16:creationId xmlns:a16="http://schemas.microsoft.com/office/drawing/2014/main" id="{A7D8429A-3160-4E0F-847E-B111A9A83DC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9" name="Freeform 6">
                <a:extLst>
                  <a:ext uri="{FF2B5EF4-FFF2-40B4-BE49-F238E27FC236}">
                    <a16:creationId xmlns:a16="http://schemas.microsoft.com/office/drawing/2014/main" id="{6FABD0C6-AB93-4F88-ABFF-BEFEFC63B76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7" name="Picture 56" descr="Icon of three dots and outward pointing chevrons on left and right">
              <a:extLst>
                <a:ext uri="{FF2B5EF4-FFF2-40B4-BE49-F238E27FC236}">
                  <a16:creationId xmlns:a16="http://schemas.microsoft.com/office/drawing/2014/main" id="{BCB9CDE7-6161-4371-9341-0E13CAE7F81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0" name="Group 59" descr="Icon of three dots and outward pointing chevrons on left and right">
            <a:extLst>
              <a:ext uri="{FF2B5EF4-FFF2-40B4-BE49-F238E27FC236}">
                <a16:creationId xmlns:a16="http://schemas.microsoft.com/office/drawing/2014/main" id="{D28A5D72-A757-490E-96E9-F1563498F9C0}"/>
              </a:ext>
            </a:extLst>
          </p:cNvPr>
          <p:cNvGrpSpPr/>
          <p:nvPr/>
        </p:nvGrpSpPr>
        <p:grpSpPr>
          <a:xfrm>
            <a:off x="7033889" y="4743519"/>
            <a:ext cx="702132" cy="702232"/>
            <a:chOff x="3088645" y="5729498"/>
            <a:chExt cx="648328" cy="648420"/>
          </a:xfrm>
        </p:grpSpPr>
        <p:grpSp>
          <p:nvGrpSpPr>
            <p:cNvPr id="61" name="Group 60">
              <a:extLst>
                <a:ext uri="{FF2B5EF4-FFF2-40B4-BE49-F238E27FC236}">
                  <a16:creationId xmlns:a16="http://schemas.microsoft.com/office/drawing/2014/main" id="{81370742-862F-40D9-8B6F-04C4E6276B5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3" name="Freeform 5">
                <a:extLst>
                  <a:ext uri="{FF2B5EF4-FFF2-40B4-BE49-F238E27FC236}">
                    <a16:creationId xmlns:a16="http://schemas.microsoft.com/office/drawing/2014/main" id="{19BF42AF-2402-404D-9F95-60D732027B8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CBE8580E-46A8-4F03-BE49-3A9FFDA6603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2" name="Picture 61" descr="Icon of three dots and outward pointing chevrons on left and right">
              <a:extLst>
                <a:ext uri="{FF2B5EF4-FFF2-40B4-BE49-F238E27FC236}">
                  <a16:creationId xmlns:a16="http://schemas.microsoft.com/office/drawing/2014/main" id="{BE7408D8-F903-4EC6-899B-15E240AF223C}"/>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1353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Manage container properties and metadata by using .NET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373767"/>
            <a:ext cx="11340811" cy="3539430"/>
          </a:xfrm>
        </p:spPr>
        <p:txBody>
          <a:bodyPr/>
          <a:lstStyle/>
          <a:p>
            <a:pPr marL="342900" indent="-342900">
              <a:buFont typeface="Arial" panose="020B0604020202020204" pitchFamily="34" charset="0"/>
              <a:buChar char="•"/>
            </a:pPr>
            <a:r>
              <a:rPr lang="en-US" sz="2200" dirty="0">
                <a:latin typeface="+mn-lt"/>
              </a:rPr>
              <a:t>Blob containers support system properties and user-defined metadata, in addition to the data they contain.</a:t>
            </a:r>
          </a:p>
          <a:p>
            <a:pPr marL="342900" lvl="1" indent="-342900">
              <a:buFont typeface="Arial" panose="020B0604020202020204" pitchFamily="34" charset="0"/>
              <a:buChar char="•"/>
            </a:pPr>
            <a:r>
              <a:rPr lang="en-US" sz="2200" dirty="0"/>
              <a:t>Retrieve container properties</a:t>
            </a:r>
          </a:p>
          <a:p>
            <a:pPr marL="852488" lvl="1" indent="-225425">
              <a:buFont typeface="Arial" panose="020B0604020202020204" pitchFamily="34" charset="0"/>
              <a:buChar char="•"/>
            </a:pPr>
            <a:r>
              <a:rPr lang="en-US" dirty="0" err="1">
                <a:latin typeface="Consolas" panose="020B0609020204030204" pitchFamily="49" charset="0"/>
              </a:rPr>
              <a:t>GetProperties</a:t>
            </a:r>
            <a:endParaRPr lang="en-US" dirty="0">
              <a:latin typeface="Consolas" panose="020B0609020204030204" pitchFamily="49" charset="0"/>
            </a:endParaRPr>
          </a:p>
          <a:p>
            <a:pPr marL="852488" lvl="1" indent="-225425">
              <a:buFont typeface="Arial" panose="020B0604020202020204" pitchFamily="34" charset="0"/>
              <a:buChar char="•"/>
            </a:pPr>
            <a:r>
              <a:rPr lang="en-US" dirty="0" err="1">
                <a:latin typeface="Consolas" panose="020B0609020204030204" pitchFamily="49" charset="0"/>
              </a:rPr>
              <a:t>GetPropertiesAsync</a:t>
            </a:r>
            <a:endParaRPr lang="en-US" dirty="0">
              <a:latin typeface="Consolas" panose="020B0609020204030204" pitchFamily="49" charset="0"/>
            </a:endParaRPr>
          </a:p>
          <a:p>
            <a:pPr marL="342900" lvl="1" indent="-342900">
              <a:buFont typeface="Arial" panose="020B0604020202020204" pitchFamily="34" charset="0"/>
              <a:buChar char="•"/>
            </a:pPr>
            <a:r>
              <a:rPr lang="en-US" sz="2200" dirty="0"/>
              <a:t>Set metadata</a:t>
            </a:r>
          </a:p>
          <a:p>
            <a:pPr marL="852488" lvl="1" indent="-225425">
              <a:buFont typeface="Arial" panose="020B0604020202020204" pitchFamily="34" charset="0"/>
              <a:buChar char="•"/>
            </a:pPr>
            <a:r>
              <a:rPr lang="en-US" dirty="0" err="1">
                <a:latin typeface="Consolas" panose="020B0609020204030204" pitchFamily="49" charset="0"/>
              </a:rPr>
              <a:t>SetMetadata</a:t>
            </a:r>
            <a:endParaRPr lang="en-US" dirty="0">
              <a:latin typeface="Consolas" panose="020B0609020204030204" pitchFamily="49" charset="0"/>
            </a:endParaRPr>
          </a:p>
          <a:p>
            <a:pPr marL="852488" lvl="1" indent="-225425">
              <a:buFont typeface="Arial" panose="020B0604020202020204" pitchFamily="34" charset="0"/>
              <a:buChar char="•"/>
            </a:pPr>
            <a:r>
              <a:rPr lang="en-US" dirty="0" err="1">
                <a:latin typeface="Consolas" panose="020B0609020204030204" pitchFamily="49" charset="0"/>
              </a:rPr>
              <a:t>SetMetadataAsync</a:t>
            </a:r>
            <a:endParaRPr lang="en-US" dirty="0">
              <a:latin typeface="Consolas" panose="020B0609020204030204" pitchFamily="49" charset="0"/>
            </a:endParaRPr>
          </a:p>
        </p:txBody>
      </p:sp>
    </p:spTree>
    <p:extLst>
      <p:ext uri="{BB962C8B-B14F-4D97-AF65-F5344CB8AC3E}">
        <p14:creationId xmlns:p14="http://schemas.microsoft.com/office/powerpoint/2010/main" val="35738852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3"/>
            <a:ext cx="11341268" cy="1016403"/>
          </a:xfrm>
        </p:spPr>
        <p:txBody>
          <a:bodyPr/>
          <a:lstStyle/>
          <a:p>
            <a:r>
              <a:rPr lang="en-US" dirty="0"/>
              <a:t>Set and retrieve properties and metadata for blob resources by using REST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25594" y="1780678"/>
            <a:ext cx="11340811" cy="523220"/>
          </a:xfrm>
        </p:spPr>
        <p:txBody>
          <a:bodyPr/>
          <a:lstStyle/>
          <a:p>
            <a:pPr marL="342900" indent="-342900">
              <a:buFont typeface="Arial" panose="020B0604020202020204" pitchFamily="34" charset="0"/>
              <a:buChar char="•"/>
            </a:pPr>
            <a:r>
              <a:rPr lang="en-US" sz="2200" dirty="0">
                <a:latin typeface="+mn-lt"/>
              </a:rPr>
              <a:t>Metadata header format: </a:t>
            </a:r>
            <a:r>
              <a:rPr lang="en-US" sz="2000" spc="-49" dirty="0" err="1">
                <a:solidFill>
                  <a:srgbClr val="000000"/>
                </a:solidFill>
                <a:latin typeface="Consolas" panose="020B0609020204030204" pitchFamily="49" charset="0"/>
              </a:rPr>
              <a:t>x-ms-meta-name:string-value</a:t>
            </a:r>
            <a:r>
              <a:rPr lang="en-US" sz="2200" spc="-49" dirty="0">
                <a:solidFill>
                  <a:srgbClr val="000000"/>
                </a:solidFill>
                <a:latin typeface="Consolas" panose="020B0609020204030204" pitchFamily="49" charset="0"/>
              </a:rPr>
              <a:t> </a:t>
            </a:r>
          </a:p>
        </p:txBody>
      </p:sp>
      <p:sp>
        <p:nvSpPr>
          <p:cNvPr id="4" name="Content Placeholder 2">
            <a:extLst>
              <a:ext uri="{FF2B5EF4-FFF2-40B4-BE49-F238E27FC236}">
                <a16:creationId xmlns:a16="http://schemas.microsoft.com/office/drawing/2014/main" id="{46EBD9E4-2A61-4277-B371-F23865E447FA}"/>
              </a:ext>
            </a:extLst>
          </p:cNvPr>
          <p:cNvSpPr txBox="1">
            <a:spLocks/>
          </p:cNvSpPr>
          <p:nvPr/>
        </p:nvSpPr>
        <p:spPr>
          <a:xfrm>
            <a:off x="418643" y="2532240"/>
            <a:ext cx="11340811" cy="52322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200" dirty="0">
                <a:latin typeface="+mn-lt"/>
              </a:rPr>
              <a:t>URI syntax to retrieve properties and metadata from containers and blobs</a:t>
            </a:r>
          </a:p>
        </p:txBody>
      </p:sp>
      <p:sp>
        <p:nvSpPr>
          <p:cNvPr id="2" name="TextBox 1">
            <a:extLst>
              <a:ext uri="{FF2B5EF4-FFF2-40B4-BE49-F238E27FC236}">
                <a16:creationId xmlns:a16="http://schemas.microsoft.com/office/drawing/2014/main" id="{7155FE79-2E19-45A8-A3DD-3F5FC4A49F78}"/>
              </a:ext>
            </a:extLst>
          </p:cNvPr>
          <p:cNvSpPr txBox="1"/>
          <p:nvPr/>
        </p:nvSpPr>
        <p:spPr>
          <a:xfrm>
            <a:off x="814192" y="2986933"/>
            <a:ext cx="10784909" cy="871008"/>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latin typeface="Consolas" panose="020B0609020204030204" pitchFamily="49" charset="0"/>
              </a:rPr>
              <a:t>GET/HEAD https://myaccount.blob.core.windows.net/mycontainer?restype=container</a:t>
            </a:r>
          </a:p>
          <a:p>
            <a:pPr>
              <a:lnSpc>
                <a:spcPct val="90000"/>
              </a:lnSpc>
              <a:spcAft>
                <a:spcPts val="600"/>
              </a:spcAft>
            </a:pPr>
            <a:r>
              <a:rPr lang="en-US" sz="1800" dirty="0">
                <a:gradFill>
                  <a:gsLst>
                    <a:gs pos="2917">
                      <a:schemeClr val="tx1"/>
                    </a:gs>
                    <a:gs pos="30000">
                      <a:schemeClr val="tx1"/>
                    </a:gs>
                  </a:gsLst>
                  <a:lin ang="5400000" scaled="0"/>
                </a:gradFill>
                <a:latin typeface="Consolas" panose="020B0609020204030204" pitchFamily="49" charset="0"/>
              </a:rPr>
              <a:t>GET/HEAD https://myaccount.blob.core.windows.net/mycontainer/myblob?comp=metadata</a:t>
            </a:r>
          </a:p>
        </p:txBody>
      </p:sp>
      <p:sp>
        <p:nvSpPr>
          <p:cNvPr id="6" name="Content Placeholder 2">
            <a:extLst>
              <a:ext uri="{FF2B5EF4-FFF2-40B4-BE49-F238E27FC236}">
                <a16:creationId xmlns:a16="http://schemas.microsoft.com/office/drawing/2014/main" id="{85F4505D-3C31-4375-993A-42ED87340598}"/>
              </a:ext>
            </a:extLst>
          </p:cNvPr>
          <p:cNvSpPr txBox="1">
            <a:spLocks/>
          </p:cNvSpPr>
          <p:nvPr/>
        </p:nvSpPr>
        <p:spPr>
          <a:xfrm>
            <a:off x="425594" y="3955440"/>
            <a:ext cx="11340811" cy="52322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200" dirty="0">
                <a:latin typeface="+mn-lt"/>
              </a:rPr>
              <a:t>URI syntax to set properties and metadata from containers and blobs</a:t>
            </a:r>
          </a:p>
        </p:txBody>
      </p:sp>
      <p:sp>
        <p:nvSpPr>
          <p:cNvPr id="7" name="TextBox 6">
            <a:extLst>
              <a:ext uri="{FF2B5EF4-FFF2-40B4-BE49-F238E27FC236}">
                <a16:creationId xmlns:a16="http://schemas.microsoft.com/office/drawing/2014/main" id="{55ACE3CA-72FC-4E45-B764-A8102FC439DC}"/>
              </a:ext>
            </a:extLst>
          </p:cNvPr>
          <p:cNvSpPr txBox="1"/>
          <p:nvPr/>
        </p:nvSpPr>
        <p:spPr>
          <a:xfrm>
            <a:off x="821143" y="4410133"/>
            <a:ext cx="10784909" cy="871008"/>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latin typeface="Consolas" panose="020B0609020204030204" pitchFamily="49" charset="0"/>
              </a:rPr>
              <a:t>PUT https://myaccount.blob.core.windows.net/mycontainer?restype=container</a:t>
            </a:r>
          </a:p>
          <a:p>
            <a:pPr>
              <a:lnSpc>
                <a:spcPct val="90000"/>
              </a:lnSpc>
              <a:spcAft>
                <a:spcPts val="600"/>
              </a:spcAft>
            </a:pPr>
            <a:r>
              <a:rPr lang="en-US" sz="1800" dirty="0">
                <a:gradFill>
                  <a:gsLst>
                    <a:gs pos="2917">
                      <a:schemeClr val="tx1"/>
                    </a:gs>
                    <a:gs pos="30000">
                      <a:schemeClr val="tx1"/>
                    </a:gs>
                  </a:gsLst>
                  <a:lin ang="5400000" scaled="0"/>
                </a:gradFill>
                <a:latin typeface="Consolas" panose="020B0609020204030204" pitchFamily="49" charset="0"/>
              </a:rPr>
              <a:t>PUT https://myaccount.blob.core.windows.net/mycontainer/myblob?comp=metadata</a:t>
            </a:r>
          </a:p>
        </p:txBody>
      </p:sp>
    </p:spTree>
    <p:extLst>
      <p:ext uri="{BB962C8B-B14F-4D97-AF65-F5344CB8AC3E}">
        <p14:creationId xmlns:p14="http://schemas.microsoft.com/office/powerpoint/2010/main" val="25197833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abtitle">
            <a:extLst>
              <a:ext uri="{FF2B5EF4-FFF2-40B4-BE49-F238E27FC236}">
                <a16:creationId xmlns:a16="http://schemas.microsoft.com/office/drawing/2014/main" id="{55059DC2-20FC-4CB1-A57D-08DF2575E74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129032"/>
            <a:ext cx="5622324" cy="360098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03: Retrieve Azure Storage resources and metadata by using the Azure Storage SDK for .NET</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Tree>
    <p:extLst>
      <p:ext uri="{BB962C8B-B14F-4D97-AF65-F5344CB8AC3E}">
        <p14:creationId xmlns:p14="http://schemas.microsoft.com/office/powerpoint/2010/main" val="32684155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850D5-30A4-4D0A-BE11-3FF605C1CF01}"/>
              </a:ext>
            </a:extLst>
          </p:cNvPr>
          <p:cNvSpPr>
            <a:spLocks noGrp="1"/>
          </p:cNvSpPr>
          <p:nvPr>
            <p:ph type="title"/>
          </p:nvPr>
        </p:nvSpPr>
        <p:spPr/>
        <p:txBody>
          <a:bodyPr/>
          <a:lstStyle/>
          <a:p>
            <a:r>
              <a:rPr lang="en-US" dirty="0"/>
              <a:t>Explore Azure Blob storage (1 / 2)</a:t>
            </a:r>
          </a:p>
        </p:txBody>
      </p:sp>
      <p:grpSp>
        <p:nvGrpSpPr>
          <p:cNvPr id="2" name="Group 1">
            <a:extLst>
              <a:ext uri="{FF2B5EF4-FFF2-40B4-BE49-F238E27FC236}">
                <a16:creationId xmlns:a16="http://schemas.microsoft.com/office/drawing/2014/main" id="{06BE86C4-A1DE-4654-B9D7-6EF2E71E9249}"/>
              </a:ext>
            </a:extLst>
          </p:cNvPr>
          <p:cNvGrpSpPr/>
          <p:nvPr/>
        </p:nvGrpSpPr>
        <p:grpSpPr>
          <a:xfrm>
            <a:off x="418643" y="1156540"/>
            <a:ext cx="9720658" cy="4544920"/>
            <a:chOff x="588263" y="1492625"/>
            <a:chExt cx="10774500" cy="5042646"/>
          </a:xfrm>
        </p:grpSpPr>
        <p:sp>
          <p:nvSpPr>
            <p:cNvPr id="17" name="Rectangle 16">
              <a:extLst>
                <a:ext uri="{FF2B5EF4-FFF2-40B4-BE49-F238E27FC236}">
                  <a16:creationId xmlns:a16="http://schemas.microsoft.com/office/drawing/2014/main" id="{1476C4E0-0B67-47AD-9B65-F849EBE5BD5C}"/>
                </a:ext>
              </a:extLst>
            </p:cNvPr>
            <p:cNvSpPr/>
            <p:nvPr/>
          </p:nvSpPr>
          <p:spPr bwMode="auto">
            <a:xfrm>
              <a:off x="588263" y="1492625"/>
              <a:ext cx="2074256" cy="64012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11" name="Rectangle 10">
              <a:extLst>
                <a:ext uri="{FF2B5EF4-FFF2-40B4-BE49-F238E27FC236}">
                  <a16:creationId xmlns:a16="http://schemas.microsoft.com/office/drawing/2014/main" id="{E677ADFB-A925-42B1-924D-66BE4BDE9706}"/>
                </a:ext>
              </a:extLst>
            </p:cNvPr>
            <p:cNvSpPr/>
            <p:nvPr/>
          </p:nvSpPr>
          <p:spPr bwMode="auto">
            <a:xfrm>
              <a:off x="588263" y="2132748"/>
              <a:ext cx="2074255" cy="3418221"/>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grpSp>
    </p:spTree>
    <p:extLst>
      <p:ext uri="{BB962C8B-B14F-4D97-AF65-F5344CB8AC3E}">
        <p14:creationId xmlns:p14="http://schemas.microsoft.com/office/powerpoint/2010/main" val="18605055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Explore Azure Blob storage (2 / 2)</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2471100382"/>
              </p:ext>
            </p:extLst>
          </p:nvPr>
        </p:nvGraphicFramePr>
        <p:xfrm>
          <a:off x="418644" y="1457176"/>
          <a:ext cx="11113713" cy="2731014"/>
        </p:xfrm>
        <a:graphic>
          <a:graphicData uri="http://schemas.openxmlformats.org/drawingml/2006/table">
            <a:tbl>
              <a:tblPr firstRow="1" bandRow="1">
                <a:tableStyleId>{5C22544A-7EE6-4342-B048-85BDC9FD1C3A}</a:tableStyleId>
              </a:tblPr>
              <a:tblGrid>
                <a:gridCol w="2261926">
                  <a:extLst>
                    <a:ext uri="{9D8B030D-6E8A-4147-A177-3AD203B41FA5}">
                      <a16:colId xmlns:a16="http://schemas.microsoft.com/office/drawing/2014/main" val="1695194842"/>
                    </a:ext>
                  </a:extLst>
                </a:gridCol>
                <a:gridCol w="3092433">
                  <a:extLst>
                    <a:ext uri="{9D8B030D-6E8A-4147-A177-3AD203B41FA5}">
                      <a16:colId xmlns:a16="http://schemas.microsoft.com/office/drawing/2014/main" val="2356772570"/>
                    </a:ext>
                  </a:extLst>
                </a:gridCol>
                <a:gridCol w="5759354">
                  <a:extLst>
                    <a:ext uri="{9D8B030D-6E8A-4147-A177-3AD203B41FA5}">
                      <a16:colId xmlns:a16="http://schemas.microsoft.com/office/drawing/2014/main" val="2248324712"/>
                    </a:ext>
                  </a:extLst>
                </a:gridCol>
              </a:tblGrid>
              <a:tr h="58456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Performance level</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Storage account type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Supported storage services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630756">
                <a:tc>
                  <a:txBody>
                    <a:bodyPr/>
                    <a:lstStyle/>
                    <a:p>
                      <a:r>
                        <a:rPr lang="en-US" sz="1700" dirty="0">
                          <a:solidFill>
                            <a:schemeClr val="tx1"/>
                          </a:solidFill>
                        </a:rPr>
                        <a:t>Standard</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00" dirty="0">
                          <a:solidFill>
                            <a:schemeClr val="tx1"/>
                          </a:solidFill>
                        </a:rPr>
                        <a:t>Standard general-purpose v2</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00" dirty="0">
                          <a:solidFill>
                            <a:schemeClr val="tx1"/>
                          </a:solidFill>
                        </a:rPr>
                        <a:t>Blob, Queue, and Table storage, Azure Files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655687">
                <a:tc>
                  <a:txBody>
                    <a:bodyPr/>
                    <a:lstStyle/>
                    <a:p>
                      <a:r>
                        <a:rPr lang="en-US" dirty="0"/>
                        <a:t>Premium</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Premium block blobs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Blob storage</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655687">
                <a:tc>
                  <a:txBody>
                    <a:bodyPr/>
                    <a:lstStyle/>
                    <a:p>
                      <a:r>
                        <a:rPr lang="en-US" dirty="0"/>
                        <a:t>Premium</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Premium page blobs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Page blobs only</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14375451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Discover Azure Blob storage resource types</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498750" y="1398001"/>
            <a:ext cx="8309130" cy="40971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Azure Storage security features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6897"/>
            <a:ext cx="5394960" cy="2908489"/>
          </a:xfrm>
        </p:spPr>
        <p:txBody>
          <a:bodyPr/>
          <a:lstStyle/>
          <a:p>
            <a:r>
              <a:rPr lang="en-US" sz="2000" dirty="0"/>
              <a:t>Azure Storage provides a comprehensive set of security capabilities:</a:t>
            </a:r>
          </a:p>
          <a:p>
            <a:pPr lvl="1"/>
            <a:r>
              <a:rPr lang="en-US" sz="1600" dirty="0"/>
              <a:t>Azure Active Directory (Azure AD) and Role-Based Access Control (RBAC) are supported for Azure Storage</a:t>
            </a:r>
          </a:p>
          <a:p>
            <a:pPr lvl="1"/>
            <a:r>
              <a:rPr lang="en-US" sz="1600" dirty="0"/>
              <a:t>Data can be secured in transit between an application and Azure </a:t>
            </a:r>
          </a:p>
          <a:p>
            <a:pPr lvl="1"/>
            <a:r>
              <a:rPr lang="en-US" sz="1600" dirty="0"/>
              <a:t>Delegated access to the data objects in Azure Storage can be granted using a shared access signature</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364951" y="1456897"/>
            <a:ext cx="5394960" cy="2975173"/>
          </a:xfrm>
        </p:spPr>
        <p:txBody>
          <a:bodyPr/>
          <a:lstStyle/>
          <a:p>
            <a:r>
              <a:rPr lang="en-US" sz="2000" dirty="0"/>
              <a:t>Azure Storage encryption for data at rest</a:t>
            </a:r>
          </a:p>
          <a:p>
            <a:pPr lvl="1"/>
            <a:r>
              <a:rPr lang="en-US" sz="1600" dirty="0"/>
              <a:t>Azure Storage automatically encrypts your data </a:t>
            </a:r>
          </a:p>
          <a:p>
            <a:pPr lvl="1"/>
            <a:r>
              <a:rPr lang="en-US" sz="1600" dirty="0"/>
              <a:t>Azure Storage encryption is enabled for all new and existing storage accounts and cannot be disabled.</a:t>
            </a:r>
          </a:p>
          <a:p>
            <a:pPr lvl="1"/>
            <a:r>
              <a:rPr lang="en-US" sz="1600" dirty="0"/>
              <a:t>Storage accounts are encrypted regardless of their performance tier (standard or premium) or deployment model</a:t>
            </a:r>
          </a:p>
          <a:p>
            <a:pPr lvl="1"/>
            <a:r>
              <a:rPr lang="en-US" sz="1600" dirty="0"/>
              <a:t>Encryption does not affect Azure Storage performance. </a:t>
            </a:r>
          </a:p>
        </p:txBody>
      </p:sp>
    </p:spTree>
    <p:extLst>
      <p:ext uri="{BB962C8B-B14F-4D97-AF65-F5344CB8AC3E}">
        <p14:creationId xmlns:p14="http://schemas.microsoft.com/office/powerpoint/2010/main" val="2318166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EEC-15BD-4AA6-A1A8-ED10A02AFC32}"/>
              </a:ext>
            </a:extLst>
          </p:cNvPr>
          <p:cNvSpPr>
            <a:spLocks noGrp="1"/>
          </p:cNvSpPr>
          <p:nvPr>
            <p:ph type="title"/>
          </p:nvPr>
        </p:nvSpPr>
        <p:spPr/>
        <p:txBody>
          <a:bodyPr/>
          <a:lstStyle/>
          <a:p>
            <a:r>
              <a:rPr lang="en-US" dirty="0"/>
              <a:t>Evaluate Azure Storage redundancy options (1 / 2)</a:t>
            </a:r>
          </a:p>
        </p:txBody>
      </p:sp>
      <p:grpSp>
        <p:nvGrpSpPr>
          <p:cNvPr id="3" name="Group 2" descr="Illustration depicting three copies of data in a single region.">
            <a:extLst>
              <a:ext uri="{FF2B5EF4-FFF2-40B4-BE49-F238E27FC236}">
                <a16:creationId xmlns:a16="http://schemas.microsoft.com/office/drawing/2014/main" id="{CF827161-72AF-4C6B-A284-424BCDD0A06B}"/>
              </a:ext>
            </a:extLst>
          </p:cNvPr>
          <p:cNvGrpSpPr/>
          <p:nvPr/>
        </p:nvGrpSpPr>
        <p:grpSpPr>
          <a:xfrm>
            <a:off x="401935" y="1861284"/>
            <a:ext cx="2558082" cy="4267459"/>
            <a:chOff x="868057" y="2122897"/>
            <a:chExt cx="2558082" cy="4267459"/>
          </a:xfrm>
        </p:grpSpPr>
        <p:sp>
          <p:nvSpPr>
            <p:cNvPr id="4" name="Rectangle 3">
              <a:extLst>
                <a:ext uri="{FF2B5EF4-FFF2-40B4-BE49-F238E27FC236}">
                  <a16:creationId xmlns:a16="http://schemas.microsoft.com/office/drawing/2014/main" id="{FD4E110A-8573-4099-B67E-487931949E82}"/>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LRS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6C6AF43B-BCBD-4C59-A22F-D157720D8F7E}"/>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descr="Illustration depicting six copies of data split evenly between regions.">
            <a:extLst>
              <a:ext uri="{FF2B5EF4-FFF2-40B4-BE49-F238E27FC236}">
                <a16:creationId xmlns:a16="http://schemas.microsoft.com/office/drawing/2014/main" id="{CA5C8CD5-7128-48CF-AC4B-45E0C3BD24EF}"/>
              </a:ext>
            </a:extLst>
          </p:cNvPr>
          <p:cNvGrpSpPr/>
          <p:nvPr/>
        </p:nvGrpSpPr>
        <p:grpSpPr>
          <a:xfrm>
            <a:off x="6162257" y="1914084"/>
            <a:ext cx="2758305" cy="4356575"/>
            <a:chOff x="4525412" y="2033782"/>
            <a:chExt cx="2758305" cy="4356575"/>
          </a:xfrm>
        </p:grpSpPr>
        <p:sp>
          <p:nvSpPr>
            <p:cNvPr id="12" name="Rectangle 11">
              <a:extLst>
                <a:ext uri="{FF2B5EF4-FFF2-40B4-BE49-F238E27FC236}">
                  <a16:creationId xmlns:a16="http://schemas.microsoft.com/office/drawing/2014/main" id="{0A0D0FC9-C3C3-42EC-91F3-84256B768264}"/>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8" name="Rectangle 17">
              <a:extLst>
                <a:ext uri="{FF2B5EF4-FFF2-40B4-BE49-F238E27FC236}">
                  <a16:creationId xmlns:a16="http://schemas.microsoft.com/office/drawing/2014/main" id="{39FB99B4-E66C-468F-B712-006F46575B4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descr="Illustration depicting three copies of data spread out among zones in a single region.">
            <a:extLst>
              <a:ext uri="{FF2B5EF4-FFF2-40B4-BE49-F238E27FC236}">
                <a16:creationId xmlns:a16="http://schemas.microsoft.com/office/drawing/2014/main" id="{24F37301-B5D1-4EBC-B1FF-3DCFA4002EEA}"/>
              </a:ext>
            </a:extLst>
          </p:cNvPr>
          <p:cNvGrpSpPr/>
          <p:nvPr/>
        </p:nvGrpSpPr>
        <p:grpSpPr>
          <a:xfrm>
            <a:off x="3384861" y="1717937"/>
            <a:ext cx="2333500" cy="4410806"/>
            <a:chOff x="2463397" y="1537498"/>
            <a:chExt cx="2333500" cy="4410806"/>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F76F9EC4-4ADA-4CB4-880C-3F45DB35D920}"/>
                </a:ext>
              </a:extLst>
            </p:cNvPr>
            <p:cNvGrpSpPr/>
            <p:nvPr/>
          </p:nvGrpSpPr>
          <p:grpSpPr>
            <a:xfrm>
              <a:off x="2463397" y="1680845"/>
              <a:ext cx="2333500" cy="4267459"/>
              <a:chOff x="3956160" y="1998747"/>
              <a:chExt cx="2333500" cy="4267459"/>
            </a:xfrm>
          </p:grpSpPr>
          <p:grpSp>
            <p:nvGrpSpPr>
              <p:cNvPr id="31" name="Group 30">
                <a:extLst>
                  <a:ext uri="{FF2B5EF4-FFF2-40B4-BE49-F238E27FC236}">
                    <a16:creationId xmlns:a16="http://schemas.microsoft.com/office/drawing/2014/main" id="{13BA1778-D5C1-4779-B65C-CEDD938C1F46}"/>
                  </a:ext>
                </a:extLst>
              </p:cNvPr>
              <p:cNvGrpSpPr/>
              <p:nvPr/>
            </p:nvGrpSpPr>
            <p:grpSpPr>
              <a:xfrm>
                <a:off x="3956160" y="2899305"/>
                <a:ext cx="660730" cy="679743"/>
                <a:chOff x="2345503" y="2517191"/>
                <a:chExt cx="918874" cy="911809"/>
              </a:xfrm>
            </p:grpSpPr>
            <p:sp>
              <p:nvSpPr>
                <p:cNvPr id="43" name="Database_EFC7" title="Icon of a cylinder">
                  <a:extLst>
                    <a:ext uri="{FF2B5EF4-FFF2-40B4-BE49-F238E27FC236}">
                      <a16:creationId xmlns:a16="http://schemas.microsoft.com/office/drawing/2014/main" id="{68FFE1CD-4515-458C-BBBB-264A2103779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C89EDB5C-398D-4495-9C01-62F3CBD85FC3}"/>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9CF996E-97E0-4C30-9FCD-3AA490DB0BD1}"/>
                  </a:ext>
                </a:extLst>
              </p:cNvPr>
              <p:cNvGrpSpPr/>
              <p:nvPr/>
            </p:nvGrpSpPr>
            <p:grpSpPr>
              <a:xfrm>
                <a:off x="3968495" y="2429107"/>
                <a:ext cx="2321165" cy="3837099"/>
                <a:chOff x="1112535" y="2486357"/>
                <a:chExt cx="2321165" cy="3837099"/>
              </a:xfrm>
            </p:grpSpPr>
            <p:sp>
              <p:nvSpPr>
                <p:cNvPr id="41" name="Rectangle 40">
                  <a:extLst>
                    <a:ext uri="{FF2B5EF4-FFF2-40B4-BE49-F238E27FC236}">
                      <a16:creationId xmlns:a16="http://schemas.microsoft.com/office/drawing/2014/main" id="{48D10DF9-8798-4F25-9B04-1ADDDEF5A8C3}"/>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450DC561-7D63-4C6D-B6AC-9E6CFED7E2C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2701AA83-A968-4B91-ACCA-FA2B2EAC6CEF}"/>
                  </a:ext>
                </a:extLst>
              </p:cNvPr>
              <p:cNvGrpSpPr/>
              <p:nvPr/>
            </p:nvGrpSpPr>
            <p:grpSpPr>
              <a:xfrm>
                <a:off x="4468819" y="2320670"/>
                <a:ext cx="660730" cy="679743"/>
                <a:chOff x="2345503" y="2517191"/>
                <a:chExt cx="918874" cy="911809"/>
              </a:xfrm>
            </p:grpSpPr>
            <p:sp>
              <p:nvSpPr>
                <p:cNvPr id="39" name="Database_EFC7" title="Icon of a cylinder">
                  <a:extLst>
                    <a:ext uri="{FF2B5EF4-FFF2-40B4-BE49-F238E27FC236}">
                      <a16:creationId xmlns:a16="http://schemas.microsoft.com/office/drawing/2014/main" id="{54BA4A37-112C-4121-84B7-04547E084DB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id="{D7265039-B843-4ACD-A675-F6C2D12FD0E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35" name="Group 34">
                <a:extLst>
                  <a:ext uri="{FF2B5EF4-FFF2-40B4-BE49-F238E27FC236}">
                    <a16:creationId xmlns:a16="http://schemas.microsoft.com/office/drawing/2014/main" id="{B26DDE57-EC6F-42F6-B765-3BF9B9C5C6CC}"/>
                  </a:ext>
                </a:extLst>
              </p:cNvPr>
              <p:cNvGrpSpPr/>
              <p:nvPr/>
            </p:nvGrpSpPr>
            <p:grpSpPr>
              <a:xfrm>
                <a:off x="4983130" y="2906078"/>
                <a:ext cx="660730" cy="679743"/>
                <a:chOff x="2345503" y="2517191"/>
                <a:chExt cx="918874" cy="911809"/>
              </a:xfrm>
            </p:grpSpPr>
            <p:sp>
              <p:nvSpPr>
                <p:cNvPr id="37" name="Database_EFC7" title="Icon of a cylinder">
                  <a:extLst>
                    <a:ext uri="{FF2B5EF4-FFF2-40B4-BE49-F238E27FC236}">
                      <a16:creationId xmlns:a16="http://schemas.microsoft.com/office/drawing/2014/main" id="{05FC921B-DCAC-4D58-A00D-4801E670B9F3}"/>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id="{C91C5571-FC6A-459B-B147-F35134D3AE18}"/>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45" name="Group 44" descr="Illustration depicting six copies of data spread evenly between regions with read access available in every region.">
            <a:extLst>
              <a:ext uri="{FF2B5EF4-FFF2-40B4-BE49-F238E27FC236}">
                <a16:creationId xmlns:a16="http://schemas.microsoft.com/office/drawing/2014/main" id="{879E84DB-21E5-46EA-BAE5-F4119E3EF1D7}"/>
              </a:ext>
            </a:extLst>
          </p:cNvPr>
          <p:cNvGrpSpPr/>
          <p:nvPr/>
        </p:nvGrpSpPr>
        <p:grpSpPr>
          <a:xfrm>
            <a:off x="9172860" y="1880157"/>
            <a:ext cx="2758305" cy="4359119"/>
            <a:chOff x="9215046" y="1748852"/>
            <a:chExt cx="2758305" cy="4359119"/>
          </a:xfrm>
        </p:grpSpPr>
        <p:grpSp>
          <p:nvGrpSpPr>
            <p:cNvPr id="46" name="Group 45">
              <a:extLst>
                <a:ext uri="{FF2B5EF4-FFF2-40B4-BE49-F238E27FC236}">
                  <a16:creationId xmlns:a16="http://schemas.microsoft.com/office/drawing/2014/main" id="{E33235E5-385D-473A-88DA-9C5790191924}"/>
                </a:ext>
              </a:extLst>
            </p:cNvPr>
            <p:cNvGrpSpPr/>
            <p:nvPr/>
          </p:nvGrpSpPr>
          <p:grpSpPr>
            <a:xfrm>
              <a:off x="9215046" y="1748852"/>
              <a:ext cx="2758305" cy="4359119"/>
              <a:chOff x="4525412" y="2031238"/>
              <a:chExt cx="2758305" cy="4359119"/>
            </a:xfrm>
          </p:grpSpPr>
          <p:sp>
            <p:nvSpPr>
              <p:cNvPr id="48" name="Rectangle 47">
                <a:extLst>
                  <a:ext uri="{FF2B5EF4-FFF2-40B4-BE49-F238E27FC236}">
                    <a16:creationId xmlns:a16="http://schemas.microsoft.com/office/drawing/2014/main" id="{21B3E5DA-84AA-4B4C-ACB6-2F82677A83E9}"/>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996B3E57-35EA-4FFE-A476-A5CD38A63C1B}"/>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F8B54B12-ED89-4EE0-8528-4BDB100FAA4A}"/>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Lst>
          </p:cNvPr>
          <p:cNvSpPr/>
          <p:nvPr/>
        </p:nvSpPr>
        <p:spPr bwMode="auto">
          <a:xfrm>
            <a:off x="1263006" y="1288811"/>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Lst>
          </p:cNvPr>
          <p:cNvSpPr/>
          <p:nvPr/>
        </p:nvSpPr>
        <p:spPr bwMode="auto">
          <a:xfrm>
            <a:off x="7152848" y="140440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Multiple regions</a:t>
            </a: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a:xfrm>
            <a:off x="588263" y="457200"/>
            <a:ext cx="11018520" cy="553998"/>
          </a:xfrm>
        </p:spPr>
        <p:txBody>
          <a:bodyPr/>
          <a:lstStyle/>
          <a:p>
            <a:r>
              <a:rPr lang="en-US" dirty="0"/>
              <a:t>Evaluate Azure Storage redundancy options (2 / 2)</a:t>
            </a:r>
          </a:p>
        </p:txBody>
      </p:sp>
      <p:sp>
        <p:nvSpPr>
          <p:cNvPr id="59" name="Rectangle 58">
            <a:extLst>
              <a:ext uri="{FF2B5EF4-FFF2-40B4-BE49-F238E27FC236}">
                <a16:creationId xmlns:a16="http://schemas.microsoft.com/office/drawing/2014/main" id="{634504BE-E85C-446A-ADDD-2B9FB035FA0C}"/>
              </a:ext>
            </a:extLst>
          </p:cNvPr>
          <p:cNvSpPr/>
          <p:nvPr/>
        </p:nvSpPr>
        <p:spPr bwMode="auto">
          <a:xfrm>
            <a:off x="4594807" y="131689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765" dirty="0">
                <a:solidFill>
                  <a:schemeClr val="tx1"/>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111" name="Group 110" descr="Illustration depicting multiple copies of data spread out among multiple zones in multiple regions.">
            <a:extLst>
              <a:ext uri="{FF2B5EF4-FFF2-40B4-BE49-F238E27FC236}">
                <a16:creationId xmlns:a16="http://schemas.microsoft.com/office/drawing/2014/main" id="{C8314A5F-9375-4F45-84C5-139E2A56CB6E}"/>
              </a:ext>
            </a:extLst>
          </p:cNvPr>
          <p:cNvGrpSpPr/>
          <p:nvPr/>
        </p:nvGrpSpPr>
        <p:grpSpPr>
          <a:xfrm>
            <a:off x="1788062" y="1697598"/>
            <a:ext cx="3191035" cy="4477706"/>
            <a:chOff x="3915727" y="1627028"/>
            <a:chExt cx="3191035" cy="4477706"/>
          </a:xfrm>
        </p:grpSpPr>
        <p:grpSp>
          <p:nvGrpSpPr>
            <p:cNvPr id="112" name="Group 111">
              <a:extLst>
                <a:ext uri="{FF2B5EF4-FFF2-40B4-BE49-F238E27FC236}">
                  <a16:creationId xmlns:a16="http://schemas.microsoft.com/office/drawing/2014/main" id="{B00ED073-6D96-4B52-8103-B5B81B464738}"/>
                </a:ext>
              </a:extLst>
            </p:cNvPr>
            <p:cNvGrpSpPr/>
            <p:nvPr/>
          </p:nvGrpSpPr>
          <p:grpSpPr>
            <a:xfrm>
              <a:off x="3915727" y="1627028"/>
              <a:ext cx="2571650" cy="4477706"/>
              <a:chOff x="2436079" y="1537498"/>
              <a:chExt cx="2571650" cy="4477706"/>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602A8A64-95FE-4439-8A90-FA886B90B1E1}"/>
                  </a:ext>
                </a:extLst>
              </p:cNvPr>
              <p:cNvGrpSpPr/>
              <p:nvPr/>
            </p:nvGrpSpPr>
            <p:grpSpPr>
              <a:xfrm>
                <a:off x="2436079" y="1680845"/>
                <a:ext cx="2571650" cy="4334359"/>
                <a:chOff x="3928842" y="1998747"/>
                <a:chExt cx="2571650" cy="4334359"/>
              </a:xfrm>
            </p:grpSpPr>
            <p:grpSp>
              <p:nvGrpSpPr>
                <p:cNvPr id="122" name="Group 121">
                  <a:extLst>
                    <a:ext uri="{FF2B5EF4-FFF2-40B4-BE49-F238E27FC236}">
                      <a16:creationId xmlns:a16="http://schemas.microsoft.com/office/drawing/2014/main" id="{F6D5964E-C117-4197-9A00-4C59D87D3C90}"/>
                    </a:ext>
                  </a:extLst>
                </p:cNvPr>
                <p:cNvGrpSpPr/>
                <p:nvPr/>
              </p:nvGrpSpPr>
              <p:grpSpPr>
                <a:xfrm>
                  <a:off x="3928842" y="2899305"/>
                  <a:ext cx="660731" cy="679743"/>
                  <a:chOff x="2307514" y="2517191"/>
                  <a:chExt cx="918875" cy="911809"/>
                </a:xfrm>
              </p:grpSpPr>
              <p:sp>
                <p:nvSpPr>
                  <p:cNvPr id="134" name="Database_EFC7" title="Icon of a cylinder">
                    <a:extLst>
                      <a:ext uri="{FF2B5EF4-FFF2-40B4-BE49-F238E27FC236}">
                        <a16:creationId xmlns:a16="http://schemas.microsoft.com/office/drawing/2014/main" id="{0DAFDA1C-D81B-4BE7-8EEE-48FD6526D79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id="{31EAE317-D3E1-40FC-B2BB-4BF56EC46242}"/>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0C6C68CF-F9BF-4147-9627-1C3F5363D5BF}"/>
                    </a:ext>
                  </a:extLst>
                </p:cNvPr>
                <p:cNvGrpSpPr/>
                <p:nvPr/>
              </p:nvGrpSpPr>
              <p:grpSpPr>
                <a:xfrm>
                  <a:off x="4179327" y="2429107"/>
                  <a:ext cx="2321165" cy="3903999"/>
                  <a:chOff x="1323367" y="2486357"/>
                  <a:chExt cx="2321165" cy="3903999"/>
                </a:xfrm>
              </p:grpSpPr>
              <p:sp>
                <p:nvSpPr>
                  <p:cNvPr id="132" name="Rectangle 131">
                    <a:extLst>
                      <a:ext uri="{FF2B5EF4-FFF2-40B4-BE49-F238E27FC236}">
                        <a16:creationId xmlns:a16="http://schemas.microsoft.com/office/drawing/2014/main" id="{AD2D99D5-3F83-4427-BE32-DB815A336476}"/>
                      </a:ext>
                    </a:extLst>
                  </p:cNvPr>
                  <p:cNvSpPr/>
                  <p:nvPr/>
                </p:nvSpPr>
                <p:spPr bwMode="auto">
                  <a:xfrm>
                    <a:off x="1323367"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synchronous copy to secondary</a:t>
                    </a:r>
                    <a:endPar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C70D36D0-16BA-4134-9D27-47FB34C53736}"/>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id="{51E477C4-9847-47A3-B0C5-0AF98DD365D1}"/>
                    </a:ext>
                  </a:extLst>
                </p:cNvPr>
                <p:cNvGrpSpPr/>
                <p:nvPr/>
              </p:nvGrpSpPr>
              <p:grpSpPr>
                <a:xfrm>
                  <a:off x="4441501" y="2320670"/>
                  <a:ext cx="660731" cy="679743"/>
                  <a:chOff x="2307514" y="2517191"/>
                  <a:chExt cx="918875" cy="911809"/>
                </a:xfrm>
              </p:grpSpPr>
              <p:sp>
                <p:nvSpPr>
                  <p:cNvPr id="130" name="Database_EFC7" title="Icon of a cylinder">
                    <a:extLst>
                      <a:ext uri="{FF2B5EF4-FFF2-40B4-BE49-F238E27FC236}">
                        <a16:creationId xmlns:a16="http://schemas.microsoft.com/office/drawing/2014/main" id="{077D4069-0975-47D2-A2FD-20213B4062B0}"/>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D9473CDD-A61D-4087-A5D0-9DB04560E27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26" name="Group 125">
                  <a:extLst>
                    <a:ext uri="{FF2B5EF4-FFF2-40B4-BE49-F238E27FC236}">
                      <a16:creationId xmlns:a16="http://schemas.microsoft.com/office/drawing/2014/main" id="{94BF548C-F44B-4333-A93F-3BED0E3357DD}"/>
                    </a:ext>
                  </a:extLst>
                </p:cNvPr>
                <p:cNvGrpSpPr/>
                <p:nvPr/>
              </p:nvGrpSpPr>
              <p:grpSpPr>
                <a:xfrm>
                  <a:off x="4955812" y="2906078"/>
                  <a:ext cx="660731" cy="679743"/>
                  <a:chOff x="2307514" y="2517191"/>
                  <a:chExt cx="918875" cy="911809"/>
                </a:xfrm>
              </p:grpSpPr>
              <p:sp>
                <p:nvSpPr>
                  <p:cNvPr id="128" name="Database_EFC7" title="Icon of a cylinder">
                    <a:extLst>
                      <a:ext uri="{FF2B5EF4-FFF2-40B4-BE49-F238E27FC236}">
                        <a16:creationId xmlns:a16="http://schemas.microsoft.com/office/drawing/2014/main" id="{21D68BB4-3CC4-4A70-9DE4-3E1D9B12FCB2}"/>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CDA9BAC6-4A20-414E-B7DC-928A48A071B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id="{4F0729A7-182F-41B0-B820-80E571A417E0}"/>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14" name="TextBox 113">
              <a:extLst>
                <a:ext uri="{FF2B5EF4-FFF2-40B4-BE49-F238E27FC236}">
                  <a16:creationId xmlns:a16="http://schemas.microsoft.com/office/drawing/2014/main" id="{D13DD411-294D-4401-9109-2633B2F1CF09}"/>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15" name="TextBox 114">
              <a:extLst>
                <a:ext uri="{FF2B5EF4-FFF2-40B4-BE49-F238E27FC236}">
                  <a16:creationId xmlns:a16="http://schemas.microsoft.com/office/drawing/2014/main" id="{636C51C0-42B4-4EDF-B3DA-AAED4EC0EB3D}"/>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6" name="Group 135" descr="Illustration depicting multiple copies of data spread out among multiple zones in multiple regions, with read access available in every region.">
            <a:extLst>
              <a:ext uri="{FF2B5EF4-FFF2-40B4-BE49-F238E27FC236}">
                <a16:creationId xmlns:a16="http://schemas.microsoft.com/office/drawing/2014/main" id="{F1273B79-9467-434C-A751-907005A438A7}"/>
              </a:ext>
            </a:extLst>
          </p:cNvPr>
          <p:cNvGrpSpPr/>
          <p:nvPr/>
        </p:nvGrpSpPr>
        <p:grpSpPr>
          <a:xfrm>
            <a:off x="7121837" y="1697598"/>
            <a:ext cx="3191035" cy="4477706"/>
            <a:chOff x="3915727" y="1627028"/>
            <a:chExt cx="3191035" cy="4477706"/>
          </a:xfrm>
        </p:grpSpPr>
        <p:grpSp>
          <p:nvGrpSpPr>
            <p:cNvPr id="137" name="Group 136">
              <a:extLst>
                <a:ext uri="{FF2B5EF4-FFF2-40B4-BE49-F238E27FC236}">
                  <a16:creationId xmlns:a16="http://schemas.microsoft.com/office/drawing/2014/main" id="{D2F4592F-FD52-4891-861D-48FC7E50AA75}"/>
                </a:ext>
              </a:extLst>
            </p:cNvPr>
            <p:cNvGrpSpPr/>
            <p:nvPr/>
          </p:nvGrpSpPr>
          <p:grpSpPr>
            <a:xfrm>
              <a:off x="3915727" y="1627028"/>
              <a:ext cx="2865164" cy="4477706"/>
              <a:chOff x="2436079" y="1537498"/>
              <a:chExt cx="2865164" cy="4477706"/>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3CB160B-A169-4D65-B88F-C06BFC556340}"/>
                  </a:ext>
                </a:extLst>
              </p:cNvPr>
              <p:cNvGrpSpPr/>
              <p:nvPr/>
            </p:nvGrpSpPr>
            <p:grpSpPr>
              <a:xfrm>
                <a:off x="2436079" y="1680845"/>
                <a:ext cx="2865164" cy="4334359"/>
                <a:chOff x="3928842" y="1998747"/>
                <a:chExt cx="2865164" cy="4334359"/>
              </a:xfrm>
            </p:grpSpPr>
            <p:grpSp>
              <p:nvGrpSpPr>
                <p:cNvPr id="147" name="Group 146">
                  <a:extLst>
                    <a:ext uri="{FF2B5EF4-FFF2-40B4-BE49-F238E27FC236}">
                      <a16:creationId xmlns:a16="http://schemas.microsoft.com/office/drawing/2014/main" id="{E83A1CC7-E684-4EEB-9E86-8F2478F21128}"/>
                    </a:ext>
                  </a:extLst>
                </p:cNvPr>
                <p:cNvGrpSpPr/>
                <p:nvPr/>
              </p:nvGrpSpPr>
              <p:grpSpPr>
                <a:xfrm>
                  <a:off x="3928842" y="2899305"/>
                  <a:ext cx="660731" cy="679743"/>
                  <a:chOff x="2307514" y="2517191"/>
                  <a:chExt cx="918875" cy="911809"/>
                </a:xfrm>
              </p:grpSpPr>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id="{25FF83FC-BC26-4E9F-A68C-A882CBA646E5}"/>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99E1120E-B7E5-4B0F-96F5-E4450D03E67F}"/>
                    </a:ext>
                  </a:extLst>
                </p:cNvPr>
                <p:cNvGrpSpPr/>
                <p:nvPr/>
              </p:nvGrpSpPr>
              <p:grpSpPr>
                <a:xfrm>
                  <a:off x="4304586" y="2429107"/>
                  <a:ext cx="2489420" cy="3903999"/>
                  <a:chOff x="1448626" y="2486357"/>
                  <a:chExt cx="2489420" cy="3903999"/>
                </a:xfrm>
              </p:grpSpPr>
              <p:sp>
                <p:nvSpPr>
                  <p:cNvPr id="157" name="Rectangle 156">
                    <a:extLst>
                      <a:ext uri="{FF2B5EF4-FFF2-40B4-BE49-F238E27FC236}">
                        <a16:creationId xmlns:a16="http://schemas.microsoft.com/office/drawing/2014/main" id="{7697DBDF-2EB8-445E-A1D0-2EE1647A136F}"/>
                      </a:ext>
                    </a:extLst>
                  </p:cNvPr>
                  <p:cNvSpPr/>
                  <p:nvPr/>
                </p:nvSpPr>
                <p:spPr bwMode="auto">
                  <a:xfrm>
                    <a:off x="1616881"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RA-GZRS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RPO 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p:txBody>
              </p:sp>
              <p:sp>
                <p:nvSpPr>
                  <p:cNvPr id="158" name="Rectangle 157">
                    <a:extLst>
                      <a:ext uri="{FF2B5EF4-FFF2-40B4-BE49-F238E27FC236}">
                        <a16:creationId xmlns:a16="http://schemas.microsoft.com/office/drawing/2014/main" id="{220D9020-7F2A-4568-A1EC-860FBAC6CF8B}"/>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55FADF9D-1A9C-4967-8FDC-10DC7783B0E0}"/>
                    </a:ext>
                  </a:extLst>
                </p:cNvPr>
                <p:cNvGrpSpPr/>
                <p:nvPr/>
              </p:nvGrpSpPr>
              <p:grpSpPr>
                <a:xfrm>
                  <a:off x="4441501" y="2320670"/>
                  <a:ext cx="660731" cy="679743"/>
                  <a:chOff x="2307514" y="2517191"/>
                  <a:chExt cx="918875" cy="911809"/>
                </a:xfrm>
              </p:grpSpPr>
              <p:sp>
                <p:nvSpPr>
                  <p:cNvPr id="155" name="Database_EFC7" title="Icon of a cylinder">
                    <a:extLst>
                      <a:ext uri="{FF2B5EF4-FFF2-40B4-BE49-F238E27FC236}">
                        <a16:creationId xmlns:a16="http://schemas.microsoft.com/office/drawing/2014/main" id="{E00DDE21-831C-4446-977D-D98035DA8121}"/>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6F76EB92-7546-44BA-86D0-0D82AD3AA419}"/>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51" name="Group 150">
                  <a:extLst>
                    <a:ext uri="{FF2B5EF4-FFF2-40B4-BE49-F238E27FC236}">
                      <a16:creationId xmlns:a16="http://schemas.microsoft.com/office/drawing/2014/main" id="{3D213987-3895-42F5-B3D3-927FB2171043}"/>
                    </a:ext>
                  </a:extLst>
                </p:cNvPr>
                <p:cNvGrpSpPr/>
                <p:nvPr/>
              </p:nvGrpSpPr>
              <p:grpSpPr>
                <a:xfrm>
                  <a:off x="4955812" y="2906078"/>
                  <a:ext cx="660731" cy="679743"/>
                  <a:chOff x="2307514" y="2517191"/>
                  <a:chExt cx="918875" cy="911809"/>
                </a:xfrm>
              </p:grpSpPr>
              <p:sp>
                <p:nvSpPr>
                  <p:cNvPr id="153" name="Database_EFC7" title="Icon of a cylinder">
                    <a:extLst>
                      <a:ext uri="{FF2B5EF4-FFF2-40B4-BE49-F238E27FC236}">
                        <a16:creationId xmlns:a16="http://schemas.microsoft.com/office/drawing/2014/main" id="{E6C4759A-B5A0-4AB7-8559-E986D46A629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id="{25019DEB-C0BF-4077-A416-38BD41A4AD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id="{C7BBC525-2A7C-410A-ACDC-7C7EB36D0E79}"/>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39" name="TextBox 138">
              <a:extLst>
                <a:ext uri="{FF2B5EF4-FFF2-40B4-BE49-F238E27FC236}">
                  <a16:creationId xmlns:a16="http://schemas.microsoft.com/office/drawing/2014/main" id="{77DFDAD8-66D3-4C28-AFC4-D41D1F405946}"/>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40" name="TextBox 139">
              <a:extLst>
                <a:ext uri="{FF2B5EF4-FFF2-40B4-BE49-F238E27FC236}">
                  <a16:creationId xmlns:a16="http://schemas.microsoft.com/office/drawing/2014/main" id="{50D1E592-8749-420E-8E44-27A592D3EB04}"/>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8394927-873E-4AB3-8A77-4AB916888068}"/>
              </a:ext>
            </a:extLst>
          </p:cNvPr>
          <p:cNvCxnSpPr>
            <a:cxnSpLocks/>
          </p:cNvCxnSpPr>
          <p:nvPr/>
        </p:nvCxnSpPr>
        <p:spPr>
          <a:xfrm flipV="1">
            <a:off x="9787633" y="1907845"/>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Exercise: Create a block blob storage account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p:txBody>
          <a:bodyPr/>
          <a:lstStyle/>
          <a:p>
            <a:r>
              <a:rPr lang="en-US" dirty="0"/>
              <a:t>Task1 : Create account in the Azure portal</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p:txBody>
          <a:bodyPr/>
          <a:lstStyle/>
          <a:p>
            <a:r>
              <a:rPr lang="en-US" dirty="0"/>
              <a:t>Task 2: Create account by using Azure Cloud Shell</a:t>
            </a:r>
          </a:p>
        </p:txBody>
      </p:sp>
      <p:sp>
        <p:nvSpPr>
          <p:cNvPr id="12" name="Text Placeholder 11">
            <a:extLst>
              <a:ext uri="{FF2B5EF4-FFF2-40B4-BE49-F238E27FC236}">
                <a16:creationId xmlns:a16="http://schemas.microsoft.com/office/drawing/2014/main" id="{7C9A86CF-C391-406A-B53A-F1D6A243EB49}"/>
              </a:ext>
            </a:extLst>
          </p:cNvPr>
          <p:cNvSpPr>
            <a:spLocks noGrp="1"/>
          </p:cNvSpPr>
          <p:nvPr>
            <p:ph type="body" sz="quarter" idx="18"/>
          </p:nvPr>
        </p:nvSpPr>
        <p:spPr/>
        <p:txBody>
          <a:bodyPr/>
          <a:lstStyle/>
          <a:p>
            <a:r>
              <a:rPr lang="en-US" dirty="0"/>
              <a:t>Task 3: Clean up resources</a:t>
            </a:r>
          </a:p>
        </p:txBody>
      </p:sp>
      <p:grpSp>
        <p:nvGrpSpPr>
          <p:cNvPr id="22" name="Group 21" descr="Icon of three dots and outward pointing chevrons on left and right">
            <a:extLst>
              <a:ext uri="{FF2B5EF4-FFF2-40B4-BE49-F238E27FC236}">
                <a16:creationId xmlns:a16="http://schemas.microsoft.com/office/drawing/2014/main" id="{7DDCBEB3-5DBE-43E5-AA85-136DAE232AC8}"/>
              </a:ext>
            </a:extLst>
          </p:cNvPr>
          <p:cNvGrpSpPr/>
          <p:nvPr/>
        </p:nvGrpSpPr>
        <p:grpSpPr>
          <a:xfrm>
            <a:off x="3166954" y="3156043"/>
            <a:ext cx="702132" cy="702232"/>
            <a:chOff x="3088645" y="5729498"/>
            <a:chExt cx="648328" cy="648420"/>
          </a:xfrm>
        </p:grpSpPr>
        <p:grpSp>
          <p:nvGrpSpPr>
            <p:cNvPr id="23" name="Group 22">
              <a:extLst>
                <a:ext uri="{FF2B5EF4-FFF2-40B4-BE49-F238E27FC236}">
                  <a16:creationId xmlns:a16="http://schemas.microsoft.com/office/drawing/2014/main" id="{A66A5EE2-E758-420A-859D-56FCDBBDC4A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311E0DD0-5B6E-4E73-A0E8-6319FB6EB50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D51A7C1-2C45-4D81-B804-3285E1553A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5C000D2-9D8F-4004-B7DF-F4F6C1F8AC7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067A4AE9-9FBB-419A-AAAC-2B45BA67E24A}"/>
              </a:ext>
            </a:extLst>
          </p:cNvPr>
          <p:cNvGrpSpPr/>
          <p:nvPr/>
        </p:nvGrpSpPr>
        <p:grpSpPr>
          <a:xfrm>
            <a:off x="7033889" y="3156043"/>
            <a:ext cx="702132" cy="702232"/>
            <a:chOff x="3088645" y="5729498"/>
            <a:chExt cx="648328" cy="648420"/>
          </a:xfrm>
        </p:grpSpPr>
        <p:grpSp>
          <p:nvGrpSpPr>
            <p:cNvPr id="28" name="Group 27">
              <a:extLst>
                <a:ext uri="{FF2B5EF4-FFF2-40B4-BE49-F238E27FC236}">
                  <a16:creationId xmlns:a16="http://schemas.microsoft.com/office/drawing/2014/main" id="{A6107475-416D-45C0-AFC5-DCF0D99D92E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6A32242F-C68E-4C05-9089-0D946D6B7DD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DC375A91-398C-437F-8259-2A0E96A8525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dots and outward pointing chevrons on left and right">
              <a:extLst>
                <a:ext uri="{FF2B5EF4-FFF2-40B4-BE49-F238E27FC236}">
                  <a16:creationId xmlns:a16="http://schemas.microsoft.com/office/drawing/2014/main" id="{635CF892-2634-4E9D-A7A7-E5B14D9D43F3}"/>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32" name="Group 31" descr="Icon of three dots and outward pointing chevrons on left and right">
            <a:extLst>
              <a:ext uri="{FF2B5EF4-FFF2-40B4-BE49-F238E27FC236}">
                <a16:creationId xmlns:a16="http://schemas.microsoft.com/office/drawing/2014/main" id="{5A5A3DA9-9D16-45EE-80D9-1DF8A76509DD}"/>
              </a:ext>
            </a:extLst>
          </p:cNvPr>
          <p:cNvGrpSpPr/>
          <p:nvPr/>
        </p:nvGrpSpPr>
        <p:grpSpPr>
          <a:xfrm>
            <a:off x="10855326" y="3156043"/>
            <a:ext cx="702132" cy="702232"/>
            <a:chOff x="3088645" y="5729498"/>
            <a:chExt cx="648328" cy="648420"/>
          </a:xfrm>
        </p:grpSpPr>
        <p:grpSp>
          <p:nvGrpSpPr>
            <p:cNvPr id="33" name="Group 32">
              <a:extLst>
                <a:ext uri="{FF2B5EF4-FFF2-40B4-BE49-F238E27FC236}">
                  <a16:creationId xmlns:a16="http://schemas.microsoft.com/office/drawing/2014/main" id="{21BFFC53-8781-4A86-883D-CDD625819858}"/>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5" name="Freeform 5">
                <a:extLst>
                  <a:ext uri="{FF2B5EF4-FFF2-40B4-BE49-F238E27FC236}">
                    <a16:creationId xmlns:a16="http://schemas.microsoft.com/office/drawing/2014/main" id="{2B854037-6D8A-4AF4-A45B-BC4207227FC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33BE8ECE-1E9F-4F14-97A3-5B38BCA82B5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three dots and outward pointing chevrons on left and right">
              <a:extLst>
                <a:ext uri="{FF2B5EF4-FFF2-40B4-BE49-F238E27FC236}">
                  <a16:creationId xmlns:a16="http://schemas.microsoft.com/office/drawing/2014/main" id="{95CCFC3A-F70A-46F4-B32A-22EFA7F4816C}"/>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24232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4070</Words>
  <Application>Microsoft Office PowerPoint</Application>
  <PresentationFormat>Widescreen</PresentationFormat>
  <Paragraphs>463</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Microsoft Power Platform Template</vt:lpstr>
      <vt:lpstr>Module 03: Develop solutions that use Blob storage</vt:lpstr>
      <vt:lpstr>Lesson 1: Explore Azure Blob storage</vt:lpstr>
      <vt:lpstr>Explore Azure Blob storage (1 / 2)</vt:lpstr>
      <vt:lpstr>Explore Azure Blob storage (2 / 2)</vt:lpstr>
      <vt:lpstr>Discover Azure Blob storage resource types</vt:lpstr>
      <vt:lpstr>Explore Azure Storage security features</vt:lpstr>
      <vt:lpstr>Evaluate Azure Storage redundancy options (1 / 2)</vt:lpstr>
      <vt:lpstr>Evaluate Azure Storage redundancy options (2 / 2)</vt:lpstr>
      <vt:lpstr>Exercise: Create a block blob storage account</vt:lpstr>
      <vt:lpstr>Lesson 2: Manage the Azure Blob storage lifecycle</vt:lpstr>
      <vt:lpstr>Explore the Azure Blob storage lifecycle (1 / 2)</vt:lpstr>
      <vt:lpstr>Explore the Azure Blob storage lifecycle (2 / 3)</vt:lpstr>
      <vt:lpstr>Explore the Azure Blob storage lifecycle (3 / 3)</vt:lpstr>
      <vt:lpstr>Discover Blob storage lifecycle policies (1 / 2)</vt:lpstr>
      <vt:lpstr>Discover Blob storage lifecycle policies (2 / 2)</vt:lpstr>
      <vt:lpstr>Implement Blob storage lifecycle policies</vt:lpstr>
      <vt:lpstr>Rehydrate blob data from the archive tier</vt:lpstr>
      <vt:lpstr>Lesson 3: Work with Azure Blob storage</vt:lpstr>
      <vt:lpstr>Explore Azure Blob storage client library</vt:lpstr>
      <vt:lpstr>Exercise: Create Blob storage resources by using the .NET client library</vt:lpstr>
      <vt:lpstr>Manage container properties and metadata by using .NET</vt:lpstr>
      <vt:lpstr>Set and retrieve properties and metadata for blob resources by using REST</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2021-12-14T19:56:53Z</dcterms:created>
  <dcterms:modified xsi:type="dcterms:W3CDTF">2023-01-18T12:43:11Z</dcterms:modified>
</cp:coreProperties>
</file>