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309" r:id="rId2"/>
    <p:sldId id="292" r:id="rId3"/>
    <p:sldId id="310" r:id="rId4"/>
    <p:sldId id="444" r:id="rId5"/>
    <p:sldId id="313" r:id="rId6"/>
    <p:sldId id="488" r:id="rId7"/>
    <p:sldId id="489" r:id="rId8"/>
    <p:sldId id="460" r:id="rId9"/>
    <p:sldId id="490" r:id="rId10"/>
    <p:sldId id="491" r:id="rId11"/>
    <p:sldId id="487" r:id="rId12"/>
    <p:sldId id="492" r:id="rId13"/>
    <p:sldId id="47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7" r:id="rId26"/>
    <p:sldId id="504" r:id="rId27"/>
    <p:sldId id="505" r:id="rId28"/>
    <p:sldId id="506" r:id="rId29"/>
    <p:sldId id="508" r:id="rId30"/>
    <p:sldId id="513" r:id="rId31"/>
    <p:sldId id="511" r:id="rId32"/>
    <p:sldId id="51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346" r:id="rId41"/>
    <p:sldId id="522" r:id="rId42"/>
    <p:sldId id="521" r:id="rId43"/>
    <p:sldId id="345" r:id="rId44"/>
  </p:sldIdLst>
  <p:sldSz cx="12192000" cy="6858000"/>
  <p:notesSz cx="6954838" cy="93091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Roboto Condensed" panose="02000000000000000000" pitchFamily="2" charset="0"/>
      <p:regular r:id="rId50"/>
      <p:bold r:id="rId51"/>
      <p:italic r:id="rId52"/>
      <p:boldItalic r:id="rId53"/>
    </p:embeddedFont>
    <p:embeddedFont>
      <p:font typeface="Wingdings 2" panose="05020102010507070707" pitchFamily="18" charset="2"/>
      <p:regular r:id="rId54"/>
    </p:embeddedFont>
    <p:embeddedFont>
      <p:font typeface="Segoe UI Black" panose="020B0A02040204020203" pitchFamily="34" charset="0"/>
      <p:bold r:id="rId55"/>
      <p:boldItalic r:id="rId56"/>
    </p:embeddedFont>
    <p:embeddedFont>
      <p:font typeface="Roboto Condensed Light" panose="02000000000000000000" pitchFamily="2" charset="0"/>
      <p:regular r:id="rId57"/>
      <p:italic r:id="rId58"/>
    </p:embeddedFont>
    <p:embeddedFont>
      <p:font typeface="Wingdings 3" panose="05040102010807070707" pitchFamily="18" charset="2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nOqwMgioxK/8OC4u6dZOw==" hashData="k+ABZcY9MrhWF5vel9DKj1r6aVDXugsHcNkL4M7jEnMgIERTShDDa+9Xsw/TtOqH4fDkdgJfjBl8SJezjCq18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301B92"/>
    <a:srgbClr val="673BB7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5.jp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89" y="1795212"/>
            <a:ext cx="2880360" cy="27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sz="12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Process and Threads Management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Process and Threads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#3140702 (OS)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Process and Threads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3" r:id="rId10"/>
    <p:sldLayoutId id="2147483692" r:id="rId11"/>
    <p:sldLayoutId id="2147483691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1" r:id="rId18"/>
    <p:sldLayoutId id="2147483683" r:id="rId19"/>
    <p:sldLayoutId id="2147483682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315200" cy="3740801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Process and Threads </a:t>
            </a:r>
            <a:r>
              <a:rPr lang="en-US" dirty="0" smtClean="0"/>
              <a:t>Management:</a:t>
            </a:r>
            <a:br>
              <a:rPr lang="en-US" dirty="0" smtClean="0"/>
            </a:br>
            <a:r>
              <a:rPr lang="en-US" sz="6000" dirty="0" smtClean="0"/>
              <a:t>Scheduling Algorithms</a:t>
            </a:r>
            <a:endParaRPr lang="en-US" sz="8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Operating System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(OS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/>
              <a:t>GTU # </a:t>
            </a:r>
            <a:r>
              <a:rPr lang="en-US" dirty="0" smtClean="0"/>
              <a:t>3140702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Scheduling algorithms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</a:t>
            </a:r>
            <a:r>
              <a:rPr lang="en-US" dirty="0"/>
              <a:t>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First Come First Served (FCFS)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Shortest Job First (SJF)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Shortest Remaining Time Next (SRTN)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Round Robin (RR)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Preemptive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Non-Preemptive</a:t>
            </a:r>
          </a:p>
        </p:txBody>
      </p:sp>
    </p:spTree>
    <p:extLst>
      <p:ext uri="{BB962C8B-B14F-4D97-AF65-F5344CB8AC3E}">
        <p14:creationId xmlns:p14="http://schemas.microsoft.com/office/powerpoint/2010/main" val="28374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First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Come First Served (FCFS)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process that request first is served first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means that </a:t>
            </a:r>
            <a:r>
              <a:rPr lang="en-US" b="1" dirty="0">
                <a:solidFill>
                  <a:schemeClr val="accent6"/>
                </a:solidFill>
              </a:rPr>
              <a:t>processes are served in the exact order of their arrival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</a:t>
            </a:r>
            <a:r>
              <a:rPr lang="en-US" dirty="0" smtClean="0"/>
              <a:t>Mode: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Non preemptive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Once a process is selected, it runs until it is blocked </a:t>
            </a:r>
            <a:r>
              <a:rPr lang="en-US" dirty="0"/>
              <a:t>for an I/O or some other event or it is terminated.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This strategy can be easily </a:t>
            </a:r>
            <a:r>
              <a:rPr lang="en-US" b="1" dirty="0">
                <a:solidFill>
                  <a:schemeClr val="accent6"/>
                </a:solidFill>
              </a:rPr>
              <a:t>implemented by using FIFO </a:t>
            </a:r>
            <a:r>
              <a:rPr lang="en-US" dirty="0"/>
              <a:t>(First In First Out) queue. </a:t>
            </a:r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438400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53064" y="243840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243840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43840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281" y="2581245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581245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910013" y="2588939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48213" y="2588939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5280" y="2596634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225296" y="2336318"/>
            <a:ext cx="1005155" cy="898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2016" y="203829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21218" y="2596634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02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9141 0.0023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2" grpId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58826"/>
            <a:ext cx="11929641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</a:t>
            </a:r>
            <a:r>
              <a:rPr lang="en-US" dirty="0" smtClean="0"/>
              <a:t>Chart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Average Turnaround Time:	 (10+15+15+17)/4 	=	14.25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Average Waiting Time:	 (0+9+13+13)/4  	=	8.75 </a:t>
            </a:r>
            <a:r>
              <a:rPr lang="en-US" dirty="0" err="1"/>
              <a:t>ms.</a:t>
            </a:r>
            <a:endParaRPr lang="en-US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923777"/>
              </p:ext>
            </p:extLst>
          </p:nvPr>
        </p:nvGraphicFramePr>
        <p:xfrm>
          <a:off x="423222" y="925219"/>
          <a:ext cx="4585654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993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615143"/>
              </p:ext>
            </p:extLst>
          </p:nvPr>
        </p:nvGraphicFramePr>
        <p:xfrm>
          <a:off x="5012602" y="92658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70943"/>
              </p:ext>
            </p:extLst>
          </p:nvPr>
        </p:nvGraphicFramePr>
        <p:xfrm>
          <a:off x="6774090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17641"/>
              </p:ext>
            </p:extLst>
          </p:nvPr>
        </p:nvGraphicFramePr>
        <p:xfrm>
          <a:off x="9064539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908146"/>
              </p:ext>
            </p:extLst>
          </p:nvPr>
        </p:nvGraphicFramePr>
        <p:xfrm>
          <a:off x="5012602" y="175391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29867"/>
              </p:ext>
            </p:extLst>
          </p:nvPr>
        </p:nvGraphicFramePr>
        <p:xfrm>
          <a:off x="5012602" y="230043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21040"/>
              </p:ext>
            </p:extLst>
          </p:nvPr>
        </p:nvGraphicFramePr>
        <p:xfrm>
          <a:off x="5012602" y="284791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220210"/>
              </p:ext>
            </p:extLst>
          </p:nvPr>
        </p:nvGraphicFramePr>
        <p:xfrm>
          <a:off x="5012602" y="339516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725959"/>
              </p:ext>
            </p:extLst>
          </p:nvPr>
        </p:nvGraphicFramePr>
        <p:xfrm>
          <a:off x="6774090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94170"/>
              </p:ext>
            </p:extLst>
          </p:nvPr>
        </p:nvGraphicFramePr>
        <p:xfrm>
          <a:off x="6774090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55900"/>
              </p:ext>
            </p:extLst>
          </p:nvPr>
        </p:nvGraphicFramePr>
        <p:xfrm>
          <a:off x="6774090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777021"/>
              </p:ext>
            </p:extLst>
          </p:nvPr>
        </p:nvGraphicFramePr>
        <p:xfrm>
          <a:off x="6774090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120892"/>
              </p:ext>
            </p:extLst>
          </p:nvPr>
        </p:nvGraphicFramePr>
        <p:xfrm>
          <a:off x="9064539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8405"/>
              </p:ext>
            </p:extLst>
          </p:nvPr>
        </p:nvGraphicFramePr>
        <p:xfrm>
          <a:off x="9064539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737228"/>
              </p:ext>
            </p:extLst>
          </p:nvPr>
        </p:nvGraphicFramePr>
        <p:xfrm>
          <a:off x="9064539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097579"/>
              </p:ext>
            </p:extLst>
          </p:nvPr>
        </p:nvGraphicFramePr>
        <p:xfrm>
          <a:off x="9064539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3258872" y="4276165"/>
            <a:ext cx="22860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40853" y="4276165"/>
            <a:ext cx="13716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908434" y="4276165"/>
            <a:ext cx="4572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361616" y="4276165"/>
            <a:ext cx="9144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97600" y="4733365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16632" y="4733365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696061" y="4733365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43943" y="4733365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059488" y="4733365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258872" y="4276165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Come First 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Simple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fair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implement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 process will get a chance to run, so </a:t>
            </a:r>
            <a:r>
              <a:rPr lang="en-US" b="1" dirty="0">
                <a:solidFill>
                  <a:schemeClr val="accent6"/>
                </a:solidFill>
              </a:rPr>
              <a:t>starvation doesn't occur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Starvation is the </a:t>
            </a:r>
            <a:r>
              <a:rPr lang="en-US" dirty="0">
                <a:solidFill>
                  <a:schemeClr val="accent6"/>
                </a:solidFill>
              </a:rPr>
              <a:t>problem that occurs when high priority processes keep executing and low priority processes get blocked for indefinite time</a:t>
            </a:r>
            <a:r>
              <a:rPr lang="en-US" dirty="0"/>
              <a:t>.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Not efficient </a:t>
            </a:r>
            <a:r>
              <a:rPr lang="en-US" dirty="0"/>
              <a:t>because average waiting time is too high.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Convoy effect is possible</a:t>
            </a:r>
            <a:r>
              <a:rPr lang="en-US" dirty="0"/>
              <a:t>. All small I/O bound processes wait for one big CPU bound process to acquire CPU. 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b="1" dirty="0" smtClean="0">
              <a:solidFill>
                <a:schemeClr val="accent6"/>
              </a:solidFill>
            </a:endParaRPr>
          </a:p>
          <a:p>
            <a:pPr lvl="1"/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b="1" dirty="0" smtClean="0">
              <a:solidFill>
                <a:schemeClr val="accent6"/>
              </a:solidFill>
            </a:endParaRPr>
          </a:p>
          <a:p>
            <a:pPr lvl="1"/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b="1" dirty="0" smtClean="0">
              <a:solidFill>
                <a:schemeClr val="accent6"/>
              </a:solidFill>
            </a:endParaRP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CPU </a:t>
            </a:r>
            <a:r>
              <a:rPr lang="en-US" b="1" dirty="0">
                <a:solidFill>
                  <a:schemeClr val="accent6"/>
                </a:solidFill>
              </a:rPr>
              <a:t>utilization may be less efficient </a:t>
            </a:r>
            <a:r>
              <a:rPr lang="en-US" dirty="0"/>
              <a:t>especially when a CPU bound process is running with many I/O bound processes.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93" y="4161325"/>
            <a:ext cx="7849695" cy="16385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4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Shortest Job First (SJF)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The process, that </a:t>
            </a:r>
            <a:r>
              <a:rPr lang="en-US" b="1" dirty="0">
                <a:solidFill>
                  <a:schemeClr val="accent6"/>
                </a:solidFill>
              </a:rPr>
              <a:t>requires shortest time to complete execution, is served first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</a:t>
            </a:r>
            <a:r>
              <a:rPr lang="en-US" dirty="0" smtClean="0"/>
              <a:t>Mode: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Non preemptive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Once a process is selected, it runs until it is blocked </a:t>
            </a:r>
            <a:r>
              <a:rPr lang="en-US" dirty="0"/>
              <a:t>for an I/O or some other event or it is terminated.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This strategy can be easily </a:t>
            </a:r>
            <a:r>
              <a:rPr lang="en-US" b="1" dirty="0">
                <a:solidFill>
                  <a:schemeClr val="accent6"/>
                </a:solidFill>
              </a:rPr>
              <a:t>implemented by using </a:t>
            </a:r>
            <a:r>
              <a:rPr lang="en-US" b="1" dirty="0" smtClean="0">
                <a:solidFill>
                  <a:schemeClr val="accent6"/>
                </a:solidFill>
              </a:rPr>
              <a:t>sorted FIFO </a:t>
            </a:r>
            <a:r>
              <a:rPr lang="en-US" dirty="0"/>
              <a:t>(First In First Out) queue. </a:t>
            </a:r>
          </a:p>
          <a:p>
            <a:pPr lvl="1"/>
            <a:r>
              <a:rPr lang="en-US" dirty="0"/>
              <a:t>All processes in a queue are </a:t>
            </a:r>
            <a:r>
              <a:rPr lang="en-US" b="1" dirty="0">
                <a:solidFill>
                  <a:schemeClr val="accent6"/>
                </a:solidFill>
              </a:rPr>
              <a:t>sorted in ascending order based on their required CPU bursts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102225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53064" y="2102225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2102225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102225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281" y="2245070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245070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648" y="2252764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(2)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3742" y="2252764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5279" y="2260459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(3)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225296" y="2002536"/>
            <a:ext cx="1005155" cy="898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2016" y="1702115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5670" y="2245070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32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07031 -0.0013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-0.27487 -0.0011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1" grpId="1"/>
      <p:bldP spid="12" grpId="0"/>
      <p:bldP spid="12" grpId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58826"/>
            <a:ext cx="11929641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</a:t>
            </a:r>
            <a:r>
              <a:rPr lang="en-US" dirty="0" smtClean="0"/>
              <a:t>Chart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Average Turnaround Time:	 (10+21+9+11)/4 	=	12.75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Average Waiting Time:	 (0+15+7+7)/4  	=	7.25 </a:t>
            </a:r>
            <a:r>
              <a:rPr lang="en-US" dirty="0" err="1"/>
              <a:t>ms.</a:t>
            </a:r>
            <a:endParaRPr lang="en-US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923777"/>
              </p:ext>
            </p:extLst>
          </p:nvPr>
        </p:nvGraphicFramePr>
        <p:xfrm>
          <a:off x="423222" y="925219"/>
          <a:ext cx="4585654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993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615143"/>
              </p:ext>
            </p:extLst>
          </p:nvPr>
        </p:nvGraphicFramePr>
        <p:xfrm>
          <a:off x="5012602" y="92658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70943"/>
              </p:ext>
            </p:extLst>
          </p:nvPr>
        </p:nvGraphicFramePr>
        <p:xfrm>
          <a:off x="6774090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17641"/>
              </p:ext>
            </p:extLst>
          </p:nvPr>
        </p:nvGraphicFramePr>
        <p:xfrm>
          <a:off x="9064539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908146"/>
              </p:ext>
            </p:extLst>
          </p:nvPr>
        </p:nvGraphicFramePr>
        <p:xfrm>
          <a:off x="5012602" y="175391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862673"/>
              </p:ext>
            </p:extLst>
          </p:nvPr>
        </p:nvGraphicFramePr>
        <p:xfrm>
          <a:off x="5012602" y="230043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89461"/>
              </p:ext>
            </p:extLst>
          </p:nvPr>
        </p:nvGraphicFramePr>
        <p:xfrm>
          <a:off x="5012602" y="284791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979256"/>
              </p:ext>
            </p:extLst>
          </p:nvPr>
        </p:nvGraphicFramePr>
        <p:xfrm>
          <a:off x="5012602" y="339516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906566"/>
              </p:ext>
            </p:extLst>
          </p:nvPr>
        </p:nvGraphicFramePr>
        <p:xfrm>
          <a:off x="6774090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967746"/>
              </p:ext>
            </p:extLst>
          </p:nvPr>
        </p:nvGraphicFramePr>
        <p:xfrm>
          <a:off x="6774090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08284"/>
              </p:ext>
            </p:extLst>
          </p:nvPr>
        </p:nvGraphicFramePr>
        <p:xfrm>
          <a:off x="6774090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182788"/>
              </p:ext>
            </p:extLst>
          </p:nvPr>
        </p:nvGraphicFramePr>
        <p:xfrm>
          <a:off x="6774090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120892"/>
              </p:ext>
            </p:extLst>
          </p:nvPr>
        </p:nvGraphicFramePr>
        <p:xfrm>
          <a:off x="9064539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217822"/>
              </p:ext>
            </p:extLst>
          </p:nvPr>
        </p:nvGraphicFramePr>
        <p:xfrm>
          <a:off x="9064539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350233"/>
              </p:ext>
            </p:extLst>
          </p:nvPr>
        </p:nvGraphicFramePr>
        <p:xfrm>
          <a:off x="9064539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309323"/>
              </p:ext>
            </p:extLst>
          </p:nvPr>
        </p:nvGraphicFramePr>
        <p:xfrm>
          <a:off x="9064539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3264848" y="4279900"/>
            <a:ext cx="22860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12000" y="4277920"/>
            <a:ext cx="13716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47939" y="4279900"/>
            <a:ext cx="4572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7600" y="4279900"/>
            <a:ext cx="9144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34056" y="4737100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26418" y="4737100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92512" y="4737100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65800" y="4737100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67369" y="4737100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264848" y="4279900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539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Less waiting time.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Good response for short processes.</a:t>
            </a:r>
            <a:endParaRPr lang="en-US" dirty="0"/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difficult to estimate time required </a:t>
            </a:r>
            <a:r>
              <a:rPr lang="en-US" dirty="0"/>
              <a:t>to complete execution.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Starvation is possible for long process</a:t>
            </a:r>
            <a:r>
              <a:rPr lang="en-US" dirty="0" smtClean="0"/>
              <a:t>. </a:t>
            </a:r>
            <a:r>
              <a:rPr lang="en-US" dirty="0"/>
              <a:t>Long process may wait forever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Starvation is the </a:t>
            </a:r>
            <a:r>
              <a:rPr lang="en-US" dirty="0">
                <a:solidFill>
                  <a:schemeClr val="accent6"/>
                </a:solidFill>
              </a:rPr>
              <a:t>problem that occurs when high priority processes keep executing and low priority processes get blocked for indefinite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Objectives of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 of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Scheduling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algorithms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First Come First Served (FCFS)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Shortest Job First (SJF)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Shortest Remaining Time Next (SRTN)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Round Robin (RR)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Priority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Non-Preemptive Priority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Preemptive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Real Time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Shortest Remaining Time Next (SRTN)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Next (SRTN)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The process, </a:t>
            </a:r>
            <a:r>
              <a:rPr lang="en-US" b="1" dirty="0">
                <a:solidFill>
                  <a:schemeClr val="accent6"/>
                </a:solidFill>
              </a:rPr>
              <a:t>whose remaining run time is shortest, is served first</a:t>
            </a:r>
            <a:r>
              <a:rPr lang="en-US" dirty="0"/>
              <a:t>. This is a </a:t>
            </a:r>
            <a:r>
              <a:rPr lang="en-US" b="1" dirty="0">
                <a:solidFill>
                  <a:schemeClr val="accent6"/>
                </a:solidFill>
              </a:rPr>
              <a:t>preemptive version of SJF </a:t>
            </a:r>
            <a:r>
              <a:rPr lang="en-US" dirty="0"/>
              <a:t>scheduling.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</a:t>
            </a:r>
            <a:r>
              <a:rPr lang="en-US" dirty="0" smtClean="0"/>
              <a:t>Mode: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Preemptive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When a new process arrives, its total time is compared to the current process remaining run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new process needs less time to finish than the current process, the current process is suspended and the new job is started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This strategy can also be implemented by using </a:t>
            </a:r>
            <a:r>
              <a:rPr lang="en-US" b="1" dirty="0">
                <a:solidFill>
                  <a:schemeClr val="accent6"/>
                </a:solidFill>
              </a:rPr>
              <a:t>sorted FIFO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All processes in a queue are </a:t>
            </a:r>
            <a:r>
              <a:rPr lang="en-US" b="1" dirty="0">
                <a:solidFill>
                  <a:schemeClr val="accent6"/>
                </a:solidFill>
              </a:rPr>
              <a:t>sorted in ascending order on their remaining run time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303930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53064" y="23039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23039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3039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281" y="2446775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446775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648" y="2454469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(2)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3742" y="2454469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5279" y="2462164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(1)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227957" y="2201848"/>
            <a:ext cx="1005155" cy="898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2016" y="190382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5830" y="2444549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9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7031 -0.001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20755 0.0013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48542 -0.00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7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1" grpId="1"/>
      <p:bldP spid="12" grpId="0"/>
      <p:bldP spid="12" grpId="1"/>
      <p:bldP spid="14" grpId="0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Next (SRTN)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</a:t>
            </a:r>
            <a:r>
              <a:rPr lang="en-US" dirty="0" smtClean="0"/>
              <a:t>Chart</a:t>
            </a:r>
          </a:p>
          <a:p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Turnaround Time:     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Average Waiting Time:            4.5 </a:t>
            </a:r>
            <a:r>
              <a:rPr lang="en-US" dirty="0" err="1"/>
              <a:t>ms</a:t>
            </a:r>
            <a:endParaRPr lang="en-US" dirty="0" smtClean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923777"/>
              </p:ext>
            </p:extLst>
          </p:nvPr>
        </p:nvGraphicFramePr>
        <p:xfrm>
          <a:off x="423222" y="925219"/>
          <a:ext cx="4585654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993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615143"/>
              </p:ext>
            </p:extLst>
          </p:nvPr>
        </p:nvGraphicFramePr>
        <p:xfrm>
          <a:off x="5012602" y="92658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70943"/>
              </p:ext>
            </p:extLst>
          </p:nvPr>
        </p:nvGraphicFramePr>
        <p:xfrm>
          <a:off x="6774090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17641"/>
              </p:ext>
            </p:extLst>
          </p:nvPr>
        </p:nvGraphicFramePr>
        <p:xfrm>
          <a:off x="9064539" y="92658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475891"/>
              </p:ext>
            </p:extLst>
          </p:nvPr>
        </p:nvGraphicFramePr>
        <p:xfrm>
          <a:off x="5012602" y="175391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089157"/>
              </p:ext>
            </p:extLst>
          </p:nvPr>
        </p:nvGraphicFramePr>
        <p:xfrm>
          <a:off x="5012602" y="230043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620988"/>
              </p:ext>
            </p:extLst>
          </p:nvPr>
        </p:nvGraphicFramePr>
        <p:xfrm>
          <a:off x="5012602" y="284791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31693"/>
              </p:ext>
            </p:extLst>
          </p:nvPr>
        </p:nvGraphicFramePr>
        <p:xfrm>
          <a:off x="5012601" y="339516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150179"/>
              </p:ext>
            </p:extLst>
          </p:nvPr>
        </p:nvGraphicFramePr>
        <p:xfrm>
          <a:off x="6774090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695868"/>
              </p:ext>
            </p:extLst>
          </p:nvPr>
        </p:nvGraphicFramePr>
        <p:xfrm>
          <a:off x="6774090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86281"/>
              </p:ext>
            </p:extLst>
          </p:nvPr>
        </p:nvGraphicFramePr>
        <p:xfrm>
          <a:off x="6774090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695451"/>
              </p:ext>
            </p:extLst>
          </p:nvPr>
        </p:nvGraphicFramePr>
        <p:xfrm>
          <a:off x="6774090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24103"/>
              </p:ext>
            </p:extLst>
          </p:nvPr>
        </p:nvGraphicFramePr>
        <p:xfrm>
          <a:off x="9064539" y="175391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91612"/>
              </p:ext>
            </p:extLst>
          </p:nvPr>
        </p:nvGraphicFramePr>
        <p:xfrm>
          <a:off x="9064539" y="230043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64342"/>
              </p:ext>
            </p:extLst>
          </p:nvPr>
        </p:nvGraphicFramePr>
        <p:xfrm>
          <a:off x="9064539" y="284791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61367"/>
              </p:ext>
            </p:extLst>
          </p:nvPr>
        </p:nvGraphicFramePr>
        <p:xfrm>
          <a:off x="9064539" y="339516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9499809" y="4166994"/>
            <a:ext cx="13716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694011" y="4166994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81350" y="4615428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439393" y="4621262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45655" y="4621262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134998" y="4163087"/>
            <a:ext cx="457200" cy="455074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49517" y="4621262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599198" y="4164941"/>
            <a:ext cx="547049" cy="451366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03065" y="4621262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146247" y="4164941"/>
            <a:ext cx="547049" cy="451366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56437" y="4621262"/>
            <a:ext cx="2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92200" y="4166994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264389" y="4621262"/>
            <a:ext cx="48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3903"/>
              </p:ext>
            </p:extLst>
          </p:nvPr>
        </p:nvGraphicFramePr>
        <p:xfrm>
          <a:off x="5760644" y="4947834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12544"/>
              </p:ext>
            </p:extLst>
          </p:nvPr>
        </p:nvGraphicFramePr>
        <p:xfrm>
          <a:off x="6299730" y="4966031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76133"/>
              </p:ext>
            </p:extLst>
          </p:nvPr>
        </p:nvGraphicFramePr>
        <p:xfrm>
          <a:off x="6865127" y="4958069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0634"/>
              </p:ext>
            </p:extLst>
          </p:nvPr>
        </p:nvGraphicFramePr>
        <p:xfrm>
          <a:off x="7747888" y="4977404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69083"/>
              </p:ext>
            </p:extLst>
          </p:nvPr>
        </p:nvGraphicFramePr>
        <p:xfrm>
          <a:off x="8592200" y="4987639"/>
          <a:ext cx="24998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Connector 64"/>
          <p:cNvCxnSpPr/>
          <p:nvPr/>
        </p:nvCxnSpPr>
        <p:spPr>
          <a:xfrm>
            <a:off x="6136161" y="4165600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624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49" grpId="0"/>
      <p:bldP spid="50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Time Next (SRTN)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Less waiting time.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Quite good </a:t>
            </a:r>
            <a:r>
              <a:rPr lang="en-US" b="1" dirty="0">
                <a:solidFill>
                  <a:schemeClr val="accent6"/>
                </a:solidFill>
              </a:rPr>
              <a:t>response for short processes.</a:t>
            </a:r>
            <a:endParaRPr lang="en-US" dirty="0"/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difficult to estimate time required </a:t>
            </a:r>
            <a:r>
              <a:rPr lang="en-US" dirty="0"/>
              <a:t>to complete execution.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Starvation is possible for long process</a:t>
            </a:r>
            <a:r>
              <a:rPr lang="en-US" dirty="0" smtClean="0"/>
              <a:t>. </a:t>
            </a:r>
            <a:r>
              <a:rPr lang="en-US" dirty="0"/>
              <a:t>Long process may wait forever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Starvation is the </a:t>
            </a:r>
            <a:r>
              <a:rPr lang="en-US" dirty="0">
                <a:solidFill>
                  <a:schemeClr val="accent6"/>
                </a:solidFill>
              </a:rPr>
              <a:t>problem that occurs when high priority processes keep executing and low priority processes get blocked for indefinite time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Context switch overhead is there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2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Round Robin (RR)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Each selected process is </a:t>
            </a:r>
            <a:r>
              <a:rPr lang="en-US" b="1" dirty="0">
                <a:solidFill>
                  <a:schemeClr val="accent6"/>
                </a:solidFill>
              </a:rPr>
              <a:t>assigned a time interval, called time quantum or time slice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Process is </a:t>
            </a:r>
            <a:r>
              <a:rPr lang="en-US" b="1" dirty="0">
                <a:solidFill>
                  <a:schemeClr val="accent6"/>
                </a:solidFill>
              </a:rPr>
              <a:t>allowed to run only for this time interval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Here, two things are possible:  </a:t>
            </a:r>
          </a:p>
          <a:p>
            <a:pPr lvl="1"/>
            <a:r>
              <a:rPr lang="en-US" dirty="0"/>
              <a:t>First, </a:t>
            </a:r>
            <a:r>
              <a:rPr lang="en-US" b="1" dirty="0">
                <a:solidFill>
                  <a:schemeClr val="accent6"/>
                </a:solidFill>
              </a:rPr>
              <a:t>process is either blocked or terminated before the quantum has elapsed</a:t>
            </a:r>
            <a:r>
              <a:rPr lang="en-US" dirty="0"/>
              <a:t>. In this case the </a:t>
            </a:r>
            <a:r>
              <a:rPr lang="en-US" b="1" dirty="0">
                <a:solidFill>
                  <a:schemeClr val="accent6"/>
                </a:solidFill>
              </a:rPr>
              <a:t>CPU switching is done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another process is scheduled </a:t>
            </a:r>
            <a:r>
              <a:rPr lang="en-US" dirty="0"/>
              <a:t>to run.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Second, </a:t>
            </a:r>
            <a:r>
              <a:rPr lang="en-US" b="1" dirty="0">
                <a:solidFill>
                  <a:schemeClr val="accent6"/>
                </a:solidFill>
              </a:rPr>
              <a:t>process needs CPU burst longer than time quantum</a:t>
            </a:r>
            <a:r>
              <a:rPr lang="en-US" dirty="0"/>
              <a:t>. In this case, process is </a:t>
            </a:r>
            <a:r>
              <a:rPr lang="en-US" b="1" dirty="0">
                <a:solidFill>
                  <a:schemeClr val="accent6"/>
                </a:solidFill>
              </a:rPr>
              <a:t>running at the end of the time quantum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Now, it will be </a:t>
            </a:r>
            <a:r>
              <a:rPr lang="en-US" b="1" dirty="0">
                <a:solidFill>
                  <a:schemeClr val="accent6"/>
                </a:solidFill>
              </a:rPr>
              <a:t>preempted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moved to the end of the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CPU will be </a:t>
            </a:r>
            <a:r>
              <a:rPr lang="en-US" b="1" dirty="0">
                <a:solidFill>
                  <a:schemeClr val="accent6"/>
                </a:solidFill>
              </a:rPr>
              <a:t>allocated to another process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Here, </a:t>
            </a:r>
            <a:r>
              <a:rPr lang="en-US" b="1" dirty="0">
                <a:solidFill>
                  <a:schemeClr val="accent6"/>
                </a:solidFill>
              </a:rPr>
              <a:t>length of time quantum is critical to determine</a:t>
            </a:r>
            <a:r>
              <a:rPr lang="en-US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9294" y="3191436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08558" y="319143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27494" y="319143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0094" y="3191436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57775" y="3334281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418294" y="333428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004142" y="3341975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(2)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69236" y="3341975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220773" y="3349670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(1)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483451" y="3089354"/>
            <a:ext cx="1005155" cy="8983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05884" y="2808150"/>
            <a:ext cx="301752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 &amp; Quantum = 3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361324" y="3332055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(2)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5884" y="5417278"/>
            <a:ext cx="301752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 &amp; Quantum = 3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3989294" y="5802892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08558" y="5802892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27494" y="5802892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80094" y="5802892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7775" y="5945737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7418294" y="5945737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4004142" y="5953431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(2)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4869236" y="5953431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220773" y="5961126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(1)</a:t>
            </a:r>
            <a:endParaRPr lang="en-US" sz="20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483451" y="5700810"/>
            <a:ext cx="1005155" cy="8983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205884" y="5419606"/>
            <a:ext cx="301752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 &amp; Quantum = 3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61324" y="5943511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(1)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2359167" y="5953431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6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20364 -0.0027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-0.13763 -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20364 -0.0027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34896 0.00047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13763 -0.00092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2" grpId="0"/>
      <p:bldP spid="22" grpId="1"/>
      <p:bldP spid="22" grpId="2"/>
      <p:bldP spid="23" grpId="0"/>
      <p:bldP spid="24" grpId="0"/>
      <p:bldP spid="24" grpId="1"/>
      <p:bldP spid="26" grpId="0"/>
      <p:bldP spid="27" grpId="0"/>
      <p:bldP spid="27" grpId="1"/>
      <p:bldP spid="41" grpId="0"/>
      <p:bldP spid="42" grpId="0" animBg="1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0" grpId="1"/>
      <p:bldP spid="52" grpId="0"/>
      <p:bldP spid="53" grpId="0"/>
      <p:bldP spid="53" grpId="1"/>
      <p:bldP spid="54" grpId="0"/>
      <p:bldP spid="5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Mode: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Preemptive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accent6"/>
                </a:solidFill>
              </a:rPr>
              <a:t>When a new process arrives, its total time is compared to the current process remaining run time</a:t>
            </a:r>
            <a:r>
              <a:rPr lang="en-US" dirty="0" smtClean="0"/>
              <a:t>.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Selection of new job is as per FCFS</a:t>
            </a:r>
            <a:r>
              <a:rPr lang="en-US" dirty="0"/>
              <a:t> scheduling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This strategy can be implemented by using </a:t>
            </a:r>
            <a:r>
              <a:rPr lang="en-US" b="1" dirty="0">
                <a:solidFill>
                  <a:schemeClr val="accent6"/>
                </a:solidFill>
              </a:rPr>
              <a:t>circular FIFO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any process comes, or process releases CPU, or process is preempted. It is moved to the end of the queue. </a:t>
            </a:r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</p:spTree>
    <p:extLst>
      <p:ext uri="{BB962C8B-B14F-4D97-AF65-F5344CB8AC3E}">
        <p14:creationId xmlns:p14="http://schemas.microsoft.com/office/powerpoint/2010/main" val="34558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Chart </a:t>
            </a:r>
            <a:endParaRPr lang="en-US" dirty="0" smtClean="0"/>
          </a:p>
          <a:p>
            <a:pPr marL="830262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Quantum </a:t>
            </a:r>
            <a:r>
              <a:rPr lang="en-US" sz="1400" dirty="0"/>
              <a:t>time is 4 </a:t>
            </a:r>
            <a:r>
              <a:rPr lang="en-US" sz="1400" dirty="0" err="1"/>
              <a:t>ms</a:t>
            </a:r>
            <a:r>
              <a:rPr lang="en-US" sz="1400" dirty="0"/>
              <a:t> &amp; </a:t>
            </a:r>
            <a:endParaRPr lang="en-US" sz="1400" dirty="0" smtClean="0"/>
          </a:p>
          <a:p>
            <a:pPr marL="830262" lvl="1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Context </a:t>
            </a:r>
            <a:r>
              <a:rPr lang="en-US" sz="1400" dirty="0"/>
              <a:t>switch overhead is 1 </a:t>
            </a:r>
            <a:r>
              <a:rPr lang="en-US" sz="1400" dirty="0" err="1" smtClean="0"/>
              <a:t>ms</a:t>
            </a:r>
            <a:endParaRPr lang="en-US" sz="1400" dirty="0" smtClean="0"/>
          </a:p>
          <a:p>
            <a:r>
              <a:rPr lang="en-US" dirty="0" smtClean="0"/>
              <a:t>Avg. </a:t>
            </a:r>
            <a:r>
              <a:rPr lang="en-US" dirty="0"/>
              <a:t>Turnaround </a:t>
            </a:r>
            <a:r>
              <a:rPr lang="en-US" dirty="0" smtClean="0"/>
              <a:t>Time:  19.5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smtClean="0"/>
              <a:t>Avg. </a:t>
            </a:r>
            <a:r>
              <a:rPr lang="en-US" dirty="0"/>
              <a:t>Waiting Time:       </a:t>
            </a:r>
            <a:r>
              <a:rPr lang="en-US" dirty="0" smtClean="0"/>
              <a:t>  14 </a:t>
            </a:r>
            <a:r>
              <a:rPr lang="en-US" dirty="0" err="1"/>
              <a:t>ms</a:t>
            </a:r>
            <a:endParaRPr lang="en-US" dirty="0" smtClean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399544"/>
              </p:ext>
            </p:extLst>
          </p:nvPr>
        </p:nvGraphicFramePr>
        <p:xfrm>
          <a:off x="423222" y="850269"/>
          <a:ext cx="4585654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0993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93457"/>
              </p:ext>
            </p:extLst>
          </p:nvPr>
        </p:nvGraphicFramePr>
        <p:xfrm>
          <a:off x="5012602" y="85163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228464"/>
              </p:ext>
            </p:extLst>
          </p:nvPr>
        </p:nvGraphicFramePr>
        <p:xfrm>
          <a:off x="6774090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448279"/>
              </p:ext>
            </p:extLst>
          </p:nvPr>
        </p:nvGraphicFramePr>
        <p:xfrm>
          <a:off x="9064539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474540"/>
              </p:ext>
            </p:extLst>
          </p:nvPr>
        </p:nvGraphicFramePr>
        <p:xfrm>
          <a:off x="5012602" y="167896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83340"/>
              </p:ext>
            </p:extLst>
          </p:nvPr>
        </p:nvGraphicFramePr>
        <p:xfrm>
          <a:off x="5012602" y="222548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295922"/>
              </p:ext>
            </p:extLst>
          </p:nvPr>
        </p:nvGraphicFramePr>
        <p:xfrm>
          <a:off x="5012602" y="277296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028356"/>
              </p:ext>
            </p:extLst>
          </p:nvPr>
        </p:nvGraphicFramePr>
        <p:xfrm>
          <a:off x="5012601" y="332021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098281"/>
              </p:ext>
            </p:extLst>
          </p:nvPr>
        </p:nvGraphicFramePr>
        <p:xfrm>
          <a:off x="6774090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19925"/>
              </p:ext>
            </p:extLst>
          </p:nvPr>
        </p:nvGraphicFramePr>
        <p:xfrm>
          <a:off x="6774090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83391"/>
              </p:ext>
            </p:extLst>
          </p:nvPr>
        </p:nvGraphicFramePr>
        <p:xfrm>
          <a:off x="6774090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542569"/>
              </p:ext>
            </p:extLst>
          </p:nvPr>
        </p:nvGraphicFramePr>
        <p:xfrm>
          <a:off x="6774090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687537"/>
              </p:ext>
            </p:extLst>
          </p:nvPr>
        </p:nvGraphicFramePr>
        <p:xfrm>
          <a:off x="9064539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03559"/>
              </p:ext>
            </p:extLst>
          </p:nvPr>
        </p:nvGraphicFramePr>
        <p:xfrm>
          <a:off x="9064539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296648"/>
              </p:ext>
            </p:extLst>
          </p:nvPr>
        </p:nvGraphicFramePr>
        <p:xfrm>
          <a:off x="9064539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065704"/>
              </p:ext>
            </p:extLst>
          </p:nvPr>
        </p:nvGraphicFramePr>
        <p:xfrm>
          <a:off x="9064539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392527" y="4419339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552207" y="3969080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52185" y="3974050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6563" y="3974050"/>
            <a:ext cx="288364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12279" y="4419339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06636" y="4419339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54905" y="3974050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669283" y="3974096"/>
            <a:ext cx="288364" cy="44716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7773" y="4419339"/>
            <a:ext cx="3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8361" y="441933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957625" y="3974050"/>
            <a:ext cx="511624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469227" y="3974096"/>
            <a:ext cx="288364" cy="44716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53136" y="4419339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38018" y="441933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757569" y="3974050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671947" y="3974096"/>
            <a:ext cx="288364" cy="44716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45168" y="4419339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746076" y="441933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960289" y="3974050"/>
            <a:ext cx="914400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874667" y="3974096"/>
            <a:ext cx="288364" cy="44716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643556" y="4419339"/>
            <a:ext cx="42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950814" y="441933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0163009" y="3974050"/>
            <a:ext cx="511624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0674611" y="3974096"/>
            <a:ext cx="288364" cy="44716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444822" y="4419339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748274" y="4419339"/>
            <a:ext cx="46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0962952" y="3974050"/>
            <a:ext cx="511624" cy="44726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1268616" y="4419339"/>
            <a:ext cx="4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7023"/>
              </p:ext>
            </p:extLst>
          </p:nvPr>
        </p:nvGraphicFramePr>
        <p:xfrm>
          <a:off x="4606799" y="4736768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12737"/>
              </p:ext>
            </p:extLst>
          </p:nvPr>
        </p:nvGraphicFramePr>
        <p:xfrm>
          <a:off x="5769132" y="4736768"/>
          <a:ext cx="24998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62362"/>
              </p:ext>
            </p:extLst>
          </p:nvPr>
        </p:nvGraphicFramePr>
        <p:xfrm>
          <a:off x="6513982" y="4736768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93619"/>
              </p:ext>
            </p:extLst>
          </p:nvPr>
        </p:nvGraphicFramePr>
        <p:xfrm>
          <a:off x="7752024" y="4736768"/>
          <a:ext cx="249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51835"/>
              </p:ext>
            </p:extLst>
          </p:nvPr>
        </p:nvGraphicFramePr>
        <p:xfrm>
          <a:off x="8957795" y="4736768"/>
          <a:ext cx="24998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655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08552"/>
              </p:ext>
            </p:extLst>
          </p:nvPr>
        </p:nvGraphicFramePr>
        <p:xfrm>
          <a:off x="9722352" y="4736768"/>
          <a:ext cx="23905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9"/>
                <a:gridCol w="1546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Remaining Time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2" grpId="0" animBg="1"/>
      <p:bldP spid="43" grpId="0"/>
      <p:bldP spid="44" grpId="0"/>
      <p:bldP spid="45" grpId="0" animBg="1"/>
      <p:bldP spid="51" grpId="0" animBg="1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74" grpId="0"/>
      <p:bldP spid="75" grpId="0"/>
      <p:bldP spid="76" grpId="0" animBg="1"/>
      <p:bldP spid="77" grpId="0" animBg="1"/>
      <p:bldP spid="78" grpId="0"/>
      <p:bldP spid="79" grpId="0"/>
      <p:bldP spid="80" grpId="0" animBg="1"/>
      <p:bldP spid="81" grpId="0" animBg="1"/>
      <p:bldP spid="82" grpId="0"/>
      <p:bldP spid="83" grpId="0"/>
      <p:bldP spid="84" grpId="0" animBg="1"/>
      <p:bldP spid="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Simplest, fairest and most widely used algorithms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Context switch overhead is there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Determination of time quantum is too critical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If it is </a:t>
            </a:r>
            <a:r>
              <a:rPr lang="en-US" dirty="0">
                <a:solidFill>
                  <a:schemeClr val="accent6"/>
                </a:solidFill>
              </a:rPr>
              <a:t>too short</a:t>
            </a:r>
            <a:r>
              <a:rPr lang="en-US" dirty="0"/>
              <a:t>, it </a:t>
            </a:r>
            <a:r>
              <a:rPr lang="en-US" dirty="0">
                <a:solidFill>
                  <a:schemeClr val="accent6"/>
                </a:solidFill>
              </a:rPr>
              <a:t>causes frequent context switches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lowers CPU efficiency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If it is </a:t>
            </a:r>
            <a:r>
              <a:rPr lang="en-US" dirty="0">
                <a:solidFill>
                  <a:schemeClr val="accent6"/>
                </a:solidFill>
              </a:rPr>
              <a:t>too long</a:t>
            </a:r>
            <a:r>
              <a:rPr lang="en-US" dirty="0"/>
              <a:t>, it </a:t>
            </a:r>
            <a:r>
              <a:rPr lang="en-US" dirty="0">
                <a:solidFill>
                  <a:schemeClr val="accent6"/>
                </a:solidFill>
              </a:rPr>
              <a:t>causes poor response </a:t>
            </a:r>
            <a:r>
              <a:rPr lang="en-US" dirty="0"/>
              <a:t>for </a:t>
            </a:r>
            <a:r>
              <a:rPr lang="en-US" dirty="0">
                <a:solidFill>
                  <a:schemeClr val="accent6"/>
                </a:solidFill>
              </a:rPr>
              <a:t>short interactive process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6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Priority 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(Non-Preemptive Priority)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4.5.1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7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process </a:t>
            </a: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scheduling?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Non-Preemptive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The process, that </a:t>
            </a:r>
            <a:r>
              <a:rPr lang="en-US" b="1" dirty="0">
                <a:solidFill>
                  <a:schemeClr val="accent6"/>
                </a:solidFill>
              </a:rPr>
              <a:t>has highest priority, is served first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</a:t>
            </a:r>
            <a:r>
              <a:rPr lang="en-US" dirty="0" smtClean="0"/>
              <a:t>Mode: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Non preemptive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Once a process is selected, it runs until it is blocked </a:t>
            </a:r>
            <a:r>
              <a:rPr lang="en-US" dirty="0"/>
              <a:t>for an I/O or some other event or it is terminated.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This strategy can also be implemented by using </a:t>
            </a:r>
            <a:r>
              <a:rPr lang="en-US" b="1" dirty="0">
                <a:solidFill>
                  <a:schemeClr val="accent6"/>
                </a:solidFill>
              </a:rPr>
              <a:t>sorted FIFO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All processes in a queue are </a:t>
            </a:r>
            <a:r>
              <a:rPr lang="en-US" b="1" dirty="0">
                <a:solidFill>
                  <a:schemeClr val="accent6"/>
                </a:solidFill>
              </a:rPr>
              <a:t>sorted based on their priority with highest priority process at front end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004130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53064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281" y="2146975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146975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648" y="2154669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(8)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3742" y="2154669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5279" y="2162364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(7)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227957" y="1902048"/>
            <a:ext cx="1005155" cy="898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2016" y="160402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5830" y="2144749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82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7031 -0.001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27487 -0.0013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13802 -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4" grpId="0"/>
      <p:bldP spid="15" grpId="0"/>
      <p:bldP spid="1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</a:t>
            </a:r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Chart </a:t>
            </a:r>
            <a:r>
              <a:rPr lang="en-US" dirty="0">
                <a:solidFill>
                  <a:schemeClr val="tx2"/>
                </a:solidFill>
              </a:rPr>
              <a:t>(small values for priority means higher priority of a process)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Avg. </a:t>
            </a:r>
            <a:r>
              <a:rPr lang="en-US" dirty="0"/>
              <a:t>Turnaround </a:t>
            </a:r>
            <a:r>
              <a:rPr lang="en-US" dirty="0" smtClean="0"/>
              <a:t>Time:  13.25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 smtClean="0"/>
              <a:t>Avg. </a:t>
            </a:r>
            <a:r>
              <a:rPr lang="en-US" dirty="0"/>
              <a:t>Waiting Time:       </a:t>
            </a:r>
            <a:r>
              <a:rPr lang="en-US" dirty="0" smtClean="0"/>
              <a:t>  7.75 </a:t>
            </a:r>
            <a:r>
              <a:rPr lang="en-US" dirty="0" err="1"/>
              <a:t>ms</a:t>
            </a:r>
            <a:endParaRPr lang="en-US" dirty="0" smtClean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863408"/>
              </p:ext>
            </p:extLst>
          </p:nvPr>
        </p:nvGraphicFramePr>
        <p:xfrm>
          <a:off x="144255" y="850269"/>
          <a:ext cx="5582650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2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6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179"/>
                <a:gridCol w="1143457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96281"/>
              </p:ext>
            </p:extLst>
          </p:nvPr>
        </p:nvGraphicFramePr>
        <p:xfrm>
          <a:off x="5725523" y="85163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35866"/>
              </p:ext>
            </p:extLst>
          </p:nvPr>
        </p:nvGraphicFramePr>
        <p:xfrm>
          <a:off x="7487011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652926"/>
              </p:ext>
            </p:extLst>
          </p:nvPr>
        </p:nvGraphicFramePr>
        <p:xfrm>
          <a:off x="9777460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052652"/>
              </p:ext>
            </p:extLst>
          </p:nvPr>
        </p:nvGraphicFramePr>
        <p:xfrm>
          <a:off x="5725523" y="167896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97145"/>
              </p:ext>
            </p:extLst>
          </p:nvPr>
        </p:nvGraphicFramePr>
        <p:xfrm>
          <a:off x="5725523" y="222548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04871"/>
              </p:ext>
            </p:extLst>
          </p:nvPr>
        </p:nvGraphicFramePr>
        <p:xfrm>
          <a:off x="5725523" y="277296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442899"/>
              </p:ext>
            </p:extLst>
          </p:nvPr>
        </p:nvGraphicFramePr>
        <p:xfrm>
          <a:off x="5725522" y="332021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54486"/>
              </p:ext>
            </p:extLst>
          </p:nvPr>
        </p:nvGraphicFramePr>
        <p:xfrm>
          <a:off x="7487011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73938"/>
              </p:ext>
            </p:extLst>
          </p:nvPr>
        </p:nvGraphicFramePr>
        <p:xfrm>
          <a:off x="7487011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849284"/>
              </p:ext>
            </p:extLst>
          </p:nvPr>
        </p:nvGraphicFramePr>
        <p:xfrm>
          <a:off x="7487011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529223"/>
              </p:ext>
            </p:extLst>
          </p:nvPr>
        </p:nvGraphicFramePr>
        <p:xfrm>
          <a:off x="7487011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62656"/>
              </p:ext>
            </p:extLst>
          </p:nvPr>
        </p:nvGraphicFramePr>
        <p:xfrm>
          <a:off x="9777460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117500"/>
              </p:ext>
            </p:extLst>
          </p:nvPr>
        </p:nvGraphicFramePr>
        <p:xfrm>
          <a:off x="9777460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151843"/>
              </p:ext>
            </p:extLst>
          </p:nvPr>
        </p:nvGraphicFramePr>
        <p:xfrm>
          <a:off x="9777460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27743"/>
              </p:ext>
            </p:extLst>
          </p:nvPr>
        </p:nvGraphicFramePr>
        <p:xfrm>
          <a:off x="9777460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5383026" y="4584771"/>
            <a:ext cx="22860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039182" y="4584771"/>
            <a:ext cx="13716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582464" y="4584771"/>
            <a:ext cx="4572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68545" y="4584771"/>
            <a:ext cx="9144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24137" y="5042647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49842" y="5048481"/>
            <a:ext cx="4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355948" y="5048481"/>
            <a:ext cx="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803622" y="5048481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190788" y="5048481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5383507" y="4584771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</a:t>
            </a:r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Priority is considered so critical processes can get even better response time.</a:t>
            </a: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Starvation is possible for low priority processes. </a:t>
            </a:r>
            <a:r>
              <a:rPr lang="en-US" dirty="0"/>
              <a:t>It can </a:t>
            </a:r>
            <a:r>
              <a:rPr lang="en-US" b="1" dirty="0">
                <a:solidFill>
                  <a:schemeClr val="accent6"/>
                </a:solidFill>
              </a:rPr>
              <a:t>be overcome by using </a:t>
            </a:r>
            <a:r>
              <a:rPr lang="en-US" dirty="0"/>
              <a:t>technique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called</a:t>
            </a:r>
            <a:r>
              <a:rPr lang="en-US" b="1" dirty="0">
                <a:solidFill>
                  <a:schemeClr val="accent6"/>
                </a:solidFill>
              </a:rPr>
              <a:t> ‘Aging’.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Aging: gradually increases the priority of processes that wait in the system for a long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Priority </a:t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(Preemptive Priority)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4.5.2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</a:t>
            </a:r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criteria:</a:t>
            </a:r>
            <a:endParaRPr lang="en-US" dirty="0"/>
          </a:p>
          <a:p>
            <a:pPr lvl="1"/>
            <a:r>
              <a:rPr lang="en-US" dirty="0"/>
              <a:t>The process, that </a:t>
            </a:r>
            <a:r>
              <a:rPr lang="en-US" b="1" dirty="0">
                <a:solidFill>
                  <a:schemeClr val="accent6"/>
                </a:solidFill>
              </a:rPr>
              <a:t>has highest priority, is served first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 </a:t>
            </a:r>
            <a:r>
              <a:rPr lang="en-US" dirty="0" smtClean="0"/>
              <a:t>Mode: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Preemptive: When a new process arrives, its priority is compared with current process priority. </a:t>
            </a:r>
          </a:p>
          <a:p>
            <a:pPr lvl="1"/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new process has higher priority than the current, the current process is suspended and new job is started.</a:t>
            </a:r>
            <a:endParaRPr lang="en-US" dirty="0"/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This strategy can also be implemented by using </a:t>
            </a:r>
            <a:r>
              <a:rPr lang="en-US" b="1" dirty="0">
                <a:solidFill>
                  <a:schemeClr val="accent6"/>
                </a:solidFill>
              </a:rPr>
              <a:t>sorted FIFO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All processes in a queue are </a:t>
            </a:r>
            <a:r>
              <a:rPr lang="en-US" b="1" dirty="0">
                <a:solidFill>
                  <a:schemeClr val="accent6"/>
                </a:solidFill>
              </a:rPr>
              <a:t>sorted based on their priority with highest priority process at front end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When CPU becomes free, a process from the first position in a queue is selected to run.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2004130"/>
            <a:ext cx="3429000" cy="6858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453064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0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24600" y="200413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02281" y="2146975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2146975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Tail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48648" y="2154669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P1 </a:t>
            </a:r>
            <a:r>
              <a:rPr lang="en-US" dirty="0" smtClean="0"/>
              <a:t>(5)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3742" y="2154669"/>
            <a:ext cx="822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P2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65279" y="2162364"/>
            <a:ext cx="82296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P3 </a:t>
            </a:r>
            <a:r>
              <a:rPr lang="en-US" dirty="0" smtClean="0"/>
              <a:t>(8)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1" b="6234"/>
          <a:stretch/>
        </p:blipFill>
        <p:spPr>
          <a:xfrm>
            <a:off x="1227957" y="1902048"/>
            <a:ext cx="1005155" cy="898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12016" y="160402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Ready queue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5830" y="2144749"/>
            <a:ext cx="77724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P0 </a:t>
            </a:r>
            <a:r>
              <a:rPr lang="en-US" dirty="0" smtClean="0"/>
              <a:t>(7)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7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-0.48242 -0.0027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13984 0.0013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7083 -0.0009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0707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4" grpId="0"/>
      <p:bldP spid="15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</a:t>
            </a:r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Gantt Chart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small </a:t>
            </a:r>
            <a:r>
              <a:rPr lang="en-US" dirty="0">
                <a:solidFill>
                  <a:schemeClr val="tx2"/>
                </a:solidFill>
              </a:rPr>
              <a:t>values </a:t>
            </a:r>
            <a:r>
              <a:rPr lang="en-US" dirty="0" smtClean="0">
                <a:solidFill>
                  <a:schemeClr val="tx2"/>
                </a:solidFill>
              </a:rPr>
              <a:t>means </a:t>
            </a:r>
            <a:r>
              <a:rPr lang="en-US" dirty="0">
                <a:solidFill>
                  <a:schemeClr val="tx2"/>
                </a:solidFill>
              </a:rPr>
              <a:t>higher </a:t>
            </a:r>
            <a:r>
              <a:rPr lang="en-US" dirty="0" smtClean="0">
                <a:solidFill>
                  <a:schemeClr val="tx2"/>
                </a:solidFill>
              </a:rPr>
              <a:t>priority</a:t>
            </a:r>
          </a:p>
          <a:p>
            <a:r>
              <a:rPr lang="en-US" dirty="0" smtClean="0"/>
              <a:t>Avg. Turnaround Time:  10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Avg. </a:t>
            </a:r>
            <a:r>
              <a:rPr lang="en-US" dirty="0"/>
              <a:t>Waiting Time:       </a:t>
            </a:r>
            <a:r>
              <a:rPr lang="en-US" dirty="0" smtClean="0"/>
              <a:t>  4.5 </a:t>
            </a:r>
            <a:r>
              <a:rPr lang="en-US" dirty="0" err="1"/>
              <a:t>ms</a:t>
            </a:r>
            <a:endParaRPr lang="en-US" dirty="0" smtClean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863408"/>
              </p:ext>
            </p:extLst>
          </p:nvPr>
        </p:nvGraphicFramePr>
        <p:xfrm>
          <a:off x="144255" y="850269"/>
          <a:ext cx="5582650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2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6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179"/>
                <a:gridCol w="1143457"/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Arrival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Burst Time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US" sz="2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96281"/>
              </p:ext>
            </p:extLst>
          </p:nvPr>
        </p:nvGraphicFramePr>
        <p:xfrm>
          <a:off x="5725523" y="851637"/>
          <a:ext cx="17529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Finish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35866"/>
              </p:ext>
            </p:extLst>
          </p:nvPr>
        </p:nvGraphicFramePr>
        <p:xfrm>
          <a:off x="7487011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Turnaround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(TAT = T1 - T0)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652926"/>
              </p:ext>
            </p:extLst>
          </p:nvPr>
        </p:nvGraphicFramePr>
        <p:xfrm>
          <a:off x="9777460" y="851637"/>
          <a:ext cx="2286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Waiting Time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(WT = TAT - </a:t>
                      </a:r>
                      <a:r>
                        <a:rPr lang="el-GR" sz="24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725314"/>
              </p:ext>
            </p:extLst>
          </p:nvPr>
        </p:nvGraphicFramePr>
        <p:xfrm>
          <a:off x="5725523" y="1678963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552360"/>
              </p:ext>
            </p:extLst>
          </p:nvPr>
        </p:nvGraphicFramePr>
        <p:xfrm>
          <a:off x="5725523" y="2225482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971056"/>
              </p:ext>
            </p:extLst>
          </p:nvPr>
        </p:nvGraphicFramePr>
        <p:xfrm>
          <a:off x="5725523" y="2772961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63446"/>
              </p:ext>
            </p:extLst>
          </p:nvPr>
        </p:nvGraphicFramePr>
        <p:xfrm>
          <a:off x="5725522" y="3320219"/>
          <a:ext cx="1752918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9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166499"/>
              </p:ext>
            </p:extLst>
          </p:nvPr>
        </p:nvGraphicFramePr>
        <p:xfrm>
          <a:off x="7487011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536310"/>
              </p:ext>
            </p:extLst>
          </p:nvPr>
        </p:nvGraphicFramePr>
        <p:xfrm>
          <a:off x="7487011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125234"/>
              </p:ext>
            </p:extLst>
          </p:nvPr>
        </p:nvGraphicFramePr>
        <p:xfrm>
          <a:off x="7487011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661043"/>
              </p:ext>
            </p:extLst>
          </p:nvPr>
        </p:nvGraphicFramePr>
        <p:xfrm>
          <a:off x="7487011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602677"/>
              </p:ext>
            </p:extLst>
          </p:nvPr>
        </p:nvGraphicFramePr>
        <p:xfrm>
          <a:off x="9777460" y="1678963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958545"/>
              </p:ext>
            </p:extLst>
          </p:nvPr>
        </p:nvGraphicFramePr>
        <p:xfrm>
          <a:off x="9777460" y="2225482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481585"/>
              </p:ext>
            </p:extLst>
          </p:nvPr>
        </p:nvGraphicFramePr>
        <p:xfrm>
          <a:off x="9777460" y="2772961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877374"/>
              </p:ext>
            </p:extLst>
          </p:nvPr>
        </p:nvGraphicFramePr>
        <p:xfrm>
          <a:off x="9777460" y="3320219"/>
          <a:ext cx="2286000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10073931" y="4127571"/>
            <a:ext cx="13716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249595" y="4127571"/>
            <a:ext cx="9144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14136" y="4582231"/>
            <a:ext cx="3184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42927" y="4582231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032957" y="4582231"/>
            <a:ext cx="2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55045" y="4582231"/>
            <a:ext cx="45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1230304" y="4582231"/>
            <a:ext cx="44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75408" y="4127571"/>
            <a:ext cx="0" cy="457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473177" y="4127571"/>
            <a:ext cx="4572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928146" y="4127571"/>
            <a:ext cx="662956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588871" y="4127571"/>
            <a:ext cx="662956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161763" y="4127571"/>
            <a:ext cx="914400" cy="45720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80895" y="4582231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25863" y="4582231"/>
            <a:ext cx="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342356"/>
              </p:ext>
            </p:extLst>
          </p:nvPr>
        </p:nvGraphicFramePr>
        <p:xfrm>
          <a:off x="6098039" y="4932628"/>
          <a:ext cx="1723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15464"/>
              </p:ext>
            </p:extLst>
          </p:nvPr>
        </p:nvGraphicFramePr>
        <p:xfrm>
          <a:off x="6724136" y="4932628"/>
          <a:ext cx="1723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19282"/>
              </p:ext>
            </p:extLst>
          </p:nvPr>
        </p:nvGraphicFramePr>
        <p:xfrm>
          <a:off x="7371765" y="4932628"/>
          <a:ext cx="1723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87013"/>
              </p:ext>
            </p:extLst>
          </p:nvPr>
        </p:nvGraphicFramePr>
        <p:xfrm>
          <a:off x="8254460" y="4932628"/>
          <a:ext cx="17237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5407"/>
              </p:ext>
            </p:extLst>
          </p:nvPr>
        </p:nvGraphicFramePr>
        <p:xfrm>
          <a:off x="9137155" y="4932628"/>
          <a:ext cx="17237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204"/>
                <a:gridCol w="857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1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  <p:bldP spid="53" grpId="0"/>
      <p:bldP spid="64" grpId="0"/>
      <p:bldP spid="65" grpId="0"/>
      <p:bldP spid="66" grpId="0"/>
      <p:bldP spid="68" grpId="0" animBg="1"/>
      <p:bldP spid="69" grpId="0" animBg="1"/>
      <p:bldP spid="70" grpId="0" animBg="1"/>
      <p:bldP spid="71" grpId="0" animBg="1"/>
      <p:bldP spid="72" grpId="0"/>
      <p:bldP spid="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</a:t>
            </a:r>
            <a:r>
              <a:rPr lang="en-US" dirty="0"/>
              <a:t>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Priority is considered so critical processes can get even better response time.</a:t>
            </a:r>
          </a:p>
          <a:p>
            <a:r>
              <a:rPr lang="en-US" dirty="0" smtClean="0"/>
              <a:t>Disadvantages 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Starvation is possible for low priority processes. </a:t>
            </a:r>
            <a:r>
              <a:rPr lang="en-US" dirty="0"/>
              <a:t>It can </a:t>
            </a:r>
            <a:r>
              <a:rPr lang="en-US" b="1" dirty="0">
                <a:solidFill>
                  <a:schemeClr val="accent6"/>
                </a:solidFill>
              </a:rPr>
              <a:t>be overcome by using </a:t>
            </a:r>
            <a:r>
              <a:rPr lang="en-US" dirty="0"/>
              <a:t>technique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called</a:t>
            </a:r>
            <a:r>
              <a:rPr lang="en-US" b="1" dirty="0">
                <a:solidFill>
                  <a:schemeClr val="accent6"/>
                </a:solidFill>
              </a:rPr>
              <a:t> ‘Aging’.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Aging: gradually increases the priority of processes that wait in the system for a long time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Context switch overhead is there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6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Real Time Operating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real-time system is one in which </a:t>
            </a:r>
            <a:r>
              <a:rPr lang="en-US" b="1" dirty="0">
                <a:solidFill>
                  <a:schemeClr val="accent6"/>
                </a:solidFill>
              </a:rPr>
              <a:t>time plays an essential </a:t>
            </a:r>
            <a:r>
              <a:rPr lang="en-US" b="1" dirty="0" smtClean="0">
                <a:solidFill>
                  <a:schemeClr val="accent6"/>
                </a:solidFill>
              </a:rPr>
              <a:t>role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Real </a:t>
            </a:r>
            <a:r>
              <a:rPr lang="en-US" dirty="0"/>
              <a:t>time computing may be defined as that type of computing in which the </a:t>
            </a:r>
            <a:r>
              <a:rPr lang="en-US" b="1" dirty="0">
                <a:solidFill>
                  <a:schemeClr val="accent6"/>
                </a:solidFill>
              </a:rPr>
              <a:t>correctness of the system depends not only on the logical result of the computation but also on the time at which the results are produced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 </a:t>
            </a:r>
            <a:r>
              <a:rPr lang="en-US" dirty="0"/>
              <a:t>real-time systems are </a:t>
            </a:r>
            <a:r>
              <a:rPr lang="en-US" b="1" dirty="0">
                <a:solidFill>
                  <a:schemeClr val="accent6"/>
                </a:solidFill>
              </a:rPr>
              <a:t>patient monitoring in a hospital intensive-care unit, the autopilot in an </a:t>
            </a:r>
            <a:r>
              <a:rPr lang="en-US" b="1" dirty="0" smtClean="0">
                <a:solidFill>
                  <a:schemeClr val="accent6"/>
                </a:solidFill>
              </a:rPr>
              <a:t>aircraft and </a:t>
            </a:r>
            <a:r>
              <a:rPr lang="en-US" b="1" dirty="0">
                <a:solidFill>
                  <a:schemeClr val="accent6"/>
                </a:solidFill>
              </a:rPr>
              <a:t>robot control in an automated factory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all these cases, having the </a:t>
            </a:r>
            <a:r>
              <a:rPr lang="en-US" dirty="0" smtClean="0"/>
              <a:t>right answer </a:t>
            </a:r>
            <a:r>
              <a:rPr lang="en-US" dirty="0"/>
              <a:t>but having it too late is often just as bad as not having it at all.</a:t>
            </a:r>
          </a:p>
          <a:p>
            <a:r>
              <a:rPr lang="en-US" dirty="0" smtClean="0"/>
              <a:t>Real </a:t>
            </a:r>
            <a:r>
              <a:rPr lang="en-US" dirty="0"/>
              <a:t>time task may be classified as hard and soft.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hard real time task is one that must meet its deadline</a:t>
            </a:r>
            <a:r>
              <a:rPr lang="en-US" dirty="0"/>
              <a:t>; otherwise it will cause unacceptable damage or a fatal error to the system. 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soft real time task has an associated deadline that is desirable but not mandatory</a:t>
            </a:r>
            <a:r>
              <a:rPr lang="en-US" dirty="0"/>
              <a:t>; it will not </a:t>
            </a:r>
            <a:r>
              <a:rPr lang="en-US" dirty="0" smtClean="0"/>
              <a:t>cause </a:t>
            </a:r>
            <a:r>
              <a:rPr lang="en-US" dirty="0"/>
              <a:t>unacceptable damage or a fatal error on missing deadline.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events that a real-time system may have to respond to can be </a:t>
            </a:r>
            <a:r>
              <a:rPr lang="en-US" dirty="0" smtClean="0"/>
              <a:t>further categorized </a:t>
            </a:r>
            <a:r>
              <a:rPr lang="en-US" dirty="0"/>
              <a:t>as </a:t>
            </a:r>
            <a:r>
              <a:rPr lang="en-US" b="1" dirty="0">
                <a:solidFill>
                  <a:schemeClr val="accent6"/>
                </a:solidFill>
              </a:rPr>
              <a:t>periodic (occurring at regular intervals)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aperiodic (</a:t>
            </a:r>
            <a:r>
              <a:rPr lang="en-US" b="1" dirty="0" smtClean="0">
                <a:solidFill>
                  <a:schemeClr val="accent6"/>
                </a:solidFill>
              </a:rPr>
              <a:t>occurring unpredictably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system may have to respond to multiple periodic event </a:t>
            </a:r>
            <a:r>
              <a:rPr lang="en-US" dirty="0" smtClean="0"/>
              <a:t>streams. Depending </a:t>
            </a:r>
            <a:r>
              <a:rPr lang="en-US" dirty="0"/>
              <a:t>on how much time each event requires for processing, it may not </a:t>
            </a:r>
            <a:r>
              <a:rPr lang="en-US" dirty="0" smtClean="0"/>
              <a:t>even be </a:t>
            </a:r>
            <a:r>
              <a:rPr lang="en-US" dirty="0"/>
              <a:t>possible to handle them all</a:t>
            </a:r>
            <a:r>
              <a:rPr lang="en-US" dirty="0" smtClean="0"/>
              <a:t>.</a:t>
            </a:r>
          </a:p>
          <a:p>
            <a:r>
              <a:rPr lang="en-US" dirty="0"/>
              <a:t>Real-time scheduling algorithms can be </a:t>
            </a:r>
            <a:r>
              <a:rPr lang="en-US" b="1" dirty="0">
                <a:solidFill>
                  <a:schemeClr val="accent6"/>
                </a:solidFill>
              </a:rPr>
              <a:t>static or dynamic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Static: The </a:t>
            </a:r>
            <a:r>
              <a:rPr lang="en-US" dirty="0"/>
              <a:t>former </a:t>
            </a:r>
            <a:r>
              <a:rPr lang="en-US" dirty="0" smtClean="0">
                <a:solidFill>
                  <a:schemeClr val="accent6"/>
                </a:solidFill>
              </a:rPr>
              <a:t>make their </a:t>
            </a:r>
            <a:r>
              <a:rPr lang="en-US" dirty="0">
                <a:solidFill>
                  <a:schemeClr val="accent6"/>
                </a:solidFill>
              </a:rPr>
              <a:t>scheduling decisions before the system starts running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Dynamic: The </a:t>
            </a:r>
            <a:r>
              <a:rPr lang="en-US" dirty="0"/>
              <a:t>latter </a:t>
            </a:r>
            <a:r>
              <a:rPr lang="en-US" dirty="0">
                <a:solidFill>
                  <a:schemeClr val="accent6"/>
                </a:solidFill>
              </a:rPr>
              <a:t>make </a:t>
            </a:r>
            <a:r>
              <a:rPr lang="en-US" dirty="0" smtClean="0">
                <a:solidFill>
                  <a:schemeClr val="accent6"/>
                </a:solidFill>
              </a:rPr>
              <a:t>their scheduling </a:t>
            </a:r>
            <a:r>
              <a:rPr lang="en-US" dirty="0">
                <a:solidFill>
                  <a:schemeClr val="accent6"/>
                </a:solidFill>
              </a:rPr>
              <a:t>decisions at run time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Static </a:t>
            </a:r>
            <a:r>
              <a:rPr lang="en-US" dirty="0"/>
              <a:t>scheduling only works when there is </a:t>
            </a:r>
            <a:r>
              <a:rPr lang="en-US" dirty="0" smtClean="0"/>
              <a:t>per­fect </a:t>
            </a:r>
            <a:r>
              <a:rPr lang="en-US" dirty="0"/>
              <a:t>information available in advance about the work to be done and the </a:t>
            </a:r>
            <a:r>
              <a:rPr lang="en-US" dirty="0" smtClean="0"/>
              <a:t>deadlines that have to be met. </a:t>
            </a:r>
          </a:p>
          <a:p>
            <a:pPr lvl="1"/>
            <a:r>
              <a:rPr lang="en-US" dirty="0" smtClean="0"/>
              <a:t>Dynamic scheduling algorithms do not have these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09527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process </a:t>
            </a:r>
            <a:r>
              <a:rPr lang="en-US" dirty="0"/>
              <a:t>scheduling?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103338" cy="5590565"/>
          </a:xfrm>
        </p:spPr>
        <p:txBody>
          <a:bodyPr/>
          <a:lstStyle/>
          <a:p>
            <a:r>
              <a:rPr lang="en-US" dirty="0"/>
              <a:t>Process scheduling is the </a:t>
            </a:r>
            <a:r>
              <a:rPr lang="en-US" b="1" dirty="0">
                <a:solidFill>
                  <a:schemeClr val="accent6"/>
                </a:solidFill>
              </a:rPr>
              <a:t>activity of the process manager </a:t>
            </a:r>
            <a:r>
              <a:rPr lang="en-US" dirty="0"/>
              <a:t>that handles </a:t>
            </a:r>
            <a:r>
              <a:rPr lang="en-US" b="1" dirty="0">
                <a:solidFill>
                  <a:schemeClr val="accent6"/>
                </a:solidFill>
              </a:rPr>
              <a:t>suspension of running process from CPU and selection of another process </a:t>
            </a:r>
            <a:r>
              <a:rPr lang="en-US" dirty="0"/>
              <a:t>on the basis of a particular strategy.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part of operating system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6"/>
                </a:solidFill>
              </a:rPr>
              <a:t>makes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choice</a:t>
            </a:r>
            <a:r>
              <a:rPr lang="en-US" dirty="0"/>
              <a:t> is called </a:t>
            </a:r>
            <a:r>
              <a:rPr lang="en-US" b="1" dirty="0">
                <a:solidFill>
                  <a:schemeClr val="accent6"/>
                </a:solidFill>
              </a:rPr>
              <a:t>scheduler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used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by</a:t>
            </a:r>
            <a:r>
              <a:rPr lang="en-US" dirty="0"/>
              <a:t> this </a:t>
            </a:r>
            <a:r>
              <a:rPr lang="en-US" b="1" dirty="0">
                <a:solidFill>
                  <a:schemeClr val="accent6"/>
                </a:solidFill>
              </a:rPr>
              <a:t>scheduler</a:t>
            </a:r>
            <a:r>
              <a:rPr lang="en-US" dirty="0"/>
              <a:t> is called scheduling </a:t>
            </a:r>
            <a:r>
              <a:rPr lang="en-US" b="1" dirty="0">
                <a:solidFill>
                  <a:schemeClr val="accent6"/>
                </a:solidFill>
              </a:rPr>
              <a:t>algorithm</a:t>
            </a:r>
            <a:r>
              <a:rPr lang="en-US" dirty="0"/>
              <a:t>.</a:t>
            </a:r>
          </a:p>
          <a:p>
            <a:r>
              <a:rPr lang="en-US" dirty="0"/>
              <a:t>Process scheduling is an essential part of a multiprogramming operating systems.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1"/>
          <a:stretch/>
        </p:blipFill>
        <p:spPr>
          <a:xfrm>
            <a:off x="7355541" y="1035425"/>
            <a:ext cx="4733365" cy="43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Five batch jobs A to E arrive at same time. They have estimated running times 10,6,2,4 and 8 minutes. Their priorities are 3,5,2,1 and 4 respectively with 5 being highest priority. For each of the </a:t>
            </a:r>
            <a:r>
              <a:rPr lang="en-US" dirty="0" smtClean="0"/>
              <a:t>following </a:t>
            </a:r>
            <a:r>
              <a:rPr lang="en-US" dirty="0"/>
              <a:t>algorithm determine mean process turnaround time. Ignore process swapping overhead. Quantum time is 2 </a:t>
            </a:r>
            <a:r>
              <a:rPr lang="en-US" dirty="0" smtClean="0"/>
              <a:t>minute. </a:t>
            </a:r>
          </a:p>
          <a:p>
            <a:pPr marL="1001712" lvl="1" indent="-457200">
              <a:buFont typeface="Wingdings" panose="05000000000000000000" pitchFamily="2" charset="2"/>
              <a:buChar char="§"/>
            </a:pPr>
            <a:r>
              <a:rPr lang="en-US" dirty="0"/>
              <a:t>Round Robin, Priority Scheduling, FCFS, SJF</a:t>
            </a:r>
            <a:r>
              <a:rPr lang="en-US" dirty="0" smtClean="0"/>
              <a:t>.</a:t>
            </a:r>
          </a:p>
          <a:p>
            <a:pPr marL="544512" lvl="1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Suppose that the following processes arrive for the execution at the times indicated. Each process will run the listed amount of time. Assume preemptive scheduling.</a:t>
            </a:r>
          </a:p>
          <a:p>
            <a:pPr marL="544512" lvl="1" indent="0">
              <a:buNone/>
            </a:pPr>
            <a:r>
              <a:rPr lang="en-US" dirty="0"/>
              <a:t>Process         Arrival Time (</a:t>
            </a:r>
            <a:r>
              <a:rPr lang="en-US" dirty="0" err="1"/>
              <a:t>ms</a:t>
            </a:r>
            <a:r>
              <a:rPr lang="en-US" dirty="0"/>
              <a:t>)           Burst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544512" lvl="1" indent="0">
              <a:buNone/>
            </a:pPr>
            <a:r>
              <a:rPr lang="en-US" dirty="0" smtClean="0"/>
              <a:t>    P1                          0.0                                    </a:t>
            </a:r>
            <a:r>
              <a:rPr lang="en-US" dirty="0"/>
              <a:t>8</a:t>
            </a:r>
          </a:p>
          <a:p>
            <a:pPr marL="544512" lvl="1" indent="0">
              <a:buNone/>
            </a:pPr>
            <a:r>
              <a:rPr lang="en-US" dirty="0" smtClean="0"/>
              <a:t>    P2                          </a:t>
            </a:r>
            <a:r>
              <a:rPr lang="en-US" dirty="0"/>
              <a:t>0.4                                    4</a:t>
            </a:r>
          </a:p>
          <a:p>
            <a:pPr marL="544512" lvl="1" indent="0">
              <a:buNone/>
            </a:pPr>
            <a:r>
              <a:rPr lang="en-US" dirty="0" smtClean="0"/>
              <a:t>    P3                          1.0                                    </a:t>
            </a:r>
            <a:r>
              <a:rPr lang="en-US" dirty="0"/>
              <a:t>1</a:t>
            </a:r>
          </a:p>
          <a:p>
            <a:pPr marL="968375" lvl="1" indent="-425450">
              <a:buFont typeface="Wingdings" panose="05000000000000000000" pitchFamily="2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is the turnaround time for these processes with Shortest Job First scheduling </a:t>
            </a:r>
            <a:r>
              <a:rPr lang="en-US" dirty="0" smtClean="0"/>
              <a:t>algorithm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Consider the following set of processes with length of CPU burst time given in milliseconds.</a:t>
            </a:r>
          </a:p>
          <a:p>
            <a:pPr marL="544512" lvl="1" indent="0">
              <a:buNone/>
            </a:pPr>
            <a:r>
              <a:rPr lang="en-US" dirty="0"/>
              <a:t>Process         Burst Time      Priority</a:t>
            </a:r>
          </a:p>
          <a:p>
            <a:pPr marL="544512" lvl="1" indent="0">
              <a:buNone/>
            </a:pPr>
            <a:r>
              <a:rPr lang="en-US" dirty="0" smtClean="0"/>
              <a:t>    P1                   </a:t>
            </a:r>
            <a:r>
              <a:rPr lang="en-US" dirty="0"/>
              <a:t>10                        3</a:t>
            </a:r>
          </a:p>
          <a:p>
            <a:pPr marL="544512" lvl="1" indent="0">
              <a:buNone/>
            </a:pPr>
            <a:r>
              <a:rPr lang="en-US" dirty="0" smtClean="0"/>
              <a:t>    P2                    1       </a:t>
            </a:r>
            <a:r>
              <a:rPr lang="en-US" dirty="0"/>
              <a:t>	   </a:t>
            </a:r>
            <a:r>
              <a:rPr lang="en-US" dirty="0" smtClean="0"/>
              <a:t>1</a:t>
            </a:r>
            <a:endParaRPr lang="en-US" dirty="0"/>
          </a:p>
          <a:p>
            <a:pPr marL="544512" lvl="1" indent="0">
              <a:buNone/>
            </a:pPr>
            <a:r>
              <a:rPr lang="en-US" dirty="0" smtClean="0"/>
              <a:t>    P3                    2                         3</a:t>
            </a:r>
            <a:endParaRPr lang="en-US" dirty="0"/>
          </a:p>
          <a:p>
            <a:pPr marL="544512" lvl="1" indent="0">
              <a:buNone/>
            </a:pPr>
            <a:r>
              <a:rPr lang="en-US" dirty="0" smtClean="0"/>
              <a:t>    P4                    1                         4</a:t>
            </a:r>
            <a:endParaRPr lang="en-US" dirty="0"/>
          </a:p>
          <a:p>
            <a:pPr marL="544512" lvl="1" indent="0">
              <a:buNone/>
            </a:pPr>
            <a:r>
              <a:rPr lang="en-US" dirty="0" smtClean="0"/>
              <a:t>    P5                    5                         2</a:t>
            </a:r>
            <a:endParaRPr lang="en-US" dirty="0"/>
          </a:p>
          <a:p>
            <a:pPr marL="887412" lvl="1" indent="-342900">
              <a:buFont typeface="Wingdings" panose="05000000000000000000" pitchFamily="2" charset="2"/>
              <a:buChar char="§"/>
            </a:pPr>
            <a:r>
              <a:rPr lang="en-US" dirty="0"/>
              <a:t>Assume arrival order is: P1, P2, P3, P4, P5 all at time 0 and a smaller priority number implies a higher priority. Draw the Gantt charts illustrating the execution of these processes using preemptive priority scheduling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asked in </a:t>
            </a:r>
            <a:r>
              <a:rPr lang="en-US" dirty="0" smtClean="0"/>
              <a:t>GTU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05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term Scheduler, Scheduling and Scheduling Algorithm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terms. </a:t>
            </a:r>
            <a:r>
              <a:rPr lang="en-US" dirty="0" smtClean="0"/>
              <a:t>1) </a:t>
            </a:r>
            <a:r>
              <a:rPr lang="en-US" dirty="0"/>
              <a:t>Throughput </a:t>
            </a:r>
            <a:r>
              <a:rPr lang="en-US" dirty="0" smtClean="0"/>
              <a:t>2) </a:t>
            </a:r>
            <a:r>
              <a:rPr lang="en-US" dirty="0"/>
              <a:t>Waiting Time </a:t>
            </a:r>
            <a:r>
              <a:rPr lang="en-US" dirty="0" smtClean="0"/>
              <a:t>3) </a:t>
            </a:r>
            <a:r>
              <a:rPr lang="en-US" dirty="0"/>
              <a:t>Turnaround Time </a:t>
            </a:r>
            <a:r>
              <a:rPr lang="en-US" dirty="0" smtClean="0"/>
              <a:t>4) </a:t>
            </a:r>
            <a:r>
              <a:rPr lang="en-US" dirty="0"/>
              <a:t>Response Time </a:t>
            </a:r>
            <a:r>
              <a:rPr lang="en-US" dirty="0" smtClean="0"/>
              <a:t>              5) </a:t>
            </a:r>
            <a:r>
              <a:rPr lang="en-US" dirty="0"/>
              <a:t>Granularity </a:t>
            </a:r>
            <a:r>
              <a:rPr lang="en-US" dirty="0" smtClean="0"/>
              <a:t>6) </a:t>
            </a:r>
            <a:r>
              <a:rPr lang="en-US" dirty="0"/>
              <a:t>Short Term Scheduler </a:t>
            </a:r>
            <a:r>
              <a:rPr lang="en-US" dirty="0" smtClean="0"/>
              <a:t>7) </a:t>
            </a:r>
            <a:r>
              <a:rPr lang="en-US" dirty="0"/>
              <a:t>CPU Utilization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scheduler? Explain queuing diagram representation of process scheduler with figure.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various scheduling criteria.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Five Processes P1 to P5 arrived at same time. They have estimated running time 10</a:t>
            </a:r>
            <a:r>
              <a:rPr lang="en-US" dirty="0" smtClean="0"/>
              <a:t>, 2, 6, 8 </a:t>
            </a:r>
            <a:r>
              <a:rPr lang="en-US" dirty="0"/>
              <a:t>and 4 seconds, respectively. Their Priorities are 3</a:t>
            </a:r>
            <a:r>
              <a:rPr lang="en-US" dirty="0" smtClean="0"/>
              <a:t>, 2, 5, 4 </a:t>
            </a:r>
            <a:r>
              <a:rPr lang="en-US" dirty="0"/>
              <a:t>and 1, respectively with 5 being highest Priority. Find the average turnaround time and average waiting time for Round Robin (quantum time=3) and Priority Scheduling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the processes P1, P2, P3, P4 </a:t>
            </a:r>
            <a:r>
              <a:rPr lang="en-US" dirty="0" smtClean="0"/>
              <a:t>with burst </a:t>
            </a:r>
            <a:r>
              <a:rPr lang="en-US" dirty="0" smtClean="0"/>
              <a:t>time is 21, 3, 6 and 2 respectively</a:t>
            </a:r>
            <a:r>
              <a:rPr lang="en-US" dirty="0" smtClean="0"/>
              <a:t>, </a:t>
            </a:r>
            <a:r>
              <a:rPr lang="en-US" dirty="0"/>
              <a:t>arrives for execution in the same order, with arrival time 0</a:t>
            </a:r>
            <a:r>
              <a:rPr lang="en-US"/>
              <a:t>, </a:t>
            </a:r>
            <a:r>
              <a:rPr lang="en-US" smtClean="0"/>
              <a:t>draw </a:t>
            </a:r>
            <a:r>
              <a:rPr lang="en-US" dirty="0"/>
              <a:t>GANTT chart and find the average waiting time using the FCFS and SJF scheduling algorithm.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=""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GTU # 3130703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=""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 smtClean="0"/>
              <a:t>firoz.sherasiya@darshan.ac.in</a:t>
            </a:r>
            <a:endParaRPr lang="en-US" dirty="0"/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 smtClean="0"/>
              <a:t>9879879861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=""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=""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 dirty="0" err="1" smtClean="0"/>
              <a:t>Firoz</a:t>
            </a:r>
            <a:r>
              <a:rPr lang="en-US" dirty="0" smtClean="0"/>
              <a:t> A </a:t>
            </a:r>
            <a:r>
              <a:rPr lang="en-US" dirty="0" err="1" smtClean="0"/>
              <a:t>Sherasiya</a:t>
            </a:r>
            <a:endParaRPr lang="en-US" dirty="0"/>
          </a:p>
        </p:txBody>
      </p:sp>
      <p:pic>
        <p:nvPicPr>
          <p:cNvPr id="3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4534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Objectives (goals) of scheduling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(goals) of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890491" cy="5590565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Fairness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giving each process a fair share of the CPU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Balance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keeping all the parts </a:t>
            </a:r>
            <a:r>
              <a:rPr lang="en-US" dirty="0"/>
              <a:t>of the system </a:t>
            </a:r>
            <a:r>
              <a:rPr lang="en-US" dirty="0">
                <a:solidFill>
                  <a:schemeClr val="accent6"/>
                </a:solidFill>
              </a:rPr>
              <a:t>busy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Maximize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Throughput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no of processes </a:t>
            </a:r>
            <a:r>
              <a:rPr lang="en-US" dirty="0"/>
              <a:t>that are </a:t>
            </a:r>
            <a:r>
              <a:rPr lang="en-US" dirty="0">
                <a:solidFill>
                  <a:schemeClr val="accent6"/>
                </a:solidFill>
              </a:rPr>
              <a:t>completed per time unit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Maximize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Turnaround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time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time to execute a process </a:t>
            </a:r>
            <a:r>
              <a:rPr lang="en-US" dirty="0"/>
              <a:t>from submission to completion (</a:t>
            </a:r>
            <a:r>
              <a:rPr lang="en-US" dirty="0">
                <a:solidFill>
                  <a:schemeClr val="tx2"/>
                </a:solidFill>
              </a:rPr>
              <a:t>Minimize</a:t>
            </a:r>
            <a:r>
              <a:rPr lang="en-US" dirty="0"/>
              <a:t>).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Turnaround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time</a:t>
            </a:r>
            <a:r>
              <a:rPr lang="en-US" dirty="0"/>
              <a:t> = Process finish time – Process arrival </a:t>
            </a:r>
            <a:r>
              <a:rPr lang="en-US" dirty="0" smtClean="0"/>
              <a:t>time</a:t>
            </a:r>
          </a:p>
          <a:p>
            <a:r>
              <a:rPr lang="en-US" b="1" dirty="0">
                <a:solidFill>
                  <a:schemeClr val="accent6"/>
                </a:solidFill>
              </a:rPr>
              <a:t>CPU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utilization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6"/>
                </a:solidFill>
              </a:rPr>
              <a:t>percent </a:t>
            </a:r>
            <a:r>
              <a:rPr lang="en-US" dirty="0">
                <a:solidFill>
                  <a:schemeClr val="accent6"/>
                </a:solidFill>
              </a:rPr>
              <a:t>of time </a:t>
            </a:r>
            <a:r>
              <a:rPr lang="en-US" dirty="0"/>
              <a:t>that the </a:t>
            </a:r>
            <a:r>
              <a:rPr lang="en-US" dirty="0">
                <a:solidFill>
                  <a:schemeClr val="accent6"/>
                </a:solidFill>
              </a:rPr>
              <a:t>CPU is busy </a:t>
            </a:r>
            <a:r>
              <a:rPr lang="en-US" dirty="0"/>
              <a:t>in executing a process.</a:t>
            </a:r>
          </a:p>
          <a:p>
            <a:pPr lvl="1"/>
            <a:r>
              <a:rPr lang="en-US" dirty="0"/>
              <a:t>keep CPU as busy as possible (</a:t>
            </a:r>
            <a:r>
              <a:rPr lang="en-US" dirty="0">
                <a:solidFill>
                  <a:schemeClr val="tx2"/>
                </a:solidFill>
              </a:rPr>
              <a:t>Maximized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accent6"/>
                </a:solidFill>
              </a:rPr>
              <a:t>Response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time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time between issuing a command and getting the result 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Minimized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chemeClr val="accent6"/>
                </a:solidFill>
              </a:rPr>
              <a:t>Waiting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time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amount of time a process has been waiting </a:t>
            </a:r>
            <a:r>
              <a:rPr lang="en-US" dirty="0"/>
              <a:t>in the ready queue (</a:t>
            </a:r>
            <a:r>
              <a:rPr lang="en-US" dirty="0">
                <a:solidFill>
                  <a:schemeClr val="tx2"/>
                </a:solidFill>
              </a:rPr>
              <a:t>Minimize</a:t>
            </a:r>
            <a:r>
              <a:rPr lang="en-US" dirty="0"/>
              <a:t>).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Waiting time </a:t>
            </a:r>
            <a:r>
              <a:rPr lang="en-US" dirty="0"/>
              <a:t>= Turnaround time – Actual execution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1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schedulers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48" y="2527611"/>
            <a:ext cx="1156465" cy="8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133289" y="4715190"/>
            <a:ext cx="1766888" cy="514350"/>
            <a:chOff x="1488" y="3024"/>
            <a:chExt cx="1484" cy="432"/>
          </a:xfrm>
        </p:grpSpPr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1493" y="3024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148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1493" y="3456"/>
              <a:ext cx="1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168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>
              <a:off x="1872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Line 10"/>
            <p:cNvSpPr>
              <a:spLocks noChangeShapeType="1"/>
            </p:cNvSpPr>
            <p:nvPr/>
          </p:nvSpPr>
          <p:spPr bwMode="auto">
            <a:xfrm>
              <a:off x="2064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2256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2448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2640" y="3029"/>
              <a:ext cx="0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129718" y="2689701"/>
            <a:ext cx="1779984" cy="522684"/>
            <a:chOff x="1485" y="1341"/>
            <a:chExt cx="1495" cy="439"/>
          </a:xfrm>
        </p:grpSpPr>
        <p:sp>
          <p:nvSpPr>
            <p:cNvPr id="70" name="Line 15"/>
            <p:cNvSpPr>
              <a:spLocks noChangeShapeType="1"/>
            </p:cNvSpPr>
            <p:nvPr/>
          </p:nvSpPr>
          <p:spPr bwMode="auto">
            <a:xfrm flipH="1">
              <a:off x="1485" y="1776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Line 16"/>
            <p:cNvSpPr>
              <a:spLocks noChangeShapeType="1"/>
            </p:cNvSpPr>
            <p:nvPr/>
          </p:nvSpPr>
          <p:spPr bwMode="auto">
            <a:xfrm flipV="1">
              <a:off x="297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H="1">
              <a:off x="1485" y="1344"/>
              <a:ext cx="14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Line 18"/>
            <p:cNvSpPr>
              <a:spLocks noChangeShapeType="1"/>
            </p:cNvSpPr>
            <p:nvPr/>
          </p:nvSpPr>
          <p:spPr bwMode="auto">
            <a:xfrm flipV="1">
              <a:off x="278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 flipV="1">
              <a:off x="2592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V="1">
              <a:off x="2400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 flipV="1">
              <a:off x="2208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Line 22"/>
            <p:cNvSpPr>
              <a:spLocks noChangeShapeType="1"/>
            </p:cNvSpPr>
            <p:nvPr/>
          </p:nvSpPr>
          <p:spPr bwMode="auto">
            <a:xfrm flipV="1">
              <a:off x="2016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flipV="1">
              <a:off x="1824" y="1341"/>
              <a:ext cx="0" cy="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5910893" y="2951043"/>
            <a:ext cx="12465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8267140" y="2951043"/>
            <a:ext cx="7322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 flipH="1">
            <a:off x="3329618" y="5000940"/>
            <a:ext cx="80843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 flipV="1">
            <a:off x="3333189" y="2997119"/>
            <a:ext cx="0" cy="20085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V="1">
            <a:off x="8265599" y="3114990"/>
            <a:ext cx="377778" cy="11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4" name="Line 30"/>
          <p:cNvSpPr>
            <a:spLocks noChangeShapeType="1"/>
          </p:cNvSpPr>
          <p:nvPr/>
        </p:nvSpPr>
        <p:spPr bwMode="auto">
          <a:xfrm>
            <a:off x="8648139" y="3120944"/>
            <a:ext cx="0" cy="18752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 flipH="1">
            <a:off x="5909702" y="5000940"/>
            <a:ext cx="2743200" cy="20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6" name="Line 32"/>
          <p:cNvSpPr>
            <a:spLocks noChangeShapeType="1"/>
          </p:cNvSpPr>
          <p:nvPr/>
        </p:nvSpPr>
        <p:spPr bwMode="auto">
          <a:xfrm flipH="1">
            <a:off x="3329618" y="4086540"/>
            <a:ext cx="53232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693824" y="2641122"/>
            <a:ext cx="738184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Admit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294024" y="2341888"/>
            <a:ext cx="1451520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Ready Queue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5985070" y="2570717"/>
            <a:ext cx="1026725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latin typeface="+mj-lt"/>
              </a:rPr>
              <a:t>Dispatch</a:t>
            </a:r>
            <a:endParaRPr lang="en-US" altLang="en-US" sz="2000" dirty="0">
              <a:latin typeface="+mj-lt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5646574" y="3721880"/>
            <a:ext cx="1033137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Time-out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580024" y="4627888"/>
            <a:ext cx="1209467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Event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+mj-lt"/>
              </a:rPr>
              <a:t>Wait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304048" y="2570717"/>
            <a:ext cx="510558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 smtClean="0">
                <a:latin typeface="+mj-lt"/>
              </a:rPr>
              <a:t>Exit</a:t>
            </a:r>
            <a:endParaRPr lang="en-US" altLang="en-US" sz="2000" dirty="0">
              <a:latin typeface="+mj-lt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170574" y="2763491"/>
            <a:ext cx="1166185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Processor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122574" y="5231592"/>
            <a:ext cx="1650292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Blocked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+mj-lt"/>
              </a:rPr>
              <a:t>Queue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2893858" y="5027134"/>
            <a:ext cx="863218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Event</a:t>
            </a:r>
          </a:p>
          <a:p>
            <a:r>
              <a:rPr lang="en-US" altLang="en-US" sz="2000" dirty="0">
                <a:latin typeface="+mj-lt"/>
              </a:rPr>
              <a:t>Occurs</a:t>
            </a:r>
          </a:p>
        </p:txBody>
      </p:sp>
      <p:sp>
        <p:nvSpPr>
          <p:cNvPr id="96" name="Line 24"/>
          <p:cNvSpPr>
            <a:spLocks noChangeShapeType="1"/>
          </p:cNvSpPr>
          <p:nvPr/>
        </p:nvSpPr>
        <p:spPr bwMode="auto">
          <a:xfrm>
            <a:off x="2682129" y="2948661"/>
            <a:ext cx="1579136" cy="4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755529" y="1866831"/>
            <a:ext cx="1275126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Long Term</a:t>
            </a:r>
          </a:p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Scheduler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5909702" y="1866831"/>
            <a:ext cx="1287950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Short Term</a:t>
            </a:r>
          </a:p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Scheduler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739503" y="3755544"/>
            <a:ext cx="1600536" cy="68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Medium Term</a:t>
            </a:r>
          </a:p>
          <a:p>
            <a:pPr algn="ctr"/>
            <a:r>
              <a:rPr lang="en-US" altLang="en-US" sz="2000" b="1" dirty="0">
                <a:solidFill>
                  <a:schemeClr val="accent6"/>
                </a:solidFill>
                <a:latin typeface="+mj-lt"/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7517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schedulers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634893"/>
              </p:ext>
            </p:extLst>
          </p:nvPr>
        </p:nvGraphicFramePr>
        <p:xfrm>
          <a:off x="248411" y="871110"/>
          <a:ext cx="1179576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1920"/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Long-Term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Scheduler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Short-Term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Scheduler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Medium-Term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</a:rPr>
                        <a:t> Scheduler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211640"/>
              </p:ext>
            </p:extLst>
          </p:nvPr>
        </p:nvGraphicFramePr>
        <p:xfrm>
          <a:off x="248411" y="2331015"/>
          <a:ext cx="1179576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192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selects processes from pool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loads them into memory for execution.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selects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those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processes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which are ready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execute.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can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re-introduce the process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memory and execution can be continued.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833747"/>
              </p:ext>
            </p:extLst>
          </p:nvPr>
        </p:nvGraphicFramePr>
        <p:xfrm>
          <a:off x="248411" y="3518958"/>
          <a:ext cx="117957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192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lesser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than short term scheduler.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fastest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among other two schedulers.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both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short and long term scheduler.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09586"/>
              </p:ext>
            </p:extLst>
          </p:nvPr>
        </p:nvGraphicFramePr>
        <p:xfrm>
          <a:off x="248411" y="4347490"/>
          <a:ext cx="117957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192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almost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absent or minimal in time sharing system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also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minimal in time sharing system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 part of time sharing systems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33630"/>
              </p:ext>
            </p:extLst>
          </p:nvPr>
        </p:nvGraphicFramePr>
        <p:xfrm>
          <a:off x="248411" y="1508832"/>
          <a:ext cx="117957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31920"/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job scheduler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CPU scheduler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400" b="0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swapping scheduler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3254</Words>
  <Application>Microsoft Office PowerPoint</Application>
  <PresentationFormat>Widescreen</PresentationFormat>
  <Paragraphs>818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Calibri</vt:lpstr>
      <vt:lpstr>Roboto Condensed</vt:lpstr>
      <vt:lpstr>Wingdings</vt:lpstr>
      <vt:lpstr>Times New Roman</vt:lpstr>
      <vt:lpstr>Wingdings 2</vt:lpstr>
      <vt:lpstr>Segoe UI Black</vt:lpstr>
      <vt:lpstr>Arial</vt:lpstr>
      <vt:lpstr>Roboto Condensed Light</vt:lpstr>
      <vt:lpstr>Wingdings 3</vt:lpstr>
      <vt:lpstr>Office Theme</vt:lpstr>
      <vt:lpstr>Unit-2  Process and Threads Management: Scheduling Algorithms</vt:lpstr>
      <vt:lpstr>PowerPoint Presentation</vt:lpstr>
      <vt:lpstr>What is process scheduling?</vt:lpstr>
      <vt:lpstr>What is process scheduling?</vt:lpstr>
      <vt:lpstr>Objectives (goals) of scheduling</vt:lpstr>
      <vt:lpstr>Objectives (goals) of scheduling</vt:lpstr>
      <vt:lpstr>Types of schedulers</vt:lpstr>
      <vt:lpstr>Types of schedulers</vt:lpstr>
      <vt:lpstr>Types of schedulers</vt:lpstr>
      <vt:lpstr>Scheduling algorithms</vt:lpstr>
      <vt:lpstr>Scheduling algorithms</vt:lpstr>
      <vt:lpstr>First Come First Served (FCFS)</vt:lpstr>
      <vt:lpstr>First Come First Served (FCFS)</vt:lpstr>
      <vt:lpstr>First Come First Served (FCFS)</vt:lpstr>
      <vt:lpstr>First Come First Served (FCFS)</vt:lpstr>
      <vt:lpstr>Shortest Job First (SJF)</vt:lpstr>
      <vt:lpstr>Shortest Job First (SJF)</vt:lpstr>
      <vt:lpstr>Shortest Job First (SJF)</vt:lpstr>
      <vt:lpstr>Shortest Job First (SJF)</vt:lpstr>
      <vt:lpstr>Shortest Remaining Time Next (SRTN)</vt:lpstr>
      <vt:lpstr>Shortest Remaining Time Next (SRTN)</vt:lpstr>
      <vt:lpstr>Shortest Remaining Time Next (SRTN)</vt:lpstr>
      <vt:lpstr>Shortest Remaining Time Next (SRTN)</vt:lpstr>
      <vt:lpstr>Round Robin (RR)</vt:lpstr>
      <vt:lpstr>Round Robin (RR)</vt:lpstr>
      <vt:lpstr>Round Robin (RR)</vt:lpstr>
      <vt:lpstr>Round Robin (RR)</vt:lpstr>
      <vt:lpstr>Round Robin (RR)</vt:lpstr>
      <vt:lpstr>Priority  (Non-Preemptive Priority)</vt:lpstr>
      <vt:lpstr>Non-Preemptive Priority</vt:lpstr>
      <vt:lpstr>Non-Preemptive Priority</vt:lpstr>
      <vt:lpstr>Non-Preemptive Priority</vt:lpstr>
      <vt:lpstr>Priority  (Preemptive Priority)</vt:lpstr>
      <vt:lpstr>Preemptive Priority</vt:lpstr>
      <vt:lpstr>Preemptive Priority</vt:lpstr>
      <vt:lpstr>Preemptive Priority</vt:lpstr>
      <vt:lpstr>Real Time Operating System</vt:lpstr>
      <vt:lpstr>Real Time Operating System</vt:lpstr>
      <vt:lpstr>Real Time Operating System</vt:lpstr>
      <vt:lpstr>Exercise</vt:lpstr>
      <vt:lpstr>Exercise</vt:lpstr>
      <vt:lpstr>Questions asked in GTU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778</cp:revision>
  <cp:lastPrinted>2021-02-05T02:25:01Z</cp:lastPrinted>
  <dcterms:created xsi:type="dcterms:W3CDTF">2020-05-01T05:09:15Z</dcterms:created>
  <dcterms:modified xsi:type="dcterms:W3CDTF">2021-04-01T02:45:28Z</dcterms:modified>
</cp:coreProperties>
</file>