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4" r:id="rId1"/>
  </p:sldMasterIdLst>
  <p:notesMasterIdLst>
    <p:notesMasterId r:id="rId130"/>
  </p:notesMasterIdLst>
  <p:sldIdLst>
    <p:sldId id="372" r:id="rId2"/>
    <p:sldId id="376" r:id="rId3"/>
    <p:sldId id="319" r:id="rId4"/>
    <p:sldId id="387" r:id="rId5"/>
    <p:sldId id="388" r:id="rId6"/>
    <p:sldId id="412" r:id="rId7"/>
    <p:sldId id="414" r:id="rId8"/>
    <p:sldId id="415" r:id="rId9"/>
    <p:sldId id="416" r:id="rId10"/>
    <p:sldId id="413" r:id="rId11"/>
    <p:sldId id="390" r:id="rId12"/>
    <p:sldId id="391" r:id="rId13"/>
    <p:sldId id="417" r:id="rId14"/>
    <p:sldId id="418" r:id="rId15"/>
    <p:sldId id="419" r:id="rId16"/>
    <p:sldId id="392" r:id="rId17"/>
    <p:sldId id="420" r:id="rId18"/>
    <p:sldId id="393" r:id="rId19"/>
    <p:sldId id="421" r:id="rId20"/>
    <p:sldId id="422" r:id="rId21"/>
    <p:sldId id="394" r:id="rId22"/>
    <p:sldId id="395" r:id="rId23"/>
    <p:sldId id="426" r:id="rId24"/>
    <p:sldId id="423" r:id="rId25"/>
    <p:sldId id="425" r:id="rId26"/>
    <p:sldId id="424" r:id="rId27"/>
    <p:sldId id="427" r:id="rId28"/>
    <p:sldId id="428" r:id="rId29"/>
    <p:sldId id="429" r:id="rId30"/>
    <p:sldId id="396" r:id="rId31"/>
    <p:sldId id="397" r:id="rId32"/>
    <p:sldId id="430" r:id="rId33"/>
    <p:sldId id="431" r:id="rId34"/>
    <p:sldId id="432" r:id="rId35"/>
    <p:sldId id="435" r:id="rId36"/>
    <p:sldId id="434" r:id="rId37"/>
    <p:sldId id="433" r:id="rId38"/>
    <p:sldId id="436" r:id="rId39"/>
    <p:sldId id="437" r:id="rId40"/>
    <p:sldId id="438" r:id="rId41"/>
    <p:sldId id="439" r:id="rId42"/>
    <p:sldId id="440" r:id="rId43"/>
    <p:sldId id="399" r:id="rId44"/>
    <p:sldId id="442" r:id="rId45"/>
    <p:sldId id="441" r:id="rId46"/>
    <p:sldId id="443" r:id="rId47"/>
    <p:sldId id="444" r:id="rId48"/>
    <p:sldId id="445" r:id="rId49"/>
    <p:sldId id="447" r:id="rId50"/>
    <p:sldId id="448" r:id="rId51"/>
    <p:sldId id="446" r:id="rId52"/>
    <p:sldId id="449" r:id="rId53"/>
    <p:sldId id="455" r:id="rId54"/>
    <p:sldId id="456" r:id="rId55"/>
    <p:sldId id="457" r:id="rId56"/>
    <p:sldId id="458" r:id="rId57"/>
    <p:sldId id="459" r:id="rId58"/>
    <p:sldId id="451" r:id="rId59"/>
    <p:sldId id="452" r:id="rId60"/>
    <p:sldId id="460" r:id="rId61"/>
    <p:sldId id="468" r:id="rId62"/>
    <p:sldId id="465" r:id="rId63"/>
    <p:sldId id="467" r:id="rId64"/>
    <p:sldId id="466" r:id="rId65"/>
    <p:sldId id="464" r:id="rId66"/>
    <p:sldId id="462" r:id="rId67"/>
    <p:sldId id="461" r:id="rId68"/>
    <p:sldId id="453" r:id="rId69"/>
    <p:sldId id="472" r:id="rId70"/>
    <p:sldId id="474" r:id="rId71"/>
    <p:sldId id="475" r:id="rId72"/>
    <p:sldId id="473" r:id="rId73"/>
    <p:sldId id="469" r:id="rId74"/>
    <p:sldId id="471" r:id="rId75"/>
    <p:sldId id="470" r:id="rId76"/>
    <p:sldId id="454" r:id="rId77"/>
    <p:sldId id="476" r:id="rId78"/>
    <p:sldId id="477" r:id="rId79"/>
    <p:sldId id="401" r:id="rId80"/>
    <p:sldId id="403" r:id="rId81"/>
    <p:sldId id="478" r:id="rId82"/>
    <p:sldId id="479" r:id="rId83"/>
    <p:sldId id="405" r:id="rId84"/>
    <p:sldId id="407" r:id="rId85"/>
    <p:sldId id="480" r:id="rId86"/>
    <p:sldId id="481" r:id="rId87"/>
    <p:sldId id="482" r:id="rId88"/>
    <p:sldId id="483" r:id="rId89"/>
    <p:sldId id="484" r:id="rId90"/>
    <p:sldId id="485" r:id="rId91"/>
    <p:sldId id="486" r:id="rId92"/>
    <p:sldId id="487" r:id="rId93"/>
    <p:sldId id="488" r:id="rId94"/>
    <p:sldId id="489" r:id="rId95"/>
    <p:sldId id="492" r:id="rId96"/>
    <p:sldId id="491" r:id="rId97"/>
    <p:sldId id="490" r:id="rId98"/>
    <p:sldId id="493" r:id="rId99"/>
    <p:sldId id="494" r:id="rId100"/>
    <p:sldId id="498" r:id="rId101"/>
    <p:sldId id="497" r:id="rId102"/>
    <p:sldId id="496" r:id="rId103"/>
    <p:sldId id="495" r:id="rId104"/>
    <p:sldId id="499" r:id="rId105"/>
    <p:sldId id="500" r:id="rId106"/>
    <p:sldId id="502" r:id="rId107"/>
    <p:sldId id="518" r:id="rId108"/>
    <p:sldId id="519" r:id="rId109"/>
    <p:sldId id="520" r:id="rId110"/>
    <p:sldId id="521" r:id="rId111"/>
    <p:sldId id="522" r:id="rId112"/>
    <p:sldId id="523" r:id="rId113"/>
    <p:sldId id="503" r:id="rId114"/>
    <p:sldId id="504" r:id="rId115"/>
    <p:sldId id="505" r:id="rId116"/>
    <p:sldId id="506" r:id="rId117"/>
    <p:sldId id="508" r:id="rId118"/>
    <p:sldId id="510" r:id="rId119"/>
    <p:sldId id="511" r:id="rId120"/>
    <p:sldId id="513" r:id="rId121"/>
    <p:sldId id="512" r:id="rId122"/>
    <p:sldId id="514" r:id="rId123"/>
    <p:sldId id="409" r:id="rId124"/>
    <p:sldId id="411" r:id="rId125"/>
    <p:sldId id="516" r:id="rId126"/>
    <p:sldId id="515" r:id="rId127"/>
    <p:sldId id="517" r:id="rId128"/>
    <p:sldId id="377" r:id="rId129"/>
  </p:sldIdLst>
  <p:sldSz cx="12192000" cy="6858000"/>
  <p:notesSz cx="6858000" cy="9144000"/>
  <p:embeddedFontLst>
    <p:embeddedFont>
      <p:font typeface="Roboto Condensed Light" panose="02000000000000000000" pitchFamily="2" charset="0"/>
      <p:regular r:id="rId131"/>
      <p:italic r:id="rId132"/>
    </p:embeddedFont>
    <p:embeddedFont>
      <p:font typeface="Verdana" panose="020B0604030504040204" pitchFamily="34" charset="0"/>
      <p:regular r:id="rId133"/>
      <p:bold r:id="rId134"/>
      <p:italic r:id="rId135"/>
      <p:boldItalic r:id="rId136"/>
    </p:embeddedFont>
    <p:embeddedFont>
      <p:font typeface="Cambria Math" panose="02040503050406030204" pitchFamily="18" charset="0"/>
      <p:regular r:id="rId137"/>
    </p:embeddedFont>
    <p:embeddedFont>
      <p:font typeface="Calibri" panose="020F0502020204030204" pitchFamily="34" charset="0"/>
      <p:regular r:id="rId138"/>
      <p:bold r:id="rId139"/>
      <p:italic r:id="rId140"/>
      <p:boldItalic r:id="rId141"/>
    </p:embeddedFont>
    <p:embeddedFont>
      <p:font typeface="Segoe UI Black" panose="020B0A02040204020203" pitchFamily="34" charset="0"/>
      <p:bold r:id="rId142"/>
      <p:boldItalic r:id="rId143"/>
    </p:embeddedFont>
    <p:embeddedFont>
      <p:font typeface="Roboto Condensed" panose="02000000000000000000" pitchFamily="2" charset="0"/>
      <p:regular r:id="rId144"/>
      <p:bold r:id="rId145"/>
      <p:italic r:id="rId146"/>
      <p:boldItalic r:id="rId147"/>
    </p:embeddedFont>
    <p:embeddedFont>
      <p:font typeface="Wingdings 3" panose="05040102010807070707" pitchFamily="18" charset="2"/>
      <p:regular r:id="rId148"/>
    </p:embeddedFont>
    <p:embeddedFont>
      <p:font typeface="Wingdings 2" panose="05020102010507070707" pitchFamily="18" charset="2"/>
      <p:regular r:id="rId149"/>
    </p:embeddedFont>
    <p:embeddedFont>
      <p:font typeface="新細明體" panose="02020500000000000000" pitchFamily="18" charset="-120"/>
      <p:regular r:id="rId1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1UTwrjd4qYJtKVSNw4nVOA==" hashData="rQYYyPv3IPsDXnGRCUA2y09EpcPNo1lkhLKswFIZGNG6RETIt72RT1wxFGa/OYyLyxbH+RIxYsP+V/AePY+fh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2C6"/>
    <a:srgbClr val="03A9F5"/>
    <a:srgbClr val="0E47A1"/>
    <a:srgbClr val="607D8B"/>
    <a:srgbClr val="301B92"/>
    <a:srgbClr val="673BB7"/>
    <a:srgbClr val="ED524F"/>
    <a:srgbClr val="B71B1C"/>
    <a:srgbClr val="F54337"/>
    <a:srgbClr val="D81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font" Target="fonts/font8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font" Target="fonts/font19.fntdata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font" Target="fonts/font4.fntdata"/><Relationship Id="rId139" Type="http://schemas.openxmlformats.org/officeDocument/2006/relationships/font" Target="fonts/font9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font" Target="fonts/font20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font" Target="fonts/font10.fntdata"/><Relationship Id="rId145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notesMaster" Target="notesMasters/notesMaster1.xml"/><Relationship Id="rId135" Type="http://schemas.openxmlformats.org/officeDocument/2006/relationships/font" Target="fonts/font5.fntdata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font" Target="fonts/font11.fntdata"/><Relationship Id="rId146" Type="http://schemas.openxmlformats.org/officeDocument/2006/relationships/font" Target="fonts/font16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1.fntdata"/><Relationship Id="rId136" Type="http://schemas.openxmlformats.org/officeDocument/2006/relationships/font" Target="fonts/font6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12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2.fntdata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font" Target="fonts/font13.fntdata"/><Relationship Id="rId148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3.fntdata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font" Target="fonts/font14.fntdata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972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4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12448" y="-52871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dixita.kagathara@darshan.ac.in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r>
              <a:rPr lang="en-US" dirty="0" smtClean="0"/>
              <a:t>+91 - 97277 47317 (CE Department)</a:t>
            </a:r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Computer Engineering Department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Prof. </a:t>
            </a:r>
            <a:r>
              <a:rPr lang="en-US" dirty="0" err="1" smtClean="0"/>
              <a:t>Dixita</a:t>
            </a:r>
            <a:r>
              <a:rPr lang="en-US" dirty="0" smtClean="0"/>
              <a:t> B </a:t>
            </a:r>
            <a:r>
              <a:rPr lang="en-US" dirty="0" err="1" smtClean="0"/>
              <a:t>Kagathara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Compiler Design (CD)</a:t>
            </a:r>
            <a:endParaRPr lang="en-US" dirty="0"/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1" name="Hexagon 3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E47A1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0972C6"/>
          </a:solidFill>
          <a:ln w="9525">
            <a:solidFill>
              <a:srgbClr val="0E47A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0972C6"/>
          </a:solidFill>
          <a:ln w="9525">
            <a:solidFill>
              <a:srgbClr val="0E47A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277898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09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8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02A992-B18A-47D4-8497-02E7586DF58D}"/>
              </a:ext>
            </a:extLst>
          </p:cNvPr>
          <p:cNvGrpSpPr/>
          <p:nvPr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16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8DD61FEC-075B-4EDD-97CA-36E6F72630F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23" y="6087939"/>
            <a:ext cx="2554142" cy="5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6461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957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858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6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35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6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48" name="Picture 47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1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13" r:id="rId9"/>
    <p:sldLayoutId id="2147483716" r:id="rId10"/>
    <p:sldLayoutId id="2147483718" r:id="rId11"/>
    <p:sldLayoutId id="2147483670" r:id="rId12"/>
    <p:sldLayoutId id="2147483687" r:id="rId13"/>
    <p:sldLayoutId id="2147483688" r:id="rId14"/>
    <p:sldLayoutId id="2147483672" r:id="rId15"/>
    <p:sldLayoutId id="2147483689" r:id="rId16"/>
    <p:sldLayoutId id="2147483690" r:id="rId17"/>
    <p:sldLayoutId id="2147483673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18" Type="http://schemas.openxmlformats.org/officeDocument/2006/relationships/image" Target="../media/image139.png"/><Relationship Id="rId3" Type="http://schemas.openxmlformats.org/officeDocument/2006/relationships/image" Target="../media/image124.png"/><Relationship Id="rId21" Type="http://schemas.openxmlformats.org/officeDocument/2006/relationships/image" Target="../media/image142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17" Type="http://schemas.openxmlformats.org/officeDocument/2006/relationships/image" Target="../media/image138.png"/><Relationship Id="rId2" Type="http://schemas.openxmlformats.org/officeDocument/2006/relationships/image" Target="../media/image123.png"/><Relationship Id="rId16" Type="http://schemas.openxmlformats.org/officeDocument/2006/relationships/image" Target="../media/image137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23" Type="http://schemas.openxmlformats.org/officeDocument/2006/relationships/image" Target="../media/image144.png"/><Relationship Id="rId10" Type="http://schemas.openxmlformats.org/officeDocument/2006/relationships/image" Target="../media/image131.png"/><Relationship Id="rId19" Type="http://schemas.openxmlformats.org/officeDocument/2006/relationships/image" Target="../media/image140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Relationship Id="rId22" Type="http://schemas.openxmlformats.org/officeDocument/2006/relationships/image" Target="../media/image143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26" Type="http://schemas.openxmlformats.org/officeDocument/2006/relationships/image" Target="../media/image173.png"/><Relationship Id="rId3" Type="http://schemas.openxmlformats.org/officeDocument/2006/relationships/image" Target="../media/image150.png"/><Relationship Id="rId21" Type="http://schemas.openxmlformats.org/officeDocument/2006/relationships/image" Target="../media/image168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5" Type="http://schemas.openxmlformats.org/officeDocument/2006/relationships/image" Target="../media/image172.png"/><Relationship Id="rId2" Type="http://schemas.openxmlformats.org/officeDocument/2006/relationships/image" Target="../media/image149.png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71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23" Type="http://schemas.openxmlformats.org/officeDocument/2006/relationships/image" Target="../media/image170.png"/><Relationship Id="rId28" Type="http://schemas.openxmlformats.org/officeDocument/2006/relationships/image" Target="../media/image175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Relationship Id="rId27" Type="http://schemas.openxmlformats.org/officeDocument/2006/relationships/image" Target="../media/image174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26" Type="http://schemas.openxmlformats.org/officeDocument/2006/relationships/image" Target="../media/image173.png"/><Relationship Id="rId3" Type="http://schemas.openxmlformats.org/officeDocument/2006/relationships/image" Target="../media/image150.png"/><Relationship Id="rId21" Type="http://schemas.openxmlformats.org/officeDocument/2006/relationships/image" Target="../media/image168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5" Type="http://schemas.openxmlformats.org/officeDocument/2006/relationships/image" Target="../media/image172.png"/><Relationship Id="rId2" Type="http://schemas.openxmlformats.org/officeDocument/2006/relationships/image" Target="../media/image149.png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71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23" Type="http://schemas.openxmlformats.org/officeDocument/2006/relationships/image" Target="../media/image170.png"/><Relationship Id="rId28" Type="http://schemas.openxmlformats.org/officeDocument/2006/relationships/image" Target="../media/image175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Relationship Id="rId27" Type="http://schemas.openxmlformats.org/officeDocument/2006/relationships/image" Target="../media/image174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6.png"/><Relationship Id="rId18" Type="http://schemas.openxmlformats.org/officeDocument/2006/relationships/image" Target="../media/image191.png"/><Relationship Id="rId26" Type="http://schemas.openxmlformats.org/officeDocument/2006/relationships/image" Target="../media/image199.png"/><Relationship Id="rId3" Type="http://schemas.openxmlformats.org/officeDocument/2006/relationships/image" Target="../media/image177.png"/><Relationship Id="rId21" Type="http://schemas.openxmlformats.org/officeDocument/2006/relationships/image" Target="../media/image194.png"/><Relationship Id="rId7" Type="http://schemas.openxmlformats.org/officeDocument/2006/relationships/image" Target="../media/image181.png"/><Relationship Id="rId12" Type="http://schemas.openxmlformats.org/officeDocument/2006/relationships/image" Target="../media/image185.png"/><Relationship Id="rId17" Type="http://schemas.openxmlformats.org/officeDocument/2006/relationships/image" Target="../media/image190.png"/><Relationship Id="rId25" Type="http://schemas.openxmlformats.org/officeDocument/2006/relationships/image" Target="../media/image198.png"/><Relationship Id="rId2" Type="http://schemas.openxmlformats.org/officeDocument/2006/relationships/image" Target="../media/image176.png"/><Relationship Id="rId16" Type="http://schemas.openxmlformats.org/officeDocument/2006/relationships/image" Target="../media/image189.png"/><Relationship Id="rId20" Type="http://schemas.openxmlformats.org/officeDocument/2006/relationships/image" Target="../media/image193.png"/><Relationship Id="rId29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10.png"/><Relationship Id="rId24" Type="http://schemas.openxmlformats.org/officeDocument/2006/relationships/image" Target="../media/image197.png"/><Relationship Id="rId5" Type="http://schemas.openxmlformats.org/officeDocument/2006/relationships/image" Target="../media/image179.png"/><Relationship Id="rId15" Type="http://schemas.openxmlformats.org/officeDocument/2006/relationships/image" Target="../media/image188.png"/><Relationship Id="rId23" Type="http://schemas.openxmlformats.org/officeDocument/2006/relationships/image" Target="../media/image196.png"/><Relationship Id="rId28" Type="http://schemas.openxmlformats.org/officeDocument/2006/relationships/image" Target="../media/image201.png"/><Relationship Id="rId10" Type="http://schemas.openxmlformats.org/officeDocument/2006/relationships/image" Target="../media/image184.png"/><Relationship Id="rId19" Type="http://schemas.openxmlformats.org/officeDocument/2006/relationships/image" Target="../media/image192.png"/><Relationship Id="rId31" Type="http://schemas.openxmlformats.org/officeDocument/2006/relationships/image" Target="../media/image204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195.png"/><Relationship Id="rId27" Type="http://schemas.openxmlformats.org/officeDocument/2006/relationships/image" Target="../media/image200.png"/><Relationship Id="rId30" Type="http://schemas.openxmlformats.org/officeDocument/2006/relationships/image" Target="../media/image203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611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1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17.png"/><Relationship Id="rId9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0.png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1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</a:t>
            </a:r>
            <a:r>
              <a:rPr lang="en-US" dirty="0" smtClean="0"/>
              <a:t> </a:t>
            </a:r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0" dirty="0" smtClean="0"/>
              <a:t>Parsing Theory (I)</a:t>
            </a:r>
            <a:endParaRPr lang="en-US" sz="4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05EEC38D-B69A-4F45-9CFB-3F832F205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ixita.kagathara@darshan.ac.in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3B892750-977A-4A19-B627-46C829D9CD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+91 - 97277 </a:t>
            </a:r>
            <a:r>
              <a:rPr lang="en-US" dirty="0" smtClean="0"/>
              <a:t>47317 (CE Department)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DDD3C75D-9CAD-401D-B6F2-D687EEC3C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D6DA44CB-50AE-4D51-AC18-6161762528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 smtClean="0"/>
              <a:t>Dixita</a:t>
            </a:r>
            <a:r>
              <a:rPr lang="en-US" dirty="0" smtClean="0"/>
              <a:t> B. </a:t>
            </a:r>
            <a:r>
              <a:rPr lang="en-US" dirty="0" err="1" smtClean="0"/>
              <a:t>Kagathara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F5B8673-7BA1-4EA7-991A-5F4DCD3054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Compiler Design 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(CD)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2170701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32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indent="0">
              <a:buNone/>
            </a:pPr>
            <a:r>
              <a:rPr lang="en-US" dirty="0"/>
              <a:t>Write terminals, non terminals, start symbol, and productions for following grammar.</a:t>
            </a:r>
          </a:p>
          <a:p>
            <a:pPr marL="693738" indent="-407988">
              <a:buNone/>
            </a:pPr>
            <a:r>
              <a:rPr lang="en-US" dirty="0">
                <a:solidFill>
                  <a:srgbClr val="0E47A1"/>
                </a:solidFill>
              </a:rPr>
              <a:t>E 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E47A1"/>
                </a:solidFill>
              </a:rPr>
              <a:t>E O E| (E) | -E | id</a:t>
            </a:r>
          </a:p>
          <a:p>
            <a:pPr marL="693738" indent="-407988">
              <a:buNone/>
            </a:pPr>
            <a:r>
              <a:rPr lang="en-US" dirty="0">
                <a:solidFill>
                  <a:srgbClr val="0E47A1"/>
                </a:solidFill>
              </a:rPr>
              <a:t>O 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 + | - | * | /  | </a:t>
            </a:r>
            <a:r>
              <a:rPr lang="en-US" dirty="0">
                <a:solidFill>
                  <a:srgbClr val="0E47A1"/>
                </a:solidFill>
              </a:rPr>
              <a:t>↑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5994" y="2382819"/>
            <a:ext cx="3810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E47A1"/>
                </a:solidFill>
              </a:rPr>
              <a:t>Terminals: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</a:rPr>
              <a:t>id + - * / ↑ ( 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994" y="3072862"/>
            <a:ext cx="349870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E47A1"/>
                </a:solidFill>
              </a:rPr>
              <a:t>Non terminals: </a:t>
            </a:r>
            <a:r>
              <a:rPr lang="en-US" sz="2400" b="1" dirty="0" smtClean="0">
                <a:solidFill>
                  <a:schemeClr val="tx1"/>
                </a:solidFill>
              </a:rPr>
              <a:t>E, 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5994" y="3732745"/>
            <a:ext cx="2933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E47A1"/>
                </a:solidFill>
              </a:rPr>
              <a:t>Start symbol: </a:t>
            </a:r>
            <a:r>
              <a:rPr lang="en-US" sz="2400" b="1" dirty="0" smtClean="0">
                <a:solidFill>
                  <a:srgbClr val="00B050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</a:rPr>
              <a:t>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994" y="4489950"/>
            <a:ext cx="5004390" cy="857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r>
              <a:rPr lang="en-US" sz="2400" b="1" dirty="0" smtClean="0">
                <a:solidFill>
                  <a:srgbClr val="0E47A1"/>
                </a:solidFill>
              </a:rPr>
              <a:t>Productions: </a:t>
            </a:r>
            <a:r>
              <a:rPr lang="en-US" sz="2400" b="1" dirty="0" smtClean="0">
                <a:solidFill>
                  <a:srgbClr val="00B050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</a:rPr>
              <a:t>E </a:t>
            </a: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chemeClr val="tx1"/>
                </a:solidFill>
              </a:rPr>
              <a:t>E O E| (E) | -E | </a:t>
            </a:r>
            <a:r>
              <a:rPr lang="en-US" sz="2400" b="1" dirty="0" smtClean="0">
                <a:solidFill>
                  <a:schemeClr val="tx1"/>
                </a:solidFill>
              </a:rPr>
              <a:t>id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</a:rPr>
              <a:t>	O </a:t>
            </a: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 + | - | * | /  | </a:t>
            </a:r>
            <a:r>
              <a:rPr lang="en-US" sz="2400" b="1" dirty="0">
                <a:solidFill>
                  <a:schemeClr val="tx1"/>
                </a:solidFill>
              </a:rPr>
              <a:t>↑</a:t>
            </a: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Create functions f</a:t>
                </a:r>
                <a:r>
                  <a:rPr lang="en-US" baseline="-25000" dirty="0"/>
                  <a:t>a</a:t>
                </a:r>
                <a:r>
                  <a:rPr lang="en-US" dirty="0"/>
                  <a:t> and </a:t>
                </a:r>
                <a:r>
                  <a:rPr lang="en-US" dirty="0" err="1"/>
                  <a:t>g</a:t>
                </a:r>
                <a:r>
                  <a:rPr lang="en-US" baseline="-25000" dirty="0" err="1"/>
                  <a:t>a</a:t>
                </a:r>
                <a:r>
                  <a:rPr lang="en-US" dirty="0"/>
                  <a:t> for each a that is terminal or $.</a:t>
                </a:r>
              </a:p>
              <a:p>
                <a:pPr>
                  <a:buNone/>
                </a:pPr>
                <a:r>
                  <a:rPr lang="en-US" dirty="0"/>
                  <a:t>	</a:t>
                </a:r>
              </a:p>
              <a:p>
                <a:pPr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{+,∗,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$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93821" y="863444"/>
            <a:ext cx="2667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E47A1"/>
                </a:solidFill>
              </a:rPr>
              <a:t>	</a:t>
            </a:r>
            <a:r>
              <a:rPr lang="en-US" sz="2200" b="1" dirty="0" smtClean="0">
                <a:solidFill>
                  <a:srgbClr val="0E47A1"/>
                </a:solidFill>
              </a:rPr>
              <a:t>E</a:t>
            </a:r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 E+T </a:t>
            </a:r>
            <a:r>
              <a:rPr lang="en-US" sz="2200" b="1" dirty="0">
                <a:solidFill>
                  <a:srgbClr val="0E47A1"/>
                </a:solidFill>
                <a:sym typeface="Wingdings" panose="05000000000000000000" pitchFamily="2" charset="2"/>
              </a:rPr>
              <a:t>| T</a:t>
            </a:r>
          </a:p>
          <a:p>
            <a:r>
              <a:rPr lang="en-US" sz="2200" b="1" dirty="0">
                <a:solidFill>
                  <a:srgbClr val="0E47A1"/>
                </a:solidFill>
                <a:sym typeface="Wingdings" panose="05000000000000000000" pitchFamily="2" charset="2"/>
              </a:rPr>
              <a:t>	T</a:t>
            </a:r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 T*F </a:t>
            </a:r>
            <a:r>
              <a:rPr lang="en-US" sz="2200" b="1" dirty="0">
                <a:solidFill>
                  <a:srgbClr val="0E47A1"/>
                </a:solidFill>
                <a:sym typeface="Wingdings" panose="05000000000000000000" pitchFamily="2" charset="2"/>
              </a:rPr>
              <a:t>| </a:t>
            </a:r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F</a:t>
            </a:r>
            <a:r>
              <a:rPr lang="en-US" sz="2200" b="1" dirty="0">
                <a:solidFill>
                  <a:srgbClr val="0E47A1"/>
                </a:solidFill>
                <a:sym typeface="Wingdings" panose="05000000000000000000" pitchFamily="2" charset="2"/>
              </a:rPr>
              <a:t>	</a:t>
            </a:r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F id</a:t>
            </a:r>
            <a:endParaRPr lang="en-US" sz="2200" b="1" dirty="0">
              <a:solidFill>
                <a:srgbClr val="0E47A1"/>
              </a:solidFill>
              <a:sym typeface="Wingdings" panose="05000000000000000000" pitchFamily="2" charset="2"/>
            </a:endParaRPr>
          </a:p>
        </p:txBody>
      </p:sp>
      <p:sp>
        <p:nvSpPr>
          <p:cNvPr id="5" name="Oval 4"/>
          <p:cNvSpPr/>
          <p:nvPr/>
        </p:nvSpPr>
        <p:spPr>
          <a:xfrm>
            <a:off x="2209267" y="330473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0E47A1"/>
                </a:solidFill>
              </a:rPr>
              <a:t>f</a:t>
            </a:r>
            <a:r>
              <a:rPr lang="en-US" b="1" i="1" baseline="-25000" dirty="0" smtClean="0">
                <a:solidFill>
                  <a:srgbClr val="0E47A1"/>
                </a:solidFill>
              </a:rPr>
              <a:t>+</a:t>
            </a:r>
            <a:endParaRPr lang="en-US" b="1" i="1" baseline="-25000" dirty="0">
              <a:solidFill>
                <a:srgbClr val="0E47A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72659" y="32766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0E47A1"/>
                </a:solidFill>
              </a:rPr>
              <a:t>f</a:t>
            </a:r>
            <a:r>
              <a:rPr lang="en-US" b="1" i="1" baseline="-25000" dirty="0" smtClean="0">
                <a:solidFill>
                  <a:srgbClr val="0E47A1"/>
                </a:solidFill>
              </a:rPr>
              <a:t>*</a:t>
            </a:r>
            <a:endParaRPr lang="en-US" b="1" i="1" baseline="-25000" dirty="0">
              <a:solidFill>
                <a:srgbClr val="0E47A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020459" y="32766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0E47A1"/>
                </a:solidFill>
              </a:rPr>
              <a:t>f</a:t>
            </a:r>
            <a:r>
              <a:rPr lang="en-US" b="1" i="1" baseline="-25000" dirty="0" smtClean="0">
                <a:solidFill>
                  <a:srgbClr val="0E47A1"/>
                </a:solidFill>
              </a:rPr>
              <a:t>id</a:t>
            </a:r>
            <a:endParaRPr lang="en-US" b="1" i="1" baseline="-25000" dirty="0">
              <a:solidFill>
                <a:srgbClr val="0E47A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38135" y="32766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0E47A1"/>
                </a:solidFill>
              </a:rPr>
              <a:t>f</a:t>
            </a:r>
            <a:r>
              <a:rPr lang="en-US" b="1" i="1" baseline="-25000" dirty="0" smtClean="0">
                <a:solidFill>
                  <a:srgbClr val="0E47A1"/>
                </a:solidFill>
              </a:rPr>
              <a:t>$</a:t>
            </a:r>
            <a:endParaRPr lang="en-US" b="1" i="1" baseline="-25000" dirty="0">
              <a:solidFill>
                <a:srgbClr val="0E47A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64715" y="4540372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0E47A1"/>
                </a:solidFill>
              </a:rPr>
              <a:t>g</a:t>
            </a:r>
            <a:r>
              <a:rPr lang="en-US" b="1" i="1" baseline="-25000" dirty="0" smtClean="0">
                <a:solidFill>
                  <a:srgbClr val="0E47A1"/>
                </a:solidFill>
              </a:rPr>
              <a:t>+</a:t>
            </a:r>
            <a:endParaRPr lang="en-US" b="1" i="1" baseline="-25000" dirty="0">
              <a:solidFill>
                <a:srgbClr val="0E47A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28107" y="451223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0E47A1"/>
                </a:solidFill>
              </a:rPr>
              <a:t>g</a:t>
            </a:r>
            <a:r>
              <a:rPr lang="en-US" b="1" i="1" baseline="-25000" dirty="0" smtClean="0">
                <a:solidFill>
                  <a:srgbClr val="0E47A1"/>
                </a:solidFill>
              </a:rPr>
              <a:t>*</a:t>
            </a:r>
            <a:endParaRPr lang="en-US" b="1" i="1" baseline="-25000" dirty="0">
              <a:solidFill>
                <a:srgbClr val="0E47A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75907" y="451223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rgbClr val="0E47A1"/>
                </a:solidFill>
              </a:rPr>
              <a:t>g</a:t>
            </a:r>
            <a:r>
              <a:rPr lang="en-US" b="1" i="1" baseline="-25000" dirty="0" err="1" smtClean="0">
                <a:solidFill>
                  <a:srgbClr val="0E47A1"/>
                </a:solidFill>
              </a:rPr>
              <a:t>id</a:t>
            </a:r>
            <a:endParaRPr lang="en-US" b="1" i="1" baseline="-25000" dirty="0">
              <a:solidFill>
                <a:srgbClr val="0E47A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93583" y="451223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0E47A1"/>
                </a:solidFill>
              </a:rPr>
              <a:t>g</a:t>
            </a:r>
            <a:r>
              <a:rPr lang="en-US" b="1" i="1" baseline="-25000" dirty="0" smtClean="0">
                <a:solidFill>
                  <a:srgbClr val="0E47A1"/>
                </a:solidFill>
              </a:rPr>
              <a:t>$</a:t>
            </a:r>
            <a:endParaRPr lang="en-US" b="1" i="1" baseline="-25000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3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/>
              <a:t>Partition the symbols in as many as groups possible, in such a way that f</a:t>
            </a:r>
            <a:r>
              <a:rPr lang="en-US" i="1" baseline="-25000" dirty="0"/>
              <a:t>a</a:t>
            </a:r>
            <a:r>
              <a:rPr lang="en-US" i="1" dirty="0"/>
              <a:t> and </a:t>
            </a:r>
            <a:r>
              <a:rPr lang="en-US" i="1" dirty="0" err="1"/>
              <a:t>g</a:t>
            </a:r>
            <a:r>
              <a:rPr lang="en-US" i="1" baseline="-25000" dirty="0" err="1"/>
              <a:t>b</a:t>
            </a:r>
            <a:r>
              <a:rPr lang="en-US" i="1" dirty="0"/>
              <a:t> are in the same group if a = b.</a:t>
            </a:r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00218" y="4653794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427822" y="357292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66222" y="254833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27822" y="559633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427822" y="461159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66222" y="361513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427822" y="254833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00218" y="559633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616040"/>
              </p:ext>
            </p:extLst>
          </p:nvPr>
        </p:nvGraphicFramePr>
        <p:xfrm>
          <a:off x="5230852" y="211249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952355"/>
              </p:ext>
            </p:extLst>
          </p:nvPr>
        </p:nvGraphicFramePr>
        <p:xfrm>
          <a:off x="5230851" y="2476671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082466"/>
              </p:ext>
            </p:extLst>
          </p:nvPr>
        </p:nvGraphicFramePr>
        <p:xfrm>
          <a:off x="5230850" y="2839320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740721"/>
              </p:ext>
            </p:extLst>
          </p:nvPr>
        </p:nvGraphicFramePr>
        <p:xfrm>
          <a:off x="5230849" y="3203492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75482"/>
              </p:ext>
            </p:extLst>
          </p:nvPr>
        </p:nvGraphicFramePr>
        <p:xfrm>
          <a:off x="5230848" y="3564553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656959" y="1151955"/>
            <a:ext cx="228600" cy="15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4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5938" lvl="4" indent="-339725">
              <a:buFont typeface="+mj-lt"/>
              <a:buAutoNum type="arabicPeriod" startAt="3"/>
            </a:pPr>
            <a:r>
              <a:rPr lang="en-US" sz="2300" i="1" dirty="0"/>
              <a:t>if a &lt;· b, place an edge from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r>
              <a:rPr lang="en-US" sz="2300" i="1" dirty="0"/>
              <a:t> to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</a:t>
            </a:r>
          </a:p>
          <a:p>
            <a:pPr marL="2286000" lvl="4" indent="-1943100">
              <a:buNone/>
            </a:pPr>
            <a:r>
              <a:rPr lang="en-US" sz="2300" i="1" dirty="0"/>
              <a:t>  if a ·&gt; b, place an edge from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to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endParaRPr lang="en-US" sz="2300" dirty="0"/>
          </a:p>
          <a:p>
            <a:pPr>
              <a:buNone/>
            </a:pPr>
            <a:endParaRPr lang="en-US" sz="2300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41968" y="480646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97708" y="376779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36108" y="2743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97708" y="5791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97708" y="480646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36108" y="376779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297708" y="2743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70104" y="5791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6400" y="47244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&gt;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0" y="473846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5455916" y="5115956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&gt;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55652" y="5115956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411364" y="546530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&gt;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6811100" y="546530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366812" y="582872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6766548" y="582872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cxnSp>
        <p:nvCxnSpPr>
          <p:cNvPr id="25" name="Straight Arrow Connector 24"/>
          <p:cNvCxnSpPr>
            <a:stCxn id="5" idx="4"/>
            <a:endCxn id="8" idx="0"/>
          </p:cNvCxnSpPr>
          <p:nvPr/>
        </p:nvCxnSpPr>
        <p:spPr>
          <a:xfrm rot="5400000">
            <a:off x="1387976" y="4591928"/>
            <a:ext cx="429064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8" idx="7"/>
          </p:cNvCxnSpPr>
          <p:nvPr/>
        </p:nvCxnSpPr>
        <p:spPr>
          <a:xfrm flipH="1">
            <a:off x="1818034" y="3263526"/>
            <a:ext cx="2007348" cy="1632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7" idx="0"/>
          </p:cNvCxnSpPr>
          <p:nvPr/>
        </p:nvCxnSpPr>
        <p:spPr>
          <a:xfrm rot="5400000">
            <a:off x="1414938" y="5603630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8" idx="6"/>
          </p:cNvCxnSpPr>
          <p:nvPr/>
        </p:nvCxnSpPr>
        <p:spPr>
          <a:xfrm rot="10800000">
            <a:off x="1907308" y="5111260"/>
            <a:ext cx="183466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03937"/>
              </p:ext>
            </p:extLst>
          </p:nvPr>
        </p:nvGraphicFramePr>
        <p:xfrm>
          <a:off x="5689212" y="239097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92612"/>
              </p:ext>
            </p:extLst>
          </p:nvPr>
        </p:nvGraphicFramePr>
        <p:xfrm>
          <a:off x="5689211" y="2755148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982132"/>
              </p:ext>
            </p:extLst>
          </p:nvPr>
        </p:nvGraphicFramePr>
        <p:xfrm>
          <a:off x="5689210" y="3117797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17033"/>
              </p:ext>
            </p:extLst>
          </p:nvPr>
        </p:nvGraphicFramePr>
        <p:xfrm>
          <a:off x="5689209" y="348196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9079"/>
              </p:ext>
            </p:extLst>
          </p:nvPr>
        </p:nvGraphicFramePr>
        <p:xfrm>
          <a:off x="5689208" y="3843030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3" name="Rectangle 62"/>
          <p:cNvSpPr/>
          <p:nvPr/>
        </p:nvSpPr>
        <p:spPr>
          <a:xfrm>
            <a:off x="5486400" y="2394683"/>
            <a:ext cx="228600" cy="1801368"/>
          </a:xfrm>
          <a:prstGeom prst="rect">
            <a:avLst/>
          </a:prstGeom>
          <a:solidFill>
            <a:srgbClr val="0972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f</a:t>
            </a:r>
            <a:endParaRPr lang="en-US" b="1" i="1" dirty="0"/>
          </a:p>
        </p:txBody>
      </p:sp>
      <p:sp>
        <p:nvSpPr>
          <p:cNvPr id="64" name="Rectangle 63"/>
          <p:cNvSpPr/>
          <p:nvPr/>
        </p:nvSpPr>
        <p:spPr>
          <a:xfrm>
            <a:off x="5486400" y="2166083"/>
            <a:ext cx="3733800" cy="228600"/>
          </a:xfrm>
          <a:prstGeom prst="rect">
            <a:avLst/>
          </a:prstGeom>
          <a:solidFill>
            <a:srgbClr val="0972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4268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5938" lvl="4" indent="-339725">
              <a:buFont typeface="+mj-lt"/>
              <a:buAutoNum type="arabicPeriod" startAt="3"/>
            </a:pPr>
            <a:r>
              <a:rPr lang="en-US" sz="2300" i="1" dirty="0"/>
              <a:t>if a &lt;· b, place an edge from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r>
              <a:rPr lang="en-US" sz="2300" i="1" dirty="0"/>
              <a:t> to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</a:t>
            </a:r>
          </a:p>
          <a:p>
            <a:pPr marL="2286000" lvl="4" indent="-1943100">
              <a:buNone/>
            </a:pPr>
            <a:r>
              <a:rPr lang="en-US" sz="2300" i="1" dirty="0"/>
              <a:t>  if a ·&gt; b, place an edge from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to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endParaRPr lang="en-US" sz="2300" dirty="0"/>
          </a:p>
          <a:p>
            <a:pPr>
              <a:buNone/>
            </a:pPr>
            <a:endParaRPr lang="en-US" sz="2300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41968" y="480646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97708" y="376779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36108" y="2743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97708" y="5791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97708" y="480646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36108" y="376779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297708" y="2743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70104" y="5791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86400" y="47244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  <a:endParaRPr lang="en-US" sz="2200" i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58000" y="473846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5916" y="5115956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&gt; g</a:t>
            </a:r>
            <a:r>
              <a:rPr lang="en-US" sz="2200" i="1" baseline="-25000" dirty="0" smtClean="0"/>
              <a:t>*</a:t>
            </a:r>
            <a:endParaRPr lang="en-US" sz="2200" i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5652" y="5115956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11364" y="546530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&gt; g</a:t>
            </a:r>
            <a:r>
              <a:rPr lang="en-US" sz="2200" i="1" baseline="-25000" dirty="0" smtClean="0"/>
              <a:t>*</a:t>
            </a:r>
            <a:endParaRPr lang="en-US" sz="2200" i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6811100" y="546530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  <a:endParaRPr lang="en-US" sz="2200" i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366812" y="582872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  <a:endParaRPr lang="en-US" sz="2200" i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794684" y="582872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</a:p>
        </p:txBody>
      </p:sp>
      <p:cxnSp>
        <p:nvCxnSpPr>
          <p:cNvPr id="27" name="Straight Arrow Connector 26"/>
          <p:cNvCxnSpPr>
            <a:stCxn id="5" idx="4"/>
            <a:endCxn id="8" idx="0"/>
          </p:cNvCxnSpPr>
          <p:nvPr/>
        </p:nvCxnSpPr>
        <p:spPr>
          <a:xfrm rot="5400000">
            <a:off x="1387976" y="4591928"/>
            <a:ext cx="429064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9" idx="2"/>
          </p:cNvCxnSpPr>
          <p:nvPr/>
        </p:nvCxnSpPr>
        <p:spPr>
          <a:xfrm>
            <a:off x="1907308" y="4072596"/>
            <a:ext cx="182880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4"/>
            <a:endCxn id="9" idx="0"/>
          </p:cNvCxnSpPr>
          <p:nvPr/>
        </p:nvCxnSpPr>
        <p:spPr>
          <a:xfrm rot="5400000">
            <a:off x="3833410" y="3560298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4"/>
            <a:endCxn id="7" idx="0"/>
          </p:cNvCxnSpPr>
          <p:nvPr/>
        </p:nvCxnSpPr>
        <p:spPr>
          <a:xfrm rot="5400000">
            <a:off x="1414938" y="5603630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4"/>
            <a:endCxn id="4" idx="0"/>
          </p:cNvCxnSpPr>
          <p:nvPr/>
        </p:nvCxnSpPr>
        <p:spPr>
          <a:xfrm rot="16200000" flipH="1">
            <a:off x="3829306" y="4588998"/>
            <a:ext cx="429064" cy="586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  <a:endCxn id="7" idx="7"/>
          </p:cNvCxnSpPr>
          <p:nvPr/>
        </p:nvCxnSpPr>
        <p:spPr>
          <a:xfrm rot="5400000">
            <a:off x="2025532" y="4080624"/>
            <a:ext cx="1592352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8" idx="7"/>
          </p:cNvCxnSpPr>
          <p:nvPr/>
        </p:nvCxnSpPr>
        <p:spPr>
          <a:xfrm rot="5400000">
            <a:off x="2005604" y="3075956"/>
            <a:ext cx="1632208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8" idx="6"/>
          </p:cNvCxnSpPr>
          <p:nvPr/>
        </p:nvCxnSpPr>
        <p:spPr>
          <a:xfrm rot="10800000">
            <a:off x="1907308" y="5111260"/>
            <a:ext cx="183466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03937"/>
              </p:ext>
            </p:extLst>
          </p:nvPr>
        </p:nvGraphicFramePr>
        <p:xfrm>
          <a:off x="5689212" y="239097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92612"/>
              </p:ext>
            </p:extLst>
          </p:nvPr>
        </p:nvGraphicFramePr>
        <p:xfrm>
          <a:off x="5689211" y="2755148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982132"/>
              </p:ext>
            </p:extLst>
          </p:nvPr>
        </p:nvGraphicFramePr>
        <p:xfrm>
          <a:off x="5689210" y="3117797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17033"/>
              </p:ext>
            </p:extLst>
          </p:nvPr>
        </p:nvGraphicFramePr>
        <p:xfrm>
          <a:off x="5689209" y="348196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9079"/>
              </p:ext>
            </p:extLst>
          </p:nvPr>
        </p:nvGraphicFramePr>
        <p:xfrm>
          <a:off x="5689208" y="3843030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5486400" y="2394683"/>
            <a:ext cx="228600" cy="1801368"/>
          </a:xfrm>
          <a:prstGeom prst="rect">
            <a:avLst/>
          </a:prstGeom>
          <a:solidFill>
            <a:srgbClr val="0972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f</a:t>
            </a:r>
            <a:endParaRPr lang="en-US" b="1" i="1" dirty="0"/>
          </a:p>
        </p:txBody>
      </p:sp>
      <p:sp>
        <p:nvSpPr>
          <p:cNvPr id="41" name="Rectangle 40"/>
          <p:cNvSpPr/>
          <p:nvPr/>
        </p:nvSpPr>
        <p:spPr>
          <a:xfrm>
            <a:off x="5486400" y="2166083"/>
            <a:ext cx="3733800" cy="228600"/>
          </a:xfrm>
          <a:prstGeom prst="rect">
            <a:avLst/>
          </a:prstGeom>
          <a:solidFill>
            <a:srgbClr val="0972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7371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5938" lvl="4" indent="-339725">
              <a:buFont typeface="+mj-lt"/>
              <a:buAutoNum type="arabicPeriod" startAt="3"/>
            </a:pPr>
            <a:r>
              <a:rPr lang="en-US" sz="2300" i="1" dirty="0"/>
              <a:t>if a &lt;· b, place an edge from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r>
              <a:rPr lang="en-US" sz="2300" i="1" dirty="0"/>
              <a:t> to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</a:t>
            </a:r>
          </a:p>
          <a:p>
            <a:pPr marL="2286000" lvl="4" indent="-1943100">
              <a:buNone/>
            </a:pPr>
            <a:r>
              <a:rPr lang="en-US" sz="2300" i="1" dirty="0"/>
              <a:t>  if a ·&gt; b, place an edge from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to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endParaRPr lang="en-US" sz="2300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41968" y="480646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97708" y="376779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36108" y="2743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97708" y="5791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97708" y="480646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36108" y="376779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297708" y="2743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70104" y="5791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6400" y="472440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0" y="473846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455916" y="5115956"/>
            <a:ext cx="1097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55652" y="5115956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411364" y="546530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6811100" y="546530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/>
          </a:p>
        </p:txBody>
      </p:sp>
      <p:cxnSp>
        <p:nvCxnSpPr>
          <p:cNvPr id="23" name="Straight Arrow Connector 22"/>
          <p:cNvCxnSpPr>
            <a:stCxn id="5" idx="4"/>
            <a:endCxn id="8" idx="0"/>
          </p:cNvCxnSpPr>
          <p:nvPr/>
        </p:nvCxnSpPr>
        <p:spPr>
          <a:xfrm rot="5400000">
            <a:off x="1387976" y="4591928"/>
            <a:ext cx="429064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9" idx="2"/>
          </p:cNvCxnSpPr>
          <p:nvPr/>
        </p:nvCxnSpPr>
        <p:spPr>
          <a:xfrm>
            <a:off x="1907308" y="4072596"/>
            <a:ext cx="182880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4"/>
            <a:endCxn id="9" idx="0"/>
          </p:cNvCxnSpPr>
          <p:nvPr/>
        </p:nvCxnSpPr>
        <p:spPr>
          <a:xfrm rot="5400000">
            <a:off x="3833410" y="3560298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4"/>
            <a:endCxn id="7" idx="0"/>
          </p:cNvCxnSpPr>
          <p:nvPr/>
        </p:nvCxnSpPr>
        <p:spPr>
          <a:xfrm rot="5400000">
            <a:off x="1414938" y="5603630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4"/>
            <a:endCxn id="4" idx="0"/>
          </p:cNvCxnSpPr>
          <p:nvPr/>
        </p:nvCxnSpPr>
        <p:spPr>
          <a:xfrm rot="16200000" flipH="1">
            <a:off x="3829306" y="4588998"/>
            <a:ext cx="429064" cy="586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7" idx="7"/>
          </p:cNvCxnSpPr>
          <p:nvPr/>
        </p:nvCxnSpPr>
        <p:spPr>
          <a:xfrm rot="5400000">
            <a:off x="2025532" y="4080624"/>
            <a:ext cx="1592352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8" idx="7"/>
          </p:cNvCxnSpPr>
          <p:nvPr/>
        </p:nvCxnSpPr>
        <p:spPr>
          <a:xfrm rot="5400000">
            <a:off x="2005604" y="3075956"/>
            <a:ext cx="1632208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2"/>
            <a:endCxn id="8" idx="6"/>
          </p:cNvCxnSpPr>
          <p:nvPr/>
        </p:nvCxnSpPr>
        <p:spPr>
          <a:xfrm rot="10800000">
            <a:off x="1907308" y="5111260"/>
            <a:ext cx="183466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5"/>
            <a:endCxn id="4" idx="1"/>
          </p:cNvCxnSpPr>
          <p:nvPr/>
        </p:nvCxnSpPr>
        <p:spPr>
          <a:xfrm rot="16200000" flipH="1">
            <a:off x="2008534" y="3073026"/>
            <a:ext cx="1632208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4"/>
            <a:endCxn id="5" idx="0"/>
          </p:cNvCxnSpPr>
          <p:nvPr/>
        </p:nvCxnSpPr>
        <p:spPr>
          <a:xfrm rot="5400000">
            <a:off x="1395010" y="3560298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0800000" flipV="1">
            <a:off x="1297708" y="3048000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03937"/>
              </p:ext>
            </p:extLst>
          </p:nvPr>
        </p:nvGraphicFramePr>
        <p:xfrm>
          <a:off x="5689212" y="239097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92612"/>
              </p:ext>
            </p:extLst>
          </p:nvPr>
        </p:nvGraphicFramePr>
        <p:xfrm>
          <a:off x="5689211" y="2755148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982132"/>
              </p:ext>
            </p:extLst>
          </p:nvPr>
        </p:nvGraphicFramePr>
        <p:xfrm>
          <a:off x="5689210" y="3117797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17033"/>
              </p:ext>
            </p:extLst>
          </p:nvPr>
        </p:nvGraphicFramePr>
        <p:xfrm>
          <a:off x="5689209" y="348196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9079"/>
              </p:ext>
            </p:extLst>
          </p:nvPr>
        </p:nvGraphicFramePr>
        <p:xfrm>
          <a:off x="5689208" y="3843030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5486400" y="2394683"/>
            <a:ext cx="228600" cy="1801368"/>
          </a:xfrm>
          <a:prstGeom prst="rect">
            <a:avLst/>
          </a:prstGeom>
          <a:solidFill>
            <a:srgbClr val="0972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f</a:t>
            </a:r>
            <a:endParaRPr lang="en-US" b="1" i="1" dirty="0"/>
          </a:p>
        </p:txBody>
      </p:sp>
      <p:sp>
        <p:nvSpPr>
          <p:cNvPr id="42" name="Rectangle 41"/>
          <p:cNvSpPr/>
          <p:nvPr/>
        </p:nvSpPr>
        <p:spPr>
          <a:xfrm>
            <a:off x="5486400" y="2166083"/>
            <a:ext cx="3733800" cy="228600"/>
          </a:xfrm>
          <a:prstGeom prst="rect">
            <a:avLst/>
          </a:prstGeom>
          <a:solidFill>
            <a:srgbClr val="0972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1374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4" indent="-280988">
              <a:buFont typeface="+mj-lt"/>
              <a:buAutoNum type="arabicPeriod" startAt="3"/>
            </a:pPr>
            <a:r>
              <a:rPr lang="en-US" sz="2300" i="1" dirty="0"/>
              <a:t>if a &lt;· b, place an edge from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r>
              <a:rPr lang="en-US" sz="2300" i="1" dirty="0"/>
              <a:t> to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</a:t>
            </a:r>
          </a:p>
          <a:p>
            <a:pPr marL="2286000" lvl="4" indent="-1943100">
              <a:buNone/>
            </a:pPr>
            <a:r>
              <a:rPr lang="en-US" sz="2300" i="1" dirty="0"/>
              <a:t>  if a ·&gt; b, place an edge from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to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endParaRPr lang="en-US" sz="2300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41968" y="480646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97708" y="376779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36108" y="2743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97708" y="480646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36108" y="3767796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97708" y="2743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64598"/>
              </p:ext>
            </p:extLst>
          </p:nvPr>
        </p:nvGraphicFramePr>
        <p:xfrm>
          <a:off x="5689212" y="239097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83540"/>
              </p:ext>
            </p:extLst>
          </p:nvPr>
        </p:nvGraphicFramePr>
        <p:xfrm>
          <a:off x="5689211" y="2755148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1825"/>
              </p:ext>
            </p:extLst>
          </p:nvPr>
        </p:nvGraphicFramePr>
        <p:xfrm>
          <a:off x="5689210" y="3117797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699791"/>
              </p:ext>
            </p:extLst>
          </p:nvPr>
        </p:nvGraphicFramePr>
        <p:xfrm>
          <a:off x="5689209" y="348196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92382"/>
              </p:ext>
            </p:extLst>
          </p:nvPr>
        </p:nvGraphicFramePr>
        <p:xfrm>
          <a:off x="5689208" y="3843030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6400" y="472440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$</a:t>
            </a:r>
            <a:endParaRPr lang="en-US" sz="2200" i="1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0" y="473846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$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55916" y="5115956"/>
            <a:ext cx="1097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$</a:t>
            </a:r>
            <a:endParaRPr lang="en-US" sz="2200" i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855652" y="5115956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 </a:t>
            </a:r>
            <a:r>
              <a:rPr lang="en-US" sz="2200" i="1" dirty="0" smtClean="0"/>
              <a:t>g</a:t>
            </a:r>
            <a:r>
              <a:rPr lang="en-US" sz="2200" i="1" baseline="-25000" dirty="0" smtClean="0"/>
              <a:t>$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1364" y="546530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$</a:t>
            </a:r>
            <a:endParaRPr lang="en-US" sz="2200" i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11100" y="546530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$</a:t>
            </a:r>
            <a:endParaRPr lang="en-US" sz="2200" i="1" baseline="-25000" dirty="0"/>
          </a:p>
        </p:txBody>
      </p:sp>
      <p:cxnSp>
        <p:nvCxnSpPr>
          <p:cNvPr id="21" name="Straight Arrow Connector 20"/>
          <p:cNvCxnSpPr>
            <a:stCxn id="5" idx="4"/>
            <a:endCxn id="7" idx="0"/>
          </p:cNvCxnSpPr>
          <p:nvPr/>
        </p:nvCxnSpPr>
        <p:spPr>
          <a:xfrm rot="5400000">
            <a:off x="1387976" y="4591928"/>
            <a:ext cx="429064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8" idx="2"/>
          </p:cNvCxnSpPr>
          <p:nvPr/>
        </p:nvCxnSpPr>
        <p:spPr>
          <a:xfrm>
            <a:off x="1907308" y="4072596"/>
            <a:ext cx="182880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8" idx="0"/>
          </p:cNvCxnSpPr>
          <p:nvPr/>
        </p:nvCxnSpPr>
        <p:spPr>
          <a:xfrm rot="5400000">
            <a:off x="3833410" y="3560298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4"/>
          </p:cNvCxnSpPr>
          <p:nvPr/>
        </p:nvCxnSpPr>
        <p:spPr>
          <a:xfrm rot="5400000">
            <a:off x="1414938" y="5603630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4"/>
            <a:endCxn id="4" idx="0"/>
          </p:cNvCxnSpPr>
          <p:nvPr/>
        </p:nvCxnSpPr>
        <p:spPr>
          <a:xfrm rot="16200000" flipH="1">
            <a:off x="3829306" y="4588998"/>
            <a:ext cx="429064" cy="586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</p:cNvCxnSpPr>
          <p:nvPr/>
        </p:nvCxnSpPr>
        <p:spPr>
          <a:xfrm rot="5400000">
            <a:off x="2025532" y="4080624"/>
            <a:ext cx="1592352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7" idx="7"/>
          </p:cNvCxnSpPr>
          <p:nvPr/>
        </p:nvCxnSpPr>
        <p:spPr>
          <a:xfrm rot="5400000">
            <a:off x="2005604" y="3075956"/>
            <a:ext cx="1632208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7" idx="6"/>
          </p:cNvCxnSpPr>
          <p:nvPr/>
        </p:nvCxnSpPr>
        <p:spPr>
          <a:xfrm rot="10800000">
            <a:off x="1907308" y="5111260"/>
            <a:ext cx="183466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5"/>
            <a:endCxn id="4" idx="1"/>
          </p:cNvCxnSpPr>
          <p:nvPr/>
        </p:nvCxnSpPr>
        <p:spPr>
          <a:xfrm rot="16200000" flipH="1">
            <a:off x="2008534" y="3073026"/>
            <a:ext cx="1632208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4"/>
            <a:endCxn id="5" idx="0"/>
          </p:cNvCxnSpPr>
          <p:nvPr/>
        </p:nvCxnSpPr>
        <p:spPr>
          <a:xfrm rot="5400000">
            <a:off x="1395010" y="3560298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9" idx="2"/>
          </p:cNvCxnSpPr>
          <p:nvPr/>
        </p:nvCxnSpPr>
        <p:spPr>
          <a:xfrm rot="10800000" flipV="1">
            <a:off x="1297708" y="3048000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4"/>
          </p:cNvCxnSpPr>
          <p:nvPr/>
        </p:nvCxnSpPr>
        <p:spPr>
          <a:xfrm rot="5400000">
            <a:off x="3859198" y="5603630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5"/>
          </p:cNvCxnSpPr>
          <p:nvPr/>
        </p:nvCxnSpPr>
        <p:spPr>
          <a:xfrm rot="16200000" flipH="1">
            <a:off x="2028462" y="4077694"/>
            <a:ext cx="1592352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6" idx="6"/>
          </p:cNvCxnSpPr>
          <p:nvPr/>
        </p:nvCxnSpPr>
        <p:spPr>
          <a:xfrm>
            <a:off x="4345708" y="3048000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486400" y="2394683"/>
            <a:ext cx="228600" cy="1801368"/>
          </a:xfrm>
          <a:prstGeom prst="rect">
            <a:avLst/>
          </a:prstGeom>
          <a:solidFill>
            <a:srgbClr val="0972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f</a:t>
            </a:r>
            <a:endParaRPr lang="en-US" b="1" i="1" dirty="0"/>
          </a:p>
        </p:txBody>
      </p:sp>
      <p:sp>
        <p:nvSpPr>
          <p:cNvPr id="36" name="Rectangle 35"/>
          <p:cNvSpPr/>
          <p:nvPr/>
        </p:nvSpPr>
        <p:spPr>
          <a:xfrm>
            <a:off x="5486400" y="2166083"/>
            <a:ext cx="3733800" cy="228600"/>
          </a:xfrm>
          <a:prstGeom prst="rect">
            <a:avLst/>
          </a:prstGeom>
          <a:solidFill>
            <a:srgbClr val="0972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1297708" y="5791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741968" y="5791200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0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50738"/>
              </p:ext>
            </p:extLst>
          </p:nvPr>
        </p:nvGraphicFramePr>
        <p:xfrm>
          <a:off x="5625606" y="1215510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282887"/>
              </p:ext>
            </p:extLst>
          </p:nvPr>
        </p:nvGraphicFramePr>
        <p:xfrm>
          <a:off x="5625605" y="1589145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37652"/>
              </p:ext>
            </p:extLst>
          </p:nvPr>
        </p:nvGraphicFramePr>
        <p:xfrm>
          <a:off x="5625605" y="1954905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360152" y="1666334"/>
            <a:ext cx="438172" cy="203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9" idx="4"/>
            <a:endCxn id="12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3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3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  <a:endCxn id="11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8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1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2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2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5"/>
            <a:endCxn id="8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9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4" idx="2"/>
            <a:endCxn id="11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5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5"/>
            <a:endCxn id="15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6"/>
            <a:endCxn id="15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43511" y="3058183"/>
            <a:ext cx="3709989" cy="288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>
              <a:buFont typeface="+mj-lt"/>
              <a:buAutoNum type="arabicPeriod" startAt="4"/>
            </a:pPr>
            <a:r>
              <a:rPr lang="en-US" sz="2300" i="1" dirty="0">
                <a:solidFill>
                  <a:schemeClr val="tx1"/>
                </a:solidFill>
              </a:rPr>
              <a:t>If the constructed graph has a cycle then no precedence functions exist. When there are no cycles collect the length of the longest paths from the groups of f</a:t>
            </a:r>
            <a:r>
              <a:rPr lang="en-US" sz="2300" i="1" baseline="-25000" dirty="0">
                <a:solidFill>
                  <a:schemeClr val="tx1"/>
                </a:solidFill>
              </a:rPr>
              <a:t>a</a:t>
            </a:r>
            <a:r>
              <a:rPr lang="en-US" sz="2300" i="1" dirty="0">
                <a:solidFill>
                  <a:schemeClr val="tx1"/>
                </a:solidFill>
              </a:rPr>
              <a:t> and </a:t>
            </a:r>
            <a:r>
              <a:rPr lang="en-US" sz="2300" i="1" dirty="0" err="1">
                <a:solidFill>
                  <a:schemeClr val="tx1"/>
                </a:solidFill>
              </a:rPr>
              <a:t>g</a:t>
            </a:r>
            <a:r>
              <a:rPr lang="en-US" sz="2300" i="1" baseline="-25000" dirty="0" err="1">
                <a:solidFill>
                  <a:schemeClr val="tx1"/>
                </a:solidFill>
              </a:rPr>
              <a:t>b</a:t>
            </a:r>
            <a:r>
              <a:rPr lang="en-US" sz="2300" i="1" dirty="0">
                <a:solidFill>
                  <a:schemeClr val="tx1"/>
                </a:solidFill>
              </a:rPr>
              <a:t> respectively.</a:t>
            </a:r>
            <a:endParaRPr lang="en-US" sz="2300" dirty="0">
              <a:solidFill>
                <a:schemeClr val="tx1"/>
              </a:solidFill>
            </a:endParaRPr>
          </a:p>
          <a:p>
            <a:pPr algn="just"/>
            <a:endParaRPr lang="en-US" sz="23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534141" y="4121240"/>
            <a:ext cx="1345619" cy="2575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41260" y="4483445"/>
            <a:ext cx="32385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641260" y="4879961"/>
            <a:ext cx="32385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41260" y="5206081"/>
            <a:ext cx="32385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41260" y="5610894"/>
            <a:ext cx="1457245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13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0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190125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680224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45766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979890" y="2177213"/>
            <a:ext cx="438172" cy="203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18990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9" idx="4"/>
            <a:endCxn id="12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3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3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  <a:endCxn id="11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8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1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2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2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5"/>
            <a:endCxn id="8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9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4" idx="2"/>
            <a:endCxn id="11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5" idx="0"/>
          </p:cNvCxnSpPr>
          <p:nvPr/>
        </p:nvCxnSpPr>
        <p:spPr>
          <a:xfrm>
            <a:off x="4018192" y="4401647"/>
            <a:ext cx="5598" cy="37514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5"/>
            <a:endCxn id="15" idx="1"/>
          </p:cNvCxnSpPr>
          <p:nvPr/>
        </p:nvCxnSpPr>
        <p:spPr>
          <a:xfrm>
            <a:off x="1789458" y="3273709"/>
            <a:ext cx="2018806" cy="159235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8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40198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844112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27027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791314" y="1835506"/>
            <a:ext cx="438172" cy="203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9" idx="4"/>
            <a:endCxn id="12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3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3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  <a:endCxn id="11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8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1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2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2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5"/>
            <a:endCxn id="8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9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4" idx="2"/>
            <a:endCxn id="11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5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5"/>
            <a:endCxn id="15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6"/>
            <a:endCxn id="15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22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606926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25620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09453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791314" y="2202840"/>
            <a:ext cx="438172" cy="203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9" idx="4"/>
            <a:endCxn id="12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3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3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  <a:endCxn id="11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8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1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2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2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5"/>
            <a:endCxn id="8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9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4" idx="2"/>
            <a:endCxn id="11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5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5"/>
            <a:endCxn id="15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6"/>
            <a:endCxn id="15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81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&amp; Ambiguity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657911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580662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128971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467600" y="1824279"/>
            <a:ext cx="438172" cy="203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9" idx="4"/>
            <a:endCxn id="12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3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3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  <a:endCxn id="11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8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1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2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2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5"/>
            <a:endCxn id="8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9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4" idx="2"/>
            <a:endCxn id="11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5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5"/>
            <a:endCxn id="15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6"/>
            <a:endCxn id="15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87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498386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99736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429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467600" y="2197914"/>
            <a:ext cx="438172" cy="203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9" idx="4"/>
            <a:endCxn id="12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3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3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  <a:endCxn id="11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8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1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2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2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5"/>
            <a:endCxn id="8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9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4" idx="2"/>
            <a:endCxn id="11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5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5"/>
            <a:endCxn id="15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6"/>
            <a:endCxn id="15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60284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328109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394622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8" idx="4"/>
            <a:endCxn id="11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  <a:endCxn id="12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4"/>
            <a:endCxn id="12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4"/>
            <a:endCxn id="10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  <a:endCxn id="7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0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1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1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5"/>
            <a:endCxn id="7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4"/>
            <a:endCxn id="8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3" idx="2"/>
            <a:endCxn id="10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14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5"/>
            <a:endCxn id="14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6"/>
            <a:endCxn id="14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08137" y="1824279"/>
            <a:ext cx="438172" cy="203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255784" y="2190039"/>
            <a:ext cx="438172" cy="203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Methods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52148" y="984264"/>
            <a:ext cx="904875" cy="4286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84341" y="2078826"/>
            <a:ext cx="1985963" cy="436570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27354" y="2081861"/>
            <a:ext cx="3258632" cy="457200"/>
          </a:xfrm>
          <a:prstGeom prst="rect">
            <a:avLst/>
          </a:prstGeom>
          <a:solidFill>
            <a:srgbClr val="03A9F5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45341" y="2800963"/>
            <a:ext cx="2415128" cy="44719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46843" y="3457714"/>
            <a:ext cx="2413626" cy="1004732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(predictive Parsing)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17126" y="3766960"/>
            <a:ext cx="1492094" cy="39954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07768" y="2793618"/>
            <a:ext cx="2322105" cy="46188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73011" y="5619288"/>
            <a:ext cx="973191" cy="3741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LALR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76084" y="4944799"/>
            <a:ext cx="970118" cy="37810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CLR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59755" y="4292250"/>
            <a:ext cx="970118" cy="35272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SLR </a:t>
            </a:r>
          </a:p>
        </p:txBody>
      </p:sp>
      <p:cxnSp>
        <p:nvCxnSpPr>
          <p:cNvPr id="14" name="AutoShape 14"/>
          <p:cNvCxnSpPr>
            <a:cxnSpLocks noChangeShapeType="1"/>
            <a:stCxn id="4" idx="2"/>
            <a:endCxn id="20" idx="0"/>
          </p:cNvCxnSpPr>
          <p:nvPr/>
        </p:nvCxnSpPr>
        <p:spPr bwMode="auto">
          <a:xfrm flipH="1">
            <a:off x="3927523" y="1412889"/>
            <a:ext cx="2177063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2"/>
            <a:endCxn id="21" idx="0"/>
          </p:cNvCxnSpPr>
          <p:nvPr/>
        </p:nvCxnSpPr>
        <p:spPr bwMode="auto">
          <a:xfrm>
            <a:off x="6104586" y="1412889"/>
            <a:ext cx="2250942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>
            <a:off x="2215688" y="2515396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</p:cNvCxnSpPr>
          <p:nvPr/>
        </p:nvCxnSpPr>
        <p:spPr bwMode="auto">
          <a:xfrm>
            <a:off x="2210066" y="3028521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682182" y="5307717"/>
            <a:ext cx="1078287" cy="67846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685523" y="4626395"/>
            <a:ext cx="1074946" cy="42882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10051" y="2005661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38056" y="2005661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AutoShape 17"/>
          <p:cNvCxnSpPr>
            <a:cxnSpLocks noChangeShapeType="1"/>
          </p:cNvCxnSpPr>
          <p:nvPr/>
        </p:nvCxnSpPr>
        <p:spPr bwMode="auto">
          <a:xfrm>
            <a:off x="2200708" y="3959038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>
            <a:off x="3535449" y="4855913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7"/>
          <p:cNvCxnSpPr>
            <a:cxnSpLocks noChangeShapeType="1"/>
          </p:cNvCxnSpPr>
          <p:nvPr/>
        </p:nvCxnSpPr>
        <p:spPr bwMode="auto">
          <a:xfrm>
            <a:off x="3520894" y="5634956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/>
          <p:nvPr/>
        </p:nvCxnSpPr>
        <p:spPr>
          <a:xfrm flipV="1">
            <a:off x="3535449" y="4462446"/>
            <a:ext cx="0" cy="117251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AutoShape 16"/>
          <p:cNvCxnSpPr>
            <a:cxnSpLocks noChangeShapeType="1"/>
          </p:cNvCxnSpPr>
          <p:nvPr/>
        </p:nvCxnSpPr>
        <p:spPr bwMode="auto">
          <a:xfrm>
            <a:off x="6679748" y="2555423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>
            <a:off x="6674126" y="3068548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7"/>
          <p:cNvCxnSpPr>
            <a:cxnSpLocks noChangeShapeType="1"/>
          </p:cNvCxnSpPr>
          <p:nvPr/>
        </p:nvCxnSpPr>
        <p:spPr bwMode="auto">
          <a:xfrm>
            <a:off x="6664768" y="3999065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7"/>
          <p:cNvCxnSpPr>
            <a:cxnSpLocks noChangeShapeType="1"/>
          </p:cNvCxnSpPr>
          <p:nvPr/>
        </p:nvCxnSpPr>
        <p:spPr bwMode="auto">
          <a:xfrm>
            <a:off x="8016755" y="4462446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7"/>
          <p:cNvCxnSpPr>
            <a:cxnSpLocks noChangeShapeType="1"/>
          </p:cNvCxnSpPr>
          <p:nvPr/>
        </p:nvCxnSpPr>
        <p:spPr bwMode="auto">
          <a:xfrm>
            <a:off x="8033590" y="5140819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/>
          <p:nvPr/>
        </p:nvCxnSpPr>
        <p:spPr>
          <a:xfrm flipV="1">
            <a:off x="8014745" y="4165993"/>
            <a:ext cx="2010" cy="166532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AutoShape 17"/>
          <p:cNvCxnSpPr>
            <a:cxnSpLocks noChangeShapeType="1"/>
          </p:cNvCxnSpPr>
          <p:nvPr/>
        </p:nvCxnSpPr>
        <p:spPr bwMode="auto">
          <a:xfrm>
            <a:off x="7995394" y="5831319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5271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LR parsing is most efficient method of bottom up parsing which can be used to parse large class of context free grammar.</a:t>
            </a:r>
          </a:p>
          <a:p>
            <a:r>
              <a:rPr lang="en-US" dirty="0"/>
              <a:t>The technique is called LR(k) parsing:  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“L”</a:t>
            </a:r>
            <a:r>
              <a:rPr lang="en-US" dirty="0"/>
              <a:t> is for </a:t>
            </a:r>
            <a:r>
              <a:rPr lang="en-US" dirty="0">
                <a:solidFill>
                  <a:srgbClr val="C00000"/>
                </a:solidFill>
              </a:rPr>
              <a:t>left to right </a:t>
            </a:r>
            <a:r>
              <a:rPr lang="en-US" dirty="0"/>
              <a:t>scanning of input symbol, 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“R”</a:t>
            </a:r>
            <a:r>
              <a:rPr lang="en-US" dirty="0"/>
              <a:t> for constructing </a:t>
            </a:r>
            <a:r>
              <a:rPr lang="en-US" dirty="0">
                <a:solidFill>
                  <a:srgbClr val="C00000"/>
                </a:solidFill>
              </a:rPr>
              <a:t>right most derivation in reverse</a:t>
            </a:r>
            <a:r>
              <a:rPr lang="en-US" dirty="0"/>
              <a:t>, 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“k”</a:t>
            </a:r>
            <a:r>
              <a:rPr lang="en-US" dirty="0"/>
              <a:t> for the </a:t>
            </a:r>
            <a:r>
              <a:rPr lang="en-US" dirty="0">
                <a:solidFill>
                  <a:srgbClr val="C00000"/>
                </a:solidFill>
              </a:rPr>
              <a:t>number of input symbols </a:t>
            </a:r>
            <a:r>
              <a:rPr lang="en-US" dirty="0"/>
              <a:t>of look ahead that are used in making parsing decision.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0263" y="4423766"/>
            <a:ext cx="1285875" cy="795495"/>
          </a:xfrm>
          <a:prstGeom prst="rect">
            <a:avLst/>
          </a:prstGeom>
          <a:solidFill>
            <a:srgbClr val="FFFFFF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 program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10494" y="3488821"/>
            <a:ext cx="838200" cy="33718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40988" y="4721601"/>
            <a:ext cx="1085850" cy="340340"/>
          </a:xfrm>
          <a:prstGeom prst="rect">
            <a:avLst/>
          </a:prstGeom>
          <a:solidFill>
            <a:srgbClr val="FFFFFF"/>
          </a:solidFill>
          <a:ln w="1905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7" name="AutoShape 14"/>
          <p:cNvCxnSpPr>
            <a:cxnSpLocks noChangeShapeType="1"/>
          </p:cNvCxnSpPr>
          <p:nvPr/>
        </p:nvCxnSpPr>
        <p:spPr bwMode="auto">
          <a:xfrm flipV="1">
            <a:off x="5704107" y="3890366"/>
            <a:ext cx="0" cy="53340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15"/>
          <p:cNvCxnSpPr>
            <a:cxnSpLocks noChangeShapeType="1"/>
          </p:cNvCxnSpPr>
          <p:nvPr/>
        </p:nvCxnSpPr>
        <p:spPr bwMode="auto">
          <a:xfrm flipH="1">
            <a:off x="4388275" y="4923511"/>
            <a:ext cx="657225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6"/>
          <p:cNvCxnSpPr>
            <a:cxnSpLocks noChangeShapeType="1"/>
          </p:cNvCxnSpPr>
          <p:nvPr/>
        </p:nvCxnSpPr>
        <p:spPr bwMode="auto">
          <a:xfrm>
            <a:off x="6336138" y="4874636"/>
            <a:ext cx="70485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57855"/>
              </p:ext>
            </p:extLst>
          </p:nvPr>
        </p:nvGraphicFramePr>
        <p:xfrm>
          <a:off x="4916912" y="3532002"/>
          <a:ext cx="1485901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2"/>
                <a:gridCol w="298763"/>
                <a:gridCol w="304190"/>
                <a:gridCol w="300119"/>
                <a:gridCol w="2881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31069"/>
              </p:ext>
            </p:extLst>
          </p:nvPr>
        </p:nvGraphicFramePr>
        <p:xfrm>
          <a:off x="3980543" y="4181831"/>
          <a:ext cx="381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Y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Z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4" idx="2"/>
            <a:endCxn id="13" idx="0"/>
          </p:cNvCxnSpPr>
          <p:nvPr/>
        </p:nvCxnSpPr>
        <p:spPr>
          <a:xfrm>
            <a:off x="5693201" y="5219261"/>
            <a:ext cx="10906" cy="52092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54897" y="5740185"/>
            <a:ext cx="2098419" cy="388232"/>
          </a:xfrm>
          <a:prstGeom prst="rect">
            <a:avLst/>
          </a:prstGeom>
          <a:solidFill>
            <a:srgbClr val="FFFFFF"/>
          </a:solidFill>
          <a:ln w="1905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 Table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654897" y="6113669"/>
            <a:ext cx="1085850" cy="340340"/>
          </a:xfrm>
          <a:prstGeom prst="rect">
            <a:avLst/>
          </a:prstGeom>
          <a:solidFill>
            <a:srgbClr val="FFFFFF"/>
          </a:solidFill>
          <a:ln w="1905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13701" y="6113669"/>
            <a:ext cx="1039615" cy="340340"/>
          </a:xfrm>
          <a:prstGeom prst="rect">
            <a:avLst/>
          </a:prstGeom>
          <a:solidFill>
            <a:srgbClr val="FFFFFF"/>
          </a:solidFill>
          <a:ln w="1905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Goto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8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  <p:bldP spid="14" grpId="0" animBg="1"/>
      <p:bldP spid="1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6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Methods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433207" y="971384"/>
            <a:ext cx="904875" cy="4286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765400" y="2065946"/>
            <a:ext cx="1985963" cy="436570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208413" y="2068981"/>
            <a:ext cx="3258632" cy="457200"/>
          </a:xfrm>
          <a:prstGeom prst="rect">
            <a:avLst/>
          </a:prstGeom>
          <a:solidFill>
            <a:srgbClr val="03A9F5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126400" y="2788083"/>
            <a:ext cx="2415128" cy="44719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127902" y="3444834"/>
            <a:ext cx="2413626" cy="1004732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redictive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arsing)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598185" y="3754080"/>
            <a:ext cx="1492094" cy="399545"/>
          </a:xfrm>
          <a:prstGeom prst="rect">
            <a:avLst/>
          </a:prstGeom>
          <a:solidFill>
            <a:srgbClr val="0972C6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588827" y="2780738"/>
            <a:ext cx="2322105" cy="46188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954070" y="5606408"/>
            <a:ext cx="973191" cy="3741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LALR 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57143" y="4931919"/>
            <a:ext cx="970118" cy="37810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CLR 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8940814" y="4279370"/>
            <a:ext cx="970118" cy="35272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SLR </a:t>
            </a:r>
          </a:p>
        </p:txBody>
      </p:sp>
      <p:cxnSp>
        <p:nvCxnSpPr>
          <p:cNvPr id="43" name="AutoShape 14"/>
          <p:cNvCxnSpPr>
            <a:cxnSpLocks noChangeShapeType="1"/>
            <a:stCxn id="33" idx="2"/>
            <a:endCxn id="49" idx="0"/>
          </p:cNvCxnSpPr>
          <p:nvPr/>
        </p:nvCxnSpPr>
        <p:spPr bwMode="auto">
          <a:xfrm flipH="1">
            <a:off x="3708582" y="1400009"/>
            <a:ext cx="2177063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5"/>
          <p:cNvCxnSpPr>
            <a:cxnSpLocks noChangeShapeType="1"/>
            <a:stCxn id="33" idx="2"/>
            <a:endCxn id="50" idx="0"/>
          </p:cNvCxnSpPr>
          <p:nvPr/>
        </p:nvCxnSpPr>
        <p:spPr bwMode="auto">
          <a:xfrm>
            <a:off x="5885645" y="1400009"/>
            <a:ext cx="2250942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16"/>
          <p:cNvCxnSpPr>
            <a:cxnSpLocks noChangeShapeType="1"/>
          </p:cNvCxnSpPr>
          <p:nvPr/>
        </p:nvCxnSpPr>
        <p:spPr bwMode="auto">
          <a:xfrm>
            <a:off x="1996747" y="2502516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17"/>
          <p:cNvCxnSpPr>
            <a:cxnSpLocks noChangeShapeType="1"/>
          </p:cNvCxnSpPr>
          <p:nvPr/>
        </p:nvCxnSpPr>
        <p:spPr bwMode="auto">
          <a:xfrm>
            <a:off x="1991125" y="3015641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463241" y="5294837"/>
            <a:ext cx="1078287" cy="67846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descent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466582" y="4613515"/>
            <a:ext cx="1074946" cy="42882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91110" y="1992781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19115" y="1992781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1" name="AutoShape 17"/>
          <p:cNvCxnSpPr>
            <a:cxnSpLocks noChangeShapeType="1"/>
          </p:cNvCxnSpPr>
          <p:nvPr/>
        </p:nvCxnSpPr>
        <p:spPr bwMode="auto">
          <a:xfrm>
            <a:off x="1981767" y="3946158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17"/>
          <p:cNvCxnSpPr>
            <a:cxnSpLocks noChangeShapeType="1"/>
          </p:cNvCxnSpPr>
          <p:nvPr/>
        </p:nvCxnSpPr>
        <p:spPr bwMode="auto">
          <a:xfrm>
            <a:off x="3316508" y="4843033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17"/>
          <p:cNvCxnSpPr>
            <a:cxnSpLocks noChangeShapeType="1"/>
          </p:cNvCxnSpPr>
          <p:nvPr/>
        </p:nvCxnSpPr>
        <p:spPr bwMode="auto">
          <a:xfrm>
            <a:off x="3301953" y="5622076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53"/>
          <p:cNvCxnSpPr/>
          <p:nvPr/>
        </p:nvCxnSpPr>
        <p:spPr>
          <a:xfrm flipV="1">
            <a:off x="3316508" y="4449566"/>
            <a:ext cx="0" cy="117251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AutoShape 16"/>
          <p:cNvCxnSpPr>
            <a:cxnSpLocks noChangeShapeType="1"/>
          </p:cNvCxnSpPr>
          <p:nvPr/>
        </p:nvCxnSpPr>
        <p:spPr bwMode="auto">
          <a:xfrm>
            <a:off x="6460807" y="2542543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17"/>
          <p:cNvCxnSpPr>
            <a:cxnSpLocks noChangeShapeType="1"/>
          </p:cNvCxnSpPr>
          <p:nvPr/>
        </p:nvCxnSpPr>
        <p:spPr bwMode="auto">
          <a:xfrm>
            <a:off x="6455185" y="3055668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7"/>
          <p:cNvCxnSpPr>
            <a:cxnSpLocks noChangeShapeType="1"/>
          </p:cNvCxnSpPr>
          <p:nvPr/>
        </p:nvCxnSpPr>
        <p:spPr bwMode="auto">
          <a:xfrm>
            <a:off x="6445827" y="3986185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7"/>
          <p:cNvCxnSpPr>
            <a:cxnSpLocks noChangeShapeType="1"/>
          </p:cNvCxnSpPr>
          <p:nvPr/>
        </p:nvCxnSpPr>
        <p:spPr bwMode="auto">
          <a:xfrm>
            <a:off x="7797814" y="4449566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17"/>
          <p:cNvCxnSpPr>
            <a:cxnSpLocks noChangeShapeType="1"/>
          </p:cNvCxnSpPr>
          <p:nvPr/>
        </p:nvCxnSpPr>
        <p:spPr bwMode="auto">
          <a:xfrm>
            <a:off x="7776012" y="5127939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59"/>
          <p:cNvCxnSpPr/>
          <p:nvPr/>
        </p:nvCxnSpPr>
        <p:spPr>
          <a:xfrm flipV="1">
            <a:off x="7795804" y="4153113"/>
            <a:ext cx="2010" cy="166532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AutoShape 17"/>
          <p:cNvCxnSpPr>
            <a:cxnSpLocks noChangeShapeType="1"/>
          </p:cNvCxnSpPr>
          <p:nvPr/>
        </p:nvCxnSpPr>
        <p:spPr bwMode="auto">
          <a:xfrm>
            <a:off x="7776453" y="5818439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129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of closure &amp; go to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Xb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Closure(I):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X  X b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Goto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(I,X)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X X b	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6444" y="1796877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3426" y="2770269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3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1.66667E-6 0.00023 C 0.00026 0.01551 0.00026 0.03125 0.00091 0.04676 C 0.00091 0.04908 0.0013 0.05116 0.00182 0.05324 C 0.00234 0.05533 0.00299 0.05764 0.00377 0.05926 C 0.00573 0.0632 0.00729 0.06366 0.0095 0.06574 C 0.01133 0.06482 0.01862 0.06574 0.02044 0.05926 C 0.02148 0.05556 0.02174 0.05116 0.02239 0.04676 L 0.02344 0.04074 C 0.02292 0.0338 0.02292 0.02709 0.02239 0.02014 C 0.022 0.01597 0.02109 0.01181 0.02044 0.00787 C 0.01927 0.00116 0.0194 0.00394 0.0194 -1.85185E-6 " pathEditMode="relative" rAng="0" ptsTypes="AAAAAAAAAA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  <p:bldP spid="5" grpId="2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construct SLR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Construct Canonical set of LR(0)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SLR parsing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Parse the input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4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SLR(1)- simple LR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952" y="835478"/>
            <a:ext cx="1790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E47A1"/>
                </a:solidFill>
                <a:latin typeface="+mj-lt"/>
              </a:rPr>
              <a:t>S 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 AA</a:t>
            </a:r>
          </a:p>
          <a:p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A  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 | b</a:t>
            </a:r>
            <a:endParaRPr lang="en-US" sz="2400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2061" y="2286000"/>
            <a:ext cx="6477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S’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2061" y="2596242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2061" y="2971799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7504" y="3347356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27638" y="2209800"/>
            <a:ext cx="876300" cy="1524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0922" y="1257300"/>
            <a:ext cx="6477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S’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S.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09262" y="1151163"/>
            <a:ext cx="876300" cy="489858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16700" y="2062842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 . 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16700" y="2438399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22143" y="2813956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78605" y="1981200"/>
            <a:ext cx="892623" cy="12083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16699" y="4419602"/>
            <a:ext cx="838200" cy="364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22142" y="4795159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62275" y="3897089"/>
            <a:ext cx="903509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22142" y="4068536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 . 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08938" y="4910792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20182" y="4864519"/>
            <a:ext cx="876300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77167" y="1755320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82610" y="2130877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38749" y="1216478"/>
            <a:ext cx="903509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2610" y="1404254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 . 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60152" y="2775857"/>
            <a:ext cx="825648" cy="402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70238" y="2784383"/>
            <a:ext cx="876300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16633" y="4825090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22076" y="5200647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59794" y="4285585"/>
            <a:ext cx="903509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22076" y="4474024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 . 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89412" y="5938156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80559" y="5938156"/>
            <a:ext cx="876300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68036" y="1066799"/>
            <a:ext cx="843635" cy="32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AA 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91833" y="979713"/>
            <a:ext cx="876300" cy="489858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11177" y="3541932"/>
            <a:ext cx="890275" cy="34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60313" y="3514718"/>
            <a:ext cx="876300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8" name="Straight Arrow Connector 37"/>
          <p:cNvCxnSpPr>
            <a:stCxn id="9" idx="0"/>
          </p:cNvCxnSpPr>
          <p:nvPr/>
        </p:nvCxnSpPr>
        <p:spPr>
          <a:xfrm flipV="1">
            <a:off x="3165788" y="1641021"/>
            <a:ext cx="0" cy="56877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</p:cNvCxnSpPr>
          <p:nvPr/>
        </p:nvCxnSpPr>
        <p:spPr>
          <a:xfrm flipV="1">
            <a:off x="3603938" y="2256075"/>
            <a:ext cx="1182872" cy="715725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92873" y="3347356"/>
            <a:ext cx="1147713" cy="95248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147412" y="3744681"/>
            <a:ext cx="0" cy="1115568"/>
          </a:xfrm>
          <a:prstGeom prst="straightConnector1">
            <a:avLst/>
          </a:prstGeom>
          <a:ln w="25400">
            <a:solidFill>
              <a:srgbClr val="0E47A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235799" y="1461408"/>
            <a:ext cx="0" cy="521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691740" y="2038354"/>
            <a:ext cx="1247009" cy="57694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3"/>
            <a:endCxn id="27" idx="1"/>
          </p:cNvCxnSpPr>
          <p:nvPr/>
        </p:nvCxnSpPr>
        <p:spPr>
          <a:xfrm flipV="1">
            <a:off x="5660343" y="2977605"/>
            <a:ext cx="1309895" cy="2413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675411" y="3707940"/>
            <a:ext cx="1268573" cy="71845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664338" y="4795159"/>
            <a:ext cx="1270650" cy="679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672519" y="5052315"/>
            <a:ext cx="1204968" cy="90895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2682222" y="1876422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222" y="1876422"/>
                <a:ext cx="364677" cy="315690"/>
              </a:xfrm>
              <a:prstGeom prst="rect">
                <a:avLst/>
              </a:prstGeom>
              <a:blipFill rotWithShape="0">
                <a:blip r:embed="rId2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603601" y="1262739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1" y="1262739"/>
                <a:ext cx="364677" cy="315690"/>
              </a:xfrm>
              <a:prstGeom prst="rect">
                <a:avLst/>
              </a:prstGeom>
              <a:blipFill rotWithShape="0">
                <a:blip r:embed="rId3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700528" y="1627414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528" y="1627414"/>
                <a:ext cx="364677" cy="315690"/>
              </a:xfrm>
              <a:prstGeom prst="rect">
                <a:avLst/>
              </a:prstGeom>
              <a:blipFill rotWithShape="0">
                <a:blip r:embed="rId4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707303" y="3516080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303" y="3516080"/>
                <a:ext cx="364677" cy="315690"/>
              </a:xfrm>
              <a:prstGeom prst="rect">
                <a:avLst/>
              </a:prstGeom>
              <a:blipFill rotWithShape="0">
                <a:blip r:embed="rId5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809835" y="3521513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6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835" y="3521513"/>
                <a:ext cx="364677" cy="315690"/>
              </a:xfrm>
              <a:prstGeom prst="rect">
                <a:avLst/>
              </a:prstGeom>
              <a:blipFill rotWithShape="0">
                <a:blip r:embed="rId6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678015" y="1007595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5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15" y="1007595"/>
                <a:ext cx="364677" cy="315690"/>
              </a:xfrm>
              <a:prstGeom prst="rect">
                <a:avLst/>
              </a:prstGeom>
              <a:blipFill rotWithShape="0">
                <a:blip r:embed="rId7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797738" y="1724018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38" y="1724018"/>
                <a:ext cx="364677" cy="315690"/>
              </a:xfrm>
              <a:prstGeom prst="rect">
                <a:avLst/>
              </a:prstGeom>
              <a:blipFill rotWithShape="0">
                <a:blip r:embed="rId8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816731" y="4736625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731" y="4736625"/>
                <a:ext cx="364677" cy="315690"/>
              </a:xfrm>
              <a:prstGeom prst="rect">
                <a:avLst/>
              </a:prstGeom>
              <a:blipFill rotWithShape="0">
                <a:blip r:embed="rId9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797738" y="2823459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38" y="2823459"/>
                <a:ext cx="364677" cy="315690"/>
              </a:xfrm>
              <a:prstGeom prst="rect">
                <a:avLst/>
              </a:prstGeom>
              <a:blipFill rotWithShape="0">
                <a:blip r:embed="rId10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781697" y="5961273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697" y="5961273"/>
                <a:ext cx="364677" cy="315690"/>
              </a:xfrm>
              <a:prstGeom prst="rect">
                <a:avLst/>
              </a:prstGeom>
              <a:blipFill rotWithShape="0">
                <a:blip r:embed="rId11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554276" y="4849581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276" y="4849581"/>
                <a:ext cx="364677" cy="315690"/>
              </a:xfrm>
              <a:prstGeom prst="rect">
                <a:avLst/>
              </a:prstGeom>
              <a:blipFill rotWithShape="0">
                <a:blip r:embed="rId12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246041" y="1728102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041" y="1728102"/>
                <a:ext cx="1138981" cy="429992"/>
              </a:xfrm>
              <a:prstGeom prst="rect">
                <a:avLst/>
              </a:prstGeom>
              <a:blipFill rotWithShape="0">
                <a:blip r:embed="rId13"/>
                <a:stretch>
                  <a:fillRect l="-5882" r="-5348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 rot="19738693">
                <a:off x="3680150" y="2539347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38693">
                <a:off x="3680150" y="2539347"/>
                <a:ext cx="1138981" cy="429992"/>
              </a:xfrm>
              <a:prstGeom prst="rect">
                <a:avLst/>
              </a:prstGeom>
              <a:blipFill rotWithShape="0">
                <a:blip r:embed="rId14"/>
                <a:stretch>
                  <a:fillRect l="-505" r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 rot="2353495">
                <a:off x="3671975" y="3448255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53495">
                <a:off x="3671975" y="3448255"/>
                <a:ext cx="1138981" cy="429992"/>
              </a:xfrm>
              <a:prstGeom prst="rect">
                <a:avLst/>
              </a:prstGeom>
              <a:blipFill rotWithShape="0">
                <a:blip r:embed="rId15"/>
                <a:stretch>
                  <a:fillRect l="-1579" b="-40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266079" y="4309362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079" y="4309362"/>
                <a:ext cx="1138981" cy="429992"/>
              </a:xfrm>
              <a:prstGeom prst="rect">
                <a:avLst/>
              </a:prstGeom>
              <a:blipFill rotWithShape="0">
                <a:blip r:embed="rId16"/>
                <a:stretch>
                  <a:fillRect l="-6417" r="-4813"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 rot="20088118">
                <a:off x="5797624" y="2298677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88118">
                <a:off x="5797624" y="2298677"/>
                <a:ext cx="1138981" cy="413614"/>
              </a:xfrm>
              <a:prstGeom prst="rect">
                <a:avLst/>
              </a:prstGeom>
              <a:blipFill rotWithShape="0">
                <a:blip r:embed="rId17"/>
                <a:stretch>
                  <a:fillRect l="-2010" r="-45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5779678" y="2924153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678" y="2924153"/>
                <a:ext cx="1138981" cy="429992"/>
              </a:xfrm>
              <a:prstGeom prst="rect">
                <a:avLst/>
              </a:prstGeom>
              <a:blipFill rotWithShape="0">
                <a:blip r:embed="rId18"/>
                <a:stretch>
                  <a:fillRect l="-5882" r="-4813"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5319269" y="1452730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269" y="1452730"/>
                <a:ext cx="1138981" cy="429992"/>
              </a:xfrm>
              <a:prstGeom prst="rect">
                <a:avLst/>
              </a:prstGeom>
              <a:blipFill rotWithShape="0">
                <a:blip r:embed="rId19"/>
                <a:stretch>
                  <a:fillRect l="-7527" r="-5914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 rot="19594018">
                <a:off x="5737859" y="3659952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94018">
                <a:off x="5737859" y="3659952"/>
                <a:ext cx="1138981" cy="413614"/>
              </a:xfrm>
              <a:prstGeom prst="rect">
                <a:avLst/>
              </a:prstGeom>
              <a:blipFill rotWithShape="0">
                <a:blip r:embed="rId20"/>
                <a:stretch>
                  <a:fillRect l="-1031" r="-5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5790401" y="4429455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401" y="4429455"/>
                <a:ext cx="1138981" cy="413614"/>
              </a:xfrm>
              <a:prstGeom prst="rect">
                <a:avLst/>
              </a:prstGeom>
              <a:blipFill rotWithShape="0">
                <a:blip r:embed="rId21"/>
                <a:stretch>
                  <a:fillRect l="-6952" r="-4813" b="-5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 rot="2162234">
                <a:off x="5829256" y="5141277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62234">
                <a:off x="5829256" y="5141277"/>
                <a:ext cx="1138981" cy="413614"/>
              </a:xfrm>
              <a:prstGeom prst="rect">
                <a:avLst/>
              </a:prstGeom>
              <a:blipFill rotWithShape="0">
                <a:blip r:embed="rId22"/>
                <a:stretch>
                  <a:fillRect l="-2083" b="-48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2596715" y="3800074"/>
            <a:ext cx="1294935" cy="521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Augmented grammar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Right Brace 69"/>
          <p:cNvSpPr/>
          <p:nvPr/>
        </p:nvSpPr>
        <p:spPr>
          <a:xfrm>
            <a:off x="8480738" y="1151163"/>
            <a:ext cx="914400" cy="5173437"/>
          </a:xfrm>
          <a:prstGeom prst="rightBrac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395138" y="3380404"/>
            <a:ext cx="1752600" cy="688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+mj-lt"/>
              </a:rPr>
              <a:t>LR(0) item set </a:t>
            </a:r>
            <a:endParaRPr lang="en-US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71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9" grpId="0" animBg="1"/>
      <p:bldP spid="10" grpId="0"/>
      <p:bldP spid="11" grpId="0" animBg="1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4" grpId="2"/>
      <p:bldP spid="15" grpId="0" animBg="1"/>
      <p:bldP spid="16" grpId="0"/>
      <p:bldP spid="16" grpId="1"/>
      <p:bldP spid="16" grpId="2"/>
      <p:bldP spid="17" grpId="0"/>
      <p:bldP spid="17" grpId="1"/>
      <p:bldP spid="17" grpId="2"/>
      <p:bldP spid="18" grpId="0" animBg="1"/>
      <p:bldP spid="19" grpId="0"/>
      <p:bldP spid="19" grpId="1"/>
      <p:bldP spid="19" grpId="2"/>
      <p:bldP spid="20" grpId="0"/>
      <p:bldP spid="21" grpId="0" animBg="1"/>
      <p:bldP spid="22" grpId="0"/>
      <p:bldP spid="23" grpId="0"/>
      <p:bldP spid="24" grpId="0" animBg="1"/>
      <p:bldP spid="25" grpId="0"/>
      <p:bldP spid="26" grpId="0"/>
      <p:bldP spid="27" grpId="0" animBg="1"/>
      <p:bldP spid="28" grpId="0"/>
      <p:bldP spid="29" grpId="0"/>
      <p:bldP spid="30" grpId="0" animBg="1"/>
      <p:bldP spid="31" grpId="0"/>
      <p:bldP spid="32" grpId="0"/>
      <p:bldP spid="33" grpId="0" animBg="1"/>
      <p:bldP spid="34" grpId="0"/>
      <p:bldP spid="35" grpId="0" animBg="1"/>
      <p:bldP spid="36" grpId="0"/>
      <p:bldP spid="3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69" grpId="1"/>
      <p:bldP spid="70" grpId="0" animBg="1"/>
      <p:bldP spid="71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construct SLR parsing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 fontAlgn="base">
                  <a:buFont typeface="+mj-lt"/>
                  <a:buAutoNum type="arabicPeriod"/>
                </a:pPr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{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…….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the collection of sets of LR(0) items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’.</m:t>
                    </m:r>
                  </m:oMath>
                </a14:m>
                <a:endParaRPr lang="en-US" dirty="0"/>
              </a:p>
              <a:p>
                <a:pPr marL="457200" indent="-457200" fontAlgn="base">
                  <a:buFont typeface="+mj-lt"/>
                  <a:buAutoNum type="arabicPeriod"/>
                </a:pPr>
                <a:r>
                  <a:rPr lang="en-US" dirty="0"/>
                  <a:t>State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constructed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 The parsing actions for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are determined as follow :</a:t>
                </a:r>
              </a:p>
              <a:p>
                <a:pPr marL="914400" lvl="1" indent="-457200" fontAlgn="base">
                  <a:buFont typeface="+mj-lt"/>
                  <a:buAutoNum type="alphaLcParenR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] </m:t>
                    </m:r>
                  </m:oMath>
                </a14:m>
                <a:r>
                  <a:rPr lang="en-US" dirty="0"/>
                  <a:t>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 and GOTO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 , then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𝐴𝐶𝑇𝐼𝑂𝑁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to “shift j”. Here a must be terminal.</a:t>
                </a:r>
              </a:p>
              <a:p>
                <a:pPr marL="914400" lvl="1" indent="-457200" fontAlgn="base">
                  <a:buFont typeface="+mj-lt"/>
                  <a:buAutoNum type="alphaLcParenR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.] </m:t>
                    </m:r>
                  </m:oMath>
                </a14:m>
                <a:r>
                  <a:rPr lang="en-US" dirty="0"/>
                  <a:t>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then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𝐴𝐶𝑇𝐼𝑂𝑁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to “reduce A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” for all a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here A may not be S’.</a:t>
                </a:r>
              </a:p>
              <a:p>
                <a:pPr marL="914400" lvl="1" indent="-457200" fontAlgn="base">
                  <a:buFont typeface="+mj-lt"/>
                  <a:buAutoNum type="alphaLcParenR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.] </m:t>
                    </m:r>
                  </m:oMath>
                </a14:m>
                <a:r>
                  <a:rPr lang="en-US" dirty="0"/>
                  <a:t>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then set action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$] </m:t>
                    </m:r>
                  </m:oMath>
                </a14:m>
                <a:r>
                  <a:rPr lang="en-US" dirty="0"/>
                  <a:t>to “accept”. </a:t>
                </a:r>
              </a:p>
              <a:p>
                <a:pPr marL="457200" lvl="1" indent="-457200" fontAlgn="base">
                  <a:buFont typeface="+mj-lt"/>
                  <a:buAutoNum type="arabicPeriod" startAt="3"/>
                </a:pPr>
                <a:r>
                  <a:rPr lang="en-US" sz="2400" dirty="0"/>
                  <a:t>The </a:t>
                </a:r>
                <a:r>
                  <a:rPr lang="en-US" sz="2400" dirty="0" err="1"/>
                  <a:t>goto</a:t>
                </a:r>
                <a:r>
                  <a:rPr lang="en-US" sz="2400" dirty="0"/>
                  <a:t> transitions for state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are constructed for all non terminals A using the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𝐺𝑂𝑇𝑂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𝐼𝑖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) =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𝐺𝑂𝑇𝑂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457200" lvl="1" indent="-457200" fontAlgn="base">
                  <a:buFont typeface="+mj-lt"/>
                  <a:buAutoNum type="arabicPeriod" startAt="3"/>
                </a:pPr>
                <a:r>
                  <a:rPr lang="en-US" sz="2400" dirty="0"/>
                  <a:t>All entries not defined by rules 2 and 3 are made error.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636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28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Derivation is used to find whether the string belongs to a given grammar or not.</a:t>
            </a:r>
          </a:p>
          <a:p>
            <a:r>
              <a:rPr lang="en-US" dirty="0"/>
              <a:t>Types of derivations are: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E47A1"/>
                </a:solidFill>
              </a:rPr>
              <a:t>Leftmost derivation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 Rightmost derivation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6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SLR(1)- simple LR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72791"/>
              </p:ext>
            </p:extLst>
          </p:nvPr>
        </p:nvGraphicFramePr>
        <p:xfrm>
          <a:off x="6846345" y="2096769"/>
          <a:ext cx="3305812" cy="3606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3004"/>
                <a:gridCol w="508318"/>
                <a:gridCol w="508318"/>
                <a:gridCol w="870839"/>
                <a:gridCol w="351155"/>
                <a:gridCol w="40417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 to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</a:p>
                    <a:p>
                      <a:pPr algn="ctr"/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S4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S4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R2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R2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4923" y="2286000"/>
            <a:ext cx="6477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S’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923" y="2596242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923" y="2971799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366" y="3347356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" y="2209800"/>
            <a:ext cx="876300" cy="1524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3784" y="1257300"/>
            <a:ext cx="6477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S’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S.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2124" y="1151163"/>
            <a:ext cx="876300" cy="489858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9562" y="2062842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 . 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79562" y="2438399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5005" y="2813956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41467" y="1981200"/>
            <a:ext cx="892623" cy="12083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79561" y="4419602"/>
            <a:ext cx="838200" cy="364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5004" y="4795159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25137" y="3897089"/>
            <a:ext cx="903509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5004" y="4068536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 . 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800" y="4910792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3044" y="4864519"/>
            <a:ext cx="876300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40029" y="1755320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45472" y="2130877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01611" y="1216478"/>
            <a:ext cx="903509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45472" y="1404254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 . 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23014" y="2775857"/>
            <a:ext cx="825648" cy="402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33100" y="2784383"/>
            <a:ext cx="876300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79495" y="4825090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84938" y="5200647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22656" y="4285585"/>
            <a:ext cx="903509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84938" y="4474024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 . 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52274" y="5938156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43421" y="5938156"/>
            <a:ext cx="876300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30898" y="1066799"/>
            <a:ext cx="843635" cy="32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AA 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54695" y="979713"/>
            <a:ext cx="876300" cy="489858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74039" y="3541932"/>
            <a:ext cx="890275" cy="34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23175" y="3514718"/>
            <a:ext cx="876300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8" name="Straight Arrow Connector 37"/>
          <p:cNvCxnSpPr>
            <a:stCxn id="9" idx="0"/>
          </p:cNvCxnSpPr>
          <p:nvPr/>
        </p:nvCxnSpPr>
        <p:spPr>
          <a:xfrm flipV="1">
            <a:off x="628650" y="1641021"/>
            <a:ext cx="0" cy="56877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</p:cNvCxnSpPr>
          <p:nvPr/>
        </p:nvCxnSpPr>
        <p:spPr>
          <a:xfrm flipV="1">
            <a:off x="1066800" y="2256075"/>
            <a:ext cx="1182872" cy="715725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55735" y="3347356"/>
            <a:ext cx="1147713" cy="95248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10274" y="3744681"/>
            <a:ext cx="0" cy="1115568"/>
          </a:xfrm>
          <a:prstGeom prst="straightConnector1">
            <a:avLst/>
          </a:prstGeom>
          <a:ln w="25400">
            <a:solidFill>
              <a:srgbClr val="0E47A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698661" y="1461408"/>
            <a:ext cx="0" cy="521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154602" y="2038354"/>
            <a:ext cx="1247009" cy="57694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3"/>
            <a:endCxn id="27" idx="1"/>
          </p:cNvCxnSpPr>
          <p:nvPr/>
        </p:nvCxnSpPr>
        <p:spPr>
          <a:xfrm flipV="1">
            <a:off x="3123205" y="2977605"/>
            <a:ext cx="1309895" cy="2413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138273" y="3707940"/>
            <a:ext cx="1268573" cy="71845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127200" y="4795159"/>
            <a:ext cx="1270650" cy="679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135381" y="5052315"/>
            <a:ext cx="1204968" cy="90895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45084" y="1876422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4" y="1876422"/>
                <a:ext cx="364677" cy="315690"/>
              </a:xfrm>
              <a:prstGeom prst="rect">
                <a:avLst/>
              </a:prstGeom>
              <a:blipFill rotWithShape="0">
                <a:blip r:embed="rId2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066463" y="1262739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63" y="1262739"/>
                <a:ext cx="364677" cy="315690"/>
              </a:xfrm>
              <a:prstGeom prst="rect">
                <a:avLst/>
              </a:prstGeom>
              <a:blipFill rotWithShape="0">
                <a:blip r:embed="rId3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163390" y="1627414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390" y="1627414"/>
                <a:ext cx="364677" cy="315690"/>
              </a:xfrm>
              <a:prstGeom prst="rect">
                <a:avLst/>
              </a:prstGeom>
              <a:blipFill rotWithShape="0">
                <a:blip r:embed="rId4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170165" y="3516080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165" y="3516080"/>
                <a:ext cx="364677" cy="315690"/>
              </a:xfrm>
              <a:prstGeom prst="rect">
                <a:avLst/>
              </a:prstGeom>
              <a:blipFill rotWithShape="0">
                <a:blip r:embed="rId5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272697" y="3521513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6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697" y="3521513"/>
                <a:ext cx="364677" cy="315690"/>
              </a:xfrm>
              <a:prstGeom prst="rect">
                <a:avLst/>
              </a:prstGeom>
              <a:blipFill rotWithShape="0">
                <a:blip r:embed="rId6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140877" y="1007595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5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77" y="1007595"/>
                <a:ext cx="364677" cy="315690"/>
              </a:xfrm>
              <a:prstGeom prst="rect">
                <a:avLst/>
              </a:prstGeom>
              <a:blipFill rotWithShape="0">
                <a:blip r:embed="rId7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260600" y="1724018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00" y="1724018"/>
                <a:ext cx="364677" cy="315690"/>
              </a:xfrm>
              <a:prstGeom prst="rect">
                <a:avLst/>
              </a:prstGeom>
              <a:blipFill rotWithShape="0">
                <a:blip r:embed="rId8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279593" y="4736625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93" y="4736625"/>
                <a:ext cx="364677" cy="315690"/>
              </a:xfrm>
              <a:prstGeom prst="rect">
                <a:avLst/>
              </a:prstGeom>
              <a:blipFill rotWithShape="0">
                <a:blip r:embed="rId9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5260600" y="2823459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00" y="2823459"/>
                <a:ext cx="364677" cy="315690"/>
              </a:xfrm>
              <a:prstGeom prst="rect">
                <a:avLst/>
              </a:prstGeom>
              <a:blipFill rotWithShape="0">
                <a:blip r:embed="rId10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5244559" y="5961273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559" y="5961273"/>
                <a:ext cx="364677" cy="315690"/>
              </a:xfrm>
              <a:prstGeom prst="rect">
                <a:avLst/>
              </a:prstGeom>
              <a:blipFill rotWithShape="0">
                <a:blip r:embed="rId11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1017138" y="4849581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38" y="4849581"/>
                <a:ext cx="364677" cy="315690"/>
              </a:xfrm>
              <a:prstGeom prst="rect">
                <a:avLst/>
              </a:prstGeom>
              <a:blipFill rotWithShape="0">
                <a:blip r:embed="rId12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708903" y="1728102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03" y="1728102"/>
                <a:ext cx="1138981" cy="429992"/>
              </a:xfrm>
              <a:prstGeom prst="rect">
                <a:avLst/>
              </a:prstGeom>
              <a:blipFill rotWithShape="0">
                <a:blip r:embed="rId13"/>
                <a:stretch>
                  <a:fillRect l="-5882" r="-4813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 rot="19738693">
                <a:off x="1143012" y="2539347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38693">
                <a:off x="1143012" y="2539347"/>
                <a:ext cx="1138981" cy="429992"/>
              </a:xfrm>
              <a:prstGeom prst="rect">
                <a:avLst/>
              </a:prstGeom>
              <a:blipFill rotWithShape="0">
                <a:blip r:embed="rId14"/>
                <a:stretch>
                  <a:fillRect l="-1010" r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 rot="2353495">
                <a:off x="1134837" y="3448255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53495">
                <a:off x="1134837" y="3448255"/>
                <a:ext cx="1138981" cy="429992"/>
              </a:xfrm>
              <a:prstGeom prst="rect">
                <a:avLst/>
              </a:prstGeom>
              <a:blipFill rotWithShape="0">
                <a:blip r:embed="rId15"/>
                <a:stretch>
                  <a:fillRect l="-1047" b="-40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28941" y="4309362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41" y="4309362"/>
                <a:ext cx="1138981" cy="429992"/>
              </a:xfrm>
              <a:prstGeom prst="rect">
                <a:avLst/>
              </a:prstGeom>
              <a:blipFill rotWithShape="0">
                <a:blip r:embed="rId16"/>
                <a:stretch>
                  <a:fillRect l="-6452" r="-5376"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 rot="20088118">
                <a:off x="3260486" y="2298677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88118">
                <a:off x="3260486" y="2298677"/>
                <a:ext cx="1138981" cy="413614"/>
              </a:xfrm>
              <a:prstGeom prst="rect">
                <a:avLst/>
              </a:prstGeom>
              <a:blipFill rotWithShape="0">
                <a:blip r:embed="rId17"/>
                <a:stretch>
                  <a:fillRect l="-2010" r="-45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3242540" y="2924153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540" y="2924153"/>
                <a:ext cx="1138981" cy="429992"/>
              </a:xfrm>
              <a:prstGeom prst="rect">
                <a:avLst/>
              </a:prstGeom>
              <a:blipFill rotWithShape="0">
                <a:blip r:embed="rId18"/>
                <a:stretch>
                  <a:fillRect l="-6417" r="-4813"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782131" y="1452730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131" y="1452730"/>
                <a:ext cx="1138981" cy="429992"/>
              </a:xfrm>
              <a:prstGeom prst="rect">
                <a:avLst/>
              </a:prstGeom>
              <a:blipFill rotWithShape="0">
                <a:blip r:embed="rId19"/>
                <a:stretch>
                  <a:fillRect l="-6952" r="-5348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 rot="19594018">
                <a:off x="3200721" y="3659952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94018">
                <a:off x="3200721" y="3659952"/>
                <a:ext cx="1138981" cy="413614"/>
              </a:xfrm>
              <a:prstGeom prst="rect">
                <a:avLst/>
              </a:prstGeom>
              <a:blipFill rotWithShape="0">
                <a:blip r:embed="rId20"/>
                <a:stretch>
                  <a:fillRect l="-513" r="-51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253263" y="4429455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263" y="4429455"/>
                <a:ext cx="1138981" cy="413614"/>
              </a:xfrm>
              <a:prstGeom prst="rect">
                <a:avLst/>
              </a:prstGeom>
              <a:blipFill rotWithShape="0">
                <a:blip r:embed="rId21"/>
                <a:stretch>
                  <a:fillRect l="-6952" r="-4813" b="-5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 rot="2162234">
                <a:off x="3292118" y="5141277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62234">
                <a:off x="3292118" y="5141277"/>
                <a:ext cx="1138981" cy="413614"/>
              </a:xfrm>
              <a:prstGeom prst="rect">
                <a:avLst/>
              </a:prstGeom>
              <a:blipFill rotWithShape="0">
                <a:blip r:embed="rId22"/>
                <a:stretch>
                  <a:fillRect l="-1563" b="-48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145084" y="5548380"/>
            <a:ext cx="1790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E47A1"/>
                </a:solidFill>
                <a:latin typeface="+mj-lt"/>
              </a:rPr>
              <a:t>S 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 AA</a:t>
            </a:r>
          </a:p>
          <a:p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A  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 | b</a:t>
            </a:r>
            <a:endParaRPr lang="en-US" sz="2400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00941" y="3559827"/>
            <a:ext cx="685800" cy="229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841568" y="3185868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603077" y="3190394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108913" y="3190394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815047" y="3904303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409762" y="3193498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211746" y="1142820"/>
                <a:ext cx="2332820" cy="6198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)={$}</m:t>
                      </m:r>
                    </m:oMath>
                  </m:oMathPara>
                </a14:m>
                <a:endParaRPr lang="en-US" dirty="0" smtClean="0">
                  <a:solidFill>
                    <a:srgbClr val="0E47A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)={</m:t>
                      </m:r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$}</m:t>
                      </m:r>
                    </m:oMath>
                  </m:oMathPara>
                </a14:m>
                <a:endParaRPr lang="en-US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746" y="1142820"/>
                <a:ext cx="2332820" cy="619819"/>
              </a:xfrm>
              <a:prstGeom prst="rect">
                <a:avLst/>
              </a:prstGeom>
              <a:blipFill rotWithShape="0">
                <a:blip r:embed="rId23"/>
                <a:stretch>
                  <a:fillRect b="-127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/>
          <p:cNvSpPr/>
          <p:nvPr/>
        </p:nvSpPr>
        <p:spPr>
          <a:xfrm>
            <a:off x="7610367" y="3912464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106362" y="3916350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815047" y="4282066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629767" y="4291855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58457" y="4279354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615810" y="4648080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116049" y="4681503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829651" y="4665175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807944" y="5029246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41510" y="5404034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112498" y="5389693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850171" y="5408392"/>
            <a:ext cx="271794" cy="24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79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4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6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10" grpId="0"/>
      <p:bldP spid="10" grpId="1"/>
      <p:bldP spid="12" grpId="0"/>
      <p:bldP spid="12" grpId="1"/>
      <p:bldP spid="13" grpId="0"/>
      <p:bldP spid="13" grpId="1"/>
      <p:bldP spid="14" grpId="0"/>
      <p:bldP spid="14" grpId="1"/>
      <p:bldP spid="16" grpId="0"/>
      <p:bldP spid="16" grpId="1"/>
      <p:bldP spid="17" grpId="0"/>
      <p:bldP spid="17" grpId="1"/>
      <p:bldP spid="19" grpId="0"/>
      <p:bldP spid="19" grpId="1"/>
      <p:bldP spid="20" grpId="0"/>
      <p:bldP spid="34" grpId="0"/>
      <p:bldP spid="34" grpId="1"/>
      <p:bldP spid="36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Methods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81692" y="1165412"/>
            <a:ext cx="904875" cy="4286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13885" y="2259974"/>
            <a:ext cx="1985963" cy="436570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56898" y="2263009"/>
            <a:ext cx="3258632" cy="457200"/>
          </a:xfrm>
          <a:prstGeom prst="rect">
            <a:avLst/>
          </a:prstGeom>
          <a:solidFill>
            <a:srgbClr val="03A9F5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74885" y="2982111"/>
            <a:ext cx="2415128" cy="44719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76387" y="3638862"/>
            <a:ext cx="2413626" cy="1004732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(predictive Parsing)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46670" y="3948108"/>
            <a:ext cx="1492094" cy="399545"/>
          </a:xfrm>
          <a:prstGeom prst="rect">
            <a:avLst/>
          </a:prstGeom>
          <a:solidFill>
            <a:srgbClr val="0972C6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37312" y="2974766"/>
            <a:ext cx="2322105" cy="46188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902555" y="5800436"/>
            <a:ext cx="973191" cy="3741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LALR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5628" y="5125947"/>
            <a:ext cx="970118" cy="37810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CLR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89299" y="4473398"/>
            <a:ext cx="970118" cy="35272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SLR </a:t>
            </a:r>
          </a:p>
        </p:txBody>
      </p:sp>
      <p:cxnSp>
        <p:nvCxnSpPr>
          <p:cNvPr id="14" name="AutoShape 14"/>
          <p:cNvCxnSpPr>
            <a:cxnSpLocks noChangeShapeType="1"/>
            <a:stCxn id="4" idx="2"/>
            <a:endCxn id="20" idx="0"/>
          </p:cNvCxnSpPr>
          <p:nvPr/>
        </p:nvCxnSpPr>
        <p:spPr bwMode="auto">
          <a:xfrm flipH="1">
            <a:off x="3657067" y="1594037"/>
            <a:ext cx="2177063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2"/>
            <a:endCxn id="21" idx="0"/>
          </p:cNvCxnSpPr>
          <p:nvPr/>
        </p:nvCxnSpPr>
        <p:spPr bwMode="auto">
          <a:xfrm>
            <a:off x="5834130" y="1594037"/>
            <a:ext cx="2250942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>
            <a:off x="1945232" y="2696544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</p:cNvCxnSpPr>
          <p:nvPr/>
        </p:nvCxnSpPr>
        <p:spPr bwMode="auto">
          <a:xfrm>
            <a:off x="1939610" y="3209669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411726" y="5488865"/>
            <a:ext cx="1078287" cy="67846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415067" y="4807543"/>
            <a:ext cx="1074946" cy="42882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39595" y="2186809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67600" y="2186809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AutoShape 17"/>
          <p:cNvCxnSpPr>
            <a:cxnSpLocks noChangeShapeType="1"/>
          </p:cNvCxnSpPr>
          <p:nvPr/>
        </p:nvCxnSpPr>
        <p:spPr bwMode="auto">
          <a:xfrm>
            <a:off x="1930252" y="4140186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>
            <a:off x="3264993" y="5037061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7"/>
          <p:cNvCxnSpPr>
            <a:cxnSpLocks noChangeShapeType="1"/>
          </p:cNvCxnSpPr>
          <p:nvPr/>
        </p:nvCxnSpPr>
        <p:spPr bwMode="auto">
          <a:xfrm>
            <a:off x="3250438" y="5816104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/>
          <p:nvPr/>
        </p:nvCxnSpPr>
        <p:spPr>
          <a:xfrm flipV="1">
            <a:off x="3264993" y="4643594"/>
            <a:ext cx="0" cy="117251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AutoShape 16"/>
          <p:cNvCxnSpPr>
            <a:cxnSpLocks noChangeShapeType="1"/>
          </p:cNvCxnSpPr>
          <p:nvPr/>
        </p:nvCxnSpPr>
        <p:spPr bwMode="auto">
          <a:xfrm>
            <a:off x="6409292" y="2736571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>
            <a:off x="6403670" y="3249696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7"/>
          <p:cNvCxnSpPr>
            <a:cxnSpLocks noChangeShapeType="1"/>
          </p:cNvCxnSpPr>
          <p:nvPr/>
        </p:nvCxnSpPr>
        <p:spPr bwMode="auto">
          <a:xfrm>
            <a:off x="6394312" y="4180213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7"/>
          <p:cNvCxnSpPr>
            <a:cxnSpLocks noChangeShapeType="1"/>
          </p:cNvCxnSpPr>
          <p:nvPr/>
        </p:nvCxnSpPr>
        <p:spPr bwMode="auto">
          <a:xfrm>
            <a:off x="7746299" y="4643594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7"/>
          <p:cNvCxnSpPr>
            <a:cxnSpLocks noChangeShapeType="1"/>
          </p:cNvCxnSpPr>
          <p:nvPr/>
        </p:nvCxnSpPr>
        <p:spPr bwMode="auto">
          <a:xfrm>
            <a:off x="7763134" y="5321967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/>
          <p:nvPr/>
        </p:nvCxnSpPr>
        <p:spPr>
          <a:xfrm flipV="1">
            <a:off x="7744289" y="4347141"/>
            <a:ext cx="2010" cy="166532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AutoShape 17"/>
          <p:cNvCxnSpPr>
            <a:cxnSpLocks noChangeShapeType="1"/>
          </p:cNvCxnSpPr>
          <p:nvPr/>
        </p:nvCxnSpPr>
        <p:spPr bwMode="auto">
          <a:xfrm>
            <a:off x="7724938" y="6012467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180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How to calculate look ahead?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How to calculate look ahead?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SCC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C </a:t>
            </a:r>
            <a:r>
              <a:rPr lang="en-US" dirty="0" err="1">
                <a:sym typeface="Wingdings" panose="05000000000000000000" pitchFamily="2" charset="2"/>
              </a:rPr>
              <a:t>cC</a:t>
            </a:r>
            <a:r>
              <a:rPr lang="en-US" dirty="0">
                <a:sym typeface="Wingdings" panose="05000000000000000000" pitchFamily="2" charset="2"/>
              </a:rPr>
              <a:t> | d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Closure(I)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S’.S,$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S.CC,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C.</a:t>
            </a:r>
            <a:r>
              <a:rPr lang="en-US" dirty="0" err="1">
                <a:sym typeface="Wingdings" panose="05000000000000000000" pitchFamily="2" charset="2"/>
              </a:rPr>
              <a:t>cC</a:t>
            </a:r>
            <a:r>
              <a:rPr lang="en-US" dirty="0"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C.d</a:t>
            </a:r>
            <a:r>
              <a:rPr lang="en-US" dirty="0"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891066"/>
                  </p:ext>
                </p:extLst>
              </p:nvPr>
            </p:nvGraphicFramePr>
            <p:xfrm>
              <a:off x="5028127" y="1531513"/>
              <a:ext cx="3015045" cy="853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399733"/>
                    <a:gridCol w="459105"/>
                    <a:gridCol w="378714"/>
                    <a:gridCol w="381000"/>
                    <a:gridCol w="354330"/>
                    <a:gridCol w="380302"/>
                    <a:gridCol w="294005"/>
                    <a:gridCol w="367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S’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.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S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,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$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sz="22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891066"/>
                  </p:ext>
                </p:extLst>
              </p:nvPr>
            </p:nvGraphicFramePr>
            <p:xfrm>
              <a:off x="5028127" y="1531513"/>
              <a:ext cx="3015045" cy="853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399733"/>
                    <a:gridCol w="459105"/>
                    <a:gridCol w="378714"/>
                    <a:gridCol w="381000"/>
                    <a:gridCol w="354330"/>
                    <a:gridCol w="380302"/>
                    <a:gridCol w="294005"/>
                    <a:gridCol w="367856"/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S’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.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S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,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$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5397" t="-111429" r="-466667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5806" t="-111429" r="-179032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14754" t="-111429" r="-3279" b="-3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69334" y="2388391"/>
                <a:ext cx="2801462" cy="106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Lookahead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First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First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=$</m:t>
                      </m:r>
                    </m:oMath>
                  </m:oMathPara>
                </a14:m>
                <a:endParaRPr lang="en-US" sz="2000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334" y="2388391"/>
                <a:ext cx="2801462" cy="1066800"/>
              </a:xfrm>
              <a:prstGeom prst="rect">
                <a:avLst/>
              </a:prstGeom>
              <a:blipFill rotWithShape="0">
                <a:blip r:embed="rId3"/>
                <a:stretch>
                  <a:fillRect l="-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911826" y="3109416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E47A1"/>
                </a:solidFill>
                <a:latin typeface="+mj-lt"/>
              </a:rPr>
              <a:t>$</a:t>
            </a:r>
            <a:endParaRPr lang="en-US" sz="2400" dirty="0">
              <a:solidFill>
                <a:srgbClr val="0E47A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9666537"/>
                  </p:ext>
                </p:extLst>
              </p:nvPr>
            </p:nvGraphicFramePr>
            <p:xfrm>
              <a:off x="5062543" y="3704435"/>
              <a:ext cx="3015045" cy="853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399733"/>
                    <a:gridCol w="459105"/>
                    <a:gridCol w="378714"/>
                    <a:gridCol w="381000"/>
                    <a:gridCol w="354330"/>
                    <a:gridCol w="380302"/>
                    <a:gridCol w="294005"/>
                    <a:gridCol w="367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S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.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C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C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,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$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sz="22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9666537"/>
                  </p:ext>
                </p:extLst>
              </p:nvPr>
            </p:nvGraphicFramePr>
            <p:xfrm>
              <a:off x="5062543" y="3704435"/>
              <a:ext cx="3015045" cy="853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399733"/>
                    <a:gridCol w="459105"/>
                    <a:gridCol w="378714"/>
                    <a:gridCol w="381000"/>
                    <a:gridCol w="354330"/>
                    <a:gridCol w="380302"/>
                    <a:gridCol w="294005"/>
                    <a:gridCol w="367856"/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S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.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C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C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,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rgbClr val="C00000"/>
                              </a:solidFill>
                            </a:rPr>
                            <a:t>$</a:t>
                          </a:r>
                          <a:endParaRPr lang="en-US" sz="2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25397" t="-110000" r="-466667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25806" t="-110000" r="-179032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14754" t="-110000" r="-3279" b="-3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19307" y="4665214"/>
                <a:ext cx="2933700" cy="106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Lookahead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First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First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err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dirty="0" err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dirty="0" err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2000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07" y="4665214"/>
                <a:ext cx="2933700" cy="1066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 rot="10800000" flipV="1">
            <a:off x="1923782" y="3592374"/>
            <a:ext cx="74295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E47A1"/>
                </a:solidFill>
                <a:latin typeface="+mj-lt"/>
              </a:rPr>
              <a:t>c</a:t>
            </a:r>
            <a:r>
              <a:rPr lang="en-US" sz="2400" dirty="0" err="1" smtClean="0">
                <a:solidFill>
                  <a:srgbClr val="0E47A1"/>
                </a:solidFill>
                <a:latin typeface="+mj-lt"/>
              </a:rPr>
              <a:t>|d</a:t>
            </a:r>
            <a:endParaRPr lang="en-US" sz="24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 rot="10800000" flipV="1">
            <a:off x="1729235" y="4062281"/>
            <a:ext cx="75462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E47A1"/>
                </a:solidFill>
                <a:latin typeface="+mj-lt"/>
              </a:rPr>
              <a:t>c</a:t>
            </a:r>
            <a:r>
              <a:rPr lang="en-US" sz="2400" dirty="0" err="1" smtClean="0">
                <a:solidFill>
                  <a:srgbClr val="0E47A1"/>
                </a:solidFill>
                <a:latin typeface="+mj-lt"/>
              </a:rPr>
              <a:t>|d</a:t>
            </a:r>
            <a:endParaRPr lang="en-US" sz="2400" dirty="0">
              <a:solidFill>
                <a:srgbClr val="0E47A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21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CLR(1)- canonical LR</a:t>
            </a:r>
          </a:p>
        </p:txBody>
      </p:sp>
      <p:sp>
        <p:nvSpPr>
          <p:cNvPr id="4" name="Rectangle 3"/>
          <p:cNvSpPr/>
          <p:nvPr/>
        </p:nvSpPr>
        <p:spPr>
          <a:xfrm>
            <a:off x="86092" y="5548380"/>
            <a:ext cx="1790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E47A1"/>
                </a:solidFill>
                <a:latin typeface="+mj-lt"/>
              </a:rPr>
              <a:t>S 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 AA</a:t>
            </a:r>
          </a:p>
          <a:p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A  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 | b</a:t>
            </a:r>
            <a:endParaRPr lang="en-US" sz="2400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182" y="2286000"/>
            <a:ext cx="772215" cy="324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S’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.S,$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061" y="2728907"/>
            <a:ext cx="979693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.AA,$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190" y="2971799"/>
            <a:ext cx="1156241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382" y="3347356"/>
            <a:ext cx="1002598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093" y="2209800"/>
            <a:ext cx="1173388" cy="1524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864" y="1270602"/>
            <a:ext cx="865234" cy="236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S’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S.,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396" y="1151163"/>
            <a:ext cx="967010" cy="489858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0569" y="2062842"/>
            <a:ext cx="934919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A.A,$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20570" y="2438399"/>
            <a:ext cx="89310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26013" y="2813956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82475" y="1981200"/>
            <a:ext cx="961811" cy="12083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48025" y="4421143"/>
            <a:ext cx="1247432" cy="364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48890" y="4765347"/>
            <a:ext cx="109207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7207" y="3897089"/>
            <a:ext cx="1186375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53911" y="4069005"/>
            <a:ext cx="1119672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a.A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2168" y="4894668"/>
            <a:ext cx="1255032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059" y="4864519"/>
            <a:ext cx="1135429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12648" y="1579123"/>
            <a:ext cx="95057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93097" y="1938510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73337" y="1128017"/>
            <a:ext cx="996035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02930" y="1183118"/>
            <a:ext cx="967207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a.A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65713" y="2735389"/>
            <a:ext cx="825648" cy="402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 </a:t>
            </a:r>
            <a:r>
              <a:rPr lang="en-US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06766" y="2784383"/>
            <a:ext cx="959428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20503" y="4825090"/>
            <a:ext cx="1189752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25945" y="5200647"/>
            <a:ext cx="1120763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.b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63663" y="4285585"/>
            <a:ext cx="1295793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15047" y="4460493"/>
            <a:ext cx="1368758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a.A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93282" y="5938156"/>
            <a:ext cx="1036806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84428" y="5938156"/>
            <a:ext cx="1190579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80761" y="1080558"/>
            <a:ext cx="983452" cy="287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AA. ,$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33475" y="979713"/>
            <a:ext cx="1026962" cy="489858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15047" y="3541932"/>
            <a:ext cx="1131662" cy="340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.,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64183" y="3514718"/>
            <a:ext cx="1182526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539642" y="1626055"/>
            <a:ext cx="1294" cy="57607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</p:cNvCxnSpPr>
          <p:nvPr/>
        </p:nvCxnSpPr>
        <p:spPr>
          <a:xfrm flipV="1">
            <a:off x="1259481" y="2256076"/>
            <a:ext cx="931199" cy="71572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35124" y="3704120"/>
            <a:ext cx="845637" cy="106458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51282" y="3744681"/>
            <a:ext cx="0" cy="1115568"/>
          </a:xfrm>
          <a:prstGeom prst="straightConnector1">
            <a:avLst/>
          </a:prstGeom>
          <a:ln w="25400">
            <a:solidFill>
              <a:srgbClr val="0E47A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477441" y="1461408"/>
            <a:ext cx="0" cy="521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139159" y="1387226"/>
            <a:ext cx="847442" cy="87972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138905" y="2990212"/>
            <a:ext cx="1280160" cy="2413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273582" y="3707940"/>
            <a:ext cx="1074272" cy="73662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89390" y="4785812"/>
            <a:ext cx="1069848" cy="93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73582" y="5163217"/>
            <a:ext cx="1007775" cy="798056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6092" y="1876422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2" y="1876422"/>
                <a:ext cx="364677" cy="315690"/>
              </a:xfrm>
              <a:prstGeom prst="rect">
                <a:avLst/>
              </a:prstGeom>
              <a:blipFill rotWithShape="0">
                <a:blip r:embed="rId2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105445" y="1262739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45" y="1262739"/>
                <a:ext cx="364677" cy="315690"/>
              </a:xfrm>
              <a:prstGeom prst="rect">
                <a:avLst/>
              </a:prstGeom>
              <a:blipFill rotWithShape="0">
                <a:blip r:embed="rId3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104398" y="1627414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398" y="1627414"/>
                <a:ext cx="364677" cy="315690"/>
              </a:xfrm>
              <a:prstGeom prst="rect">
                <a:avLst/>
              </a:prstGeom>
              <a:blipFill rotWithShape="0">
                <a:blip r:embed="rId4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111173" y="3516080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73" y="3516080"/>
                <a:ext cx="364677" cy="315690"/>
              </a:xfrm>
              <a:prstGeom prst="rect">
                <a:avLst/>
              </a:prstGeom>
              <a:blipFill rotWithShape="0">
                <a:blip r:embed="rId5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294780" y="3169045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8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780" y="3169045"/>
                <a:ext cx="364677" cy="315690"/>
              </a:xfrm>
              <a:prstGeom prst="rect">
                <a:avLst/>
              </a:prstGeom>
              <a:blipFill rotWithShape="0">
                <a:blip r:embed="rId6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680126" y="931735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5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26" y="931735"/>
                <a:ext cx="364677" cy="315690"/>
              </a:xfrm>
              <a:prstGeom prst="rect">
                <a:avLst/>
              </a:prstGeom>
              <a:blipFill rotWithShape="0">
                <a:blip r:embed="rId7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903393" y="941854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6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93" y="941854"/>
                <a:ext cx="364677" cy="315690"/>
              </a:xfrm>
              <a:prstGeom prst="rect">
                <a:avLst/>
              </a:prstGeom>
              <a:blipFill rotWithShape="0">
                <a:blip r:embed="rId8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250572" y="3993672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572" y="3993672"/>
                <a:ext cx="364677" cy="315690"/>
              </a:xfrm>
              <a:prstGeom prst="rect">
                <a:avLst/>
              </a:prstGeom>
              <a:blipFill rotWithShape="0">
                <a:blip r:embed="rId9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5110331" y="2454593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7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331" y="2454593"/>
                <a:ext cx="364677" cy="315690"/>
              </a:xfrm>
              <a:prstGeom prst="rect">
                <a:avLst/>
              </a:prstGeom>
              <a:blipFill rotWithShape="0">
                <a:blip r:embed="rId10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918215" y="6019941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215" y="6019941"/>
                <a:ext cx="364677" cy="315690"/>
              </a:xfrm>
              <a:prstGeom prst="rect">
                <a:avLst/>
              </a:prstGeom>
              <a:blipFill rotWithShape="0">
                <a:blip r:embed="rId11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1146616" y="4907687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16" y="4907687"/>
                <a:ext cx="364677" cy="315690"/>
              </a:xfrm>
              <a:prstGeom prst="rect">
                <a:avLst/>
              </a:prstGeom>
              <a:blipFill rotWithShape="0">
                <a:blip r:embed="rId12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49282" y="1727437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82" y="1727437"/>
                <a:ext cx="1138981" cy="429992"/>
              </a:xfrm>
              <a:prstGeom prst="rect">
                <a:avLst/>
              </a:prstGeom>
              <a:blipFill rotWithShape="0">
                <a:blip r:embed="rId13"/>
                <a:stretch>
                  <a:fillRect l="-6452" r="-5376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 rot="19185515">
                <a:off x="1143529" y="2643227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85515">
                <a:off x="1143529" y="2643227"/>
                <a:ext cx="1138981" cy="429992"/>
              </a:xfrm>
              <a:prstGeom prst="rect">
                <a:avLst/>
              </a:prstGeom>
              <a:blipFill rotWithShape="0">
                <a:blip r:embed="rId14"/>
                <a:stretch>
                  <a:fillRect r="-4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 rot="2964624">
                <a:off x="1114664" y="3809169"/>
                <a:ext cx="1160000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64624">
                <a:off x="1114664" y="3809169"/>
                <a:ext cx="1160000" cy="429992"/>
              </a:xfrm>
              <a:prstGeom prst="rect">
                <a:avLst/>
              </a:prstGeom>
              <a:blipFill rotWithShape="0">
                <a:blip r:embed="rId15"/>
                <a:stretch>
                  <a:fillRect b="-36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69949" y="4309362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49" y="4309362"/>
                <a:ext cx="1138981" cy="429992"/>
              </a:xfrm>
              <a:prstGeom prst="rect">
                <a:avLst/>
              </a:prstGeom>
              <a:blipFill rotWithShape="0">
                <a:blip r:embed="rId16"/>
                <a:stretch>
                  <a:fillRect l="-6417" r="-4813"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 rot="18887555">
                <a:off x="2979974" y="2003163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7555">
                <a:off x="2979974" y="2003163"/>
                <a:ext cx="1138981" cy="413614"/>
              </a:xfrm>
              <a:prstGeom prst="rect">
                <a:avLst/>
              </a:prstGeom>
              <a:blipFill rotWithShape="0">
                <a:blip r:embed="rId17"/>
                <a:stretch>
                  <a:fillRect r="-4420" b="-1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3183548" y="2924153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48" y="2924153"/>
                <a:ext cx="1138981" cy="429992"/>
              </a:xfrm>
              <a:prstGeom prst="rect">
                <a:avLst/>
              </a:prstGeom>
              <a:blipFill rotWithShape="0">
                <a:blip r:embed="rId18"/>
                <a:stretch>
                  <a:fillRect l="-5882" r="-4813"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528567" y="1481341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67" y="1481341"/>
                <a:ext cx="1138981" cy="429992"/>
              </a:xfrm>
              <a:prstGeom prst="rect">
                <a:avLst/>
              </a:prstGeom>
              <a:blipFill rotWithShape="0">
                <a:blip r:embed="rId19"/>
                <a:stretch>
                  <a:fillRect l="-7487" r="-5348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 rot="19594018">
                <a:off x="3228727" y="3654990"/>
                <a:ext cx="1138981" cy="419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94018">
                <a:off x="3228727" y="3654990"/>
                <a:ext cx="1138981" cy="419024"/>
              </a:xfrm>
              <a:prstGeom prst="rect">
                <a:avLst/>
              </a:prstGeom>
              <a:blipFill rotWithShape="0">
                <a:blip r:embed="rId20"/>
                <a:stretch>
                  <a:fillRect l="-1031" r="-5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268011" y="4429455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011" y="4429455"/>
                <a:ext cx="1138981" cy="413614"/>
              </a:xfrm>
              <a:prstGeom prst="rect">
                <a:avLst/>
              </a:prstGeom>
              <a:blipFill rotWithShape="0">
                <a:blip r:embed="rId21"/>
                <a:stretch>
                  <a:fillRect l="-6417" r="-4813" b="-5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 rot="2162234">
                <a:off x="3233126" y="5141277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62234">
                <a:off x="3233126" y="5141277"/>
                <a:ext cx="1138981" cy="413614"/>
              </a:xfrm>
              <a:prstGeom prst="rect">
                <a:avLst/>
              </a:prstGeom>
              <a:blipFill rotWithShape="0">
                <a:blip r:embed="rId22"/>
                <a:stretch>
                  <a:fillRect l="-2083" b="-48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585" y="3800074"/>
            <a:ext cx="1294935" cy="521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Augmented grammar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345157" y="937605"/>
            <a:ext cx="967207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284410" y="946038"/>
            <a:ext cx="1027953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317709" y="842225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9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09" y="842225"/>
                <a:ext cx="364677" cy="315690"/>
              </a:xfrm>
              <a:prstGeom prst="rect">
                <a:avLst/>
              </a:prstGeom>
              <a:blipFill rotWithShape="0">
                <a:blip r:embed="rId23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/>
          <p:cNvSpPr/>
          <p:nvPr/>
        </p:nvSpPr>
        <p:spPr>
          <a:xfrm>
            <a:off x="7500048" y="1794416"/>
            <a:ext cx="95057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580497" y="2153803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475485" y="1343310"/>
            <a:ext cx="996035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90330" y="1398411"/>
            <a:ext cx="967207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a.A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08968" y="2255282"/>
            <a:ext cx="825648" cy="402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 ,S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13462" y="2262657"/>
            <a:ext cx="959428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8390793" y="1157147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6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793" y="1157147"/>
                <a:ext cx="364677" cy="315690"/>
              </a:xfrm>
              <a:prstGeom prst="rect">
                <a:avLst/>
              </a:prstGeom>
              <a:blipFill rotWithShape="0">
                <a:blip r:embed="rId24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5931691" y="2448466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7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91" y="2448466"/>
                <a:ext cx="364677" cy="315690"/>
              </a:xfrm>
              <a:prstGeom prst="rect">
                <a:avLst/>
              </a:prstGeom>
              <a:blipFill rotWithShape="0">
                <a:blip r:embed="rId25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>
            <a:endCxn id="71" idx="1"/>
          </p:cNvCxnSpPr>
          <p:nvPr/>
        </p:nvCxnSpPr>
        <p:spPr>
          <a:xfrm flipV="1">
            <a:off x="4975330" y="1139260"/>
            <a:ext cx="1309080" cy="35295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 rot="20658418">
                <a:off x="5045759" y="1294639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58418">
                <a:off x="5045759" y="1294639"/>
                <a:ext cx="1138981" cy="429992"/>
              </a:xfrm>
              <a:prstGeom prst="rect">
                <a:avLst/>
              </a:prstGeom>
              <a:blipFill rotWithShape="0">
                <a:blip r:embed="rId26"/>
                <a:stretch>
                  <a:fillRect l="-35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>
            <a:endCxn id="76" idx="1"/>
          </p:cNvCxnSpPr>
          <p:nvPr/>
        </p:nvCxnSpPr>
        <p:spPr>
          <a:xfrm flipV="1">
            <a:off x="4963222" y="1586190"/>
            <a:ext cx="2527108" cy="35188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 rot="21092283">
                <a:off x="6258243" y="1623448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92283">
                <a:off x="6258243" y="1623448"/>
                <a:ext cx="1138981" cy="429992"/>
              </a:xfrm>
              <a:prstGeom prst="rect">
                <a:avLst/>
              </a:prstGeom>
              <a:blipFill rotWithShape="0">
                <a:blip r:embed="rId27"/>
                <a:stretch>
                  <a:fillRect l="-4592" r="-45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>
            <a:off x="4965819" y="2235971"/>
            <a:ext cx="1347643" cy="2362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 rot="552552">
                <a:off x="5127965" y="1965851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2552">
                <a:off x="5127965" y="1965851"/>
                <a:ext cx="1138981" cy="429992"/>
              </a:xfrm>
              <a:prstGeom prst="rect">
                <a:avLst/>
              </a:prstGeom>
              <a:blipFill rotWithShape="0">
                <a:blip r:embed="rId28"/>
                <a:stretch>
                  <a:fillRect l="-4569" r="-3046" b="-2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ight Brace 86"/>
          <p:cNvSpPr/>
          <p:nvPr/>
        </p:nvSpPr>
        <p:spPr>
          <a:xfrm>
            <a:off x="8636812" y="1015346"/>
            <a:ext cx="498123" cy="5173437"/>
          </a:xfrm>
          <a:prstGeom prst="rightBrace">
            <a:avLst>
              <a:gd name="adj1" fmla="val 8333"/>
              <a:gd name="adj2" fmla="val 52525"/>
            </a:avLst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E47A1"/>
              </a:solidFill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26359" y="3451885"/>
            <a:ext cx="1752600" cy="688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+mj-lt"/>
              </a:rPr>
              <a:t>LR(1) item set </a:t>
            </a:r>
            <a:endParaRPr lang="en-US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333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9" grpId="0" animBg="1"/>
      <p:bldP spid="10" grpId="0"/>
      <p:bldP spid="11" grpId="0" animBg="1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4" grpId="2"/>
      <p:bldP spid="15" grpId="0" animBg="1"/>
      <p:bldP spid="16" grpId="0"/>
      <p:bldP spid="16" grpId="1"/>
      <p:bldP spid="16" grpId="2"/>
      <p:bldP spid="17" grpId="0"/>
      <p:bldP spid="17" grpId="1"/>
      <p:bldP spid="17" grpId="2"/>
      <p:bldP spid="18" grpId="0" animBg="1"/>
      <p:bldP spid="19" grpId="0"/>
      <p:bldP spid="19" grpId="1"/>
      <p:bldP spid="19" grpId="2"/>
      <p:bldP spid="20" grpId="0"/>
      <p:bldP spid="21" grpId="0" animBg="1"/>
      <p:bldP spid="22" grpId="0"/>
      <p:bldP spid="22" grpId="1"/>
      <p:bldP spid="22" grpId="2"/>
      <p:bldP spid="23" grpId="0"/>
      <p:bldP spid="23" grpId="1"/>
      <p:bldP spid="23" grpId="2"/>
      <p:bldP spid="24" grpId="0" animBg="1"/>
      <p:bldP spid="25" grpId="0"/>
      <p:bldP spid="25" grpId="1"/>
      <p:bldP spid="25" grpId="2"/>
      <p:bldP spid="26" grpId="0"/>
      <p:bldP spid="27" grpId="0" animBg="1"/>
      <p:bldP spid="28" grpId="0"/>
      <p:bldP spid="29" grpId="0"/>
      <p:bldP spid="30" grpId="0" animBg="1"/>
      <p:bldP spid="31" grpId="0"/>
      <p:bldP spid="32" grpId="0"/>
      <p:bldP spid="33" grpId="0" animBg="1"/>
      <p:bldP spid="34" grpId="0"/>
      <p:bldP spid="35" grpId="0" animBg="1"/>
      <p:bldP spid="36" grpId="0"/>
      <p:bldP spid="3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69" grpId="1"/>
      <p:bldP spid="70" grpId="0"/>
      <p:bldP spid="71" grpId="0" animBg="1"/>
      <p:bldP spid="72" grpId="0"/>
      <p:bldP spid="73" grpId="0"/>
      <p:bldP spid="74" grpId="0"/>
      <p:bldP spid="75" grpId="0" animBg="1"/>
      <p:bldP spid="76" grpId="0"/>
      <p:bldP spid="77" grpId="0"/>
      <p:bldP spid="78" grpId="0" animBg="1"/>
      <p:bldP spid="79" grpId="0"/>
      <p:bldP spid="80" grpId="0"/>
      <p:bldP spid="82" grpId="0"/>
      <p:bldP spid="84" grpId="0"/>
      <p:bldP spid="86" grpId="0"/>
      <p:bldP spid="87" grpId="0" animBg="1"/>
      <p:bldP spid="88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CLR(1)- canonical LR</a:t>
            </a:r>
          </a:p>
        </p:txBody>
      </p:sp>
      <p:sp>
        <p:nvSpPr>
          <p:cNvPr id="4" name="Rectangle 3"/>
          <p:cNvSpPr/>
          <p:nvPr/>
        </p:nvSpPr>
        <p:spPr>
          <a:xfrm>
            <a:off x="86092" y="5548380"/>
            <a:ext cx="1790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E47A1"/>
                </a:solidFill>
                <a:latin typeface="+mj-lt"/>
              </a:rPr>
              <a:t>S 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 AA</a:t>
            </a:r>
          </a:p>
          <a:p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A  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 | b</a:t>
            </a:r>
            <a:endParaRPr lang="en-US" sz="2400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182" y="2286000"/>
            <a:ext cx="772215" cy="324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S’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.S,$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061" y="2728907"/>
            <a:ext cx="979693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.AA,$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190" y="2971799"/>
            <a:ext cx="1156241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382" y="3347356"/>
            <a:ext cx="1002598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093" y="2209800"/>
            <a:ext cx="1173388" cy="1524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864" y="1270602"/>
            <a:ext cx="865234" cy="236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S’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S.,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396" y="1151163"/>
            <a:ext cx="967010" cy="489858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0569" y="2062842"/>
            <a:ext cx="934919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A.A,$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20570" y="2438399"/>
            <a:ext cx="89310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26013" y="2813956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82475" y="1981200"/>
            <a:ext cx="961811" cy="12083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48025" y="4421143"/>
            <a:ext cx="1247432" cy="364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48890" y="4765347"/>
            <a:ext cx="109207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7207" y="3897089"/>
            <a:ext cx="1186375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53911" y="4069005"/>
            <a:ext cx="1119672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a.A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2168" y="4894668"/>
            <a:ext cx="1255032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059" y="4864519"/>
            <a:ext cx="1135429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12648" y="1579123"/>
            <a:ext cx="95057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93097" y="1938510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73337" y="1128017"/>
            <a:ext cx="996035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02930" y="1183118"/>
            <a:ext cx="967207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a.A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65713" y="2735389"/>
            <a:ext cx="825648" cy="402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 ,S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06766" y="2784383"/>
            <a:ext cx="959428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20503" y="4825090"/>
            <a:ext cx="1189752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25945" y="5200647"/>
            <a:ext cx="1120763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.b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63663" y="4285585"/>
            <a:ext cx="1295793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15047" y="4460493"/>
            <a:ext cx="1368758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a.A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93282" y="5938156"/>
            <a:ext cx="1036806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84428" y="5938156"/>
            <a:ext cx="1190579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80761" y="1080558"/>
            <a:ext cx="983452" cy="287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AA. ,$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33475" y="979713"/>
            <a:ext cx="1026962" cy="489858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15047" y="3541932"/>
            <a:ext cx="1131662" cy="340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.,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64183" y="3514718"/>
            <a:ext cx="1182526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539642" y="1626055"/>
            <a:ext cx="1294" cy="57607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</p:cNvCxnSpPr>
          <p:nvPr/>
        </p:nvCxnSpPr>
        <p:spPr>
          <a:xfrm flipV="1">
            <a:off x="1259481" y="2256076"/>
            <a:ext cx="931199" cy="71572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35124" y="3704120"/>
            <a:ext cx="845637" cy="106458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51282" y="3744681"/>
            <a:ext cx="0" cy="1115568"/>
          </a:xfrm>
          <a:prstGeom prst="straightConnector1">
            <a:avLst/>
          </a:prstGeom>
          <a:ln w="25400">
            <a:solidFill>
              <a:srgbClr val="0E47A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477441" y="1461408"/>
            <a:ext cx="0" cy="521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139159" y="1387226"/>
            <a:ext cx="847442" cy="87972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138905" y="2990212"/>
            <a:ext cx="1280160" cy="2413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273582" y="3707940"/>
            <a:ext cx="1074272" cy="73662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89390" y="4785812"/>
            <a:ext cx="1069848" cy="93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73582" y="5163217"/>
            <a:ext cx="1007775" cy="798056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6092" y="1876422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2" y="1876422"/>
                <a:ext cx="364677" cy="315690"/>
              </a:xfrm>
              <a:prstGeom prst="rect">
                <a:avLst/>
              </a:prstGeom>
              <a:blipFill rotWithShape="0">
                <a:blip r:embed="rId2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105445" y="1262739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45" y="1262739"/>
                <a:ext cx="364677" cy="315690"/>
              </a:xfrm>
              <a:prstGeom prst="rect">
                <a:avLst/>
              </a:prstGeom>
              <a:blipFill rotWithShape="0">
                <a:blip r:embed="rId3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104398" y="1627414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398" y="1627414"/>
                <a:ext cx="364677" cy="315690"/>
              </a:xfrm>
              <a:prstGeom prst="rect">
                <a:avLst/>
              </a:prstGeom>
              <a:blipFill rotWithShape="0">
                <a:blip r:embed="rId4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111173" y="3516080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73" y="3516080"/>
                <a:ext cx="364677" cy="315690"/>
              </a:xfrm>
              <a:prstGeom prst="rect">
                <a:avLst/>
              </a:prstGeom>
              <a:blipFill rotWithShape="0">
                <a:blip r:embed="rId5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294780" y="3169045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8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780" y="3169045"/>
                <a:ext cx="364677" cy="315690"/>
              </a:xfrm>
              <a:prstGeom prst="rect">
                <a:avLst/>
              </a:prstGeom>
              <a:blipFill rotWithShape="0">
                <a:blip r:embed="rId6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680126" y="931735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5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26" y="931735"/>
                <a:ext cx="364677" cy="315690"/>
              </a:xfrm>
              <a:prstGeom prst="rect">
                <a:avLst/>
              </a:prstGeom>
              <a:blipFill rotWithShape="0">
                <a:blip r:embed="rId7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903393" y="941854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6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93" y="941854"/>
                <a:ext cx="364677" cy="315690"/>
              </a:xfrm>
              <a:prstGeom prst="rect">
                <a:avLst/>
              </a:prstGeom>
              <a:blipFill rotWithShape="0">
                <a:blip r:embed="rId8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250572" y="3993672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572" y="3993672"/>
                <a:ext cx="364677" cy="315690"/>
              </a:xfrm>
              <a:prstGeom prst="rect">
                <a:avLst/>
              </a:prstGeom>
              <a:blipFill rotWithShape="0">
                <a:blip r:embed="rId9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5110331" y="2454593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7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331" y="2454593"/>
                <a:ext cx="364677" cy="315690"/>
              </a:xfrm>
              <a:prstGeom prst="rect">
                <a:avLst/>
              </a:prstGeom>
              <a:blipFill rotWithShape="0">
                <a:blip r:embed="rId10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918215" y="6019941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215" y="6019941"/>
                <a:ext cx="364677" cy="315690"/>
              </a:xfrm>
              <a:prstGeom prst="rect">
                <a:avLst/>
              </a:prstGeom>
              <a:blipFill rotWithShape="0">
                <a:blip r:embed="rId11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1146616" y="4907687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16" y="4907687"/>
                <a:ext cx="364677" cy="315690"/>
              </a:xfrm>
              <a:prstGeom prst="rect">
                <a:avLst/>
              </a:prstGeom>
              <a:blipFill rotWithShape="0">
                <a:blip r:embed="rId12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49282" y="1727437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82" y="1727437"/>
                <a:ext cx="1138981" cy="429992"/>
              </a:xfrm>
              <a:prstGeom prst="rect">
                <a:avLst/>
              </a:prstGeom>
              <a:blipFill rotWithShape="0">
                <a:blip r:embed="rId13"/>
                <a:stretch>
                  <a:fillRect l="-6452" r="-5376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 rot="19185515">
                <a:off x="1143529" y="2643227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85515">
                <a:off x="1143529" y="2643227"/>
                <a:ext cx="1138981" cy="429992"/>
              </a:xfrm>
              <a:prstGeom prst="rect">
                <a:avLst/>
              </a:prstGeom>
              <a:blipFill rotWithShape="0">
                <a:blip r:embed="rId14"/>
                <a:stretch>
                  <a:fillRect r="-4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 rot="2964624">
                <a:off x="1114664" y="3809169"/>
                <a:ext cx="1160000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64624">
                <a:off x="1114664" y="3809169"/>
                <a:ext cx="1160000" cy="429992"/>
              </a:xfrm>
              <a:prstGeom prst="rect">
                <a:avLst/>
              </a:prstGeom>
              <a:blipFill rotWithShape="0">
                <a:blip r:embed="rId15"/>
                <a:stretch>
                  <a:fillRect b="-36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69949" y="4309362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49" y="4309362"/>
                <a:ext cx="1138981" cy="429992"/>
              </a:xfrm>
              <a:prstGeom prst="rect">
                <a:avLst/>
              </a:prstGeom>
              <a:blipFill rotWithShape="0">
                <a:blip r:embed="rId16"/>
                <a:stretch>
                  <a:fillRect l="-6417" r="-4813"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 rot="18887555">
                <a:off x="2979974" y="2003163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7555">
                <a:off x="2979974" y="2003163"/>
                <a:ext cx="1138981" cy="413614"/>
              </a:xfrm>
              <a:prstGeom prst="rect">
                <a:avLst/>
              </a:prstGeom>
              <a:blipFill rotWithShape="0">
                <a:blip r:embed="rId17"/>
                <a:stretch>
                  <a:fillRect r="-4420" b="-1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3183548" y="2924153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48" y="2924153"/>
                <a:ext cx="1138981" cy="429992"/>
              </a:xfrm>
              <a:prstGeom prst="rect">
                <a:avLst/>
              </a:prstGeom>
              <a:blipFill rotWithShape="0">
                <a:blip r:embed="rId18"/>
                <a:stretch>
                  <a:fillRect l="-5882" r="-4813"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528567" y="1481341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67" y="1481341"/>
                <a:ext cx="1138981" cy="429992"/>
              </a:xfrm>
              <a:prstGeom prst="rect">
                <a:avLst/>
              </a:prstGeom>
              <a:blipFill rotWithShape="0">
                <a:blip r:embed="rId19"/>
                <a:stretch>
                  <a:fillRect l="-7487" r="-5348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 rot="19594018">
                <a:off x="3228727" y="3654990"/>
                <a:ext cx="1138981" cy="419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94018">
                <a:off x="3228727" y="3654990"/>
                <a:ext cx="1138981" cy="419024"/>
              </a:xfrm>
              <a:prstGeom prst="rect">
                <a:avLst/>
              </a:prstGeom>
              <a:blipFill rotWithShape="0">
                <a:blip r:embed="rId20"/>
                <a:stretch>
                  <a:fillRect l="-1031" r="-5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268011" y="4429455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011" y="4429455"/>
                <a:ext cx="1138981" cy="413614"/>
              </a:xfrm>
              <a:prstGeom prst="rect">
                <a:avLst/>
              </a:prstGeom>
              <a:blipFill rotWithShape="0">
                <a:blip r:embed="rId21"/>
                <a:stretch>
                  <a:fillRect l="-6417" r="-4813" b="-5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 rot="2162234">
                <a:off x="3233126" y="5141277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62234">
                <a:off x="3233126" y="5141277"/>
                <a:ext cx="1138981" cy="413614"/>
              </a:xfrm>
              <a:prstGeom prst="rect">
                <a:avLst/>
              </a:prstGeom>
              <a:blipFill rotWithShape="0">
                <a:blip r:embed="rId22"/>
                <a:stretch>
                  <a:fillRect l="-2083" b="-48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6345157" y="937605"/>
            <a:ext cx="967207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284410" y="946038"/>
            <a:ext cx="1027953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317709" y="842225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9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09" y="842225"/>
                <a:ext cx="364677" cy="315690"/>
              </a:xfrm>
              <a:prstGeom prst="rect">
                <a:avLst/>
              </a:prstGeom>
              <a:blipFill rotWithShape="0">
                <a:blip r:embed="rId23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671400"/>
              </p:ext>
            </p:extLst>
          </p:nvPr>
        </p:nvGraphicFramePr>
        <p:xfrm>
          <a:off x="6232525" y="2935346"/>
          <a:ext cx="3205217" cy="351864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6762"/>
                <a:gridCol w="568917"/>
                <a:gridCol w="492850"/>
                <a:gridCol w="768721"/>
                <a:gridCol w="416088"/>
                <a:gridCol w="391879"/>
              </a:tblGrid>
              <a:tr h="369808">
                <a:tc rowSpan="2"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Item set</a:t>
                      </a:r>
                      <a:endParaRPr lang="en-US" i="0" dirty="0"/>
                    </a:p>
                  </a:txBody>
                  <a:tcPr marL="9144" marR="9144" marT="0" marB="0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 to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263951">
                <a:tc vMerge="1"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</a:tr>
              <a:tr h="275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S3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S4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2788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tx2"/>
                          </a:solidFill>
                        </a:rPr>
                        <a:t>Accept</a:t>
                      </a:r>
                      <a:endParaRPr lang="en-US" sz="1700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2783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S6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S7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S3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S4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R3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R3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R1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S6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S7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121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R3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152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121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</a:tbl>
          </a:graphicData>
        </a:graphic>
      </p:graphicFrame>
      <p:sp>
        <p:nvSpPr>
          <p:cNvPr id="73" name="Rectangle 72"/>
          <p:cNvSpPr/>
          <p:nvPr/>
        </p:nvSpPr>
        <p:spPr>
          <a:xfrm>
            <a:off x="7500048" y="1794416"/>
            <a:ext cx="95057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580497" y="2153803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475485" y="1343310"/>
            <a:ext cx="996035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90330" y="1398411"/>
            <a:ext cx="967207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a.A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08968" y="2255282"/>
            <a:ext cx="825648" cy="402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 ,S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13462" y="2262657"/>
            <a:ext cx="959428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8390793" y="1157147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6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793" y="1157147"/>
                <a:ext cx="364677" cy="315690"/>
              </a:xfrm>
              <a:prstGeom prst="rect">
                <a:avLst/>
              </a:prstGeom>
              <a:blipFill rotWithShape="0">
                <a:blip r:embed="rId24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5931691" y="2448466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7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91" y="2448466"/>
                <a:ext cx="364677" cy="315690"/>
              </a:xfrm>
              <a:prstGeom prst="rect">
                <a:avLst/>
              </a:prstGeom>
              <a:blipFill rotWithShape="0">
                <a:blip r:embed="rId25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>
            <a:endCxn id="70" idx="1"/>
          </p:cNvCxnSpPr>
          <p:nvPr/>
        </p:nvCxnSpPr>
        <p:spPr>
          <a:xfrm flipV="1">
            <a:off x="4975330" y="1139260"/>
            <a:ext cx="1309080" cy="35295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 rot="20658418">
                <a:off x="5045759" y="1294639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58418">
                <a:off x="5045759" y="1294639"/>
                <a:ext cx="1138981" cy="429992"/>
              </a:xfrm>
              <a:prstGeom prst="rect">
                <a:avLst/>
              </a:prstGeom>
              <a:blipFill rotWithShape="0">
                <a:blip r:embed="rId26"/>
                <a:stretch>
                  <a:fillRect l="-35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>
            <a:endCxn id="76" idx="1"/>
          </p:cNvCxnSpPr>
          <p:nvPr/>
        </p:nvCxnSpPr>
        <p:spPr>
          <a:xfrm flipV="1">
            <a:off x="4963222" y="1586190"/>
            <a:ext cx="2527108" cy="35188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 rot="21092283">
                <a:off x="6258243" y="1623448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92283">
                <a:off x="6258243" y="1623448"/>
                <a:ext cx="1138981" cy="429992"/>
              </a:xfrm>
              <a:prstGeom prst="rect">
                <a:avLst/>
              </a:prstGeom>
              <a:blipFill rotWithShape="0">
                <a:blip r:embed="rId27"/>
                <a:stretch>
                  <a:fillRect l="-4592" r="-45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>
            <a:off x="4965819" y="2235971"/>
            <a:ext cx="1347643" cy="2362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 rot="552552">
                <a:off x="5127965" y="1965851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2552">
                <a:off x="5127965" y="1965851"/>
                <a:ext cx="1138981" cy="429992"/>
              </a:xfrm>
              <a:prstGeom prst="rect">
                <a:avLst/>
              </a:prstGeom>
              <a:blipFill rotWithShape="0">
                <a:blip r:embed="rId28"/>
                <a:stretch>
                  <a:fillRect l="-4569" r="-3046" b="-2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/>
          <p:cNvSpPr/>
          <p:nvPr/>
        </p:nvSpPr>
        <p:spPr>
          <a:xfrm>
            <a:off x="8785063" y="3625627"/>
            <a:ext cx="130917" cy="161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135061" y="3622046"/>
            <a:ext cx="191475" cy="202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966972" y="3593825"/>
            <a:ext cx="235435" cy="23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496342" y="3602087"/>
            <a:ext cx="248825" cy="222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922939" y="3909210"/>
            <a:ext cx="665884" cy="194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135061" y="4152475"/>
            <a:ext cx="225068" cy="201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976192" y="4158396"/>
            <a:ext cx="228120" cy="23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499558" y="4152475"/>
            <a:ext cx="228120" cy="23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097248" y="4441154"/>
            <a:ext cx="275153" cy="26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947716" y="4449155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499558" y="4453619"/>
            <a:ext cx="228120" cy="197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941005" y="4747781"/>
            <a:ext cx="263306" cy="219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483381" y="4763127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124780" y="5051927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9097248" y="5368572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964046" y="5368572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498199" y="5351892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119825" y="5668486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976192" y="5933591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87678" y="5940657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125676" y="6220601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613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6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31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31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1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33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34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4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4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36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36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10" grpId="0"/>
      <p:bldP spid="10" grpId="1"/>
      <p:bldP spid="12" grpId="0"/>
      <p:bldP spid="12" grpId="1"/>
      <p:bldP spid="13" grpId="0"/>
      <p:bldP spid="13" grpId="1"/>
      <p:bldP spid="14" grpId="0"/>
      <p:bldP spid="14" grpId="1"/>
      <p:bldP spid="16" grpId="0"/>
      <p:bldP spid="16" grpId="1"/>
      <p:bldP spid="17" grpId="0"/>
      <p:bldP spid="17" grpId="1"/>
      <p:bldP spid="19" grpId="0"/>
      <p:bldP spid="19" grpId="1"/>
      <p:bldP spid="20" grpId="0"/>
      <p:bldP spid="20" grpId="1"/>
      <p:bldP spid="22" grpId="0"/>
      <p:bldP spid="22" grpId="1"/>
      <p:bldP spid="23" grpId="0"/>
      <p:bldP spid="23" grpId="1"/>
      <p:bldP spid="25" grpId="0"/>
      <p:bldP spid="25" grpId="1"/>
      <p:bldP spid="26" grpId="0"/>
      <p:bldP spid="26" grpId="1"/>
      <p:bldP spid="34" grpId="0"/>
      <p:bldP spid="34" grpId="1"/>
      <p:bldP spid="36" grpId="0"/>
      <p:bldP spid="36" grpId="1"/>
      <p:bldP spid="69" grpId="0"/>
      <p:bldP spid="69" grpId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Methods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46086" y="863444"/>
            <a:ext cx="904875" cy="4286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78279" y="1958006"/>
            <a:ext cx="1985963" cy="436570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1292" y="1961041"/>
            <a:ext cx="3258632" cy="457200"/>
          </a:xfrm>
          <a:prstGeom prst="rect">
            <a:avLst/>
          </a:prstGeom>
          <a:solidFill>
            <a:srgbClr val="03A9F5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39279" y="2680143"/>
            <a:ext cx="2415128" cy="44719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40781" y="3336894"/>
            <a:ext cx="2413626" cy="1004732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(predictive Parsing)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11064" y="3646140"/>
            <a:ext cx="1492094" cy="399545"/>
          </a:xfrm>
          <a:prstGeom prst="rect">
            <a:avLst/>
          </a:prstGeom>
          <a:solidFill>
            <a:srgbClr val="0972C6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01706" y="2672798"/>
            <a:ext cx="2322105" cy="46188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966949" y="5498468"/>
            <a:ext cx="973191" cy="3741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LALR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70022" y="4823979"/>
            <a:ext cx="970118" cy="37810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CLR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953693" y="4171430"/>
            <a:ext cx="970118" cy="35272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SLR </a:t>
            </a:r>
          </a:p>
        </p:txBody>
      </p:sp>
      <p:cxnSp>
        <p:nvCxnSpPr>
          <p:cNvPr id="14" name="AutoShape 14"/>
          <p:cNvCxnSpPr>
            <a:cxnSpLocks noChangeShapeType="1"/>
            <a:stCxn id="4" idx="2"/>
            <a:endCxn id="20" idx="0"/>
          </p:cNvCxnSpPr>
          <p:nvPr/>
        </p:nvCxnSpPr>
        <p:spPr bwMode="auto">
          <a:xfrm flipH="1">
            <a:off x="3721461" y="1292069"/>
            <a:ext cx="2177063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2"/>
            <a:endCxn id="21" idx="0"/>
          </p:cNvCxnSpPr>
          <p:nvPr/>
        </p:nvCxnSpPr>
        <p:spPr bwMode="auto">
          <a:xfrm>
            <a:off x="5898524" y="1292069"/>
            <a:ext cx="2250942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>
            <a:off x="2009626" y="2394576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</p:cNvCxnSpPr>
          <p:nvPr/>
        </p:nvCxnSpPr>
        <p:spPr bwMode="auto">
          <a:xfrm>
            <a:off x="2004004" y="2907701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476120" y="5186897"/>
            <a:ext cx="1078287" cy="67846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479461" y="4505575"/>
            <a:ext cx="1074946" cy="42882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03989" y="1884841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31994" y="1884841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AutoShape 17"/>
          <p:cNvCxnSpPr>
            <a:cxnSpLocks noChangeShapeType="1"/>
          </p:cNvCxnSpPr>
          <p:nvPr/>
        </p:nvCxnSpPr>
        <p:spPr bwMode="auto">
          <a:xfrm>
            <a:off x="1994646" y="3838218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>
            <a:off x="3329387" y="4735093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7"/>
          <p:cNvCxnSpPr>
            <a:cxnSpLocks noChangeShapeType="1"/>
          </p:cNvCxnSpPr>
          <p:nvPr/>
        </p:nvCxnSpPr>
        <p:spPr bwMode="auto">
          <a:xfrm>
            <a:off x="3314832" y="5514136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/>
          <p:nvPr/>
        </p:nvCxnSpPr>
        <p:spPr>
          <a:xfrm flipV="1">
            <a:off x="3329387" y="4341626"/>
            <a:ext cx="0" cy="117251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AutoShape 16"/>
          <p:cNvCxnSpPr>
            <a:cxnSpLocks noChangeShapeType="1"/>
          </p:cNvCxnSpPr>
          <p:nvPr/>
        </p:nvCxnSpPr>
        <p:spPr bwMode="auto">
          <a:xfrm>
            <a:off x="6473686" y="2434603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>
            <a:off x="6468064" y="2947728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7"/>
          <p:cNvCxnSpPr>
            <a:cxnSpLocks noChangeShapeType="1"/>
          </p:cNvCxnSpPr>
          <p:nvPr/>
        </p:nvCxnSpPr>
        <p:spPr bwMode="auto">
          <a:xfrm>
            <a:off x="6458706" y="3878245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7"/>
          <p:cNvCxnSpPr>
            <a:cxnSpLocks noChangeShapeType="1"/>
          </p:cNvCxnSpPr>
          <p:nvPr/>
        </p:nvCxnSpPr>
        <p:spPr bwMode="auto">
          <a:xfrm>
            <a:off x="7810693" y="4341626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7"/>
          <p:cNvCxnSpPr>
            <a:cxnSpLocks noChangeShapeType="1"/>
          </p:cNvCxnSpPr>
          <p:nvPr/>
        </p:nvCxnSpPr>
        <p:spPr bwMode="auto">
          <a:xfrm>
            <a:off x="7827528" y="5019999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/>
          <p:nvPr/>
        </p:nvCxnSpPr>
        <p:spPr>
          <a:xfrm flipV="1">
            <a:off x="7808683" y="4045173"/>
            <a:ext cx="2010" cy="166532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AutoShape 17"/>
          <p:cNvCxnSpPr>
            <a:cxnSpLocks noChangeShapeType="1"/>
          </p:cNvCxnSpPr>
          <p:nvPr/>
        </p:nvCxnSpPr>
        <p:spPr bwMode="auto">
          <a:xfrm>
            <a:off x="7789332" y="5710499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0507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218089" y="3623517"/>
            <a:ext cx="1131662" cy="340901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.,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LALR(1)- look ahead LR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9134" y="5629965"/>
            <a:ext cx="1790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E47A1"/>
                </a:solidFill>
                <a:latin typeface="+mj-lt"/>
              </a:rPr>
              <a:t>S 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 AA</a:t>
            </a:r>
          </a:p>
          <a:p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A  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 | b</a:t>
            </a:r>
            <a:endParaRPr lang="en-US" sz="2400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4224" y="2367585"/>
            <a:ext cx="772215" cy="324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S’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.S,$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5103" y="2810492"/>
            <a:ext cx="979693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.AA,$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5232" y="3053384"/>
            <a:ext cx="1156241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35424" y="3428941"/>
            <a:ext cx="1002598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89135" y="2291385"/>
            <a:ext cx="1173388" cy="1524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9906" y="1352187"/>
            <a:ext cx="865234" cy="236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S’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S.,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23438" y="1232748"/>
            <a:ext cx="967010" cy="489858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23611" y="2144427"/>
            <a:ext cx="934919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A.A,$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3612" y="2519984"/>
            <a:ext cx="89310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29055" y="2895541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85517" y="2062785"/>
            <a:ext cx="961811" cy="12083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51067" y="4502728"/>
            <a:ext cx="1247432" cy="364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51932" y="4846932"/>
            <a:ext cx="109207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90249" y="3978674"/>
            <a:ext cx="1186375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6953" y="4150590"/>
            <a:ext cx="1119672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a.A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25210" y="4976253"/>
            <a:ext cx="1255032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68101" y="4946104"/>
            <a:ext cx="1135429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15690" y="1660708"/>
            <a:ext cx="95057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96139" y="2020095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76379" y="1209602"/>
            <a:ext cx="996035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05972" y="1264703"/>
            <a:ext cx="967207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a.A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68755" y="2816974"/>
            <a:ext cx="825648" cy="402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 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09808" y="2865968"/>
            <a:ext cx="959428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23545" y="4906675"/>
            <a:ext cx="1189752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28987" y="5282232"/>
            <a:ext cx="1120763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.b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66705" y="4367170"/>
            <a:ext cx="1295793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18089" y="4542078"/>
            <a:ext cx="1368758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a.A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96324" y="6019741"/>
            <a:ext cx="1036806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87065" y="5981575"/>
            <a:ext cx="1190579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83803" y="1162143"/>
            <a:ext cx="983452" cy="287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AA. ,$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36517" y="1061298"/>
            <a:ext cx="1026962" cy="489858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67225" y="3596303"/>
            <a:ext cx="1182526" cy="386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2342684" y="1707640"/>
            <a:ext cx="1294" cy="57607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</p:cNvCxnSpPr>
          <p:nvPr/>
        </p:nvCxnSpPr>
        <p:spPr>
          <a:xfrm flipV="1">
            <a:off x="3062523" y="2337661"/>
            <a:ext cx="931199" cy="71572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038166" y="3785705"/>
            <a:ext cx="845637" cy="106458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354324" y="3826266"/>
            <a:ext cx="0" cy="1115568"/>
          </a:xfrm>
          <a:prstGeom prst="straightConnector1">
            <a:avLst/>
          </a:prstGeom>
          <a:ln w="25400">
            <a:solidFill>
              <a:srgbClr val="0E47A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280483" y="1542993"/>
            <a:ext cx="0" cy="52120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942201" y="1468811"/>
            <a:ext cx="847442" cy="87972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941947" y="3071797"/>
            <a:ext cx="1280160" cy="2413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076624" y="3789525"/>
            <a:ext cx="1074272" cy="73662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092432" y="4867397"/>
            <a:ext cx="1069848" cy="93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76624" y="5244802"/>
            <a:ext cx="1007775" cy="798056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889134" y="1958007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34" y="1958007"/>
                <a:ext cx="364677" cy="315690"/>
              </a:xfrm>
              <a:prstGeom prst="rect">
                <a:avLst/>
              </a:prstGeom>
              <a:blipFill rotWithShape="0">
                <a:blip r:embed="rId2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908487" y="1344324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487" y="1344324"/>
                <a:ext cx="364677" cy="315690"/>
              </a:xfrm>
              <a:prstGeom prst="rect">
                <a:avLst/>
              </a:prstGeom>
              <a:blipFill rotWithShape="0">
                <a:blip r:embed="rId3"/>
                <a:stretch>
                  <a:fillRect l="-3333" b="-9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907440" y="1708999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40" y="1708999"/>
                <a:ext cx="364677" cy="315690"/>
              </a:xfrm>
              <a:prstGeom prst="rect">
                <a:avLst/>
              </a:prstGeom>
              <a:blipFill rotWithShape="0">
                <a:blip r:embed="rId4"/>
                <a:stretch>
                  <a:fillRect l="-333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914215" y="3597665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215" y="3597665"/>
                <a:ext cx="364677" cy="315690"/>
              </a:xfrm>
              <a:prstGeom prst="rect">
                <a:avLst/>
              </a:prstGeom>
              <a:blipFill rotWithShape="0">
                <a:blip r:embed="rId5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097822" y="3250630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8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822" y="3250630"/>
                <a:ext cx="364677" cy="315690"/>
              </a:xfrm>
              <a:prstGeom prst="rect">
                <a:avLst/>
              </a:prstGeom>
              <a:blipFill rotWithShape="0">
                <a:blip r:embed="rId6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483168" y="1013320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5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168" y="1013320"/>
                <a:ext cx="364677" cy="315690"/>
              </a:xfrm>
              <a:prstGeom prst="rect">
                <a:avLst/>
              </a:prstGeom>
              <a:blipFill rotWithShape="0">
                <a:blip r:embed="rId7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706435" y="1023439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6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435" y="1023439"/>
                <a:ext cx="364677" cy="315690"/>
              </a:xfrm>
              <a:prstGeom prst="rect">
                <a:avLst/>
              </a:prstGeom>
              <a:blipFill rotWithShape="0">
                <a:blip r:embed="rId8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053614" y="4075257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614" y="4075257"/>
                <a:ext cx="364677" cy="315690"/>
              </a:xfrm>
              <a:prstGeom prst="rect">
                <a:avLst/>
              </a:prstGeom>
              <a:blipFill rotWithShape="0">
                <a:blip r:embed="rId9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913373" y="2536178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7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373" y="2536178"/>
                <a:ext cx="364677" cy="315690"/>
              </a:xfrm>
              <a:prstGeom prst="rect">
                <a:avLst/>
              </a:prstGeom>
              <a:blipFill rotWithShape="0">
                <a:blip r:embed="rId10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5721257" y="6101526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257" y="6101526"/>
                <a:ext cx="364677" cy="315690"/>
              </a:xfrm>
              <a:prstGeom prst="rect">
                <a:avLst/>
              </a:prstGeom>
              <a:blipFill rotWithShape="0">
                <a:blip r:embed="rId11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2949658" y="4989272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658" y="4989272"/>
                <a:ext cx="364677" cy="315690"/>
              </a:xfrm>
              <a:prstGeom prst="rect">
                <a:avLst/>
              </a:prstGeom>
              <a:blipFill rotWithShape="0">
                <a:blip r:embed="rId12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2452324" y="1809022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324" y="1809022"/>
                <a:ext cx="1138981" cy="429992"/>
              </a:xfrm>
              <a:prstGeom prst="rect">
                <a:avLst/>
              </a:prstGeom>
              <a:blipFill rotWithShape="0">
                <a:blip r:embed="rId13"/>
                <a:stretch>
                  <a:fillRect l="-5882" r="-4813"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 rot="19185515">
                <a:off x="2946571" y="2724812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85515">
                <a:off x="2946571" y="2724812"/>
                <a:ext cx="1138981" cy="429992"/>
              </a:xfrm>
              <a:prstGeom prst="rect">
                <a:avLst/>
              </a:prstGeom>
              <a:blipFill rotWithShape="0">
                <a:blip r:embed="rId14"/>
                <a:stretch>
                  <a:fillRect r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 rot="2964624">
                <a:off x="2917706" y="3890754"/>
                <a:ext cx="1160000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64624">
                <a:off x="2917706" y="3890754"/>
                <a:ext cx="1160000" cy="429992"/>
              </a:xfrm>
              <a:prstGeom prst="rect">
                <a:avLst/>
              </a:prstGeom>
              <a:blipFill rotWithShape="0">
                <a:blip r:embed="rId15"/>
                <a:stretch>
                  <a:fillRect b="-36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2472991" y="4390947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91" y="4390947"/>
                <a:ext cx="1138981" cy="429992"/>
              </a:xfrm>
              <a:prstGeom prst="rect">
                <a:avLst/>
              </a:prstGeom>
              <a:blipFill rotWithShape="0">
                <a:blip r:embed="rId16"/>
                <a:stretch>
                  <a:fillRect l="-6417" r="-4813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 rot="18887555">
                <a:off x="4783016" y="2084748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7555">
                <a:off x="4783016" y="2084748"/>
                <a:ext cx="1138981" cy="413614"/>
              </a:xfrm>
              <a:prstGeom prst="rect">
                <a:avLst/>
              </a:prstGeom>
              <a:blipFill rotWithShape="0">
                <a:blip r:embed="rId17"/>
                <a:stretch>
                  <a:fillRect r="-5000" b="-10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986590" y="3005738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590" y="3005738"/>
                <a:ext cx="1138981" cy="429992"/>
              </a:xfrm>
              <a:prstGeom prst="rect">
                <a:avLst/>
              </a:prstGeom>
              <a:blipFill rotWithShape="0">
                <a:blip r:embed="rId18"/>
                <a:stretch>
                  <a:fillRect l="-5882" r="-4813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331609" y="1562926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609" y="1562926"/>
                <a:ext cx="1138981" cy="429992"/>
              </a:xfrm>
              <a:prstGeom prst="rect">
                <a:avLst/>
              </a:prstGeom>
              <a:blipFill rotWithShape="0">
                <a:blip r:embed="rId19"/>
                <a:stretch>
                  <a:fillRect l="-7527" r="-5914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 rot="19594018">
                <a:off x="5031769" y="3736575"/>
                <a:ext cx="1138981" cy="419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94018">
                <a:off x="5031769" y="3736575"/>
                <a:ext cx="1138981" cy="419024"/>
              </a:xfrm>
              <a:prstGeom prst="rect">
                <a:avLst/>
              </a:prstGeom>
              <a:blipFill rotWithShape="0">
                <a:blip r:embed="rId20"/>
                <a:stretch>
                  <a:fillRect l="-513" r="-51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5071053" y="4511040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53" y="4511040"/>
                <a:ext cx="1138981" cy="413614"/>
              </a:xfrm>
              <a:prstGeom prst="rect">
                <a:avLst/>
              </a:prstGeom>
              <a:blipFill rotWithShape="0">
                <a:blip r:embed="rId21"/>
                <a:stretch>
                  <a:fillRect l="-6952" r="-4813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 rot="2162234">
                <a:off x="5036168" y="5222862"/>
                <a:ext cx="1138981" cy="413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62234">
                <a:off x="5036168" y="5222862"/>
                <a:ext cx="1138981" cy="413614"/>
              </a:xfrm>
              <a:prstGeom prst="rect">
                <a:avLst/>
              </a:prstGeom>
              <a:blipFill rotWithShape="0">
                <a:blip r:embed="rId22"/>
                <a:stretch>
                  <a:fillRect l="-2083" b="-4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8148199" y="1019190"/>
            <a:ext cx="967207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87452" y="1027623"/>
            <a:ext cx="1027953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9120751" y="923810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9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751" y="923810"/>
                <a:ext cx="364677" cy="315690"/>
              </a:xfrm>
              <a:prstGeom prst="rect">
                <a:avLst/>
              </a:prstGeom>
              <a:blipFill rotWithShape="0">
                <a:blip r:embed="rId23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9303090" y="1876001"/>
            <a:ext cx="950574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383539" y="2235388"/>
            <a:ext cx="838200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b, 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278527" y="1424895"/>
            <a:ext cx="996035" cy="128451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293372" y="1479996"/>
            <a:ext cx="967207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a.A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212010" y="2336867"/>
            <a:ext cx="825648" cy="402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 ,$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16504" y="2344242"/>
            <a:ext cx="959428" cy="386444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10193835" y="1238732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6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835" y="1238732"/>
                <a:ext cx="364677" cy="315690"/>
              </a:xfrm>
              <a:prstGeom prst="rect">
                <a:avLst/>
              </a:prstGeom>
              <a:blipFill rotWithShape="0">
                <a:blip r:embed="rId24"/>
                <a:stretch>
                  <a:fillRect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7734733" y="2530051"/>
                <a:ext cx="364677" cy="315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7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733" y="2530051"/>
                <a:ext cx="364677" cy="315690"/>
              </a:xfrm>
              <a:prstGeom prst="rect">
                <a:avLst/>
              </a:prstGeom>
              <a:blipFill rotWithShape="0">
                <a:blip r:embed="rId25"/>
                <a:stretch>
                  <a:fillRect b="-32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endCxn id="70" idx="1"/>
          </p:cNvCxnSpPr>
          <p:nvPr/>
        </p:nvCxnSpPr>
        <p:spPr>
          <a:xfrm flipV="1">
            <a:off x="6778372" y="1220845"/>
            <a:ext cx="1309080" cy="35295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 rot="20658418">
                <a:off x="6848801" y="1376224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58418">
                <a:off x="6848801" y="1376224"/>
                <a:ext cx="1138981" cy="429992"/>
              </a:xfrm>
              <a:prstGeom prst="rect">
                <a:avLst/>
              </a:prstGeom>
              <a:blipFill rotWithShape="0">
                <a:blip r:embed="rId26"/>
                <a:stretch>
                  <a:fillRect l="-4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>
            <a:endCxn id="75" idx="1"/>
          </p:cNvCxnSpPr>
          <p:nvPr/>
        </p:nvCxnSpPr>
        <p:spPr>
          <a:xfrm flipV="1">
            <a:off x="6766264" y="1667775"/>
            <a:ext cx="2527108" cy="35188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 rot="21092283">
                <a:off x="8061285" y="1705033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92283">
                <a:off x="8061285" y="1705033"/>
                <a:ext cx="1138981" cy="429992"/>
              </a:xfrm>
              <a:prstGeom prst="rect">
                <a:avLst/>
              </a:prstGeom>
              <a:blipFill rotWithShape="0">
                <a:blip r:embed="rId27"/>
                <a:stretch>
                  <a:fillRect l="-4592" r="-45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>
          <a:xfrm>
            <a:off x="6768861" y="2317556"/>
            <a:ext cx="1347643" cy="2362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 rot="552552">
                <a:off x="6931007" y="2047436"/>
                <a:ext cx="1138981" cy="429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b="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7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2552">
                <a:off x="6931007" y="2047436"/>
                <a:ext cx="1138981" cy="429992"/>
              </a:xfrm>
              <a:prstGeom prst="rect">
                <a:avLst/>
              </a:prstGeom>
              <a:blipFill rotWithShape="0">
                <a:blip r:embed="rId28"/>
                <a:stretch>
                  <a:fillRect l="-4569" r="-3046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10143645" y="3720375"/>
            <a:ext cx="237340" cy="154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546222" y="3710729"/>
            <a:ext cx="237340" cy="154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378133" y="3708266"/>
            <a:ext cx="237340" cy="154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918988" y="3716528"/>
            <a:ext cx="237340" cy="154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533950" y="4262367"/>
            <a:ext cx="237340" cy="154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387353" y="4221320"/>
            <a:ext cx="228120" cy="23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923598" y="4215399"/>
            <a:ext cx="228120" cy="23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0568366" y="4542078"/>
            <a:ext cx="215196" cy="17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358877" y="4526147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923598" y="4543490"/>
            <a:ext cx="228120" cy="197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352166" y="4810705"/>
            <a:ext cx="263306" cy="219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894542" y="4826051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535941" y="5114851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0508409" y="5445564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375207" y="5445564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909360" y="5414816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387353" y="5996515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898839" y="6003581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733795" y="6201940"/>
            <a:ext cx="256595" cy="21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387353" y="3095927"/>
            <a:ext cx="1645289" cy="470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latin typeface="+mj-lt"/>
              </a:rPr>
              <a:t>CLR</a:t>
            </a:r>
            <a:endParaRPr lang="en-US" sz="22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139996" y="3526192"/>
            <a:ext cx="1838412" cy="128451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163962" y="3145183"/>
                <a:ext cx="451510" cy="2972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36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962" y="3145183"/>
                <a:ext cx="451510" cy="297295"/>
              </a:xfrm>
              <a:prstGeom prst="rect">
                <a:avLst/>
              </a:prstGeom>
              <a:blipFill rotWithShape="0">
                <a:blip r:embed="rId29"/>
                <a:stretch>
                  <a:fillRect b="-387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/>
          <p:cNvSpPr/>
          <p:nvPr/>
        </p:nvSpPr>
        <p:spPr>
          <a:xfrm>
            <a:off x="8187171" y="3986719"/>
            <a:ext cx="1600410" cy="337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|$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188036" y="4330924"/>
            <a:ext cx="1342950" cy="319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.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|$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193057" y="3634581"/>
            <a:ext cx="1594524" cy="388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a.A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|$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200207" y="5228204"/>
            <a:ext cx="1330778" cy="37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b.,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|$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143098" y="5198055"/>
            <a:ext cx="1387887" cy="3864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8031075" y="4882365"/>
                <a:ext cx="445440" cy="2765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47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075" y="4882365"/>
                <a:ext cx="445440" cy="276557"/>
              </a:xfrm>
              <a:prstGeom prst="rect">
                <a:avLst/>
              </a:prstGeom>
              <a:blipFill rotWithShape="0">
                <a:blip r:embed="rId30"/>
                <a:stretch>
                  <a:fillRect b="-4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 113"/>
          <p:cNvSpPr/>
          <p:nvPr/>
        </p:nvSpPr>
        <p:spPr>
          <a:xfrm>
            <a:off x="8151804" y="6077475"/>
            <a:ext cx="1379181" cy="171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.,</a:t>
            </a:r>
            <a:r>
              <a:rPr lang="en-US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a|b</a:t>
            </a:r>
            <a:r>
              <a:rPr lang="en-US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|$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100941" y="6017602"/>
            <a:ext cx="1537798" cy="34756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7986556" y="5737618"/>
                <a:ext cx="489959" cy="2363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baseline="-25000" dirty="0" smtClean="0">
                    <a:solidFill>
                      <a:srgbClr val="C00000"/>
                    </a:solidFill>
                    <a:latin typeface="+mj-lt"/>
                  </a:rPr>
                  <a:t>89</a:t>
                </a:r>
                <a:endParaRPr lang="en-US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556" y="5737618"/>
                <a:ext cx="489959" cy="236301"/>
              </a:xfrm>
              <a:prstGeom prst="rect">
                <a:avLst/>
              </a:prstGeom>
              <a:blipFill rotWithShape="0">
                <a:blip r:embed="rId31"/>
                <a:stretch>
                  <a:fillRect b="-6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32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06" grpId="0" animBg="1"/>
      <p:bldP spid="107" grpId="0"/>
      <p:bldP spid="108" grpId="0"/>
      <p:bldP spid="109" grpId="0"/>
      <p:bldP spid="110" grpId="0"/>
      <p:bldP spid="111" grpId="0"/>
      <p:bldP spid="112" grpId="0" animBg="1"/>
      <p:bldP spid="113" grpId="0"/>
      <p:bldP spid="114" grpId="0"/>
      <p:bldP spid="115" grpId="0" animBg="1"/>
      <p:bldP spid="11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LALR(1)- look ahead 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722952"/>
              </p:ext>
            </p:extLst>
          </p:nvPr>
        </p:nvGraphicFramePr>
        <p:xfrm>
          <a:off x="1837339" y="1567213"/>
          <a:ext cx="3205217" cy="351864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6762"/>
                <a:gridCol w="568917"/>
                <a:gridCol w="492850"/>
                <a:gridCol w="768721"/>
                <a:gridCol w="416088"/>
                <a:gridCol w="391879"/>
              </a:tblGrid>
              <a:tr h="369808">
                <a:tc rowSpan="2"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Item set</a:t>
                      </a:r>
                      <a:endParaRPr lang="en-US" i="0" dirty="0"/>
                    </a:p>
                  </a:txBody>
                  <a:tcPr marL="9144" marR="9144" marT="0" marB="0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 to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263951">
                <a:tc vMerge="1"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</a:tr>
              <a:tr h="275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S3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S4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2788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tx2"/>
                          </a:solidFill>
                        </a:rPr>
                        <a:t>Accept</a:t>
                      </a:r>
                      <a:endParaRPr lang="en-US" sz="1700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2783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S6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S7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S3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S4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R3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R3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R1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S6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S7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121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R3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152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121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799783" y="4107158"/>
            <a:ext cx="327543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9782" y="4379300"/>
            <a:ext cx="327543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99783" y="4945358"/>
            <a:ext cx="327543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5193132" y="3374982"/>
            <a:ext cx="1981200" cy="181182"/>
          </a:xfrm>
          <a:prstGeom prst="rightArrow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74092"/>
              </p:ext>
            </p:extLst>
          </p:nvPr>
        </p:nvGraphicFramePr>
        <p:xfrm>
          <a:off x="7324908" y="2157940"/>
          <a:ext cx="3205217" cy="31455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6762"/>
                <a:gridCol w="568917"/>
                <a:gridCol w="492850"/>
                <a:gridCol w="768721"/>
                <a:gridCol w="416088"/>
                <a:gridCol w="391879"/>
              </a:tblGrid>
              <a:tr h="316385">
                <a:tc rowSpan="2"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Item set</a:t>
                      </a:r>
                      <a:endParaRPr lang="en-US" i="0" dirty="0"/>
                    </a:p>
                  </a:txBody>
                  <a:tcPr marL="9144" marR="9144" marT="0" marB="0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 to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252555">
                <a:tc vMerge="1"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</a:tr>
              <a:tr h="2525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S36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solidFill>
                            <a:schemeClr val="tx2"/>
                          </a:solidFill>
                        </a:rPr>
                        <a:t>S47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2525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tx2"/>
                          </a:solidFill>
                        </a:rPr>
                        <a:t>Accept</a:t>
                      </a:r>
                      <a:endParaRPr lang="en-US" sz="1700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2525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S36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S47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2607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S36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S47</a:t>
                      </a: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89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2607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R3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R3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R3 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2525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R1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2525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R2 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  <a:tr h="634585">
                <a:tc gridSpan="6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marL="9144" marR="9144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marL="9144" marR="9144" marT="0" marB="0"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220819" y="5246549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CLR </a:t>
            </a:r>
            <a:r>
              <a:rPr lang="en-US" b="1" dirty="0">
                <a:solidFill>
                  <a:srgbClr val="C00000"/>
                </a:solidFill>
              </a:rPr>
              <a:t>Parsing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14507" y="5282970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LALR </a:t>
            </a:r>
            <a:r>
              <a:rPr lang="en-US" b="1" dirty="0">
                <a:solidFill>
                  <a:srgbClr val="C00000"/>
                </a:solidFill>
              </a:rPr>
              <a:t>Parsing Table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04267" y="4671812"/>
            <a:ext cx="3422950" cy="66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2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Leftmost derivation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4"/>
                <a:ext cx="11929641" cy="5464203"/>
              </a:xfrm>
            </p:spPr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derivation of a string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a grammar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left most derivation if at every step the </a:t>
                </a:r>
                <a:r>
                  <a:rPr lang="en-US" dirty="0">
                    <a:solidFill>
                      <a:srgbClr val="C00000"/>
                    </a:solidFill>
                  </a:rPr>
                  <a:t>left most non terminal </a:t>
                </a:r>
                <a:r>
                  <a:rPr lang="en-US" dirty="0"/>
                  <a:t>is </a:t>
                </a:r>
                <a:r>
                  <a:rPr lang="en-US" dirty="0" smtClean="0"/>
                  <a:t>replaced.</a:t>
                </a:r>
              </a:p>
              <a:p>
                <a:r>
                  <a:rPr lang="en-IN" dirty="0">
                    <a:solidFill>
                      <a:srgbClr val="0E47A1"/>
                    </a:solidFill>
                  </a:rPr>
                  <a:t>Grammar: S</a:t>
                </a:r>
                <a:r>
                  <a:rPr lang="en-IN" sz="2000" dirty="0">
                    <a:solidFill>
                      <a:srgbClr val="0E47A1"/>
                    </a:solidFill>
                    <a:sym typeface="Wingdings" pitchFamily="2" charset="2"/>
                  </a:rPr>
                  <a:t></a:t>
                </a:r>
                <a:r>
                  <a:rPr lang="en-IN" dirty="0">
                    <a:solidFill>
                      <a:srgbClr val="0E47A1"/>
                    </a:solidFill>
                    <a:sym typeface="Wingdings" pitchFamily="2" charset="2"/>
                  </a:rPr>
                  <a:t>S+S | S-S | S*S | S/S | a</a:t>
                </a:r>
                <a:r>
                  <a:rPr lang="en-IN" b="1" dirty="0">
                    <a:solidFill>
                      <a:srgbClr val="0E47A1"/>
                    </a:solidFill>
                    <a:sym typeface="Wingdings" pitchFamily="2" charset="2"/>
                  </a:rPr>
                  <a:t> 	</a:t>
                </a:r>
                <a:r>
                  <a:rPr lang="en-IN" dirty="0">
                    <a:solidFill>
                      <a:srgbClr val="0E47A1"/>
                    </a:solidFill>
                    <a:sym typeface="Wingdings" pitchFamily="2" charset="2"/>
                  </a:rPr>
                  <a:t>Output string: </a:t>
                </a:r>
                <a:r>
                  <a:rPr lang="en-IN" dirty="0" smtClean="0">
                    <a:solidFill>
                      <a:srgbClr val="0E47A1"/>
                    </a:solidFill>
                    <a:sym typeface="Wingdings" pitchFamily="2" charset="2"/>
                  </a:rPr>
                  <a:t>a*a-a</a:t>
                </a:r>
              </a:p>
              <a:p>
                <a:endParaRPr lang="en-IN" b="1" dirty="0">
                  <a:solidFill>
                    <a:srgbClr val="0E47A1"/>
                  </a:solidFill>
                  <a:sym typeface="Wingdings" pitchFamily="2" charset="2"/>
                </a:endParaRPr>
              </a:p>
              <a:p>
                <a:endParaRPr lang="en-IN" b="1" dirty="0" smtClean="0">
                  <a:solidFill>
                    <a:srgbClr val="0E47A1"/>
                  </a:solidFill>
                  <a:sym typeface="Wingdings" pitchFamily="2" charset="2"/>
                </a:endParaRPr>
              </a:p>
              <a:p>
                <a:pPr defTabSz="565150">
                  <a:buNone/>
                </a:pPr>
                <a:r>
                  <a:rPr lang="en-IN" dirty="0" smtClean="0">
                    <a:sym typeface="Wingdings" pitchFamily="2" charset="2"/>
                  </a:rPr>
                  <a:t>		S</a:t>
                </a:r>
              </a:p>
              <a:p>
                <a:pPr defTabSz="565150">
                  <a:buNone/>
                </a:pPr>
                <a:r>
                  <a:rPr lang="en-IN" sz="2000" dirty="0">
                    <a:sym typeface="Wingdings" pitchFamily="2" charset="2"/>
                  </a:rPr>
                  <a:t>	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S-S</a:t>
                </a:r>
              </a:p>
              <a:p>
                <a:pPr indent="6350" defTabSz="349250">
                  <a:buNone/>
                </a:pP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b="1" dirty="0" smtClean="0">
                    <a:sym typeface="Wingdings" pitchFamily="2" charset="2"/>
                  </a:rPr>
                  <a:t>S*S</a:t>
                </a:r>
                <a:r>
                  <a:rPr lang="en-IN" dirty="0" smtClean="0">
                    <a:sym typeface="Wingdings" pitchFamily="2" charset="2"/>
                  </a:rPr>
                  <a:t>-S</a:t>
                </a:r>
              </a:p>
              <a:p>
                <a:pPr indent="6350" defTabSz="349250">
                  <a:buNone/>
                </a:pPr>
                <a:r>
                  <a:rPr lang="en-IN" sz="2000" dirty="0" smtClean="0">
                    <a:sym typeface="Wingdings" pitchFamily="2" charset="2"/>
                  </a:rPr>
                  <a:t></a:t>
                </a:r>
                <a:r>
                  <a:rPr lang="en-IN" b="1" dirty="0" smtClean="0">
                    <a:sym typeface="Wingdings" pitchFamily="2" charset="2"/>
                  </a:rPr>
                  <a:t>a</a:t>
                </a:r>
                <a:r>
                  <a:rPr lang="en-IN" dirty="0" smtClean="0">
                    <a:sym typeface="Wingdings" pitchFamily="2" charset="2"/>
                  </a:rPr>
                  <a:t>*S-S</a:t>
                </a:r>
              </a:p>
              <a:p>
                <a:pPr indent="6350" defTabSz="349250">
                  <a:buNone/>
                </a:pPr>
                <a:r>
                  <a:rPr lang="en-IN" sz="2000" dirty="0" smtClean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a*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r>
                  <a:rPr lang="en-IN" dirty="0">
                    <a:sym typeface="Wingdings" pitchFamily="2" charset="2"/>
                  </a:rPr>
                  <a:t>-S</a:t>
                </a:r>
              </a:p>
              <a:p>
                <a:pPr>
                  <a:buNone/>
                </a:pPr>
                <a:r>
                  <a:rPr lang="en-IN" dirty="0">
                    <a:sym typeface="Wingdings" pitchFamily="2" charset="2"/>
                  </a:rPr>
                  <a:t>	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a*a-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endParaRPr lang="en-IN" b="1" dirty="0"/>
              </a:p>
              <a:p>
                <a:endParaRPr lang="en-IN" b="1" dirty="0">
                  <a:solidFill>
                    <a:srgbClr val="0E47A1"/>
                  </a:solidFill>
                  <a:sym typeface="Wingdings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4"/>
                <a:ext cx="11929641" cy="5464203"/>
              </a:xfrm>
              <a:blipFill rotWithShape="0">
                <a:blip r:embed="rId2"/>
                <a:stretch>
                  <a:fillRect l="-716" t="-1451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691896" y="3821085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91896" y="4290458"/>
            <a:ext cx="2514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76606" y="4757549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38456" y="5221563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916704" y="3336181"/>
            <a:ext cx="1066800" cy="457200"/>
            <a:chOff x="6248400" y="2338172"/>
            <a:chExt cx="1066800" cy="457200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7221504" y="5271473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688104" y="3698342"/>
            <a:ext cx="1509932" cy="457200"/>
            <a:chOff x="6019800" y="2743200"/>
            <a:chExt cx="1509932" cy="457200"/>
          </a:xfrm>
        </p:grpSpPr>
        <p:sp>
          <p:nvSpPr>
            <p:cNvPr id="16" name="Rectangle 15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-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6383304" y="4884209"/>
            <a:ext cx="0" cy="4754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383304" y="4122209"/>
            <a:ext cx="1066800" cy="457200"/>
            <a:chOff x="5715000" y="3124200"/>
            <a:chExt cx="1066800" cy="457200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6154704" y="529379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54904" y="451885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173534" y="4477876"/>
            <a:ext cx="1509932" cy="457200"/>
            <a:chOff x="5486400" y="3505200"/>
            <a:chExt cx="1509932" cy="457200"/>
          </a:xfrm>
        </p:grpSpPr>
        <p:sp>
          <p:nvSpPr>
            <p:cNvPr id="27" name="Rectangle 26"/>
            <p:cNvSpPr/>
            <p:nvPr/>
          </p:nvSpPr>
          <p:spPr>
            <a:xfrm>
              <a:off x="5486400" y="3505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7450104" y="4884209"/>
            <a:ext cx="0" cy="4754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20000">
            <a:off x="7969436" y="4107478"/>
            <a:ext cx="14068" cy="47193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212198" y="2921635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2253398" y="3351506"/>
            <a:ext cx="3589525" cy="777565"/>
          </a:xfrm>
          <a:prstGeom prst="wedgeEllipseCallout">
            <a:avLst>
              <a:gd name="adj1" fmla="val 61401"/>
              <a:gd name="adj2" fmla="val 160522"/>
            </a:avLst>
          </a:prstGeom>
          <a:noFill/>
          <a:ln w="22225">
            <a:solidFill>
              <a:srgbClr val="0E47A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/>
            <a:r>
              <a:rPr lang="en-US" dirty="0" smtClean="0">
                <a:solidFill>
                  <a:srgbClr val="0E47A1"/>
                </a:solidFill>
              </a:rPr>
              <a:t>Parse tree represents the structure of derivation  </a:t>
            </a:r>
            <a:endParaRPr lang="en-US" dirty="0">
              <a:solidFill>
                <a:srgbClr val="0E47A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6871" y="5822978"/>
            <a:ext cx="2371769" cy="262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Leftmost Derivation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98464" y="5674790"/>
            <a:ext cx="1896931" cy="538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Parse tree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25" grpId="0"/>
      <p:bldP spid="32" grpId="0"/>
      <p:bldP spid="33" grpId="0" animBg="1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Rightmost derivation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derivation of a string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a grammar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right most derivation if at every step the right most non terminal is replaced.</a:t>
                </a:r>
              </a:p>
              <a:p>
                <a:r>
                  <a:rPr lang="en-US" dirty="0"/>
                  <a:t>It is all called canonical derivation.</a:t>
                </a:r>
                <a:endParaRPr lang="en-IN" dirty="0"/>
              </a:p>
              <a:p>
                <a:r>
                  <a:rPr lang="en-IN" dirty="0">
                    <a:solidFill>
                      <a:srgbClr val="0E47A1"/>
                    </a:solidFill>
                  </a:rPr>
                  <a:t>Grammar: S</a:t>
                </a:r>
                <a:r>
                  <a:rPr lang="en-IN" dirty="0">
                    <a:solidFill>
                      <a:srgbClr val="0E47A1"/>
                    </a:solidFill>
                    <a:sym typeface="Wingdings" pitchFamily="2" charset="2"/>
                  </a:rPr>
                  <a:t>S+S | S-S | S*S | S/S | a 	Output string: a*a-a</a:t>
                </a:r>
              </a:p>
              <a:p>
                <a:endParaRPr lang="en-IN" dirty="0">
                  <a:sym typeface="Wingdings" pitchFamily="2" charset="2"/>
                </a:endParaRPr>
              </a:p>
              <a:p>
                <a:endParaRPr lang="en-IN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IN" dirty="0">
                    <a:sym typeface="Wingdings" pitchFamily="2" charset="2"/>
                  </a:rPr>
                  <a:t> </a:t>
                </a:r>
                <a:r>
                  <a:rPr lang="en-IN" dirty="0" smtClean="0">
                    <a:sym typeface="Wingdings" pitchFamily="2" charset="2"/>
                  </a:rPr>
                  <a:t>        S</a:t>
                </a:r>
                <a:endParaRPr lang="en-IN" dirty="0">
                  <a:sym typeface="Wingdings" pitchFamily="2" charset="2"/>
                </a:endParaRPr>
              </a:p>
              <a:p>
                <a:pPr marL="285750" indent="-228600" defTabSz="114300">
                  <a:buNone/>
                </a:pPr>
                <a:r>
                  <a:rPr lang="en-IN" dirty="0">
                    <a:sym typeface="Wingdings" pitchFamily="2" charset="2"/>
                  </a:rPr>
                  <a:t>		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S*S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S*</a:t>
                </a:r>
                <a:r>
                  <a:rPr lang="en-IN" b="1" dirty="0">
                    <a:sym typeface="Wingdings" pitchFamily="2" charset="2"/>
                  </a:rPr>
                  <a:t>S-S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S*S-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S*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r>
                  <a:rPr lang="en-IN" dirty="0">
                    <a:sym typeface="Wingdings" pitchFamily="2" charset="2"/>
                  </a:rPr>
                  <a:t>-a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r>
                  <a:rPr lang="en-IN" dirty="0">
                    <a:sym typeface="Wingdings" pitchFamily="2" charset="2"/>
                  </a:rPr>
                  <a:t>*a-a</a:t>
                </a:r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882640" y="3722362"/>
            <a:ext cx="1066800" cy="457200"/>
            <a:chOff x="6248400" y="2338172"/>
            <a:chExt cx="1066800" cy="457200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201728" y="5671942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654040" y="4084523"/>
            <a:ext cx="1509932" cy="457200"/>
            <a:chOff x="6019800" y="2743200"/>
            <a:chExt cx="1509932" cy="457200"/>
          </a:xfrm>
        </p:grpSpPr>
        <p:sp>
          <p:nvSpPr>
            <p:cNvPr id="10" name="Rectangle 9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7520960" y="5313254"/>
            <a:ext cx="0" cy="4572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416040" y="4507732"/>
            <a:ext cx="1066800" cy="457200"/>
            <a:chOff x="5715000" y="3124200"/>
            <a:chExt cx="1066800" cy="45720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7292360" y="5722835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49271" y="488460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98084" y="4950208"/>
            <a:ext cx="1509932" cy="429064"/>
            <a:chOff x="5486400" y="3533336"/>
            <a:chExt cx="1509932" cy="429064"/>
          </a:xfrm>
        </p:grpSpPr>
        <p:sp>
          <p:nvSpPr>
            <p:cNvPr id="21" name="Rectangle 20"/>
            <p:cNvSpPr/>
            <p:nvPr/>
          </p:nvSpPr>
          <p:spPr>
            <a:xfrm>
              <a:off x="5486400" y="353377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-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25564" y="5327542"/>
            <a:ext cx="0" cy="4572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63803" y="4497134"/>
            <a:ext cx="14068" cy="45134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8134" y="3307816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089132" y="428929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36782" y="4781778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86795" y="5249901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3380" y="569531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3106" y="6108012"/>
            <a:ext cx="2432830" cy="41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Rightmost Derivation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11005" y="6007644"/>
            <a:ext cx="314347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Parse Tree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9" grpId="0"/>
      <p:bldP spid="26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Perform leftmost derivation and draw parse tree.</a:t>
            </a:r>
          </a:p>
          <a:p>
            <a:pPr marL="0" indent="0" defTabSz="465138">
              <a:buNone/>
            </a:pPr>
            <a:r>
              <a:rPr lang="en-US" dirty="0">
                <a:latin typeface="+mj-lt"/>
              </a:rPr>
              <a:t>	S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A1B</a:t>
            </a:r>
          </a:p>
          <a:p>
            <a:pPr marL="457200" indent="0">
              <a:buNone/>
            </a:pPr>
            <a:r>
              <a:rPr lang="en-US" dirty="0">
                <a:latin typeface="+mj-lt"/>
                <a:sym typeface="Wingdings" panose="05000000000000000000" pitchFamily="2" charset="2"/>
              </a:rPr>
              <a:t>A0A | </a:t>
            </a:r>
            <a:r>
              <a:rPr lang="en-US" dirty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457200" indent="0">
              <a:buNone/>
            </a:pPr>
            <a:r>
              <a:rPr lang="en-US" dirty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B0B | 1B | 𝜖 </a:t>
            </a:r>
          </a:p>
          <a:p>
            <a:pPr marL="457200" indent="0">
              <a:buNone/>
            </a:pPr>
            <a:r>
              <a:rPr lang="en-US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Output string: 1001</a:t>
            </a:r>
          </a:p>
          <a:p>
            <a:pPr marL="465138" indent="-415925">
              <a:buFont typeface="+mj-lt"/>
              <a:buAutoNum type="arabicPeriod" startAt="2"/>
            </a:pPr>
            <a:r>
              <a:rPr lang="en-US" dirty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Perform leftmost derivation and draw parse tree.</a:t>
            </a:r>
          </a:p>
          <a:p>
            <a:pPr marL="49213" indent="0">
              <a:buNone/>
            </a:pPr>
            <a:r>
              <a:rPr lang="en-US" dirty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      S0S1 | 01   </a:t>
            </a:r>
            <a:r>
              <a:rPr lang="en-US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Output string: 000111</a:t>
            </a:r>
            <a:endParaRPr lang="en-US" dirty="0">
              <a:latin typeface="+mj-lt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506413" indent="-457200">
              <a:buFont typeface="+mj-lt"/>
              <a:buAutoNum type="arabicPeriod" startAt="3"/>
            </a:pPr>
            <a:r>
              <a:rPr lang="en-US" dirty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Perform rightmost derivation and draw parse tree.</a:t>
            </a:r>
          </a:p>
          <a:p>
            <a:pPr marL="457200" indent="0">
              <a:buNone/>
            </a:pPr>
            <a:r>
              <a:rPr lang="en-US" dirty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EE+E | E*E | id | (E) | -E</a:t>
            </a:r>
          </a:p>
          <a:p>
            <a:pPr marL="0" indent="457200">
              <a:buNone/>
            </a:pPr>
            <a:r>
              <a:rPr lang="en-US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Output string: id + id * id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803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Ambiguity, is a word, phrase, or statement which contains </a:t>
            </a:r>
            <a:r>
              <a:rPr lang="en-US" dirty="0">
                <a:solidFill>
                  <a:srgbClr val="C00000"/>
                </a:solidFill>
              </a:rPr>
              <a:t>more than one </a:t>
            </a:r>
            <a:r>
              <a:rPr lang="en-US" dirty="0" smtClean="0">
                <a:solidFill>
                  <a:srgbClr val="C00000"/>
                </a:solidFill>
              </a:rPr>
              <a:t>meaning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60" y="3331972"/>
            <a:ext cx="2244726" cy="2959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1180" y="3312921"/>
            <a:ext cx="1647825" cy="74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Chip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331330" y="2777934"/>
            <a:ext cx="1296595" cy="925512"/>
          </a:xfrm>
          <a:prstGeom prst="straightConnector1">
            <a:avLst/>
          </a:prstGeom>
          <a:ln w="25400">
            <a:solidFill>
              <a:srgbClr val="0E47A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45617" y="3697096"/>
            <a:ext cx="1213261" cy="9842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57555" y="2239770"/>
            <a:ext cx="4800600" cy="74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long thin piece of potato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6530" y="4367769"/>
            <a:ext cx="4800600" cy="74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small piece of silicon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793" y="2007674"/>
            <a:ext cx="1333495" cy="13052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049" y="4190808"/>
            <a:ext cx="1190616" cy="12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formal language grammar, ambiguity would arise if identical string can occur on the RHS of two or more productions.</a:t>
                </a:r>
              </a:p>
              <a:p>
                <a:r>
                  <a:rPr lang="en-US" dirty="0" smtClean="0">
                    <a:solidFill>
                      <a:srgbClr val="0E47A1"/>
                    </a:solidFill>
                  </a:rPr>
                  <a:t>Grammar: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E47A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1→</m:t>
                    </m:r>
                    <m:r>
                      <a:rPr lang="en-US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E47A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2→</m:t>
                    </m:r>
                    <m:r>
                      <a:rPr lang="en-US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can be derived from either N1 or N2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236904" y="1870097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200" b="1" i="1" baseline="-25000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200" b="1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904" y="1870097"/>
                <a:ext cx="685800" cy="685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570404" y="1875639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200" b="1" i="1" baseline="-2500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200" b="1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404" y="1875639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943486" y="2873166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𝜶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486" y="2873166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6546554" y="2379944"/>
            <a:ext cx="533400" cy="6858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189404" y="2382715"/>
            <a:ext cx="533400" cy="68025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Callout 13"/>
              <p:cNvSpPr/>
              <p:nvPr/>
            </p:nvSpPr>
            <p:spPr>
              <a:xfrm>
                <a:off x="8425922" y="1998944"/>
                <a:ext cx="2382982" cy="874222"/>
              </a:xfrm>
              <a:prstGeom prst="wedgeEllipseCallout">
                <a:avLst>
                  <a:gd name="adj1" fmla="val -95593"/>
                  <a:gd name="adj2" fmla="val 90921"/>
                </a:avLst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</a:rPr>
                  <a:t>Replaced by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</a:rPr>
                  <a:t> ?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922" y="1998944"/>
                <a:ext cx="2382982" cy="874222"/>
              </a:xfrm>
              <a:prstGeom prst="wedgeEllipseCallout">
                <a:avLst>
                  <a:gd name="adj1" fmla="val -95593"/>
                  <a:gd name="adj2" fmla="val 90921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98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Ambiguous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Ambiguous grammar is one that produces more than one leftmost or more then one rightmost derivation for the same sentence.</a:t>
            </a:r>
          </a:p>
          <a:p>
            <a:r>
              <a:rPr lang="en-IN" dirty="0">
                <a:solidFill>
                  <a:srgbClr val="0E47A1"/>
                </a:solidFill>
              </a:rPr>
              <a:t>Grammar: S</a:t>
            </a:r>
            <a:r>
              <a:rPr lang="en-IN" dirty="0">
                <a:solidFill>
                  <a:srgbClr val="0E47A1"/>
                </a:solidFill>
                <a:sym typeface="Wingdings" pitchFamily="2" charset="2"/>
              </a:rPr>
              <a:t>S+S | S*S | (S) | a		Output string: </a:t>
            </a:r>
            <a:r>
              <a:rPr lang="en-IN" dirty="0" err="1">
                <a:solidFill>
                  <a:srgbClr val="0E47A1"/>
                </a:solidFill>
                <a:sym typeface="Wingdings" pitchFamily="2" charset="2"/>
              </a:rPr>
              <a:t>a+a</a:t>
            </a:r>
            <a:r>
              <a:rPr lang="en-IN" dirty="0">
                <a:solidFill>
                  <a:srgbClr val="0E47A1"/>
                </a:solidFill>
                <a:sym typeface="Wingdings" pitchFamily="2" charset="2"/>
              </a:rPr>
              <a:t>*a</a:t>
            </a:r>
          </a:p>
          <a:p>
            <a:endParaRPr lang="en-IN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	    S</a:t>
            </a:r>
            <a:r>
              <a:rPr lang="en-IN" dirty="0">
                <a:sym typeface="Wingdings" pitchFamily="2" charset="2"/>
              </a:rPr>
              <a:t>					</a:t>
            </a:r>
            <a:r>
              <a:rPr lang="en-IN" dirty="0" smtClean="0">
                <a:sym typeface="Wingdings" pitchFamily="2" charset="2"/>
              </a:rPr>
              <a:t>   	    S</a:t>
            </a:r>
            <a:endParaRPr lang="en-IN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	</a:t>
            </a:r>
            <a:r>
              <a:rPr lang="en-IN" dirty="0">
                <a:sym typeface="Wingdings" pitchFamily="2" charset="2"/>
              </a:rPr>
              <a:t>S*S					</a:t>
            </a:r>
            <a:r>
              <a:rPr lang="en-IN" dirty="0" smtClean="0">
                <a:sym typeface="Wingdings" pitchFamily="2" charset="2"/>
              </a:rPr>
              <a:t>	</a:t>
            </a:r>
            <a:r>
              <a:rPr lang="en-IN" dirty="0">
                <a:sym typeface="Wingdings" pitchFamily="2" charset="2"/>
              </a:rPr>
              <a:t>S+S</a:t>
            </a: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	</a:t>
            </a:r>
            <a:r>
              <a:rPr lang="en-IN" dirty="0">
                <a:sym typeface="Wingdings" pitchFamily="2" charset="2"/>
              </a:rPr>
              <a:t>S+S*S				</a:t>
            </a:r>
            <a:r>
              <a:rPr lang="en-IN" dirty="0" smtClean="0">
                <a:sym typeface="Wingdings" pitchFamily="2" charset="2"/>
              </a:rPr>
              <a:t>	</a:t>
            </a:r>
            <a:r>
              <a:rPr lang="en-IN" dirty="0" err="1">
                <a:sym typeface="Wingdings" panose="05000000000000000000" pitchFamily="2" charset="2"/>
              </a:rPr>
              <a:t>a+S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	</a:t>
            </a:r>
            <a:r>
              <a:rPr lang="en-IN" dirty="0" err="1">
                <a:sym typeface="Wingdings" panose="05000000000000000000" pitchFamily="2" charset="2"/>
              </a:rPr>
              <a:t>a+S</a:t>
            </a:r>
            <a:r>
              <a:rPr lang="en-IN" dirty="0">
                <a:sym typeface="Wingdings" panose="05000000000000000000" pitchFamily="2" charset="2"/>
              </a:rPr>
              <a:t>*S				</a:t>
            </a:r>
            <a:r>
              <a:rPr lang="en-IN" dirty="0" smtClean="0">
                <a:sym typeface="Wingdings" panose="05000000000000000000" pitchFamily="2" charset="2"/>
              </a:rPr>
              <a:t>	</a:t>
            </a:r>
            <a:r>
              <a:rPr lang="en-IN" dirty="0" err="1">
                <a:sym typeface="Wingdings" panose="05000000000000000000" pitchFamily="2" charset="2"/>
              </a:rPr>
              <a:t>a+S</a:t>
            </a:r>
            <a:r>
              <a:rPr lang="en-IN" dirty="0">
                <a:sym typeface="Wingdings" panose="05000000000000000000" pitchFamily="2" charset="2"/>
              </a:rPr>
              <a:t>*S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	</a:t>
            </a:r>
            <a:r>
              <a:rPr lang="en-IN" dirty="0" err="1">
                <a:sym typeface="Wingdings" panose="05000000000000000000" pitchFamily="2" charset="2"/>
              </a:rPr>
              <a:t>a+a</a:t>
            </a:r>
            <a:r>
              <a:rPr lang="en-IN" dirty="0">
                <a:sym typeface="Wingdings" panose="05000000000000000000" pitchFamily="2" charset="2"/>
              </a:rPr>
              <a:t>*S				</a:t>
            </a:r>
            <a:r>
              <a:rPr lang="en-IN" dirty="0" smtClean="0">
                <a:sym typeface="Wingdings" panose="05000000000000000000" pitchFamily="2" charset="2"/>
              </a:rPr>
              <a:t>	</a:t>
            </a:r>
            <a:r>
              <a:rPr lang="en-IN" dirty="0" err="1">
                <a:sym typeface="Wingdings" panose="05000000000000000000" pitchFamily="2" charset="2"/>
              </a:rPr>
              <a:t>a+a</a:t>
            </a:r>
            <a:r>
              <a:rPr lang="en-IN" dirty="0">
                <a:sym typeface="Wingdings" panose="05000000000000000000" pitchFamily="2" charset="2"/>
              </a:rPr>
              <a:t>*S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	</a:t>
            </a:r>
            <a:r>
              <a:rPr lang="en-IN" dirty="0" err="1">
                <a:sym typeface="Wingdings" panose="05000000000000000000" pitchFamily="2" charset="2"/>
              </a:rPr>
              <a:t>a+a</a:t>
            </a:r>
            <a:r>
              <a:rPr lang="en-IN" dirty="0">
                <a:sym typeface="Wingdings" panose="05000000000000000000" pitchFamily="2" charset="2"/>
              </a:rPr>
              <a:t>*a				</a:t>
            </a:r>
            <a:r>
              <a:rPr lang="en-IN" dirty="0" smtClean="0">
                <a:sym typeface="Wingdings" panose="05000000000000000000" pitchFamily="2" charset="2"/>
              </a:rPr>
              <a:t>	</a:t>
            </a:r>
            <a:r>
              <a:rPr lang="en-IN" dirty="0" err="1">
                <a:sym typeface="Wingdings" panose="05000000000000000000" pitchFamily="2" charset="2"/>
              </a:rPr>
              <a:t>a+a</a:t>
            </a:r>
            <a:r>
              <a:rPr lang="en-IN" dirty="0">
                <a:sym typeface="Wingdings" panose="05000000000000000000" pitchFamily="2" charset="2"/>
              </a:rPr>
              <a:t>*a</a:t>
            </a:r>
          </a:p>
          <a:p>
            <a:r>
              <a:rPr lang="en-US" dirty="0" smtClean="0"/>
              <a:t>Here</a:t>
            </a:r>
            <a:r>
              <a:rPr lang="en-US" dirty="0"/>
              <a:t>, Two leftmost derivation for string </a:t>
            </a:r>
            <a:r>
              <a:rPr lang="en-US" dirty="0" err="1"/>
              <a:t>a+a</a:t>
            </a:r>
            <a:r>
              <a:rPr lang="en-US" dirty="0"/>
              <a:t>*a is possible hence, above grammar is ambiguous.</a:t>
            </a:r>
            <a:endParaRPr lang="en-IN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340630" y="3409189"/>
            <a:ext cx="288748" cy="166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57828" y="3866337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676123" y="4312026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25562" y="4717836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67627" y="1257252"/>
            <a:ext cx="292608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951861" y="1257252"/>
            <a:ext cx="301752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1276" y="2900221"/>
            <a:ext cx="1066800" cy="457200"/>
            <a:chOff x="6248400" y="2338172"/>
            <a:chExt cx="1066800" cy="457200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3976076" y="4835513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42676" y="3262382"/>
            <a:ext cx="1509932" cy="457200"/>
            <a:chOff x="6019800" y="2743200"/>
            <a:chExt cx="1509932" cy="457200"/>
          </a:xfrm>
        </p:grpSpPr>
        <p:sp>
          <p:nvSpPr>
            <p:cNvPr id="16" name="Rectangle 15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3137876" y="4448249"/>
            <a:ext cx="0" cy="4754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137876" y="3686249"/>
            <a:ext cx="1066800" cy="457200"/>
            <a:chOff x="5715000" y="3124200"/>
            <a:chExt cx="1066800" cy="457200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2909276" y="485783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09476" y="408289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204676" y="4448249"/>
            <a:ext cx="0" cy="4754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20000">
            <a:off x="4724008" y="3671518"/>
            <a:ext cx="14068" cy="47193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966770" y="2485675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914038" y="4047274"/>
            <a:ext cx="1509932" cy="457200"/>
            <a:chOff x="6019800" y="2743200"/>
            <a:chExt cx="1509932" cy="457200"/>
          </a:xfrm>
        </p:grpSpPr>
        <p:sp>
          <p:nvSpPr>
            <p:cNvPr id="30" name="Rectangle 29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+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000495" y="2894032"/>
            <a:ext cx="1066800" cy="457200"/>
            <a:chOff x="6248400" y="2338172"/>
            <a:chExt cx="1066800" cy="457200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9319583" y="4843612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771895" y="3256193"/>
            <a:ext cx="1509932" cy="457200"/>
            <a:chOff x="6019800" y="2743200"/>
            <a:chExt cx="1509932" cy="457200"/>
          </a:xfrm>
        </p:grpSpPr>
        <p:sp>
          <p:nvSpPr>
            <p:cNvPr id="39" name="Rectangle 38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+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10638815" y="4484924"/>
            <a:ext cx="0" cy="4572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9533895" y="3679402"/>
            <a:ext cx="1066800" cy="457200"/>
            <a:chOff x="5715000" y="3124200"/>
            <a:chExt cx="1066800" cy="457200"/>
          </a:xfrm>
        </p:grpSpPr>
        <p:cxnSp>
          <p:nvCxnSpPr>
            <p:cNvPr id="44" name="Straight Arrow Connector 43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10410215" y="4894505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767126" y="405627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9315939" y="4121878"/>
            <a:ext cx="1509932" cy="429064"/>
            <a:chOff x="5486400" y="3533336"/>
            <a:chExt cx="1509932" cy="429064"/>
          </a:xfrm>
        </p:grpSpPr>
        <p:sp>
          <p:nvSpPr>
            <p:cNvPr id="50" name="Rectangle 49"/>
            <p:cNvSpPr/>
            <p:nvPr/>
          </p:nvSpPr>
          <p:spPr>
            <a:xfrm>
              <a:off x="5486400" y="353377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9543419" y="4499212"/>
            <a:ext cx="0" cy="4572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9" idx="2"/>
          </p:cNvCxnSpPr>
          <p:nvPr/>
        </p:nvCxnSpPr>
        <p:spPr>
          <a:xfrm>
            <a:off x="9000495" y="3637193"/>
            <a:ext cx="0" cy="5327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295989" y="2479486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107084" y="2276956"/>
            <a:ext cx="0" cy="2872874"/>
          </a:xfrm>
          <a:prstGeom prst="line">
            <a:avLst/>
          </a:prstGeom>
          <a:ln>
            <a:solidFill>
              <a:srgbClr val="0E47A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893723" y="3409189"/>
            <a:ext cx="251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176834" y="3847207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152740" y="4283290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412104" y="4748060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86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25" grpId="0"/>
      <p:bldP spid="28" grpId="0"/>
      <p:bldP spid="37" grpId="0"/>
      <p:bldP spid="47" grpId="0"/>
      <p:bldP spid="48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749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79767" y="195312"/>
            <a:ext cx="7668994" cy="909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Topics to be covered </a:t>
            </a:r>
            <a:endParaRPr lang="en-US" sz="36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Role </a:t>
            </a:r>
            <a:r>
              <a:rPr lang="en-US" sz="2400" dirty="0"/>
              <a:t>of parser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Context free grammar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Derivation &amp; Ambiguity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Left recursion &amp; Left factoring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Classification of parsing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Backtracking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LL(1) parsing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Recursive descent paring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Shift reduce parsing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Operator precedence parsing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LR parsing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Ambiguous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 Ambiguity in following grammars: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| Sa |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𝜖  (</a:t>
            </a:r>
            <a:r>
              <a:rPr lang="en-US" dirty="0"/>
              <a:t>output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string: </a:t>
            </a:r>
            <a:r>
              <a:rPr lang="en-US" dirty="0" err="1">
                <a:ea typeface="Cambria Math" panose="02040503050406030204" pitchFamily="18" charset="0"/>
                <a:sym typeface="Wingdings" panose="05000000000000000000" pitchFamily="2" charset="2"/>
              </a:rPr>
              <a:t>aaaa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aSbS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bSaS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𝜖  (</a:t>
            </a:r>
            <a:r>
              <a:rPr lang="en-US" dirty="0"/>
              <a:t>output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string: </a:t>
            </a:r>
            <a:r>
              <a:rPr lang="en-US" dirty="0" err="1">
                <a:ea typeface="Cambria Math" panose="02040503050406030204" pitchFamily="18" charset="0"/>
                <a:sym typeface="Wingdings" panose="05000000000000000000" pitchFamily="2" charset="2"/>
              </a:rPr>
              <a:t>abab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S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 SS+ | SS* | a (</a:t>
            </a:r>
            <a:r>
              <a:rPr lang="en-US" dirty="0"/>
              <a:t>output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string: </a:t>
            </a:r>
            <a:r>
              <a:rPr lang="en-US" dirty="0" err="1">
                <a:ea typeface="Cambria Math" panose="02040503050406030204" pitchFamily="18" charset="0"/>
                <a:sym typeface="Wingdings" panose="05000000000000000000" pitchFamily="2" charset="2"/>
              </a:rPr>
              <a:t>aa+a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*)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&lt;</a:t>
            </a:r>
            <a:r>
              <a:rPr lang="en-US" dirty="0" err="1"/>
              <a:t>exp</a:t>
            </a:r>
            <a:r>
              <a:rPr lang="en-US" dirty="0"/>
              <a:t>&gt; </a:t>
            </a:r>
            <a:r>
              <a:rPr lang="en-US" sz="2000" b="1" dirty="0"/>
              <a:t>→</a:t>
            </a:r>
            <a:r>
              <a:rPr lang="en-US" dirty="0"/>
              <a:t> &lt;</a:t>
            </a:r>
            <a:r>
              <a:rPr lang="en-US" dirty="0" err="1"/>
              <a:t>exp</a:t>
            </a:r>
            <a:r>
              <a:rPr lang="en-US" dirty="0"/>
              <a:t>&gt; + &lt;term&gt; | &lt;term&gt;</a:t>
            </a:r>
          </a:p>
          <a:p>
            <a:pPr marL="0" indent="465138">
              <a:buNone/>
            </a:pPr>
            <a:r>
              <a:rPr lang="en-US" dirty="0"/>
              <a:t>&lt;term&gt; </a:t>
            </a:r>
            <a:r>
              <a:rPr lang="en-US" sz="2000" b="1" dirty="0"/>
              <a:t>→</a:t>
            </a:r>
            <a:r>
              <a:rPr lang="en-US" dirty="0"/>
              <a:t> &lt;term&gt; * &lt;letter&gt; | &lt;letter&gt; </a:t>
            </a:r>
          </a:p>
          <a:p>
            <a:pPr marL="0" indent="465138">
              <a:buNone/>
            </a:pPr>
            <a:r>
              <a:rPr lang="en-US" dirty="0"/>
              <a:t>&lt;letter&gt; </a:t>
            </a:r>
            <a:r>
              <a:rPr lang="en-US" sz="2000" b="1" dirty="0"/>
              <a:t>→</a:t>
            </a:r>
            <a:r>
              <a:rPr lang="en-US" dirty="0"/>
              <a:t> </a:t>
            </a:r>
            <a:r>
              <a:rPr lang="en-US" dirty="0" err="1"/>
              <a:t>a|b|c</a:t>
            </a:r>
            <a:r>
              <a:rPr lang="en-US" dirty="0"/>
              <a:t>|…|z 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(</a:t>
            </a:r>
            <a:r>
              <a:rPr lang="en-US" dirty="0"/>
              <a:t>output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string: </a:t>
            </a:r>
            <a:r>
              <a:rPr lang="en-US" dirty="0" err="1">
                <a:ea typeface="Cambria Math" panose="02040503050406030204" pitchFamily="18" charset="0"/>
                <a:sym typeface="Wingdings" panose="05000000000000000000" pitchFamily="2" charset="2"/>
              </a:rPr>
              <a:t>a+b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*c)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Prove that the CFG with productions: S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dirty="0"/>
              <a:t> a | Sa | </a:t>
            </a:r>
            <a:r>
              <a:rPr lang="en-US" dirty="0" err="1"/>
              <a:t>bSS</a:t>
            </a:r>
            <a:r>
              <a:rPr lang="en-US" dirty="0"/>
              <a:t> | </a:t>
            </a:r>
            <a:r>
              <a:rPr lang="en-US" dirty="0" err="1"/>
              <a:t>SSb</a:t>
            </a:r>
            <a:r>
              <a:rPr lang="en-US" dirty="0"/>
              <a:t> | </a:t>
            </a:r>
            <a:r>
              <a:rPr lang="en-US" dirty="0" err="1"/>
              <a:t>SbS</a:t>
            </a:r>
            <a:r>
              <a:rPr lang="en-US" dirty="0"/>
              <a:t>  is ambiguous (Hint: consider output string yourself)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6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</a:t>
            </a:r>
            <a:r>
              <a:rPr lang="en-US" dirty="0" smtClean="0"/>
              <a:t>recursion &amp; Left factoring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grammar is said to be </a:t>
                </a:r>
                <a:r>
                  <a:rPr lang="en-US" dirty="0">
                    <a:solidFill>
                      <a:srgbClr val="C00000"/>
                    </a:solidFill>
                  </a:rPr>
                  <a:t>left recursive </a:t>
                </a:r>
                <a:r>
                  <a:rPr lang="en-US" dirty="0"/>
                  <a:t>if it has a non terminal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such that there is a derivation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some string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E47A1"/>
                    </a:solidFill>
                  </a:rPr>
                  <a:t>Algorithm to eliminate left recursion</a:t>
                </a:r>
                <a:endParaRPr lang="en-US" dirty="0">
                  <a:solidFill>
                    <a:srgbClr val="0E47A1"/>
                  </a:solidFill>
                </a:endParaRPr>
              </a:p>
              <a:p>
                <a:pPr marL="457200" lvl="0" indent="-457200" fontAlgn="base">
                  <a:buFont typeface="+mj-lt"/>
                  <a:buAutoNum type="arabicPeriod"/>
                </a:pPr>
                <a:r>
                  <a:rPr lang="en-US" dirty="0"/>
                  <a:t>Arrange the non terminals in some order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𝐴𝑛</m:t>
                    </m:r>
                  </m:oMath>
                </a14:m>
                <a:r>
                  <a:rPr lang="en-US" dirty="0"/>
                  <a:t> </a:t>
                </a:r>
              </a:p>
              <a:p>
                <a:pPr marL="457200" lvl="0" indent="-457200" algn="l" fontAlgn="base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:=1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 </a:t>
                </a:r>
                <a:r>
                  <a:rPr lang="en-US" b="1" dirty="0"/>
                  <a:t>do</a:t>
                </a:r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	for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:=1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 </a:t>
                </a:r>
                <a:r>
                  <a:rPr lang="en-US" b="1" dirty="0"/>
                  <a:t>do</a:t>
                </a:r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 		replace each production of the form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𝐴𝑖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  </a:t>
                </a:r>
              </a:p>
              <a:p>
                <a:pPr marL="0" indent="0" algn="l" defTabSz="704850" fontAlgn="base">
                  <a:buNone/>
                </a:pPr>
                <a:r>
                  <a:rPr lang="en-US" dirty="0"/>
                  <a:t>			by the productions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|…..|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 algn="l" defTabSz="704850" fontAlgn="base">
                  <a:buNone/>
                </a:pPr>
                <a:r>
                  <a:rPr lang="en-US" dirty="0"/>
                  <a:t>			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|….|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all the current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		productions;</a:t>
                </a:r>
                <a:br>
                  <a:rPr lang="en-US" dirty="0"/>
                </a:br>
                <a:r>
                  <a:rPr lang="en-US" dirty="0"/>
                  <a:t> 	 </a:t>
                </a:r>
                <a:r>
                  <a:rPr lang="en-US" b="1" dirty="0"/>
                  <a:t>end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 	 eliminate the immediate left recursion among the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- productions</a:t>
                </a:r>
              </a:p>
              <a:p>
                <a:pPr marL="0" indent="0" algn="l">
                  <a:buNone/>
                </a:pPr>
                <a:r>
                  <a:rPr lang="en-US" b="1" dirty="0"/>
                  <a:t>end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418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33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07788" y="2699572"/>
                <a:ext cx="323851" cy="352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788" y="2699572"/>
                <a:ext cx="323851" cy="352425"/>
              </a:xfrm>
              <a:prstGeom prst="rect">
                <a:avLst/>
              </a:prstGeom>
              <a:blipFill rotWithShape="0">
                <a:blip r:embed="rId2"/>
                <a:stretch>
                  <a:fillRect l="-33962" r="-11321" b="-396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79209" y="2713860"/>
                <a:ext cx="3810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09" y="2713860"/>
                <a:ext cx="381000" cy="304800"/>
              </a:xfrm>
              <a:prstGeom prst="rect">
                <a:avLst/>
              </a:prstGeom>
              <a:blipFill rotWithShape="0">
                <a:blip r:embed="rId3"/>
                <a:stretch>
                  <a:fillRect l="-20635" t="-8000" r="-1587" b="-5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recursion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98063" y="2294760"/>
                <a:ext cx="213360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</m:oMath>
                  </m:oMathPara>
                </a14:m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063" y="2294760"/>
                <a:ext cx="2133600" cy="1143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67524" y="2435249"/>
                <a:ext cx="2133600" cy="723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smtClean="0">
                    <a:solidFill>
                      <a:srgbClr val="0E47A1"/>
                    </a:solidFill>
                    <a:latin typeface="+mj-lt"/>
                  </a:rPr>
                  <a:t>  </a:t>
                </a:r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24" y="2435249"/>
                <a:ext cx="2133600" cy="7239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32026" y="2623368"/>
                <a:ext cx="371472" cy="31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026" y="2623368"/>
                <a:ext cx="371472" cy="319087"/>
              </a:xfrm>
              <a:prstGeom prst="rect">
                <a:avLst/>
              </a:prstGeom>
              <a:blipFill rotWithShape="0">
                <a:blip r:embed="rId6"/>
                <a:stretch>
                  <a:fillRect l="-24590" r="-4918" b="-188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646158" y="3202013"/>
                <a:ext cx="95726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latin typeface="+mj-lt"/>
                    <a:sym typeface="Wingdings" panose="05000000000000000000" pitchFamily="2" charset="2"/>
                  </a:rPr>
                  <a:t></a:t>
                </a:r>
                <a:endParaRPr lang="en-US" sz="24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158" y="3202013"/>
                <a:ext cx="957266" cy="457200"/>
              </a:xfrm>
              <a:prstGeom prst="rect">
                <a:avLst/>
              </a:prstGeom>
              <a:blipFill rotWithShape="0">
                <a:blip r:embed="rId7"/>
                <a:stretch>
                  <a:fillRect t="-10667" b="-30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64872" y="2723384"/>
                <a:ext cx="3810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72" y="2723384"/>
                <a:ext cx="381000" cy="304800"/>
              </a:xfrm>
              <a:prstGeom prst="rect">
                <a:avLst/>
              </a:prstGeom>
              <a:blipFill rotWithShape="0">
                <a:blip r:embed="rId8"/>
                <a:stretch>
                  <a:fillRect l="-3175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4931663" y="2932932"/>
            <a:ext cx="1666875" cy="0"/>
          </a:xfrm>
          <a:prstGeom prst="straightConnector1">
            <a:avLst/>
          </a:prstGeom>
          <a:ln w="6985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343858" y="3182961"/>
                <a:ext cx="95726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858" y="3182961"/>
                <a:ext cx="957266" cy="4572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603424" y="3178197"/>
                <a:ext cx="95726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 | </m:t>
                    </m:r>
                  </m:oMath>
                </a14:m>
                <a:r>
                  <a:rPr lang="en-US" sz="2400" dirty="0" smtClean="0">
                    <a:solidFill>
                      <a:srgbClr val="0E47A1"/>
                    </a:solidFill>
                    <a:latin typeface="+mj-lt"/>
                    <a:ea typeface="Cambria Math" panose="02040503050406030204" pitchFamily="18" charset="0"/>
                  </a:rPr>
                  <a:t>𝜖</a:t>
                </a:r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424" y="3178197"/>
                <a:ext cx="957266" cy="457200"/>
              </a:xfrm>
              <a:prstGeom prst="rect">
                <a:avLst/>
              </a:prstGeom>
              <a:blipFill rotWithShape="0">
                <a:blip r:embed="rId10"/>
                <a:stretch>
                  <a:fillRect t="-12000" b="-29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16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278 L 2.08333E-7 -0.00255 C -0.00143 0.02268 -0.00221 0.02569 2.08333E-7 0.05555 C 0.00026 0.05949 0.00117 0.06273 0.00234 0.0662 C 0.0043 0.07268 0.0069 0.0787 0.00924 0.08472 C 0.01003 0.08703 0.01055 0.08935 0.01159 0.0912 C 0.01354 0.09444 0.01562 0.09791 0.01745 0.10138 C 0.0237 0.11412 0.02096 0.11736 0.03255 0.13055 C 0.03802 0.13703 0.04271 0.14583 0.04883 0.14953 C 0.05 0.15 0.0513 0.15046 0.05234 0.15138 C 0.06289 0.16088 0.05768 0.15833 0.06745 0.1662 C 0.08268 0.178 0.075 0.17106 0.08958 0.18055 C 0.09453 0.18379 0.10039 0.18958 0.10586 0.1912 C 0.10937 0.19213 0.11289 0.19259 0.11641 0.19328 L 0.18971 0.1912 C 0.19102 0.19097 0.19219 0.18981 0.19323 0.18888 C 0.19492 0.18773 0.19635 0.18611 0.19792 0.18472 C 0.19987 0.18333 0.20182 0.1824 0.20365 0.18055 C 0.2056 0.17893 0.20677 0.17638 0.20833 0.17453 C 0.21094 0.17152 0.22396 0.15694 0.22812 0.15138 C 0.23021 0.14884 0.23229 0.14629 0.23398 0.14305 C 0.23503 0.14143 0.23568 0.13912 0.23633 0.13703 C 0.23763 0.13356 0.23893 0.13009 0.23984 0.12638 C 0.24089 0.12245 0.24219 0.11388 0.24219 0.11412 C 0.24479 0.07777 0.24141 0.11458 0.24557 0.08472 C 0.24831 0.06689 0.24479 0.07754 0.24909 0.0662 C 0.24948 0.06203 0.24987 0.05763 0.25026 0.0537 C 0.25065 0.05138 0.25117 0.04953 0.25143 0.04722 C 0.25365 0.03217 0.25169 0.0412 0.25378 0.02453 C 0.25417 0.02222 0.25469 0.02037 0.25495 0.01805 C 0.25586 0.01273 0.25677 0.00717 0.25729 0.00138 L 0.25859 -0.0088 L 0.25859 -0.00857 L 0.25859 -0.0088 " pathEditMode="relative" rAng="0" ptsTypes="AAAAAAAAAAAAAAAAAAAAAAAAAAAAAAAA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2" y="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1875 L 0.00117 0.01899 C 0.0026 0.02454 0.00481 0.03033 0.00572 0.03658 C 0.00677 0.04514 0.00625 0.05417 0.00677 0.06297 C 0.00703 0.0669 0.00768 0.07084 0.00807 0.075 C 0.00846 0.0801 0.00846 0.08565 0.00924 0.09121 C 0.00963 0.09422 0.0108 0.09676 0.01158 0.09931 C 0.0121 0.10278 0.01197 0.10625 0.01289 0.10926 C 0.01393 0.11366 0.01601 0.1176 0.01757 0.12153 L 0.02005 0.12755 C 0.02083 0.1294 0.02148 0.13172 0.02239 0.13357 C 0.02343 0.13635 0.02474 0.13866 0.02578 0.14167 C 0.02669 0.14352 0.02747 0.14584 0.02825 0.14769 C 0.03059 0.15301 0.03242 0.1588 0.03515 0.16389 C 0.03645 0.16598 0.03763 0.1676 0.03893 0.17014 C 0.03971 0.17176 0.0401 0.17431 0.04127 0.17616 C 0.04414 0.18056 0.05078 0.18797 0.05078 0.1882 C 0.05703 0.2044 0.04882 0.18496 0.05664 0.19815 C 0.05794 0.20047 0.05872 0.20417 0.06028 0.20625 C 0.06158 0.20834 0.06354 0.20857 0.06484 0.21042 C 0.06614 0.21181 0.06692 0.21459 0.06835 0.21644 C 0.07018 0.21875 0.07252 0.21991 0.07434 0.22246 C 0.07565 0.22408 0.07643 0.22662 0.07786 0.22871 C 0.08593 0.23843 0.07942 0.22686 0.08632 0.23658 C 0.0875 0.23843 0.08841 0.24075 0.08971 0.24283 C 0.09205 0.24561 0.09453 0.24815 0.09674 0.2507 C 0.09804 0.25209 0.09908 0.25371 0.10039 0.25487 C 0.10195 0.25602 0.10351 0.25741 0.1052 0.2588 C 0.10638 0.25996 0.10729 0.26204 0.10859 0.26297 C 0.11054 0.26389 0.11263 0.26412 0.11471 0.26482 C 0.11653 0.26621 0.11862 0.26713 0.12044 0.26899 C 0.12174 0.26968 0.12265 0.27223 0.12421 0.27292 C 0.12604 0.27408 0.12799 0.27408 0.12981 0.275 C 0.13151 0.27524 0.13307 0.27639 0.13463 0.27709 C 0.13593 0.27825 0.13684 0.28079 0.13828 0.28125 C 0.15651 0.28149 0.1746 0.28079 0.1927 0.27894 C 0.1944 0.27871 0.1957 0.27593 0.19739 0.275 C 0.20247 0.27107 0.19987 0.275 0.20572 0.26899 C 0.20729 0.26713 0.20885 0.26459 0.21041 0.26297 C 0.21276 0.25996 0.21523 0.25787 0.21757 0.25487 C 0.2246 0.24584 0.22057 0.25047 0.22929 0.24051 C 0.23059 0.23936 0.23151 0.2375 0.23294 0.23658 L 0.23645 0.2345 C 0.23802 0.23264 0.23971 0.23079 0.24114 0.22871 C 0.24362 0.22477 0.24596 0.22037 0.2483 0.21644 L 0.25182 0.21042 C 0.25338 0.20764 0.25533 0.20533 0.25664 0.20232 C 0.2582 0.19815 0.25963 0.19399 0.26132 0.19028 C 0.26289 0.18635 0.26901 0.17292 0.26953 0.17014 C 0.27122 0.16158 0.27005 0.16551 0.27317 0.15787 L 0.27565 0.14584 C 0.27591 0.14375 0.27656 0.14167 0.27669 0.13959 C 0.27721 0.13565 0.27747 0.13149 0.27799 0.12755 C 0.27916 0.11713 0.27877 0.12246 0.28033 0.11343 C 0.28307 0.09537 0.27981 0.11366 0.28281 0.09931 C 0.28151 0.07593 0.27838 0.08241 0.28281 0.075 " pathEditMode="relative" rAng="0" ptsTypes="AAAAAAAAAAAAAAAAAAAAAAAAAAAAAAAAAAAAAAAAAAAAAAAAAAAAAAAA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6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4" grpId="0"/>
      <p:bldP spid="5" grpId="0"/>
      <p:bldP spid="8" grpId="0"/>
      <p:bldP spid="9" grpId="0"/>
      <p:bldP spid="10" grpId="0"/>
      <p:bldP spid="10" grpId="1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Left recursion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E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E47A1"/>
                </a:solidFill>
              </a:rPr>
              <a:t>E+T | T</a:t>
            </a:r>
          </a:p>
          <a:p>
            <a:pPr marL="0" indent="0">
              <a:buNone/>
            </a:pPr>
            <a:r>
              <a:rPr lang="en-US" dirty="0"/>
              <a:t>				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TE’</a:t>
            </a:r>
          </a:p>
          <a:p>
            <a:pPr marL="0" indent="0">
              <a:buNone/>
            </a:pPr>
            <a:r>
              <a:rPr lang="en-US" dirty="0"/>
              <a:t>				E’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+TE’ | ε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T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E47A1"/>
                </a:solidFill>
              </a:rPr>
              <a:t>T*F | F</a:t>
            </a:r>
          </a:p>
          <a:p>
            <a:pPr marL="0" indent="0">
              <a:buNone/>
            </a:pPr>
            <a:r>
              <a:rPr lang="en-US" dirty="0"/>
              <a:t>				T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FT’</a:t>
            </a:r>
          </a:p>
          <a:p>
            <a:pPr marL="0" indent="0">
              <a:buNone/>
            </a:pPr>
            <a:r>
              <a:rPr lang="en-US" dirty="0"/>
              <a:t>				T’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*FT’ | ε 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XX%Y</a:t>
            </a:r>
            <a:r>
              <a:rPr lang="en-US" dirty="0">
                <a:solidFill>
                  <a:srgbClr val="0E47A1"/>
                </a:solidFill>
              </a:rPr>
              <a:t> | Z</a:t>
            </a:r>
          </a:p>
          <a:p>
            <a:pPr marL="0" indent="0">
              <a:buNone/>
            </a:pPr>
            <a:r>
              <a:rPr lang="en-US" dirty="0"/>
              <a:t>				X</a:t>
            </a:r>
            <a:r>
              <a:rPr lang="en-US" dirty="0">
                <a:sym typeface="Wingdings" panose="05000000000000000000" pitchFamily="2" charset="2"/>
              </a:rPr>
              <a:t>Z</a:t>
            </a:r>
            <a:r>
              <a:rPr lang="en-US" dirty="0"/>
              <a:t>X’</a:t>
            </a:r>
          </a:p>
          <a:p>
            <a:pPr marL="0" indent="0">
              <a:buNone/>
            </a:pPr>
            <a:r>
              <a:rPr lang="en-US" dirty="0"/>
              <a:t>				X’</a:t>
            </a:r>
            <a:r>
              <a:rPr lang="en-US" dirty="0">
                <a:sym typeface="Wingdings" panose="05000000000000000000" pitchFamily="2" charset="2"/>
              </a:rPr>
              <a:t>%YX</a:t>
            </a:r>
            <a:r>
              <a:rPr lang="en-US" dirty="0"/>
              <a:t>’ | ε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2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Left </a:t>
            </a:r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A</a:t>
            </a:r>
            <a:r>
              <a:rPr lang="en-US" dirty="0" err="1">
                <a:sym typeface="Wingdings" panose="05000000000000000000" pitchFamily="2" charset="2"/>
              </a:rPr>
              <a:t>Abd</a:t>
            </a:r>
            <a:r>
              <a:rPr lang="en-US" dirty="0">
                <a:sym typeface="Wingdings" panose="05000000000000000000" pitchFamily="2" charset="2"/>
              </a:rPr>
              <a:t> | Aa | a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</a:t>
            </a:r>
            <a:r>
              <a:rPr lang="en-US" dirty="0" err="1">
                <a:sym typeface="Wingdings" panose="05000000000000000000" pitchFamily="2" charset="2"/>
              </a:rPr>
              <a:t>Be</a:t>
            </a:r>
            <a:r>
              <a:rPr lang="en-US" dirty="0">
                <a:sym typeface="Wingdings" panose="05000000000000000000" pitchFamily="2" charset="2"/>
              </a:rPr>
              <a:t> | b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>
                <a:sym typeface="Wingdings" panose="05000000000000000000" pitchFamily="2" charset="2"/>
              </a:rPr>
              <a:t>AAB | AC | a | b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>
                <a:sym typeface="Wingdings" panose="05000000000000000000" pitchFamily="2" charset="2"/>
              </a:rPr>
              <a:t>SA | B</a:t>
            </a:r>
          </a:p>
          <a:p>
            <a:pPr marL="457200" indent="0">
              <a:buNone/>
            </a:pPr>
            <a:r>
              <a:rPr lang="en-US" dirty="0">
                <a:sym typeface="Wingdings" panose="05000000000000000000" pitchFamily="2" charset="2"/>
              </a:rPr>
              <a:t>AABC | </a:t>
            </a:r>
            <a:r>
              <a:rPr lang="en-US" dirty="0" err="1">
                <a:sym typeface="Wingdings" panose="05000000000000000000" pitchFamily="2" charset="2"/>
              </a:rPr>
              <a:t>Acd</a:t>
            </a:r>
            <a:r>
              <a:rPr lang="en-US" dirty="0">
                <a:sym typeface="Wingdings" panose="05000000000000000000" pitchFamily="2" charset="2"/>
              </a:rPr>
              <a:t> | a | aa</a:t>
            </a:r>
          </a:p>
          <a:p>
            <a:pPr marL="457200" indent="0">
              <a:buNone/>
            </a:pPr>
            <a:r>
              <a:rPr lang="en-US" dirty="0" err="1">
                <a:sym typeface="Wingdings" panose="05000000000000000000" pitchFamily="2" charset="2"/>
              </a:rPr>
              <a:t>BBee</a:t>
            </a:r>
            <a:r>
              <a:rPr lang="en-US" dirty="0">
                <a:sym typeface="Wingdings" panose="05000000000000000000" pitchFamily="2" charset="2"/>
              </a:rPr>
              <a:t> | b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>
                <a:sym typeface="Wingdings" panose="05000000000000000000" pitchFamily="2" charset="2"/>
              </a:rPr>
              <a:t>ExpExp+term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Exp</a:t>
            </a:r>
            <a:r>
              <a:rPr lang="en-US" dirty="0">
                <a:sym typeface="Wingdings" panose="05000000000000000000" pitchFamily="2" charset="2"/>
              </a:rPr>
              <a:t>-term | term</a:t>
            </a:r>
          </a:p>
          <a:p>
            <a:pPr marL="45720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1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factoring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 smtClean="0"/>
                  <a:t>Left factoring is a grammar transformation that is useful for producing a grammar suitable for predictive parsing.</a:t>
                </a:r>
              </a:p>
              <a:p>
                <a:pPr marL="0" indent="0">
                  <a:buNone/>
                </a:pPr>
                <a:r>
                  <a:rPr lang="en-US" b="1" dirty="0"/>
                  <a:t>Algorithm to left factor a grammar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0E47A1"/>
                    </a:solidFill>
                  </a:rPr>
                  <a:t>Input: </a:t>
                </a:r>
                <a:r>
                  <a:rPr lang="en-GB" dirty="0"/>
                  <a:t>Grammar G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0E47A1"/>
                    </a:solidFill>
                  </a:rPr>
                  <a:t>Output: </a:t>
                </a:r>
                <a:r>
                  <a:rPr lang="en-GB" dirty="0"/>
                  <a:t>An equivalent left factored grammar.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rgbClr val="0E47A1"/>
                    </a:solidFill>
                  </a:rPr>
                  <a:t>Method: </a:t>
                </a:r>
              </a:p>
              <a:p>
                <a:pPr marL="0" lvl="0" indent="0">
                  <a:buNone/>
                </a:pPr>
                <a:r>
                  <a:rPr lang="en-GB" dirty="0"/>
                  <a:t>For each non terminal A find the longest prefix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 common to two or more of its alternatives. If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≠∈</m:t>
                    </m:r>
                  </m:oMath>
                </a14:m>
                <a:r>
                  <a:rPr lang="en-GB" dirty="0"/>
                  <a:t>, i.e.,  there is a non trivial common prefix, replace all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GB" dirty="0"/>
                  <a:t> productions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GB" i="1" baseline="-25000" dirty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|"/>
                        <m:endChr m:val="|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en-GB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…………..</m:t>
                    </m:r>
                    <m:d>
                      <m:dPr>
                        <m:begChr m:val="|"/>
                        <m:endChr m:val="|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where 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 represents all alternatives that do not begin with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 by</a:t>
                </a:r>
                <a:endParaRPr lang="en-US" dirty="0"/>
              </a:p>
              <a:p>
                <a:pPr marL="0" indent="0" algn="ctr" defTabSz="1771650">
                  <a:buNone/>
                </a:pPr>
                <a:r>
                  <a:rPr lang="en-GB" dirty="0"/>
                  <a:t>	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′|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defTabSz="17716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|………….|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i="1" baseline="-25000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GB" dirty="0"/>
                  <a:t>Here A' is new non terminal. Repeatedly apply this transformation until no two alternatives for a non-terminal have a common prefix.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418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22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406634" y="2852904"/>
                <a:ext cx="381000" cy="338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34" y="2852904"/>
                <a:ext cx="381000" cy="338136"/>
              </a:xfrm>
              <a:prstGeom prst="rect">
                <a:avLst/>
              </a:prstGeom>
              <a:blipFill rotWithShape="0">
                <a:blip r:embed="rId2"/>
                <a:stretch>
                  <a:fillRect l="-3226" b="-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907744" y="2869572"/>
                <a:ext cx="3810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744" y="2869572"/>
                <a:ext cx="381000" cy="304800"/>
              </a:xfrm>
              <a:prstGeom prst="rect">
                <a:avLst/>
              </a:prstGeom>
              <a:blipFill rotWithShape="0">
                <a:blip r:embed="rId3"/>
                <a:stretch>
                  <a:fillRect l="-20635" t="-8000" r="-1587" b="-5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642235" y="2854093"/>
                <a:ext cx="381000" cy="338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235" y="2854093"/>
                <a:ext cx="381000" cy="338136"/>
              </a:xfrm>
              <a:prstGeom prst="rect">
                <a:avLst/>
              </a:prstGeom>
              <a:blipFill rotWithShape="0">
                <a:blip r:embed="rId4"/>
                <a:stretch>
                  <a:fillRect l="-3175" b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653081" y="2887429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solidFill>
                  <a:srgbClr val="0E47A1"/>
                </a:solidFill>
                <a:latin typeface="+mj-lt"/>
              </a:rPr>
              <a:t>δ</a:t>
            </a:r>
            <a:endParaRPr lang="en-US" sz="24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factoring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36166" y="2665974"/>
                <a:ext cx="1066800" cy="723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smtClean="0">
                    <a:solidFill>
                      <a:srgbClr val="0E47A1"/>
                    </a:solidFill>
                    <a:latin typeface="+mj-lt"/>
                  </a:rPr>
                  <a:t>  </a:t>
                </a:r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166" y="2665974"/>
                <a:ext cx="1066800" cy="7239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12494" y="2875524"/>
                <a:ext cx="3810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494" y="2875524"/>
                <a:ext cx="381000" cy="304800"/>
              </a:xfrm>
              <a:prstGeom prst="rect">
                <a:avLst/>
              </a:prstGeom>
              <a:blipFill rotWithShape="0">
                <a:blip r:embed="rId6"/>
                <a:stretch>
                  <a:fillRect l="-20968" t="-8000" r="-3226" b="-5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655396" y="2892192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solidFill>
                  <a:srgbClr val="0E47A1"/>
                </a:solidFill>
                <a:latin typeface="+mj-lt"/>
              </a:rPr>
              <a:t>δ</a:t>
            </a:r>
            <a:endParaRPr lang="en-US" sz="2400" dirty="0">
              <a:solidFill>
                <a:srgbClr val="0E47A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45803" y="2858856"/>
                <a:ext cx="381000" cy="338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803" y="2858856"/>
                <a:ext cx="381000" cy="338136"/>
              </a:xfrm>
              <a:prstGeom prst="rect">
                <a:avLst/>
              </a:prstGeom>
              <a:blipFill rotWithShape="0">
                <a:blip r:embed="rId7"/>
                <a:stretch>
                  <a:fillRect l="-3175" b="-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03022" y="2858856"/>
                <a:ext cx="381000" cy="338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022" y="2858856"/>
                <a:ext cx="381000" cy="338136"/>
              </a:xfrm>
              <a:prstGeom prst="rect">
                <a:avLst/>
              </a:prstGeom>
              <a:blipFill rotWithShape="0">
                <a:blip r:embed="rId8"/>
                <a:stretch>
                  <a:fillRect l="-3175" b="-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129185" y="2883858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E47A1"/>
                </a:solidFill>
                <a:latin typeface="+mj-lt"/>
              </a:rPr>
              <a:t>|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12656" y="3061255"/>
            <a:ext cx="1666875" cy="0"/>
          </a:xfrm>
          <a:prstGeom prst="straightConnector1">
            <a:avLst/>
          </a:prstGeom>
          <a:ln w="6985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791506" y="2656449"/>
                <a:ext cx="1066800" cy="723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smtClean="0">
                    <a:solidFill>
                      <a:srgbClr val="0E47A1"/>
                    </a:solidFill>
                    <a:latin typeface="+mj-lt"/>
                  </a:rPr>
                  <a:t>  </a:t>
                </a:r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506" y="2656449"/>
                <a:ext cx="1066800" cy="7239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851028" y="3180324"/>
                <a:ext cx="1904938" cy="723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     |      </m:t>
                    </m:r>
                  </m:oMath>
                </a14:m>
                <a:r>
                  <a:rPr lang="en-US" sz="2400" dirty="0" smtClean="0">
                    <a:solidFill>
                      <a:srgbClr val="0E47A1"/>
                    </a:solidFill>
                    <a:latin typeface="+mj-lt"/>
                  </a:rPr>
                  <a:t>  </a:t>
                </a:r>
                <a:endParaRPr lang="en-US" sz="24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028" y="3180324"/>
                <a:ext cx="1904938" cy="7239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708478" y="2656449"/>
                <a:ext cx="1047488" cy="723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  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478" y="2656449"/>
                <a:ext cx="1047488" cy="72390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8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3.54167E-6 0.00023 C 0.00026 0.00671 0.00078 0.02175 0.00222 0.02939 C 0.00274 0.0331 0.00365 0.03657 0.00456 0.03981 C 0.0073 0.05162 0.00717 0.05046 0.01016 0.05879 C 0.01068 0.0618 0.01081 0.06481 0.01146 0.06736 C 0.01224 0.07129 0.01602 0.08402 0.01706 0.08634 C 0.01849 0.08958 0.02032 0.09166 0.02175 0.09467 C 0.02266 0.09675 0.02305 0.09907 0.02396 0.10092 C 0.02578 0.10486 0.028 0.10787 0.02982 0.11157 C 0.03529 0.12268 0.02865 0.11365 0.03555 0.12199 C 0.03933 0.1324 0.03685 0.12847 0.04597 0.13472 C 0.04818 0.13634 0.05052 0.1375 0.05287 0.13888 C 0.05391 0.13958 0.05508 0.14074 0.05625 0.14097 C 0.06511 0.14421 0.06003 0.14282 0.07123 0.14513 C 0.07279 0.14652 0.07422 0.14861 0.07592 0.14953 C 0.08321 0.15416 0.09128 0.15694 0.09883 0.16203 C 0.10157 0.16412 0.10417 0.16666 0.1069 0.16851 C 0.11433 0.17361 0.12123 0.17731 0.12878 0.18101 C 0.13021 0.18194 0.1319 0.1824 0.13347 0.1831 C 0.13451 0.18379 0.13568 0.18495 0.13672 0.18518 C 0.15 0.18842 0.17995 0.18912 0.18737 0.18981 C 0.19935 0.18865 0.21133 0.18865 0.22318 0.18726 C 0.22435 0.18726 0.22552 0.18611 0.22657 0.18518 C 0.23047 0.18217 0.23269 0.17893 0.23698 0.17685 C 0.23959 0.17569 0.24232 0.17569 0.24493 0.17476 C 0.24844 0.17361 0.25183 0.17175 0.25534 0.1706 C 0.26537 0.16736 0.27813 0.16712 0.28763 0.1662 C 0.29063 0.16527 0.29766 0.16319 0.30013 0.15995 C 0.30144 0.15856 0.30261 0.1574 0.30365 0.15578 C 0.30482 0.15393 0.30599 0.15162 0.30677 0.14953 C 0.30808 0.10671 0.30756 0.11087 0.30925 0.07777 C 0.30951 0.07152 0.3099 0.06527 0.31055 0.05879 C 0.31133 0.05092 0.31172 0.05138 0.31289 0.04421 C 0.31368 0.03842 0.3142 0.03287 0.31524 0.02731 C 0.3168 0.01805 0.31602 0.02314 0.31758 0.0125 C 0.31706 0.00972 0.3168 0.00694 0.31628 0.00416 C 0.31446 -0.00394 0.31172 -0.00209 0.31758 -0.00209 " pathEditMode="relative" rAng="0" ptsTypes="AAAAAAAAAAAAAAAAAAAAAAAAAAAAAAAAAAAA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72" y="937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7.40741E-7 L -0.00312 0.00023 C -0.00312 0.00648 -0.00273 0.0206 -0.00143 0.02801 C -0.00091 0.03148 -0.00039 0.03472 0.00039 0.03796 C 0.00274 0.04907 0.00248 0.04792 0.00508 0.05579 C 0.00534 0.05856 0.00547 0.06134 0.00599 0.06389 C 0.00664 0.06759 0.0099 0.07963 0.01068 0.08171 C 0.01172 0.08495 0.01328 0.0868 0.01433 0.08981 C 0.01524 0.09167 0.01563 0.09398 0.01641 0.09583 C 0.01771 0.0993 0.01966 0.10208 0.0211 0.10579 C 0.02552 0.11643 0.02006 0.10764 0.02565 0.11574 C 0.02878 0.12546 0.02683 0.12176 0.03425 0.12778 C 0.03607 0.12917 0.03789 0.13032 0.03998 0.13171 C 0.04076 0.13241 0.04167 0.13333 0.04258 0.13356 C 0.04987 0.1368 0.04558 0.13542 0.05482 0.13773 C 0.05625 0.13889 0.05716 0.14074 0.05873 0.14167 C 0.06472 0.14606 0.07136 0.14861 0.07748 0.1537 C 0.07982 0.15555 0.08177 0.1581 0.08386 0.15949 C 0.09011 0.16435 0.09571 0.16805 0.10196 0.17153 C 0.10313 0.17245 0.1043 0.17292 0.10573 0.17361 C 0.10651 0.1743 0.10743 0.17523 0.10834 0.17546 C 0.11927 0.1787 0.14362 0.1794 0.14961 0.17986 C 0.15938 0.17893 0.16927 0.17893 0.17891 0.17755 C 0.17982 0.17755 0.18086 0.17639 0.18164 0.17546 C 0.1849 0.17268 0.18672 0.16944 0.19024 0.16759 C 0.19232 0.16643 0.19453 0.16643 0.19662 0.16551 C 0.19961 0.16435 0.20235 0.16273 0.20521 0.16157 C 0.21328 0.1588 0.22396 0.15856 0.23164 0.15764 C 0.23399 0.15671 0.23972 0.15463 0.24167 0.15162 C 0.24284 0.15023 0.24388 0.14907 0.24466 0.14768 C 0.24558 0.14583 0.24662 0.14352 0.24753 0.14167 C 0.24831 0.10116 0.24792 0.10509 0.24922 0.07384 C 0.24961 0.06782 0.24987 0.0618 0.25026 0.05579 C 0.25078 0.04838 0.25131 0.04884 0.25222 0.0419 C 0.25287 0.03657 0.25313 0.03125 0.25404 0.02593 C 0.25547 0.01736 0.25482 0.02199 0.25612 0.01204 C 0.2556 0.00926 0.25547 0.00671 0.25482 0.00393 C 0.25352 -0.00347 0.25131 -0.00208 0.25612 -0.00208 " pathEditMode="relative" rAng="0" ptsTypes="AAAAAAAAAAAAAAAAAAAAAAAAAAAAAAAAAAAA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6" y="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2129 L 1.45833E-6 0.02152 C 0.00143 0.02893 0.00299 0.03796 0.00573 0.04537 C 0.00664 0.04791 0.00807 0.05023 0.00924 0.05277 C 0.01198 0.0662 0.00807 0.05 0.01393 0.06388 C 0.01458 0.06574 0.01432 0.06805 0.01497 0.0699 C 0.01601 0.07199 0.01745 0.07337 0.01862 0.07523 C 0.0237 0.08518 0.01732 0.07708 0.02565 0.08842 C 0.02669 0.09004 0.02799 0.0905 0.02904 0.09236 C 0.03229 0.09675 0.03489 0.10277 0.03841 0.10717 C 0.04479 0.11481 0.04154 0.11111 0.04896 0.11851 C 0.04974 0.12013 0.05013 0.12245 0.0513 0.12384 C 0.05338 0.12685 0.0556 0.13009 0.05833 0.13125 C 0.06133 0.1331 0.06341 0.13402 0.0664 0.13703 C 0.07604 0.14722 0.06836 0.14236 0.0793 0.15208 C 0.08034 0.153 0.08164 0.15324 0.08268 0.1537 C 0.09088 0.16689 0.0819 0.15416 0.08971 0.16134 C 0.09961 0.17037 0.08997 0.16458 0.09805 0.16875 C 0.10807 0.18518 0.10299 0.18171 0.11068 0.18587 C 0.11146 0.1875 0.11185 0.19004 0.11302 0.1912 C 0.11523 0.19351 0.12005 0.1949 0.12005 0.19513 C 0.12135 0.19606 0.12239 0.19791 0.1237 0.19861 C 0.12474 0.19976 0.12591 0.20023 0.12708 0.20069 C 0.13255 0.20208 0.13802 0.20324 0.14336 0.20439 C 0.15325 0.20648 0.14896 0.20509 0.15638 0.20833 C 0.16758 0.2074 0.1789 0.20787 0.1901 0.20625 C 0.19883 0.20509 0.19453 0.20138 0.20182 0.20069 C 0.21419 0.19953 0.22669 0.19953 0.23919 0.19861 C 0.2414 0.19745 0.24427 0.19745 0.24609 0.1949 C 0.25299 0.18634 0.24961 0.18888 0.25547 0.18587 C 0.2668 0.16759 0.25234 0.18912 0.2625 0.17824 C 0.27122 0.16898 0.26107 0.17523 0.26953 0.17083 C 0.27239 0.16365 0.27656 0.15254 0.28112 0.15 L 0.28476 0.14837 C 0.28581 0.14629 0.28685 0.14421 0.28815 0.14259 C 0.29049 0.13981 0.29518 0.13495 0.29518 0.13518 C 0.30065 0.12199 0.29375 0.13842 0.30104 0.12222 C 0.30182 0.12037 0.3026 0.11851 0.30338 0.11643 C 0.30729 0.09768 0.30143 0.12685 0.30573 0.10347 C 0.30651 0.09953 0.30794 0.09606 0.30794 0.09236 L 0.30794 0.08472 " pathEditMode="relative" rAng="0" ptsTypes="AAAAAAAAAAAAAAAAAAAAAAAAAAAAAAAAAAAAAAAAA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935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1898 L 3.95833E-6 0.01921 C 0.0013 0.02662 0.00286 0.03588 0.00546 0.04329 C 0.00651 0.04607 0.00768 0.04838 0.00885 0.05093 C 0.01145 0.06458 0.00768 0.04815 0.01341 0.06227 C 0.01406 0.06389 0.0138 0.06644 0.01445 0.06806 C 0.01549 0.07014 0.01679 0.07176 0.01796 0.07361 C 0.02291 0.08357 0.01666 0.07546 0.02474 0.08704 C 0.02578 0.08843 0.02695 0.08912 0.02799 0.09074 C 0.03125 0.09537 0.03372 0.10162 0.03711 0.10602 C 0.04336 0.11366 0.0401 0.10996 0.04726 0.11736 C 0.04804 0.11898 0.04843 0.1213 0.04961 0.12269 C 0.05156 0.12593 0.05364 0.12917 0.05638 0.13033 C 0.05924 0.13195 0.06132 0.1331 0.06419 0.13634 C 0.07343 0.14653 0.06601 0.14144 0.07656 0.15139 C 0.0776 0.15232 0.0789 0.15278 0.07994 0.15301 C 0.08776 0.16644 0.07916 0.15347 0.08671 0.16065 C 0.09635 0.16991 0.08698 0.16412 0.09479 0.16829 C 0.10442 0.18496 0.09948 0.18125 0.1069 0.18542 C 0.10768 0.18727 0.10807 0.18982 0.10924 0.19097 C 0.11145 0.19329 0.11601 0.19468 0.11601 0.19491 C 0.11731 0.19607 0.11836 0.19769 0.11953 0.19861 C 0.12057 0.19954 0.12174 0.20023 0.12278 0.2007 C 0.12812 0.20208 0.13346 0.20324 0.13854 0.2044 C 0.14817 0.20648 0.14401 0.20509 0.15117 0.20833 C 0.16198 0.20741 0.17291 0.20787 0.18372 0.20602 C 0.19231 0.20509 0.18815 0.20139 0.19505 0.2007 C 0.20703 0.19931 0.21914 0.19931 0.23125 0.19861 C 0.23333 0.19722 0.23619 0.19722 0.23789 0.19468 C 0.24453 0.18611 0.24127 0.18866 0.247 0.18542 C 0.25794 0.16713 0.24401 0.18889 0.25377 0.17801 C 0.26237 0.16852 0.25247 0.17477 0.26054 0.17037 C 0.26354 0.1632 0.26757 0.15185 0.27174 0.14931 L 0.27526 0.14769 C 0.2763 0.1456 0.27734 0.14352 0.27864 0.14167 C 0.28086 0.13889 0.28541 0.13426 0.28541 0.13449 C 0.29062 0.12083 0.28411 0.1375 0.29101 0.12107 C 0.29179 0.11921 0.29257 0.11736 0.29336 0.11528 C 0.29713 0.0963 0.2914 0.12593 0.29557 0.10208 C 0.29635 0.09815 0.29791 0.09468 0.29791 0.09074 L 0.29791 0.08333 " pathEditMode="relative" rAng="0" ptsTypes="AAAAAAAAAAAAAAAAAAAAAAAAAAAAAAAAAAAAAAA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96" y="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3" grpId="0"/>
      <p:bldP spid="15" grpId="0"/>
      <p:bldP spid="14" grpId="0"/>
      <p:bldP spid="4" grpId="0"/>
      <p:bldP spid="5" grpId="0"/>
      <p:bldP spid="5" grpId="1"/>
      <p:bldP spid="6" grpId="0"/>
      <p:bldP spid="6" grpId="1"/>
      <p:bldP spid="7" grpId="0"/>
      <p:bldP spid="7" grpId="1"/>
      <p:bldP spid="8" grpId="0"/>
      <p:bldP spid="9" grpId="0"/>
      <p:bldP spid="11" grpId="0"/>
      <p:bldP spid="12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Left factoring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E47A1"/>
                </a:solidFill>
              </a:rPr>
              <a:t>S</a:t>
            </a: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aAB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aCD</a:t>
            </a:r>
            <a:endParaRPr lang="en-US" dirty="0">
              <a:solidFill>
                <a:srgbClr val="0E47A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aS</a:t>
            </a:r>
            <a:r>
              <a:rPr lang="en-US" dirty="0"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S’AB | CD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A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dirty="0" err="1">
                <a:solidFill>
                  <a:srgbClr val="0E47A1"/>
                </a:solidFill>
              </a:rPr>
              <a:t>xByA</a:t>
            </a:r>
            <a:r>
              <a:rPr lang="en-US" dirty="0">
                <a:solidFill>
                  <a:srgbClr val="0E47A1"/>
                </a:solidFill>
              </a:rPr>
              <a:t> | </a:t>
            </a:r>
            <a:r>
              <a:rPr lang="en-US" dirty="0" err="1">
                <a:solidFill>
                  <a:srgbClr val="0E47A1"/>
                </a:solidFill>
              </a:rPr>
              <a:t>xByAzA</a:t>
            </a:r>
            <a:r>
              <a:rPr lang="en-US" dirty="0">
                <a:solidFill>
                  <a:srgbClr val="0E47A1"/>
                </a:solidFill>
              </a:rPr>
              <a:t> |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xByAA</a:t>
            </a:r>
            <a:r>
              <a:rPr lang="en-US" dirty="0"/>
              <a:t>’ | a</a:t>
            </a:r>
          </a:p>
          <a:p>
            <a:pPr marL="0" indent="0">
              <a:buNone/>
            </a:pPr>
            <a:r>
              <a:rPr lang="en-US" dirty="0"/>
              <a:t>			A’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Є | </a:t>
            </a:r>
            <a:r>
              <a:rPr lang="en-US" dirty="0" err="1"/>
              <a:t>zA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A </a:t>
            </a: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aAB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aA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 |a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A</a:t>
            </a:r>
            <a:r>
              <a:rPr lang="en-US" dirty="0" err="1">
                <a:sym typeface="Wingdings" panose="05000000000000000000" pitchFamily="2" charset="2"/>
              </a:rPr>
              <a:t>aA</a:t>
            </a:r>
            <a:r>
              <a:rPr lang="en-US" dirty="0"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A’AB | A |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		A’AA’’ | 𝜖</a:t>
            </a:r>
          </a:p>
          <a:p>
            <a:pPr marL="0" indent="0">
              <a:buNone/>
            </a:pPr>
            <a:r>
              <a:rPr lang="en-US" dirty="0"/>
              <a:t>			A’’</a:t>
            </a:r>
            <a:r>
              <a:rPr lang="en-US" dirty="0">
                <a:sym typeface="Wingdings" panose="05000000000000000000" pitchFamily="2" charset="2"/>
              </a:rPr>
              <a:t>B |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4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iEtS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iEtSeS</a:t>
            </a:r>
            <a:r>
              <a:rPr lang="en-US" dirty="0">
                <a:sym typeface="Wingdings" panose="05000000000000000000" pitchFamily="2" charset="2"/>
              </a:rPr>
              <a:t> | 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A ad | a | ab | </a:t>
            </a:r>
            <a:r>
              <a:rPr lang="en-US" dirty="0" err="1">
                <a:sym typeface="Wingdings" panose="05000000000000000000" pitchFamily="2" charset="2"/>
              </a:rPr>
              <a:t>abc</a:t>
            </a:r>
            <a:r>
              <a:rPr lang="en-US" dirty="0">
                <a:sym typeface="Wingdings" panose="05000000000000000000" pitchFamily="2" charset="2"/>
              </a:rPr>
              <a:t> |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Parsing is a technique that takes input string and produces output either a </a:t>
            </a:r>
            <a:r>
              <a:rPr lang="en-US" dirty="0">
                <a:solidFill>
                  <a:srgbClr val="C00000"/>
                </a:solidFill>
              </a:rPr>
              <a:t>parse tree </a:t>
            </a:r>
            <a:r>
              <a:rPr lang="en-US" dirty="0"/>
              <a:t>if string is valid sentence of grammar, or an </a:t>
            </a:r>
            <a:r>
              <a:rPr lang="en-US" dirty="0">
                <a:solidFill>
                  <a:srgbClr val="C00000"/>
                </a:solidFill>
              </a:rPr>
              <a:t>error message </a:t>
            </a:r>
            <a:r>
              <a:rPr lang="en-US" dirty="0"/>
              <a:t>indicating that string is not a valid.</a:t>
            </a:r>
          </a:p>
          <a:p>
            <a:pPr lvl="0"/>
            <a:r>
              <a:rPr lang="en-US" dirty="0"/>
              <a:t>Types of parsing are: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>
                <a:solidFill>
                  <a:srgbClr val="0E47A1"/>
                </a:solidFill>
              </a:rPr>
              <a:t>Top down parsing</a:t>
            </a:r>
            <a:r>
              <a:rPr lang="en-US" dirty="0">
                <a:solidFill>
                  <a:srgbClr val="0E47A1"/>
                </a:solidFill>
              </a:rPr>
              <a:t>: </a:t>
            </a:r>
            <a:r>
              <a:rPr lang="en-US" dirty="0"/>
              <a:t>In top down parsing parser build parse tree from top to bottom.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>
                <a:solidFill>
                  <a:srgbClr val="0E47A1"/>
                </a:solidFill>
              </a:rPr>
              <a:t>Bottom up parsing</a:t>
            </a:r>
            <a:r>
              <a:rPr lang="en-US" dirty="0">
                <a:solidFill>
                  <a:srgbClr val="0E47A1"/>
                </a:solidFill>
              </a:rPr>
              <a:t>: </a:t>
            </a:r>
            <a:r>
              <a:rPr lang="en-US" dirty="0"/>
              <a:t>Bottom up parser starts from leaves and work up to the root.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4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parsing methods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65482" y="1015430"/>
            <a:ext cx="904875" cy="4286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7675" y="2109992"/>
            <a:ext cx="1985963" cy="436570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40688" y="2113027"/>
            <a:ext cx="3258632" cy="457200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58675" y="2832129"/>
            <a:ext cx="2415128" cy="44719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0177" y="3488880"/>
            <a:ext cx="2413626" cy="1004732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(predictive parsing)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930460" y="3798126"/>
            <a:ext cx="1492094" cy="39954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21102" y="2824784"/>
            <a:ext cx="2322105" cy="46188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286345" y="5650454"/>
            <a:ext cx="973191" cy="3741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LALR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289418" y="4975965"/>
            <a:ext cx="970118" cy="37810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CLR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73089" y="4323416"/>
            <a:ext cx="970118" cy="35272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SLR </a:t>
            </a:r>
          </a:p>
        </p:txBody>
      </p:sp>
      <p:cxnSp>
        <p:nvCxnSpPr>
          <p:cNvPr id="14" name="AutoShape 14"/>
          <p:cNvCxnSpPr>
            <a:cxnSpLocks noChangeShapeType="1"/>
            <a:stCxn id="4" idx="2"/>
            <a:endCxn id="20" idx="0"/>
          </p:cNvCxnSpPr>
          <p:nvPr/>
        </p:nvCxnSpPr>
        <p:spPr bwMode="auto">
          <a:xfrm flipH="1">
            <a:off x="4040857" y="1444055"/>
            <a:ext cx="2177063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2"/>
            <a:endCxn id="21" idx="0"/>
          </p:cNvCxnSpPr>
          <p:nvPr/>
        </p:nvCxnSpPr>
        <p:spPr bwMode="auto">
          <a:xfrm>
            <a:off x="6217920" y="1444055"/>
            <a:ext cx="2250942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>
            <a:off x="2329022" y="2546562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</p:cNvCxnSpPr>
          <p:nvPr/>
        </p:nvCxnSpPr>
        <p:spPr bwMode="auto">
          <a:xfrm>
            <a:off x="2323400" y="3059687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795516" y="5338883"/>
            <a:ext cx="1078287" cy="67846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798857" y="4657561"/>
            <a:ext cx="1074946" cy="42882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23385" y="2036827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1390" y="2036827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AutoShape 17"/>
          <p:cNvCxnSpPr>
            <a:cxnSpLocks noChangeShapeType="1"/>
          </p:cNvCxnSpPr>
          <p:nvPr/>
        </p:nvCxnSpPr>
        <p:spPr bwMode="auto">
          <a:xfrm>
            <a:off x="2314042" y="3990204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>
            <a:off x="3648783" y="4887079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7"/>
          <p:cNvCxnSpPr>
            <a:cxnSpLocks noChangeShapeType="1"/>
          </p:cNvCxnSpPr>
          <p:nvPr/>
        </p:nvCxnSpPr>
        <p:spPr bwMode="auto">
          <a:xfrm>
            <a:off x="3634228" y="5666122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/>
          <p:nvPr/>
        </p:nvCxnSpPr>
        <p:spPr>
          <a:xfrm flipV="1">
            <a:off x="3648783" y="4493612"/>
            <a:ext cx="0" cy="117251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AutoShape 16"/>
          <p:cNvCxnSpPr>
            <a:cxnSpLocks noChangeShapeType="1"/>
          </p:cNvCxnSpPr>
          <p:nvPr/>
        </p:nvCxnSpPr>
        <p:spPr bwMode="auto">
          <a:xfrm>
            <a:off x="6793082" y="2586589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>
            <a:off x="6787460" y="3099714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7"/>
          <p:cNvCxnSpPr>
            <a:cxnSpLocks noChangeShapeType="1"/>
          </p:cNvCxnSpPr>
          <p:nvPr/>
        </p:nvCxnSpPr>
        <p:spPr bwMode="auto">
          <a:xfrm>
            <a:off x="6778102" y="4030231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7"/>
          <p:cNvCxnSpPr>
            <a:cxnSpLocks noChangeShapeType="1"/>
          </p:cNvCxnSpPr>
          <p:nvPr/>
        </p:nvCxnSpPr>
        <p:spPr bwMode="auto">
          <a:xfrm>
            <a:off x="8130089" y="4493612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7"/>
          <p:cNvCxnSpPr>
            <a:cxnSpLocks noChangeShapeType="1"/>
          </p:cNvCxnSpPr>
          <p:nvPr/>
        </p:nvCxnSpPr>
        <p:spPr bwMode="auto">
          <a:xfrm>
            <a:off x="8146924" y="5171985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/>
          <p:nvPr/>
        </p:nvCxnSpPr>
        <p:spPr>
          <a:xfrm flipV="1">
            <a:off x="8128079" y="4197159"/>
            <a:ext cx="2010" cy="166532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AutoShape 17"/>
          <p:cNvCxnSpPr>
            <a:cxnSpLocks noChangeShapeType="1"/>
          </p:cNvCxnSpPr>
          <p:nvPr/>
        </p:nvCxnSpPr>
        <p:spPr bwMode="auto">
          <a:xfrm>
            <a:off x="8108728" y="5862485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9555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3A9F5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972C6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934620"/>
          </a:xfrm>
        </p:spPr>
        <p:txBody>
          <a:bodyPr/>
          <a:lstStyle/>
          <a:p>
            <a:r>
              <a:rPr lang="en-US" dirty="0"/>
              <a:t>In backtracking, expansion of nonterminal symbol we choose one alternative and if any mismatch occurs then we try another alternative. </a:t>
            </a:r>
          </a:p>
          <a:p>
            <a:r>
              <a:rPr lang="en-US" dirty="0">
                <a:solidFill>
                  <a:srgbClr val="0E47A1"/>
                </a:solidFill>
              </a:rPr>
              <a:t>Grammar: S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cAd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		Input string: cad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rgbClr val="0E47A1"/>
                </a:solidFill>
                <a:sym typeface="Wingdings" panose="05000000000000000000" pitchFamily="2" charset="2"/>
              </a:rPr>
              <a:t>        A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 ab | 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30442" y="3728063"/>
            <a:ext cx="1066800" cy="457200"/>
            <a:chOff x="6248400" y="2338172"/>
            <a:chExt cx="1066800" cy="457200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201842" y="4090224"/>
            <a:ext cx="1509932" cy="457200"/>
            <a:chOff x="6019800" y="2743200"/>
            <a:chExt cx="1509932" cy="457200"/>
          </a:xfrm>
        </p:grpSpPr>
        <p:sp>
          <p:nvSpPr>
            <p:cNvPr id="9" name="Rectangle 8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725936" y="331351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888414" y="3692769"/>
            <a:ext cx="1050758" cy="457200"/>
            <a:chOff x="6248400" y="2338172"/>
            <a:chExt cx="1050758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765758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773378" y="2338172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659814" y="405493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93214" y="4131130"/>
            <a:ext cx="533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12546" y="4083066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92480" y="330704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117014" y="4535503"/>
            <a:ext cx="342900" cy="3810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43872" y="4535503"/>
            <a:ext cx="333586" cy="3810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35814" y="488355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24005" y="489508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004957" y="3736845"/>
            <a:ext cx="1050758" cy="457200"/>
            <a:chOff x="6248400" y="2338172"/>
            <a:chExt cx="1050758" cy="457200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765758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773378" y="2338172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7776357" y="4099006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61631" y="4175206"/>
            <a:ext cx="533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829089" y="412714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300451" y="3322299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00314" y="491785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542923" y="4508142"/>
            <a:ext cx="7801" cy="4572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4" idx="3"/>
          </p:cNvCxnSpPr>
          <p:nvPr/>
        </p:nvCxnSpPr>
        <p:spPr>
          <a:xfrm flipH="1" flipV="1">
            <a:off x="5624005" y="4431180"/>
            <a:ext cx="457200" cy="654408"/>
          </a:xfrm>
          <a:prstGeom prst="curvedConnector4">
            <a:avLst>
              <a:gd name="adj1" fmla="val -50000"/>
              <a:gd name="adj2" fmla="val 64555"/>
            </a:avLst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625258" y="4946799"/>
            <a:ext cx="1536530" cy="371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Parsing done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19519" y="4231504"/>
            <a:ext cx="1863485" cy="64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E47A1"/>
                </a:solidFill>
              </a:rPr>
              <a:t>Make prediction</a:t>
            </a:r>
            <a:endParaRPr lang="en-US" dirty="0">
              <a:solidFill>
                <a:srgbClr val="0E47A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04688" y="4912874"/>
            <a:ext cx="1863485" cy="64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Backtrack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28559" y="4282236"/>
            <a:ext cx="1863485" cy="64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E47A1"/>
                </a:solidFill>
              </a:rPr>
              <a:t>Make prediction</a:t>
            </a:r>
            <a:endParaRPr lang="en-US" dirty="0">
              <a:solidFill>
                <a:srgbClr val="0E47A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73621" y="2798065"/>
            <a:ext cx="118872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49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mph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18" grpId="1"/>
      <p:bldP spid="19" grpId="0"/>
      <p:bldP spid="20" grpId="0"/>
      <p:bldP spid="23" grpId="0"/>
      <p:bldP spid="24" grpId="0"/>
      <p:bldP spid="29" grpId="0"/>
      <p:bldP spid="30" grpId="0"/>
      <p:bldP spid="30" grpId="1"/>
      <p:bldP spid="31" grpId="0"/>
      <p:bldP spid="32" grpId="0"/>
      <p:bldP spid="33" grpId="0"/>
      <p:bldP spid="36" grpId="0"/>
      <p:bldP spid="37" grpId="0"/>
      <p:bldP spid="38" grpId="0"/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>
                <a:sym typeface="Wingdings" panose="05000000000000000000" pitchFamily="2" charset="2"/>
              </a:rPr>
              <a:t> 5+T | 3-T</a:t>
            </a:r>
          </a:p>
          <a:p>
            <a:pPr marL="0" indent="457200">
              <a:buNone/>
            </a:pPr>
            <a:r>
              <a:rPr lang="en-US" dirty="0">
                <a:sym typeface="Wingdings" panose="05000000000000000000" pitchFamily="2" charset="2"/>
              </a:rPr>
              <a:t>T V | V*V | V+V</a:t>
            </a:r>
          </a:p>
          <a:p>
            <a:pPr marL="0" indent="457200">
              <a:buNone/>
            </a:pPr>
            <a:r>
              <a:rPr lang="en-US" dirty="0">
                <a:sym typeface="Wingdings" panose="05000000000000000000" pitchFamily="2" charset="2"/>
              </a:rPr>
              <a:t>V a | b</a:t>
            </a:r>
          </a:p>
          <a:p>
            <a:pPr marL="0" indent="45720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String: 3-a+b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Methods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46026" y="996596"/>
            <a:ext cx="904875" cy="4286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8219" y="2091158"/>
            <a:ext cx="1985963" cy="436570"/>
          </a:xfrm>
          <a:prstGeom prst="rect">
            <a:avLst/>
          </a:prstGeom>
          <a:solidFill>
            <a:srgbClr val="03A9F5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21232" y="2094193"/>
            <a:ext cx="3258632" cy="457200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9219" y="2813295"/>
            <a:ext cx="2415128" cy="44719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40721" y="3470046"/>
            <a:ext cx="2413626" cy="1004732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 without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acktracking (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redictive parsing)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11004" y="3779292"/>
            <a:ext cx="1492094" cy="39954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01646" y="2805950"/>
            <a:ext cx="2322105" cy="46188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066889" y="5631620"/>
            <a:ext cx="973191" cy="3741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LALR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069962" y="4957131"/>
            <a:ext cx="970118" cy="37810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CLR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53633" y="4304582"/>
            <a:ext cx="970118" cy="35272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SLR </a:t>
            </a:r>
          </a:p>
        </p:txBody>
      </p:sp>
      <p:cxnSp>
        <p:nvCxnSpPr>
          <p:cNvPr id="14" name="AutoShape 14"/>
          <p:cNvCxnSpPr>
            <a:cxnSpLocks noChangeShapeType="1"/>
            <a:stCxn id="4" idx="2"/>
            <a:endCxn id="20" idx="0"/>
          </p:cNvCxnSpPr>
          <p:nvPr/>
        </p:nvCxnSpPr>
        <p:spPr bwMode="auto">
          <a:xfrm flipH="1">
            <a:off x="3821401" y="1425221"/>
            <a:ext cx="2177063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2"/>
            <a:endCxn id="21" idx="0"/>
          </p:cNvCxnSpPr>
          <p:nvPr/>
        </p:nvCxnSpPr>
        <p:spPr bwMode="auto">
          <a:xfrm>
            <a:off x="5998464" y="1425221"/>
            <a:ext cx="2250942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>
            <a:off x="2109566" y="2527728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</p:cNvCxnSpPr>
          <p:nvPr/>
        </p:nvCxnSpPr>
        <p:spPr bwMode="auto">
          <a:xfrm>
            <a:off x="2103944" y="3040853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576060" y="5320049"/>
            <a:ext cx="1078287" cy="67846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79401" y="4638727"/>
            <a:ext cx="1074946" cy="42882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03929" y="2017993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31934" y="2017993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AutoShape 17"/>
          <p:cNvCxnSpPr>
            <a:cxnSpLocks noChangeShapeType="1"/>
          </p:cNvCxnSpPr>
          <p:nvPr/>
        </p:nvCxnSpPr>
        <p:spPr bwMode="auto">
          <a:xfrm>
            <a:off x="2094586" y="3971370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>
            <a:off x="3429327" y="4868245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7"/>
          <p:cNvCxnSpPr>
            <a:cxnSpLocks noChangeShapeType="1"/>
          </p:cNvCxnSpPr>
          <p:nvPr/>
        </p:nvCxnSpPr>
        <p:spPr bwMode="auto">
          <a:xfrm>
            <a:off x="3414772" y="5647288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/>
          <p:nvPr/>
        </p:nvCxnSpPr>
        <p:spPr>
          <a:xfrm flipV="1">
            <a:off x="3429327" y="4474778"/>
            <a:ext cx="0" cy="117251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AutoShape 16"/>
          <p:cNvCxnSpPr>
            <a:cxnSpLocks noChangeShapeType="1"/>
          </p:cNvCxnSpPr>
          <p:nvPr/>
        </p:nvCxnSpPr>
        <p:spPr bwMode="auto">
          <a:xfrm>
            <a:off x="6573626" y="2567755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>
            <a:off x="6568004" y="3080880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7"/>
          <p:cNvCxnSpPr>
            <a:cxnSpLocks noChangeShapeType="1"/>
          </p:cNvCxnSpPr>
          <p:nvPr/>
        </p:nvCxnSpPr>
        <p:spPr bwMode="auto">
          <a:xfrm>
            <a:off x="6558646" y="4011397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7"/>
          <p:cNvCxnSpPr>
            <a:cxnSpLocks noChangeShapeType="1"/>
          </p:cNvCxnSpPr>
          <p:nvPr/>
        </p:nvCxnSpPr>
        <p:spPr bwMode="auto">
          <a:xfrm>
            <a:off x="7910633" y="4474778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7"/>
          <p:cNvCxnSpPr>
            <a:cxnSpLocks noChangeShapeType="1"/>
          </p:cNvCxnSpPr>
          <p:nvPr/>
        </p:nvCxnSpPr>
        <p:spPr bwMode="auto">
          <a:xfrm>
            <a:off x="7927468" y="5153151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/>
          <p:nvPr/>
        </p:nvCxnSpPr>
        <p:spPr>
          <a:xfrm flipV="1">
            <a:off x="7908623" y="4178325"/>
            <a:ext cx="2010" cy="166532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AutoShape 17"/>
          <p:cNvCxnSpPr>
            <a:cxnSpLocks noChangeShapeType="1"/>
          </p:cNvCxnSpPr>
          <p:nvPr/>
        </p:nvCxnSpPr>
        <p:spPr bwMode="auto">
          <a:xfrm>
            <a:off x="7889272" y="5843651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0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972C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parser (predictive parser)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LL(1) is non recursive top down parser.</a:t>
            </a:r>
          </a:p>
          <a:p>
            <a:pPr marL="914400" lvl="0" indent="-457200">
              <a:buFont typeface="+mj-lt"/>
              <a:buAutoNum type="arabicPeriod"/>
            </a:pPr>
            <a:r>
              <a:rPr lang="en-US" dirty="0"/>
              <a:t>First </a:t>
            </a:r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US" dirty="0"/>
              <a:t> indicates input is scanned from left to right. </a:t>
            </a:r>
          </a:p>
          <a:p>
            <a:pPr marL="914400" lvl="0" indent="-457200">
              <a:buFont typeface="+mj-lt"/>
              <a:buAutoNum type="arabicPeriod"/>
            </a:pPr>
            <a:r>
              <a:rPr lang="en-US" dirty="0"/>
              <a:t>The second </a:t>
            </a:r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US" dirty="0"/>
              <a:t> means it uses leftmost derivation for input string </a:t>
            </a:r>
          </a:p>
          <a:p>
            <a:pPr marL="914400" lvl="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dirty="0"/>
              <a:t> means it uses only input symbol to predict the parsing process.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37264" y="4265631"/>
            <a:ext cx="1285875" cy="999490"/>
          </a:xfrm>
          <a:prstGeom prst="rect">
            <a:avLst/>
          </a:prstGeom>
          <a:solidFill>
            <a:srgbClr val="FFFFFF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Predictive parsing program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9613" y="5698496"/>
            <a:ext cx="1781176" cy="432211"/>
          </a:xfrm>
          <a:prstGeom prst="rect">
            <a:avLst/>
          </a:prstGeom>
          <a:solidFill>
            <a:srgbClr val="FFFFFF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 table 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01023" y="3395045"/>
            <a:ext cx="838200" cy="3371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27989" y="4563466"/>
            <a:ext cx="1085850" cy="340340"/>
          </a:xfrm>
          <a:prstGeom prst="rect">
            <a:avLst/>
          </a:prstGeom>
          <a:solidFill>
            <a:srgbClr val="FFFFFF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8" name="AutoShape 14"/>
          <p:cNvCxnSpPr>
            <a:cxnSpLocks noChangeShapeType="1"/>
          </p:cNvCxnSpPr>
          <p:nvPr/>
        </p:nvCxnSpPr>
        <p:spPr bwMode="auto">
          <a:xfrm flipV="1">
            <a:off x="5591108" y="3732231"/>
            <a:ext cx="0" cy="53340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5"/>
          <p:cNvCxnSpPr>
            <a:cxnSpLocks noChangeShapeType="1"/>
          </p:cNvCxnSpPr>
          <p:nvPr/>
        </p:nvCxnSpPr>
        <p:spPr bwMode="auto">
          <a:xfrm flipH="1">
            <a:off x="4275276" y="4765376"/>
            <a:ext cx="657225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6"/>
          <p:cNvCxnSpPr>
            <a:cxnSpLocks noChangeShapeType="1"/>
          </p:cNvCxnSpPr>
          <p:nvPr/>
        </p:nvCxnSpPr>
        <p:spPr bwMode="auto">
          <a:xfrm>
            <a:off x="6223139" y="4716501"/>
            <a:ext cx="70485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22727" y="4578443"/>
            <a:ext cx="914400" cy="38007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Stack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588968"/>
              </p:ext>
            </p:extLst>
          </p:nvPr>
        </p:nvGraphicFramePr>
        <p:xfrm>
          <a:off x="4803913" y="3373867"/>
          <a:ext cx="1485901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2"/>
                <a:gridCol w="298763"/>
                <a:gridCol w="304190"/>
                <a:gridCol w="300119"/>
                <a:gridCol w="2881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38270"/>
              </p:ext>
            </p:extLst>
          </p:nvPr>
        </p:nvGraphicFramePr>
        <p:xfrm>
          <a:off x="3867544" y="4023696"/>
          <a:ext cx="381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Y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Z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5580201" y="5265121"/>
            <a:ext cx="1" cy="433375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parsing (predictive parsing)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 to construct LL(1) parser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Remove left recursion / Perform left factoring (if any).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Compute FIRST and FOLLOW of non terminals.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Construct predictive parsing table.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Parse the input string using parsing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2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compute first of non terminal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terminal,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 ∈</m:t>
                    </m:r>
                  </m:oMath>
                </a14:m>
                <a:r>
                  <a:rPr lang="en-US" dirty="0"/>
                  <a:t>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nonterminal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….</m:t>
                    </m:r>
                    <m:r>
                      <a:rPr lang="en-US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is a production, then place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if for some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a 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𝑌𝑖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and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𝜖 is in all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),………,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);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that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…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. If 𝜖 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=1,2,…..,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then add 𝜖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 marL="457200" lvl="0" indent="0">
                  <a:buNone/>
                </a:pP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Everything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is surely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does not derive 𝜖, then we do nothing more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, but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, then we add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and so on.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636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23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compute first of non terminal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b="1" dirty="0" smtClean="0"/>
                  <a:t>Simplification of Rule 3</a:t>
                </a:r>
              </a:p>
              <a:p>
                <a:pPr marL="0" lv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……..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does not derives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derives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indent="0">
                  <a:buNone/>
                </a:pPr>
                <a:r>
                  <a:rPr lang="en-US" dirty="0" smtClean="0">
                    <a:solidFill>
                      <a:srgbClr val="0E47A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E47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E47A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E47A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&amp; Y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2 </a:t>
                </a:r>
                <a:r>
                  <a:rPr lang="en-US" dirty="0">
                    <a:solidFill>
                      <a:srgbClr val="C00000"/>
                    </a:solidFill>
                  </a:rPr>
                  <a:t>derives ∈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98463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E47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E47A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E47A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E47A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, Y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2 </a:t>
                </a:r>
                <a:r>
                  <a:rPr lang="en-US" dirty="0">
                    <a:solidFill>
                      <a:srgbClr val="C00000"/>
                    </a:solidFill>
                  </a:rPr>
                  <a:t>&amp; Y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3 </a:t>
                </a:r>
                <a:r>
                  <a:rPr lang="en-US" dirty="0">
                    <a:solidFill>
                      <a:srgbClr val="C00000"/>
                    </a:solidFill>
                  </a:rPr>
                  <a:t>derives ∈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𝐹𝐼𝑅𝑆𝑇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𝐹𝐼𝑅𝑆𝑇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E47A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E47A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E47A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𝐹𝐼𝑅𝑆𝑇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𝐹𝐼𝑅𝑆𝑇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)− 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𝐹𝐼𝑅𝑆𝑇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E47A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, Y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2 </a:t>
                </a:r>
                <a:r>
                  <a:rPr lang="en-US" dirty="0">
                    <a:solidFill>
                      <a:srgbClr val="C00000"/>
                    </a:solidFill>
                  </a:rPr>
                  <a:t>, Y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3 </a:t>
                </a:r>
                <a:r>
                  <a:rPr lang="en-US" dirty="0">
                    <a:solidFill>
                      <a:srgbClr val="C00000"/>
                    </a:solidFill>
                  </a:rPr>
                  <a:t>…..Y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K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all derives ∈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marL="293688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E47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E47A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E47A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………… 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E47A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(</a:t>
                </a:r>
                <a:r>
                  <a:rPr lang="en-US" sz="2000" dirty="0">
                    <a:solidFill>
                      <a:srgbClr val="C00000"/>
                    </a:solidFill>
                  </a:rPr>
                  <a:t>note: if all non terminals derives ∈ then add ∈ to FIRST(A))</a:t>
                </a: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11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3503054"/>
            <a:ext cx="11929641" cy="29509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Parser </a:t>
            </a:r>
            <a:r>
              <a:rPr lang="en-US" dirty="0"/>
              <a:t>obtains a string of token from the lexical analyzer and reports  </a:t>
            </a:r>
            <a:r>
              <a:rPr lang="en-US" dirty="0">
                <a:solidFill>
                  <a:srgbClr val="C00000"/>
                </a:solidFill>
              </a:rPr>
              <a:t>syntax error </a:t>
            </a:r>
            <a:r>
              <a:rPr lang="en-US" dirty="0"/>
              <a:t>if any otherwise generates </a:t>
            </a:r>
            <a:r>
              <a:rPr lang="en-US" dirty="0">
                <a:solidFill>
                  <a:srgbClr val="C00000"/>
                </a:solidFill>
              </a:rPr>
              <a:t>syntax tree</a:t>
            </a:r>
            <a:r>
              <a:rPr lang="en-US" dirty="0"/>
              <a:t>.</a:t>
            </a:r>
          </a:p>
          <a:p>
            <a:r>
              <a:rPr lang="en-US" dirty="0"/>
              <a:t>There are two types of parser: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E47A1"/>
                </a:solidFill>
              </a:rPr>
              <a:t>Top-down parser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 Bottom-up parser</a:t>
            </a:r>
          </a:p>
          <a:p>
            <a:endParaRPr lang="en-US" dirty="0">
              <a:solidFill>
                <a:srgbClr val="0E47A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 flipV="1">
            <a:off x="8265133" y="1157173"/>
            <a:ext cx="1477215" cy="715947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Rest of </a:t>
            </a:r>
            <a:r>
              <a:rPr lang="en-US" dirty="0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front end</a:t>
            </a:r>
            <a:endParaRPr lang="en-US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7904" y="1095734"/>
            <a:ext cx="900099" cy="45910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Parse tree</a:t>
            </a:r>
          </a:p>
        </p:txBody>
      </p:sp>
      <p:cxnSp>
        <p:nvCxnSpPr>
          <p:cNvPr id="6" name="AutoShape 13"/>
          <p:cNvCxnSpPr>
            <a:cxnSpLocks noChangeShapeType="1"/>
          </p:cNvCxnSpPr>
          <p:nvPr/>
        </p:nvCxnSpPr>
        <p:spPr bwMode="auto">
          <a:xfrm>
            <a:off x="6353789" y="1792964"/>
            <a:ext cx="62571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12883" y="867173"/>
            <a:ext cx="7842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Token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751570" y="1111238"/>
            <a:ext cx="611541" cy="37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00919" y="1141639"/>
            <a:ext cx="1537837" cy="686117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Lexical analyzer</a:t>
            </a:r>
            <a:endParaRPr lang="en-US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840976" y="2718386"/>
            <a:ext cx="1843011" cy="38735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Symbol </a:t>
            </a:r>
            <a:r>
              <a:rPr lang="en-US" dirty="0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endParaRPr lang="en-US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44560" y="1172089"/>
            <a:ext cx="1070317" cy="686116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18288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Parser</a:t>
            </a:r>
            <a:endParaRPr lang="en-US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AutoShape 7"/>
          <p:cNvCxnSpPr>
            <a:cxnSpLocks noChangeShapeType="1"/>
          </p:cNvCxnSpPr>
          <p:nvPr/>
        </p:nvCxnSpPr>
        <p:spPr bwMode="auto">
          <a:xfrm>
            <a:off x="5438756" y="1634544"/>
            <a:ext cx="94784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 type="arrow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</p:cNvCxnSpPr>
          <p:nvPr/>
        </p:nvCxnSpPr>
        <p:spPr bwMode="auto">
          <a:xfrm>
            <a:off x="4310122" y="1819568"/>
            <a:ext cx="848519" cy="910723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</p:cNvCxnSpPr>
          <p:nvPr/>
        </p:nvCxnSpPr>
        <p:spPr bwMode="auto">
          <a:xfrm flipH="1">
            <a:off x="6368714" y="1833420"/>
            <a:ext cx="770252" cy="896871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101058" y="1893845"/>
            <a:ext cx="1497126" cy="40078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Get next token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265756" y="1153569"/>
            <a:ext cx="1127439" cy="77582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Source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82377" y="1515149"/>
            <a:ext cx="633521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7"/>
          <p:cNvCxnSpPr>
            <a:cxnSpLocks noChangeShapeType="1"/>
          </p:cNvCxnSpPr>
          <p:nvPr/>
        </p:nvCxnSpPr>
        <p:spPr bwMode="auto">
          <a:xfrm rot="10800000">
            <a:off x="5410181" y="1342066"/>
            <a:ext cx="976415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 type="arrow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/>
          <p:nvPr/>
        </p:nvCxnSpPr>
        <p:spPr>
          <a:xfrm>
            <a:off x="9729590" y="1499687"/>
            <a:ext cx="633521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89844" y="845857"/>
            <a:ext cx="775289" cy="40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err="1" smtClean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Parse</a:t>
            </a:r>
            <a:r>
              <a:rPr lang="en-US" b="1" dirty="0" err="1" smtClean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endParaRPr lang="en-US" b="1" dirty="0">
              <a:solidFill>
                <a:srgbClr val="C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11" idx="3"/>
            <a:endCxn id="4" idx="1"/>
          </p:cNvCxnSpPr>
          <p:nvPr/>
        </p:nvCxnSpPr>
        <p:spPr>
          <a:xfrm flipV="1">
            <a:off x="7414877" y="1515146"/>
            <a:ext cx="850256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2498" y="3677692"/>
            <a:ext cx="118872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 animBg="1"/>
      <p:bldP spid="10" grpId="0" animBg="1"/>
      <p:bldP spid="11" grpId="0" animBg="1"/>
      <p:bldP spid="15" grpId="0" animBg="1"/>
      <p:bldP spid="16" grpId="0" animBg="1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compute FOLLOW of non terminal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Place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$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𝑓𝑜𝑙𝑙𝑜𝑤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 (</m:t>
                    </m:r>
                  </m:oMath>
                </a14:m>
                <a:r>
                  <a:rPr lang="en-US" dirty="0"/>
                  <a:t>S is start symbol)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then everything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except for 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placed 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If there is a production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or a production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contains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then everything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𝑂𝐿𝐿𝑂𝑊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636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2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apply rules to find FOLLOW of non terminal?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87291" y="1104552"/>
                <a:ext cx="1981200" cy="488158"/>
              </a:xfrm>
              <a:prstGeom prst="rect">
                <a:avLst/>
              </a:prstGeom>
              <a:noFill/>
              <a:ln w="25400"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291" y="1104552"/>
                <a:ext cx="1981200" cy="4881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rgbClr val="0E47A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69455" y="2135469"/>
                <a:ext cx="1981200" cy="484632"/>
              </a:xfrm>
              <a:prstGeom prst="rect">
                <a:avLst/>
              </a:prstGeom>
              <a:noFill/>
              <a:ln w="25400"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𝑝𝑟𝑒𝑠𝑒𝑛𝑡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455" y="2135469"/>
                <a:ext cx="1981200" cy="4846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0E47A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78880" y="2136495"/>
                <a:ext cx="1981200" cy="484632"/>
              </a:xfrm>
              <a:prstGeom prst="rect">
                <a:avLst/>
              </a:prstGeom>
              <a:noFill/>
              <a:ln w="25400"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𝑎𝑏𝑠𝑒𝑛𝑡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880" y="2136495"/>
                <a:ext cx="1981200" cy="4846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rgbClr val="0E47A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78880" y="3155820"/>
                <a:ext cx="1981200" cy="484632"/>
              </a:xfrm>
              <a:prstGeom prst="rect">
                <a:avLst/>
              </a:prstGeom>
              <a:noFill/>
              <a:ln w="25400"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880" y="3155820"/>
                <a:ext cx="1981200" cy="4846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rgbClr val="0E47A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922746" y="3140105"/>
                <a:ext cx="1984248" cy="484632"/>
              </a:xfrm>
              <a:prstGeom prst="rect">
                <a:avLst/>
              </a:prstGeom>
              <a:noFill/>
              <a:ln w="25400"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terminal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746" y="3140105"/>
                <a:ext cx="1984248" cy="4846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rgbClr val="0E47A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156665" y="3155980"/>
                <a:ext cx="1981200" cy="484632"/>
              </a:xfrm>
              <a:prstGeom prst="rect">
                <a:avLst/>
              </a:prstGeom>
              <a:noFill/>
              <a:ln w="25400"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𝑁𝑜𝑛𝑡𝑒𝑟𝑚𝑖𝑛𝑎𝑙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665" y="3155980"/>
                <a:ext cx="1981200" cy="484632"/>
              </a:xfrm>
              <a:prstGeom prst="rect">
                <a:avLst/>
              </a:prstGeom>
              <a:blipFill rotWithShape="0">
                <a:blip r:embed="rId7"/>
                <a:stretch>
                  <a:fillRect l="-304"/>
                </a:stretch>
              </a:blipFill>
              <a:ln w="25400">
                <a:solidFill>
                  <a:srgbClr val="0E47A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13640" y="4162319"/>
                <a:ext cx="1984248" cy="484632"/>
              </a:xfrm>
              <a:prstGeom prst="rect">
                <a:avLst/>
              </a:prstGeom>
              <a:noFill/>
              <a:ln w="25400"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640" y="4162319"/>
                <a:ext cx="1984248" cy="4846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rgbClr val="0E47A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384241" y="4176574"/>
                <a:ext cx="1984248" cy="484632"/>
              </a:xfrm>
              <a:prstGeom prst="rect">
                <a:avLst/>
              </a:prstGeom>
              <a:noFill/>
              <a:ln w="25400"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derives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𝜖</a:t>
                </a:r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241" y="4176574"/>
                <a:ext cx="1984248" cy="484632"/>
              </a:xfrm>
              <a:prstGeom prst="rect">
                <a:avLst/>
              </a:prstGeom>
              <a:blipFill rotWithShape="0">
                <a:blip r:embed="rId9"/>
                <a:stretch>
                  <a:fillRect b="-3571"/>
                </a:stretch>
              </a:blipFill>
              <a:ln w="25400">
                <a:solidFill>
                  <a:srgbClr val="0E47A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010392" y="4176574"/>
                <a:ext cx="2148840" cy="484632"/>
              </a:xfrm>
              <a:prstGeom prst="rect">
                <a:avLst/>
              </a:prstGeom>
              <a:noFill/>
              <a:ln w="25400"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does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derives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𝜖</a:t>
                </a:r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92" y="4176574"/>
                <a:ext cx="2148840" cy="484632"/>
              </a:xfrm>
              <a:prstGeom prst="rect">
                <a:avLst/>
              </a:prstGeom>
              <a:blipFill rotWithShape="0">
                <a:blip r:embed="rId10"/>
                <a:stretch>
                  <a:fillRect l="-281" r="-1966" b="-3571"/>
                </a:stretch>
              </a:blipFill>
              <a:ln w="25400">
                <a:solidFill>
                  <a:srgbClr val="0E47A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2469480" y="2621127"/>
            <a:ext cx="0" cy="534693"/>
          </a:xfrm>
          <a:prstGeom prst="straightConnector1">
            <a:avLst/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10392" y="5169081"/>
                <a:ext cx="2148840" cy="484632"/>
              </a:xfrm>
              <a:prstGeom prst="rect">
                <a:avLst/>
              </a:prstGeom>
              <a:noFill/>
              <a:ln w="25400"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92" y="5169081"/>
                <a:ext cx="2148840" cy="4846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5400">
                <a:solidFill>
                  <a:srgbClr val="0E47A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384241" y="5161306"/>
                <a:ext cx="1984248" cy="484632"/>
              </a:xfrm>
              <a:prstGeom prst="rect">
                <a:avLst/>
              </a:prstGeom>
              <a:noFill/>
              <a:ln w="25400"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2+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241" y="5161306"/>
                <a:ext cx="1984248" cy="4846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25400">
                <a:solidFill>
                  <a:srgbClr val="0E47A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4934021" y="3612037"/>
            <a:ext cx="0" cy="534693"/>
          </a:xfrm>
          <a:prstGeom prst="straightConnector1">
            <a:avLst/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46712" y="4661206"/>
            <a:ext cx="0" cy="502920"/>
          </a:xfrm>
          <a:prstGeom prst="straightConnector1">
            <a:avLst/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376365" y="4658386"/>
            <a:ext cx="0" cy="502920"/>
          </a:xfrm>
          <a:prstGeom prst="straightConnector1">
            <a:avLst/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>
            <a:off x="3243650" y="817015"/>
            <a:ext cx="566928" cy="2103120"/>
          </a:xfrm>
          <a:prstGeom prst="bentConnector3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H="1">
            <a:off x="5358201" y="816630"/>
            <a:ext cx="548640" cy="2103120"/>
          </a:xfrm>
          <a:prstGeom prst="bentConnector3">
            <a:avLst>
              <a:gd name="adj1" fmla="val 49988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>
            <a:off x="5550225" y="2008218"/>
            <a:ext cx="530352" cy="1737360"/>
          </a:xfrm>
          <a:prstGeom prst="bentConnector3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7150426" y="2145631"/>
            <a:ext cx="530352" cy="1463040"/>
          </a:xfrm>
          <a:prstGeom prst="bentConnector3">
            <a:avLst>
              <a:gd name="adj1" fmla="val 49693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7322556" y="3334128"/>
            <a:ext cx="530352" cy="1143000"/>
          </a:xfrm>
          <a:prstGeom prst="bentConnector3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8511276" y="3288756"/>
            <a:ext cx="530352" cy="1234440"/>
          </a:xfrm>
          <a:prstGeom prst="bentConnector3">
            <a:avLst>
              <a:gd name="adj1" fmla="val 5029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86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construct predictive parsing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For each production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of the grammar, do steps 2 and 3.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For each terminal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each terminal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,$]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Make each undefined entry of M be error.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636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42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Example-1: LL(1) parsing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990600"/>
            <a:ext cx="11733276" cy="5509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en-US" sz="2200" dirty="0" smtClean="0">
              <a:latin typeface="+mj-lt"/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200" dirty="0" smtClean="0">
              <a:latin typeface="+mj-lt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200" dirty="0" smtClean="0">
                <a:latin typeface="+mj-lt"/>
              </a:rPr>
              <a:t>Step 1: Not required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200" dirty="0" smtClean="0">
                <a:latin typeface="+mj-lt"/>
              </a:rPr>
              <a:t>Step 2: Compute FIRST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First(S)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200" b="1" dirty="0" err="1" smtClean="0">
                <a:latin typeface="+mj-lt"/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latin typeface="+mj-lt"/>
                <a:sym typeface="Wingdings" panose="05000000000000000000" pitchFamily="2" charset="2"/>
              </a:rPr>
              <a:t>aBa</a:t>
            </a:r>
            <a:endParaRPr lang="en-US" sz="2200" b="1" dirty="0" smtClean="0"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First(B)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200" b="1" dirty="0" err="1" smtClean="0">
                <a:latin typeface="+mj-lt"/>
                <a:sym typeface="Wingdings" panose="05000000000000000000" pitchFamily="2" charset="2"/>
              </a:rPr>
              <a:t>B</a:t>
            </a:r>
            <a:r>
              <a:rPr lang="en-US" sz="2000" b="1" dirty="0" err="1" smtClean="0">
                <a:latin typeface="+mj-lt"/>
                <a:sym typeface="Wingdings" panose="05000000000000000000" pitchFamily="2" charset="2"/>
              </a:rPr>
              <a:t>bB</a:t>
            </a:r>
            <a:r>
              <a:rPr lang="en-US" sz="2200" b="1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	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				</a:t>
            </a:r>
            <a:r>
              <a:rPr lang="en-US" sz="2200" b="1" dirty="0" smtClean="0">
                <a:latin typeface="+mj-lt"/>
                <a:sym typeface="Wingdings" panose="05000000000000000000" pitchFamily="2" charset="2"/>
              </a:rPr>
              <a:t>B</a:t>
            </a:r>
            <a:r>
              <a:rPr lang="en-US" sz="2200" b="1" dirty="0" smtClean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200" b="1" dirty="0" smtClean="0">
              <a:latin typeface="+mj-lt"/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39" y="818145"/>
            <a:ext cx="1692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SaBa</a:t>
            </a:r>
            <a:endParaRPr lang="en-US" sz="2400" b="1" dirty="0" smtClean="0">
              <a:solidFill>
                <a:srgbClr val="0E47A1"/>
              </a:solidFill>
              <a:latin typeface="+mj-lt"/>
            </a:endParaRPr>
          </a:p>
          <a:p>
            <a:pPr defTabSz="114300"/>
            <a:r>
              <a:rPr lang="en-US" sz="2400" b="1" dirty="0">
                <a:solidFill>
                  <a:srgbClr val="0E47A1"/>
                </a:solidFill>
                <a:latin typeface="+mj-lt"/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</a:rPr>
              <a:t>B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bB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E47A1"/>
                </a:solidFill>
                <a:latin typeface="+mj-lt"/>
              </a:rPr>
              <a:t>| 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  <a:latin typeface="+mj-lt"/>
              </a:rPr>
              <a:t>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87279"/>
              </p:ext>
            </p:extLst>
          </p:nvPr>
        </p:nvGraphicFramePr>
        <p:xfrm>
          <a:off x="3635542" y="2776077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8" name="Curved Connector 7"/>
          <p:cNvCxnSpPr/>
          <p:nvPr/>
        </p:nvCxnSpPr>
        <p:spPr>
          <a:xfrm rot="5400000" flipH="1" flipV="1">
            <a:off x="4408074" y="2277999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 flipV="1">
            <a:off x="4420629" y="303106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6396744"/>
                  </p:ext>
                </p:extLst>
              </p:nvPr>
            </p:nvGraphicFramePr>
            <p:xfrm>
              <a:off x="3635542" y="3153363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6396744"/>
                  </p:ext>
                </p:extLst>
              </p:nvPr>
            </p:nvGraphicFramePr>
            <p:xfrm>
              <a:off x="3635542" y="3153363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99" t="-7576" r="-2299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92020"/>
              </p:ext>
            </p:extLst>
          </p:nvPr>
        </p:nvGraphicFramePr>
        <p:xfrm>
          <a:off x="5738856" y="5137372"/>
          <a:ext cx="16831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196"/>
                <a:gridCol w="5334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2" name="Curved Connector 11"/>
          <p:cNvCxnSpPr/>
          <p:nvPr/>
        </p:nvCxnSpPr>
        <p:spPr>
          <a:xfrm rot="5400000" flipH="1" flipV="1">
            <a:off x="6511388" y="4639294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6200000" flipH="1" flipV="1">
            <a:off x="6523943" y="5392357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2116799"/>
                  </p:ext>
                </p:extLst>
              </p:nvPr>
            </p:nvGraphicFramePr>
            <p:xfrm>
              <a:off x="5738856" y="5507611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2116799"/>
                  </p:ext>
                </p:extLst>
              </p:nvPr>
            </p:nvGraphicFramePr>
            <p:xfrm>
              <a:off x="5738856" y="5507611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8000" t="-7576" r="-2000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97697" y="2807923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  <a:latin typeface="+mj-lt"/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697" y="2807923"/>
                <a:ext cx="2116570" cy="741680"/>
              </a:xfrm>
              <a:prstGeom prst="rect">
                <a:avLst/>
              </a:prstGeom>
              <a:blipFill rotWithShape="0">
                <a:blip r:embed="rId4"/>
                <a:stretch>
                  <a:fillRect b="-74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000556" y="5606718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  <a:latin typeface="+mj-lt"/>
                  </a:rPr>
                  <a:t>Rule 2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556" y="5606718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74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616266" y="6073039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  <a:latin typeface="+mj-lt"/>
              </a:rPr>
              <a:t>FIRST(B)={ b </a:t>
            </a:r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31406" y="6076306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  <a:latin typeface="+mj-lt"/>
              </a:rPr>
              <a:t> , </a:t>
            </a:r>
            <a:r>
              <a:rPr lang="en-US" b="1" dirty="0">
                <a:solidFill>
                  <a:srgbClr val="0E47A1"/>
                </a:solidFill>
                <a:latin typeface="+mj-lt"/>
                <a:ea typeface="Cambria Math" panose="02040503050406030204" pitchFamily="18" charset="0"/>
              </a:rPr>
              <a:t>𝜖</a:t>
            </a:r>
            <a:r>
              <a:rPr lang="en-US" b="1" dirty="0" smtClean="0">
                <a:solidFill>
                  <a:srgbClr val="0E47A1"/>
                </a:solidFill>
                <a:latin typeface="+mj-lt"/>
              </a:rPr>
              <a:t> }</a:t>
            </a:r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22614"/>
              </p:ext>
            </p:extLst>
          </p:nvPr>
        </p:nvGraphicFramePr>
        <p:xfrm>
          <a:off x="10023694" y="146392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44546"/>
              </p:ext>
            </p:extLst>
          </p:nvPr>
        </p:nvGraphicFramePr>
        <p:xfrm>
          <a:off x="10023695" y="1833054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a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67646"/>
              </p:ext>
            </p:extLst>
          </p:nvPr>
        </p:nvGraphicFramePr>
        <p:xfrm>
          <a:off x="10023694" y="2203834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{b,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10638525" y="1906518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32460"/>
              </p:ext>
            </p:extLst>
          </p:nvPr>
        </p:nvGraphicFramePr>
        <p:xfrm>
          <a:off x="964506" y="5042688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4" name="Curved Connector 23"/>
          <p:cNvCxnSpPr/>
          <p:nvPr/>
        </p:nvCxnSpPr>
        <p:spPr>
          <a:xfrm rot="5400000" flipH="1" flipV="1">
            <a:off x="1737038" y="454600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6200000" flipH="1" flipV="1">
            <a:off x="1749593" y="5313579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875071"/>
                  </p:ext>
                </p:extLst>
              </p:nvPr>
            </p:nvGraphicFramePr>
            <p:xfrm>
              <a:off x="964506" y="5435880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875071"/>
                  </p:ext>
                </p:extLst>
              </p:nvPr>
            </p:nvGraphicFramePr>
            <p:xfrm>
              <a:off x="964506" y="5435880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2299" t="-7576" r="-2299" b="-1818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844852" y="5263160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  <a:latin typeface="+mj-lt"/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52" y="5263160"/>
                <a:ext cx="2116570" cy="741680"/>
              </a:xfrm>
              <a:prstGeom prst="rect">
                <a:avLst/>
              </a:prstGeom>
              <a:blipFill rotWithShape="0">
                <a:blip r:embed="rId7"/>
                <a:stretch>
                  <a:fillRect b="-73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10659400" y="2285269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55596" y="3496828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  <a:latin typeface="+mj-lt"/>
              </a:rPr>
              <a:t>FIRST(S)={ a } </a:t>
            </a:r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723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2" grpId="0" animBg="1"/>
      <p:bldP spid="27" grpId="0"/>
      <p:bldP spid="28" grpId="0" animBg="1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Example-1: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2: Compute FOLLOW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Follow(S)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Follow(B)</a:t>
            </a:r>
          </a:p>
          <a:p>
            <a:pPr marL="0" indent="0">
              <a:buNone/>
            </a:pPr>
            <a:r>
              <a:rPr lang="en-US" b="1" dirty="0" err="1">
                <a:sym typeface="Wingdings" panose="05000000000000000000" pitchFamily="2" charset="2"/>
              </a:rPr>
              <a:t>SaBa</a:t>
            </a:r>
            <a:r>
              <a:rPr lang="en-US" b="1" dirty="0">
                <a:sym typeface="Wingdings" panose="05000000000000000000" pitchFamily="2" charset="2"/>
              </a:rPr>
              <a:t> 	</a:t>
            </a:r>
            <a:r>
              <a:rPr lang="en-US" dirty="0">
                <a:sym typeface="Wingdings" panose="05000000000000000000" pitchFamily="2" charset="2"/>
              </a:rPr>
              <a:t>			</a:t>
            </a:r>
            <a:r>
              <a:rPr lang="en-US" b="1" dirty="0" err="1">
                <a:sym typeface="Wingdings" panose="05000000000000000000" pitchFamily="2" charset="2"/>
              </a:rPr>
              <a:t>BbB</a:t>
            </a:r>
            <a:r>
              <a:rPr lang="en-US" sz="3200" b="1" dirty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39" y="818145"/>
            <a:ext cx="1692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SaBa</a:t>
            </a:r>
            <a:endParaRPr lang="en-US" sz="2400" b="1" dirty="0" smtClean="0">
              <a:solidFill>
                <a:srgbClr val="0E47A1"/>
              </a:solidFill>
              <a:latin typeface="+mj-lt"/>
            </a:endParaRPr>
          </a:p>
          <a:p>
            <a:pPr defTabSz="114300"/>
            <a:r>
              <a:rPr lang="en-US" sz="2400" b="1" dirty="0">
                <a:solidFill>
                  <a:srgbClr val="0E47A1"/>
                </a:solidFill>
                <a:latin typeface="+mj-lt"/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</a:rPr>
              <a:t>B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bB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E47A1"/>
                </a:solidFill>
                <a:latin typeface="+mj-lt"/>
              </a:rPr>
              <a:t>| 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  <a:latin typeface="+mj-lt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3738" y="6033260"/>
            <a:ext cx="2318698" cy="491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Follow(B)={ a  </a:t>
            </a:r>
            <a:endParaRPr lang="en-US" b="1" dirty="0">
              <a:solidFill>
                <a:srgbClr val="0E47A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95090"/>
              </p:ext>
            </p:extLst>
          </p:nvPr>
        </p:nvGraphicFramePr>
        <p:xfrm>
          <a:off x="5314731" y="4875601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83048" y="3141219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Follow(S)={ $ } </a:t>
            </a:r>
            <a:endParaRPr lang="en-US" b="1" dirty="0">
              <a:solidFill>
                <a:srgbClr val="0E47A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30534"/>
              </p:ext>
            </p:extLst>
          </p:nvPr>
        </p:nvGraphicFramePr>
        <p:xfrm>
          <a:off x="9649133" y="1207586"/>
          <a:ext cx="20574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01331"/>
              </p:ext>
            </p:extLst>
          </p:nvPr>
        </p:nvGraphicFramePr>
        <p:xfrm>
          <a:off x="787906" y="4838233"/>
          <a:ext cx="2651760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4439734"/>
                  </p:ext>
                </p:extLst>
              </p:nvPr>
            </p:nvGraphicFramePr>
            <p:xfrm>
              <a:off x="5314731" y="5269736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4439734"/>
                  </p:ext>
                </p:extLst>
              </p:nvPr>
            </p:nvGraphicFramePr>
            <p:xfrm>
              <a:off x="5314731" y="5269736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99" t="-8065" r="-10229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ectangle 10"/>
          <p:cNvSpPr/>
          <p:nvPr/>
        </p:nvSpPr>
        <p:spPr>
          <a:xfrm>
            <a:off x="7379128" y="4889287"/>
            <a:ext cx="2270005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Follow(A)=follow(B)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6369085" y="4052641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6200000" flipH="1" flipV="1">
            <a:off x="6369085" y="4811266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095246"/>
                  </p:ext>
                </p:extLst>
              </p:nvPr>
            </p:nvGraphicFramePr>
            <p:xfrm>
              <a:off x="787906" y="5237775"/>
              <a:ext cx="2651760" cy="39319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93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095246"/>
                  </p:ext>
                </p:extLst>
              </p:nvPr>
            </p:nvGraphicFramePr>
            <p:xfrm>
              <a:off x="787906" y="5237775"/>
              <a:ext cx="2651760" cy="39319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93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8864" t="-7692" r="-200000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2299" t="-7692" r="-2299" b="-1846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159850" y="5119125"/>
                <a:ext cx="1903577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2</a:t>
                </a:r>
              </a:p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First(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850" y="5119125"/>
                <a:ext cx="1903577" cy="741680"/>
              </a:xfrm>
              <a:prstGeom prst="rect">
                <a:avLst/>
              </a:prstGeom>
              <a:blipFill rotWithShape="0">
                <a:blip r:embed="rId4"/>
                <a:stretch>
                  <a:fillRect t="-338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urved Connector 15"/>
          <p:cNvCxnSpPr/>
          <p:nvPr/>
        </p:nvCxnSpPr>
        <p:spPr>
          <a:xfrm rot="5400000" flipH="1" flipV="1">
            <a:off x="2865353" y="4590349"/>
            <a:ext cx="12700" cy="475488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6200000" flipH="1" flipV="1">
            <a:off x="2865353" y="5393223"/>
            <a:ext cx="12700" cy="475488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60060" y="2523687"/>
            <a:ext cx="3322376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Rule 1: Place $ in FOLLOW(S)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98164" y="1638985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877551" y="2030119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03782" y="6078559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 }</a:t>
            </a:r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7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5" grpId="0"/>
      <p:bldP spid="18" grpId="0"/>
      <p:bldP spid="19" grpId="0" animBg="1"/>
      <p:bldP spid="20" grpId="0" animBg="1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Example-1: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Step 3: Prepare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SaBa</a:t>
            </a:r>
            <a:endParaRPr lang="en-US" dirty="0">
              <a:solidFill>
                <a:srgbClr val="0E47A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a=FIRST(</a:t>
            </a:r>
            <a:r>
              <a:rPr lang="en-US" dirty="0" err="1"/>
              <a:t>aBa</a:t>
            </a:r>
            <a:r>
              <a:rPr lang="en-US" dirty="0"/>
              <a:t>)={ a }</a:t>
            </a:r>
          </a:p>
          <a:p>
            <a:pPr marL="0" indent="0">
              <a:buNone/>
            </a:pPr>
            <a:r>
              <a:rPr lang="en-US" dirty="0"/>
              <a:t>M[</a:t>
            </a:r>
            <a:r>
              <a:rPr lang="en-US" dirty="0" err="1"/>
              <a:t>S,a</a:t>
            </a:r>
            <a:r>
              <a:rPr lang="en-US" dirty="0"/>
              <a:t>]=</a:t>
            </a:r>
            <a:r>
              <a:rPr lang="en-US" dirty="0" err="1"/>
              <a:t>S</a:t>
            </a:r>
            <a:r>
              <a:rPr lang="en-US" sz="2000" dirty="0" err="1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aBa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39" y="818145"/>
            <a:ext cx="1692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SaBa</a:t>
            </a:r>
            <a:endParaRPr lang="en-US" sz="2400" b="1" dirty="0" smtClean="0">
              <a:solidFill>
                <a:srgbClr val="0E47A1"/>
              </a:solidFill>
              <a:latin typeface="+mj-lt"/>
            </a:endParaRPr>
          </a:p>
          <a:p>
            <a:pPr defTabSz="114300"/>
            <a:r>
              <a:rPr lang="en-US" sz="2400" b="1" dirty="0">
                <a:solidFill>
                  <a:srgbClr val="0E47A1"/>
                </a:solidFill>
                <a:latin typeface="+mj-lt"/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</a:rPr>
              <a:t>B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bB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E47A1"/>
                </a:solidFill>
                <a:latin typeface="+mj-lt"/>
              </a:rPr>
              <a:t>| 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  <a:latin typeface="+mj-lt"/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47158"/>
              </p:ext>
            </p:extLst>
          </p:nvPr>
        </p:nvGraphicFramePr>
        <p:xfrm>
          <a:off x="9653016" y="1182169"/>
          <a:ext cx="20574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31207"/>
              </p:ext>
            </p:extLst>
          </p:nvPr>
        </p:nvGraphicFramePr>
        <p:xfrm>
          <a:off x="381000" y="2684904"/>
          <a:ext cx="3200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2"/>
                <a:gridCol w="881380"/>
                <a:gridCol w="827405"/>
                <a:gridCol w="99282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0E47A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A,a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931024" y="3511296"/>
            <a:ext cx="792109" cy="243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Example-1: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Step 3: Prepare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BbB</a:t>
            </a:r>
            <a:endParaRPr lang="en-US" dirty="0">
              <a:solidFill>
                <a:srgbClr val="0E47A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a=FIRST(</a:t>
            </a:r>
            <a:r>
              <a:rPr lang="en-US" dirty="0" err="1"/>
              <a:t>bB</a:t>
            </a:r>
            <a:r>
              <a:rPr lang="en-US" dirty="0"/>
              <a:t>)={ b }</a:t>
            </a:r>
          </a:p>
          <a:p>
            <a:pPr marL="0" indent="0">
              <a:buNone/>
            </a:pPr>
            <a:r>
              <a:rPr lang="en-US" dirty="0"/>
              <a:t>M[</a:t>
            </a:r>
            <a:r>
              <a:rPr lang="en-US" dirty="0" err="1"/>
              <a:t>B,b</a:t>
            </a:r>
            <a:r>
              <a:rPr lang="en-US" dirty="0"/>
              <a:t>]=</a:t>
            </a:r>
            <a:r>
              <a:rPr lang="en-US" dirty="0" err="1"/>
              <a:t>B</a:t>
            </a:r>
            <a:r>
              <a:rPr lang="en-US" sz="2000" dirty="0" err="1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bB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39" y="818145"/>
            <a:ext cx="1692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SaBa</a:t>
            </a:r>
            <a:endParaRPr lang="en-US" sz="2400" b="1" dirty="0" smtClean="0">
              <a:solidFill>
                <a:srgbClr val="0E47A1"/>
              </a:solidFill>
              <a:latin typeface="+mj-lt"/>
            </a:endParaRPr>
          </a:p>
          <a:p>
            <a:pPr defTabSz="114300"/>
            <a:r>
              <a:rPr lang="en-US" sz="2400" b="1" dirty="0">
                <a:solidFill>
                  <a:srgbClr val="0E47A1"/>
                </a:solidFill>
                <a:latin typeface="+mj-lt"/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</a:rPr>
              <a:t>B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bB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E47A1"/>
                </a:solidFill>
                <a:latin typeface="+mj-lt"/>
              </a:rPr>
              <a:t>| 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  <a:latin typeface="+mj-lt"/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47158"/>
              </p:ext>
            </p:extLst>
          </p:nvPr>
        </p:nvGraphicFramePr>
        <p:xfrm>
          <a:off x="9653016" y="1182169"/>
          <a:ext cx="20574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04667"/>
              </p:ext>
            </p:extLst>
          </p:nvPr>
        </p:nvGraphicFramePr>
        <p:xfrm>
          <a:off x="381000" y="2684904"/>
          <a:ext cx="3200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2"/>
                <a:gridCol w="881380"/>
                <a:gridCol w="827405"/>
                <a:gridCol w="99282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bB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0E47A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A,a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774231" y="3870588"/>
            <a:ext cx="792109" cy="243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Example-1: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Step 3: Prepare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 defTabSz="11430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B</a:t>
            </a:r>
            <a:r>
              <a:rPr lang="en-US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ϵ</a:t>
            </a:r>
          </a:p>
          <a:p>
            <a:pPr marL="0" indent="0">
              <a:buNone/>
            </a:pPr>
            <a:r>
              <a:rPr lang="en-US" dirty="0"/>
              <a:t>b=FOLLOW(B)={ a }</a:t>
            </a:r>
          </a:p>
          <a:p>
            <a:pPr marL="0" indent="0">
              <a:buNone/>
            </a:pPr>
            <a:r>
              <a:rPr lang="en-US" dirty="0"/>
              <a:t>M[</a:t>
            </a:r>
            <a:r>
              <a:rPr lang="en-US" dirty="0" err="1"/>
              <a:t>B,a</a:t>
            </a:r>
            <a:r>
              <a:rPr lang="en-US" dirty="0"/>
              <a:t>]=B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39" y="818145"/>
            <a:ext cx="1692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SaBa</a:t>
            </a:r>
            <a:endParaRPr lang="en-US" sz="2400" b="1" dirty="0" smtClean="0">
              <a:solidFill>
                <a:srgbClr val="0E47A1"/>
              </a:solidFill>
              <a:latin typeface="+mj-lt"/>
            </a:endParaRPr>
          </a:p>
          <a:p>
            <a:pPr defTabSz="114300"/>
            <a:r>
              <a:rPr lang="en-US" sz="2400" b="1" dirty="0">
                <a:solidFill>
                  <a:srgbClr val="0E47A1"/>
                </a:solidFill>
                <a:latin typeface="+mj-lt"/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</a:rPr>
              <a:t>B</a:t>
            </a:r>
            <a:r>
              <a:rPr lang="en-US" sz="2400" b="1" dirty="0" err="1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bB</a:t>
            </a:r>
            <a:r>
              <a:rPr lang="en-US" sz="2400" b="1" dirty="0" smtClean="0">
                <a:solidFill>
                  <a:srgbClr val="0E47A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E47A1"/>
                </a:solidFill>
                <a:latin typeface="+mj-lt"/>
              </a:rPr>
              <a:t>| 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  <a:latin typeface="+mj-lt"/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47158"/>
              </p:ext>
            </p:extLst>
          </p:nvPr>
        </p:nvGraphicFramePr>
        <p:xfrm>
          <a:off x="9653016" y="1182169"/>
          <a:ext cx="20574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45632"/>
              </p:ext>
            </p:extLst>
          </p:nvPr>
        </p:nvGraphicFramePr>
        <p:xfrm>
          <a:off x="381000" y="2684904"/>
          <a:ext cx="3200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2"/>
                <a:gridCol w="881380"/>
                <a:gridCol w="827405"/>
                <a:gridCol w="99282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ϵ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bB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63834" y="3870588"/>
            <a:ext cx="792109" cy="243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3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b = follow(A)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A,b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779640" y="3483141"/>
            <a:ext cx="792109" cy="243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52769" y="3461011"/>
            <a:ext cx="792109" cy="243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33505" y="3853632"/>
            <a:ext cx="792109" cy="243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7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1: Not required </a:t>
            </a:r>
          </a:p>
          <a:p>
            <a:pPr marL="0" indent="0">
              <a:buNone/>
            </a:pPr>
            <a:r>
              <a:rPr lang="en-US" dirty="0"/>
              <a:t>Step 2: Compute FIRST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First(S)</a:t>
            </a:r>
          </a:p>
          <a:p>
            <a:pPr marL="0" indent="0">
              <a:buNone/>
            </a:pPr>
            <a:r>
              <a:rPr lang="en-US" b="1" dirty="0" err="1">
                <a:sym typeface="Wingdings" panose="05000000000000000000" pitchFamily="2" charset="2"/>
              </a:rPr>
              <a:t>SaB</a:t>
            </a:r>
            <a:r>
              <a:rPr lang="en-US" b="1" dirty="0">
                <a:sym typeface="Wingdings" panose="05000000000000000000" pitchFamily="2" charset="2"/>
              </a:rPr>
              <a:t> 	</a:t>
            </a:r>
            <a:r>
              <a:rPr lang="en-US" dirty="0">
                <a:sym typeface="Wingdings" panose="05000000000000000000" pitchFamily="2" charset="2"/>
              </a:rPr>
              <a:t>				</a:t>
            </a:r>
            <a:r>
              <a:rPr lang="en-US" b="1" dirty="0">
                <a:sym typeface="Wingdings" panose="05000000000000000000" pitchFamily="2" charset="2"/>
              </a:rPr>
              <a:t>S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b="1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90" y="927702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</a:rPr>
              <a:t>B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rgbClr val="0E47A1"/>
                </a:solidFill>
              </a:rPr>
              <a:t> </a:t>
            </a:r>
            <a:r>
              <a:rPr lang="en-US" sz="2400" b="1" dirty="0">
                <a:solidFill>
                  <a:srgbClr val="0E47A1"/>
                </a:solidFill>
              </a:rPr>
              <a:t>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rgbClr val="0E47A1"/>
                </a:solidFill>
              </a:rPr>
              <a:t>C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05030" y="4730980"/>
          <a:ext cx="16831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196"/>
                <a:gridCol w="5334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8" name="Curved Connector 7"/>
          <p:cNvCxnSpPr/>
          <p:nvPr/>
        </p:nvCxnSpPr>
        <p:spPr>
          <a:xfrm rot="5400000" flipH="1" flipV="1">
            <a:off x="6177562" y="423290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 flipV="1">
            <a:off x="6190117" y="498596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05030" y="5101219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05030" y="5101219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8000" t="-7576" r="-2000" b="-1818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53571" y="4807180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2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571" y="4807180"/>
                <a:ext cx="2116570" cy="741680"/>
              </a:xfrm>
              <a:prstGeom prst="rect">
                <a:avLst/>
              </a:prstGeom>
              <a:blipFill rotWithShape="0">
                <a:blip r:embed="rId3"/>
                <a:stretch>
                  <a:fillRect b="-74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282440" y="5666647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FIRST(S)={ a </a:t>
            </a:r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97580" y="5669914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 , </a:t>
            </a:r>
            <a:r>
              <a:rPr lang="en-US" b="1" dirty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r>
              <a:rPr lang="en-US" b="1" dirty="0" smtClean="0">
                <a:solidFill>
                  <a:srgbClr val="0E47A1"/>
                </a:solidFill>
              </a:rPr>
              <a:t> }</a:t>
            </a:r>
            <a:endParaRPr lang="en-US" b="1" dirty="0">
              <a:solidFill>
                <a:srgbClr val="0E47A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437649" y="24973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437650" y="286648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a,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437649" y="32372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{b,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8030593" y="2950909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30680" y="4636296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9" name="Curved Connector 18"/>
          <p:cNvCxnSpPr/>
          <p:nvPr/>
        </p:nvCxnSpPr>
        <p:spPr>
          <a:xfrm rot="5400000" flipH="1" flipV="1">
            <a:off x="1403212" y="4133486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H="1" flipV="1">
            <a:off x="1415767" y="4907187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0680" y="5029488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0680" y="5029488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99" t="-7576" r="-2299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518426" y="4810131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26" y="4810131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7437648" y="3606334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{c,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8069104" y="3306157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30594" y="3691887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7" grpId="0" animBg="1"/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1: Not required </a:t>
            </a:r>
          </a:p>
          <a:p>
            <a:pPr marL="0" indent="0">
              <a:buNone/>
            </a:pPr>
            <a:r>
              <a:rPr lang="en-US" dirty="0"/>
              <a:t>Step 2: Compute FIRST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E47A1"/>
                </a:solidFill>
              </a:rPr>
              <a:t>First(B)</a:t>
            </a:r>
            <a:endParaRPr lang="en-US" dirty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ym typeface="Wingdings" panose="05000000000000000000" pitchFamily="2" charset="2"/>
              </a:rPr>
              <a:t>BbC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				</a:t>
            </a:r>
            <a:r>
              <a:rPr lang="en-US" b="1" dirty="0" smtClean="0">
                <a:sym typeface="Wingdings" panose="05000000000000000000" pitchFamily="2" charset="2"/>
              </a:rPr>
              <a:t>B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b="1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90" y="927702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</a:rPr>
              <a:t>B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rgbClr val="0E47A1"/>
                </a:solidFill>
              </a:rPr>
              <a:t> </a:t>
            </a:r>
            <a:r>
              <a:rPr lang="en-US" sz="2400" b="1" dirty="0">
                <a:solidFill>
                  <a:srgbClr val="0E47A1"/>
                </a:solidFill>
              </a:rPr>
              <a:t>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rgbClr val="0E47A1"/>
                </a:solidFill>
              </a:rPr>
              <a:t>C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90622"/>
              </p:ext>
            </p:extLst>
          </p:nvPr>
        </p:nvGraphicFramePr>
        <p:xfrm>
          <a:off x="5405030" y="4730980"/>
          <a:ext cx="16831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196"/>
                <a:gridCol w="5334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8" name="Curved Connector 7"/>
          <p:cNvCxnSpPr/>
          <p:nvPr/>
        </p:nvCxnSpPr>
        <p:spPr>
          <a:xfrm rot="5400000" flipH="1" flipV="1">
            <a:off x="6177562" y="423290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 flipV="1">
            <a:off x="6190117" y="498596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05030" y="5101219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05030" y="5101219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8000" t="-7576" r="-2000" b="-1818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53571" y="4807180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2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571" y="4807180"/>
                <a:ext cx="2116570" cy="741680"/>
              </a:xfrm>
              <a:prstGeom prst="rect">
                <a:avLst/>
              </a:prstGeom>
              <a:blipFill rotWithShape="0">
                <a:blip r:embed="rId3"/>
                <a:stretch>
                  <a:fillRect b="-74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282440" y="5666647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FIRST(B)={ b </a:t>
            </a:r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97580" y="5669914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 , </a:t>
            </a:r>
            <a:r>
              <a:rPr lang="en-US" b="1" dirty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r>
              <a:rPr lang="en-US" b="1" dirty="0" smtClean="0">
                <a:solidFill>
                  <a:srgbClr val="0E47A1"/>
                </a:solidFill>
              </a:rPr>
              <a:t> }</a:t>
            </a:r>
            <a:endParaRPr lang="en-US" b="1" dirty="0">
              <a:solidFill>
                <a:srgbClr val="0E47A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437649" y="24973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437650" y="286648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a,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437649" y="32372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{b,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08882"/>
              </p:ext>
            </p:extLst>
          </p:nvPr>
        </p:nvGraphicFramePr>
        <p:xfrm>
          <a:off x="630680" y="4636296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9" name="Curved Connector 18"/>
          <p:cNvCxnSpPr/>
          <p:nvPr/>
        </p:nvCxnSpPr>
        <p:spPr>
          <a:xfrm rot="5400000" flipH="1" flipV="1">
            <a:off x="1403212" y="4133486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H="1" flipV="1">
            <a:off x="1415767" y="4907187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0680" y="5029488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0680" y="5029488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99" t="-7576" r="-2299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518426" y="4810131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26" y="4810131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7437648" y="3606334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{c,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8030594" y="3321107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30594" y="3691887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1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2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1: Not required </a:t>
            </a:r>
          </a:p>
          <a:p>
            <a:pPr marL="0" indent="0">
              <a:buNone/>
            </a:pPr>
            <a:r>
              <a:rPr lang="en-US" dirty="0"/>
              <a:t>Step 2: Compute FIRST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E47A1"/>
                </a:solidFill>
              </a:rPr>
              <a:t>First(C)</a:t>
            </a:r>
            <a:endParaRPr lang="en-US" dirty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b="1" dirty="0" err="1">
                <a:sym typeface="Wingdings" panose="05000000000000000000" pitchFamily="2" charset="2"/>
              </a:rPr>
              <a:t>C</a:t>
            </a:r>
            <a:r>
              <a:rPr lang="en-US" b="1" dirty="0" err="1" smtClean="0">
                <a:sym typeface="Wingdings" panose="05000000000000000000" pitchFamily="2" charset="2"/>
              </a:rPr>
              <a:t>cS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				</a:t>
            </a:r>
            <a:r>
              <a:rPr lang="en-US" dirty="0" smtClean="0">
                <a:sym typeface="Wingdings" panose="05000000000000000000" pitchFamily="2" charset="2"/>
              </a:rPr>
              <a:t>C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b="1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90" y="927702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</a:rPr>
              <a:t>B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rgbClr val="0E47A1"/>
                </a:solidFill>
              </a:rPr>
              <a:t> </a:t>
            </a:r>
            <a:r>
              <a:rPr lang="en-US" sz="2400" b="1" dirty="0">
                <a:solidFill>
                  <a:srgbClr val="0E47A1"/>
                </a:solidFill>
              </a:rPr>
              <a:t>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rgbClr val="0E47A1"/>
                </a:solidFill>
              </a:rPr>
              <a:t>C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22666"/>
              </p:ext>
            </p:extLst>
          </p:nvPr>
        </p:nvGraphicFramePr>
        <p:xfrm>
          <a:off x="5405030" y="4730980"/>
          <a:ext cx="16831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196"/>
                <a:gridCol w="5334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8" name="Curved Connector 7"/>
          <p:cNvCxnSpPr/>
          <p:nvPr/>
        </p:nvCxnSpPr>
        <p:spPr>
          <a:xfrm rot="5400000" flipH="1" flipV="1">
            <a:off x="6177562" y="423290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 flipV="1">
            <a:off x="6190117" y="498596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05030" y="5101219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05030" y="5101219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8000" t="-7576" r="-2000" b="-1818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53571" y="4807180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2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571" y="4807180"/>
                <a:ext cx="2116570" cy="741680"/>
              </a:xfrm>
              <a:prstGeom prst="rect">
                <a:avLst/>
              </a:prstGeom>
              <a:blipFill rotWithShape="0">
                <a:blip r:embed="rId3"/>
                <a:stretch>
                  <a:fillRect b="-74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282440" y="5666647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FIRST(B)={ c </a:t>
            </a:r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97580" y="5669914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 , </a:t>
            </a:r>
            <a:r>
              <a:rPr lang="en-US" b="1" dirty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r>
              <a:rPr lang="en-US" b="1" dirty="0" smtClean="0">
                <a:solidFill>
                  <a:srgbClr val="0E47A1"/>
                </a:solidFill>
              </a:rPr>
              <a:t> }</a:t>
            </a:r>
            <a:endParaRPr lang="en-US" b="1" dirty="0">
              <a:solidFill>
                <a:srgbClr val="0E47A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437649" y="24973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437650" y="286648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a,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437649" y="32372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{b,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316147"/>
              </p:ext>
            </p:extLst>
          </p:nvPr>
        </p:nvGraphicFramePr>
        <p:xfrm>
          <a:off x="630680" y="4636296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9" name="Curved Connector 18"/>
          <p:cNvCxnSpPr/>
          <p:nvPr/>
        </p:nvCxnSpPr>
        <p:spPr>
          <a:xfrm rot="5400000" flipH="1" flipV="1">
            <a:off x="1403212" y="4133486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H="1" flipV="1">
            <a:off x="1415767" y="4907187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0680" y="5029488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0680" y="5029488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99" t="-7576" r="-2299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518426" y="4810131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26" y="4810131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7437648" y="3606334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{c,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8030594" y="3691887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2" grpId="0"/>
      <p:bldP spid="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Compute FOLLOW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E47A1"/>
                </a:solidFill>
              </a:rPr>
              <a:t>Follow(S)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 smtClean="0">
                <a:sym typeface="Wingdings" panose="05000000000000000000" pitchFamily="2" charset="2"/>
              </a:rPr>
              <a:t>C</a:t>
            </a:r>
            <a:r>
              <a:rPr lang="en-US" b="1" dirty="0" err="1">
                <a:sym typeface="Wingdings" panose="05000000000000000000" pitchFamily="2" charset="2"/>
              </a:rPr>
              <a:t>cS</a:t>
            </a:r>
            <a:endParaRPr lang="en-US" b="1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 smtClean="0">
                <a:sym typeface="Wingdings" panose="05000000000000000000" pitchFamily="2" charset="2"/>
              </a:rPr>
              <a:t>B</a:t>
            </a:r>
            <a:r>
              <a:rPr lang="en-US" b="1" dirty="0" err="1">
                <a:sym typeface="Wingdings" panose="05000000000000000000" pitchFamily="2" charset="2"/>
              </a:rPr>
              <a:t>bC</a:t>
            </a:r>
            <a:r>
              <a:rPr lang="en-US" b="1" dirty="0">
                <a:sym typeface="Wingdings" panose="05000000000000000000" pitchFamily="2" charset="2"/>
              </a:rPr>
              <a:t> 				</a:t>
            </a:r>
            <a:r>
              <a:rPr lang="en-US" b="1" dirty="0" smtClean="0">
                <a:sym typeface="Wingdings" panose="05000000000000000000" pitchFamily="2" charset="2"/>
              </a:rPr>
              <a:t>	</a:t>
            </a:r>
            <a:r>
              <a:rPr lang="en-US" b="1" dirty="0" err="1" smtClean="0">
                <a:sym typeface="Wingdings" panose="05000000000000000000" pitchFamily="2" charset="2"/>
              </a:rPr>
              <a:t>S</a:t>
            </a:r>
            <a:r>
              <a:rPr lang="en-US" b="1" dirty="0" err="1">
                <a:sym typeface="Wingdings" panose="05000000000000000000" pitchFamily="2" charset="2"/>
              </a:rPr>
              <a:t>aB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27209" y="3415030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 ={$}</a:t>
            </a:r>
            <a:endParaRPr lang="en-US" b="1" dirty="0">
              <a:solidFill>
                <a:srgbClr val="0E47A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65563"/>
              </p:ext>
            </p:extLst>
          </p:nvPr>
        </p:nvGraphicFramePr>
        <p:xfrm>
          <a:off x="1317938" y="2805320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981314" y="1689619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Follow(S)={ $ } </a:t>
            </a:r>
            <a:endParaRPr lang="en-US" b="1" dirty="0">
              <a:solidFill>
                <a:srgbClr val="0E47A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55566"/>
              </p:ext>
            </p:extLst>
          </p:nvPr>
        </p:nvGraphicFramePr>
        <p:xfrm>
          <a:off x="10003421" y="3850993"/>
          <a:ext cx="2057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2039969"/>
                  </p:ext>
                </p:extLst>
              </p:nvPr>
            </p:nvGraphicFramePr>
            <p:xfrm>
              <a:off x="1317938" y="3199455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2039969"/>
                  </p:ext>
                </p:extLst>
              </p:nvPr>
            </p:nvGraphicFramePr>
            <p:xfrm>
              <a:off x="1317938" y="3199455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99" t="-8065" r="-102299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tangle 8"/>
          <p:cNvSpPr/>
          <p:nvPr/>
        </p:nvSpPr>
        <p:spPr>
          <a:xfrm>
            <a:off x="3382335" y="2819006"/>
            <a:ext cx="2270005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Follow(A)=follow(B)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 flipH="1" flipV="1">
            <a:off x="2372292" y="1982360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H="1" flipV="1">
            <a:off x="2372292" y="2740985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14869" y="1156452"/>
            <a:ext cx="3322376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Rule 1: Place $ in FOLLOW(S)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9169" y="2073602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293138" y="4281579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341130" y="2022646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</a:rPr>
              <a:t>B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rgbClr val="0E47A1"/>
                </a:solidFill>
              </a:rPr>
              <a:t> </a:t>
            </a:r>
            <a:r>
              <a:rPr lang="en-US" sz="2400" b="1" dirty="0">
                <a:solidFill>
                  <a:srgbClr val="0E47A1"/>
                </a:solidFill>
              </a:rPr>
              <a:t>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rgbClr val="0E47A1"/>
                </a:solidFill>
              </a:rPr>
              <a:t>C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56633" y="3416702"/>
            <a:ext cx="2121408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Follow(S)=Follow(C) </a:t>
            </a:r>
            <a:endParaRPr lang="en-US" b="1" dirty="0">
              <a:solidFill>
                <a:srgbClr val="0E47A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14007"/>
              </p:ext>
            </p:extLst>
          </p:nvPr>
        </p:nvGraphicFramePr>
        <p:xfrm>
          <a:off x="847733" y="5227945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0192578"/>
                  </p:ext>
                </p:extLst>
              </p:nvPr>
            </p:nvGraphicFramePr>
            <p:xfrm>
              <a:off x="847733" y="5622080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0192578"/>
                  </p:ext>
                </p:extLst>
              </p:nvPr>
            </p:nvGraphicFramePr>
            <p:xfrm>
              <a:off x="847733" y="5622080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299" t="-8065" r="-10229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Rectangle 18"/>
          <p:cNvSpPr/>
          <p:nvPr/>
        </p:nvSpPr>
        <p:spPr>
          <a:xfrm>
            <a:off x="2912130" y="5241631"/>
            <a:ext cx="2270005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Follow(A)=follow(B)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5400000" flipH="1" flipV="1">
            <a:off x="1902087" y="4404985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H="1" flipV="1">
            <a:off x="1902087" y="5163610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03513" y="5897544"/>
            <a:ext cx="2121408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Follow(C)=Follow(B) </a:t>
            </a:r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97142" y="5918690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 ={$}</a:t>
            </a:r>
            <a:endParaRPr lang="en-US" b="1" dirty="0">
              <a:solidFill>
                <a:srgbClr val="0E47A1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745797"/>
              </p:ext>
            </p:extLst>
          </p:nvPr>
        </p:nvGraphicFramePr>
        <p:xfrm>
          <a:off x="6013892" y="5180271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610255"/>
                  </p:ext>
                </p:extLst>
              </p:nvPr>
            </p:nvGraphicFramePr>
            <p:xfrm>
              <a:off x="6013892" y="5574406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610255"/>
                  </p:ext>
                </p:extLst>
              </p:nvPr>
            </p:nvGraphicFramePr>
            <p:xfrm>
              <a:off x="6013892" y="5574406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99" t="-8065" r="-10229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ectangle 25"/>
          <p:cNvSpPr/>
          <p:nvPr/>
        </p:nvSpPr>
        <p:spPr>
          <a:xfrm>
            <a:off x="7961559" y="5226486"/>
            <a:ext cx="2270005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Follow(A)=follow(B)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7068246" y="4357311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 flipV="1">
            <a:off x="7068246" y="5115936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084143" y="5952625"/>
            <a:ext cx="2121408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Follow(B)=Follow(S) </a:t>
            </a:r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827561" y="5938895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 ={$}</a:t>
            </a:r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269744" y="4649909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45088" y="5016683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60685" y="4547412"/>
            <a:ext cx="838200" cy="346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8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2" grpId="0"/>
      <p:bldP spid="14" grpId="0" animBg="1"/>
      <p:bldP spid="16" grpId="0"/>
      <p:bldP spid="19" grpId="0"/>
      <p:bldP spid="22" grpId="0"/>
      <p:bldP spid="23" grpId="0"/>
      <p:bldP spid="26" grpId="0"/>
      <p:bldP spid="29" grpId="0"/>
      <p:bldP spid="30" grpId="0"/>
      <p:bldP spid="32" grpId="0" animBg="1"/>
      <p:bldP spid="33" grpId="0" animBg="1"/>
      <p:bldP spid="3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3: Prepare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SaB</a:t>
            </a:r>
            <a:endParaRPr lang="en-US" dirty="0">
              <a:solidFill>
                <a:srgbClr val="0E47A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a=FIRST(</a:t>
            </a:r>
            <a:r>
              <a:rPr lang="en-US" dirty="0" err="1"/>
              <a:t>aB</a:t>
            </a:r>
            <a:r>
              <a:rPr lang="en-US" dirty="0"/>
              <a:t>)={ a }</a:t>
            </a:r>
          </a:p>
          <a:p>
            <a:pPr marL="0" indent="0">
              <a:buNone/>
            </a:pPr>
            <a:r>
              <a:rPr lang="en-US" dirty="0"/>
              <a:t>M[</a:t>
            </a:r>
            <a:r>
              <a:rPr lang="en-US" dirty="0" err="1"/>
              <a:t>S,a</a:t>
            </a:r>
            <a:r>
              <a:rPr lang="en-US" dirty="0"/>
              <a:t>]=</a:t>
            </a:r>
            <a:r>
              <a:rPr lang="en-US" dirty="0" err="1"/>
              <a:t>S</a:t>
            </a:r>
            <a:r>
              <a:rPr lang="en-US" sz="2000" dirty="0" err="1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aB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41506"/>
              </p:ext>
            </p:extLst>
          </p:nvPr>
        </p:nvGraphicFramePr>
        <p:xfrm>
          <a:off x="381000" y="2959070"/>
          <a:ext cx="36034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694"/>
                <a:gridCol w="881380"/>
                <a:gridCol w="825818"/>
                <a:gridCol w="757754"/>
                <a:gridCol w="75775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0E47A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A,a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95250" y="3750425"/>
            <a:ext cx="792109" cy="29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105" y="990600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</a:rPr>
              <a:t>B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rgbClr val="0E47A1"/>
                </a:solidFill>
              </a:rPr>
              <a:t> </a:t>
            </a:r>
            <a:r>
              <a:rPr lang="en-US" sz="2400" b="1" dirty="0">
                <a:solidFill>
                  <a:srgbClr val="0E47A1"/>
                </a:solidFill>
              </a:rPr>
              <a:t>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rgbClr val="0E47A1"/>
                </a:solidFill>
              </a:rPr>
              <a:t>C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765175" y="1219200"/>
          <a:ext cx="2057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87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3: Prepare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S</a:t>
            </a:r>
            <a:r>
              <a:rPr lang="en-US" dirty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>
              <a:solidFill>
                <a:srgbClr val="0E47A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b=FOLLOW(S)={ $ }</a:t>
            </a:r>
          </a:p>
          <a:p>
            <a:pPr marL="0" indent="0">
              <a:buNone/>
            </a:pPr>
            <a:r>
              <a:rPr lang="en-US" dirty="0"/>
              <a:t>M[S,$]=S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89938"/>
              </p:ext>
            </p:extLst>
          </p:nvPr>
        </p:nvGraphicFramePr>
        <p:xfrm>
          <a:off x="381000" y="2959070"/>
          <a:ext cx="36034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694"/>
                <a:gridCol w="881380"/>
                <a:gridCol w="825818"/>
                <a:gridCol w="757754"/>
                <a:gridCol w="75775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98231" y="3756907"/>
            <a:ext cx="560538" cy="284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105" y="990600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</a:rPr>
              <a:t>B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rgbClr val="0E47A1"/>
                </a:solidFill>
              </a:rPr>
              <a:t> </a:t>
            </a:r>
            <a:r>
              <a:rPr lang="en-US" sz="2400" b="1" dirty="0">
                <a:solidFill>
                  <a:srgbClr val="0E47A1"/>
                </a:solidFill>
              </a:rPr>
              <a:t>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rgbClr val="0E47A1"/>
                </a:solidFill>
              </a:rPr>
              <a:t>C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765175" y="1219200"/>
          <a:ext cx="2057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3</a:t>
                </a:r>
              </a:p>
              <a:p>
                <a:pPr algn="ctr"/>
                <a:r>
                  <a:rPr lang="en-US" dirty="0">
                    <a:solidFill>
                      <a:srgbClr val="0E47A1"/>
                    </a:solidFill>
                  </a:rPr>
                  <a:t>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0E47A1"/>
                    </a:solidFill>
                  </a:rPr>
                  <a:t>b = follow(A)</a:t>
                </a:r>
              </a:p>
              <a:p>
                <a:pPr algn="ctr"/>
                <a:r>
                  <a:rPr lang="en-US" dirty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>
                    <a:solidFill>
                      <a:srgbClr val="0E47A1"/>
                    </a:solidFill>
                  </a:rPr>
                  <a:t>A,b</a:t>
                </a:r>
                <a:r>
                  <a:rPr lang="en-US" dirty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80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3: Prepare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BbC</a:t>
            </a:r>
            <a:endParaRPr lang="en-US" dirty="0">
              <a:solidFill>
                <a:srgbClr val="0E47A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a=FIRST(</a:t>
            </a:r>
            <a:r>
              <a:rPr lang="en-US" dirty="0" err="1"/>
              <a:t>bC</a:t>
            </a:r>
            <a:r>
              <a:rPr lang="en-US" dirty="0"/>
              <a:t>)={ b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M[</a:t>
            </a:r>
            <a:r>
              <a:rPr lang="en-US" dirty="0" err="1"/>
              <a:t>B,b</a:t>
            </a:r>
            <a:r>
              <a:rPr lang="en-US" dirty="0"/>
              <a:t>]=</a:t>
            </a:r>
            <a:r>
              <a:rPr lang="en-US" dirty="0" err="1"/>
              <a:t>B</a:t>
            </a:r>
            <a:r>
              <a:rPr lang="en-US" sz="2000" dirty="0" err="1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bC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37099"/>
              </p:ext>
            </p:extLst>
          </p:nvPr>
        </p:nvGraphicFramePr>
        <p:xfrm>
          <a:off x="381000" y="2959070"/>
          <a:ext cx="36034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694"/>
                <a:gridCol w="881380"/>
                <a:gridCol w="825818"/>
                <a:gridCol w="757754"/>
                <a:gridCol w="75775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bC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81568" y="4144073"/>
            <a:ext cx="750735" cy="254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105" y="990600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</a:rPr>
              <a:t>B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rgbClr val="0E47A1"/>
                </a:solidFill>
              </a:rPr>
              <a:t> </a:t>
            </a:r>
            <a:r>
              <a:rPr lang="en-US" sz="2400" b="1" dirty="0">
                <a:solidFill>
                  <a:srgbClr val="0E47A1"/>
                </a:solidFill>
              </a:rPr>
              <a:t>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rgbClr val="0E47A1"/>
                </a:solidFill>
              </a:rPr>
              <a:t>C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765175" y="1219200"/>
          <a:ext cx="2057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0E47A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A,a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3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3: Prepare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E47A1"/>
                </a:solidFill>
                <a:sym typeface="Wingdings" panose="05000000000000000000" pitchFamily="2" charset="2"/>
              </a:rPr>
              <a:t>B</a:t>
            </a:r>
            <a:r>
              <a:rPr lang="en-US" dirty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>
              <a:solidFill>
                <a:srgbClr val="0E47A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/>
              <a:t>b=FOLLOW(B)={ </a:t>
            </a:r>
            <a:r>
              <a:rPr lang="en-US" dirty="0"/>
              <a:t>$ }</a:t>
            </a:r>
          </a:p>
          <a:p>
            <a:pPr marL="0" indent="0">
              <a:buNone/>
            </a:pPr>
            <a:r>
              <a:rPr lang="en-US" dirty="0" smtClean="0"/>
              <a:t>M[B,$]=B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4000"/>
              </p:ext>
            </p:extLst>
          </p:nvPr>
        </p:nvGraphicFramePr>
        <p:xfrm>
          <a:off x="381000" y="2959070"/>
          <a:ext cx="36034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694"/>
                <a:gridCol w="881380"/>
                <a:gridCol w="825818"/>
                <a:gridCol w="757754"/>
                <a:gridCol w="75775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bC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84652" y="4158130"/>
            <a:ext cx="560538" cy="284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105" y="990600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</a:rPr>
              <a:t>B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rgbClr val="0E47A1"/>
                </a:solidFill>
              </a:rPr>
              <a:t> </a:t>
            </a:r>
            <a:r>
              <a:rPr lang="en-US" sz="2400" b="1" dirty="0">
                <a:solidFill>
                  <a:srgbClr val="0E47A1"/>
                </a:solidFill>
              </a:rPr>
              <a:t>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rgbClr val="0E47A1"/>
                </a:solidFill>
              </a:rPr>
              <a:t>C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765175" y="1219200"/>
          <a:ext cx="2057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3</a:t>
                </a:r>
              </a:p>
              <a:p>
                <a:pPr algn="ctr"/>
                <a:r>
                  <a:rPr lang="en-US" dirty="0">
                    <a:solidFill>
                      <a:srgbClr val="0E47A1"/>
                    </a:solidFill>
                  </a:rPr>
                  <a:t>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0E47A1"/>
                    </a:solidFill>
                  </a:rPr>
                  <a:t>b = follow(A)</a:t>
                </a:r>
              </a:p>
              <a:p>
                <a:pPr algn="ctr"/>
                <a:r>
                  <a:rPr lang="en-US" dirty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>
                    <a:solidFill>
                      <a:srgbClr val="0E47A1"/>
                    </a:solidFill>
                  </a:rPr>
                  <a:t>A,b</a:t>
                </a:r>
                <a:r>
                  <a:rPr lang="en-US" dirty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3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3: Prepare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C</a:t>
            </a:r>
            <a:r>
              <a:rPr lang="en-US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cS</a:t>
            </a:r>
            <a:endParaRPr lang="en-US" dirty="0">
              <a:solidFill>
                <a:srgbClr val="0E47A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/>
              <a:t>a=FIRST(</a:t>
            </a:r>
            <a:r>
              <a:rPr lang="en-US" dirty="0" err="1" smtClean="0"/>
              <a:t>cS</a:t>
            </a:r>
            <a:r>
              <a:rPr lang="en-US" dirty="0" smtClean="0"/>
              <a:t>)={ c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M[</a:t>
            </a:r>
            <a:r>
              <a:rPr lang="en-US" dirty="0" err="1" smtClean="0"/>
              <a:t>C,c</a:t>
            </a:r>
            <a:r>
              <a:rPr lang="en-US" dirty="0" smtClean="0"/>
              <a:t>]=</a:t>
            </a:r>
            <a:r>
              <a:rPr lang="en-US" dirty="0" err="1" smtClean="0"/>
              <a:t>C</a:t>
            </a:r>
            <a:r>
              <a:rPr lang="en-US" sz="2000" dirty="0" err="1" smtClean="0">
                <a:sym typeface="Wingdings" panose="05000000000000000000" pitchFamily="2" charset="2"/>
              </a:rPr>
              <a:t>cS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02618"/>
              </p:ext>
            </p:extLst>
          </p:nvPr>
        </p:nvGraphicFramePr>
        <p:xfrm>
          <a:off x="381000" y="2959070"/>
          <a:ext cx="3660351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694"/>
                <a:gridCol w="881380"/>
                <a:gridCol w="825818"/>
                <a:gridCol w="814705"/>
                <a:gridCol w="75775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bC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cS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22816" y="4491545"/>
            <a:ext cx="750735" cy="254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105" y="990600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</a:rPr>
              <a:t>B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rgbClr val="0E47A1"/>
                </a:solidFill>
              </a:rPr>
              <a:t> </a:t>
            </a:r>
            <a:r>
              <a:rPr lang="en-US" sz="2400" b="1" dirty="0">
                <a:solidFill>
                  <a:srgbClr val="0E47A1"/>
                </a:solidFill>
              </a:rPr>
              <a:t>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rgbClr val="0E47A1"/>
                </a:solidFill>
              </a:rPr>
              <a:t>C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765175" y="1219200"/>
          <a:ext cx="2057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0E47A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A,a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55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3: Prepare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C</a:t>
            </a:r>
            <a:r>
              <a:rPr lang="en-US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>
              <a:solidFill>
                <a:srgbClr val="0E47A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/>
              <a:t>b=FOLLOW(C)={ </a:t>
            </a:r>
            <a:r>
              <a:rPr lang="en-US" dirty="0"/>
              <a:t>$ }</a:t>
            </a:r>
          </a:p>
          <a:p>
            <a:pPr marL="0" indent="0">
              <a:buNone/>
            </a:pPr>
            <a:r>
              <a:rPr lang="en-US" dirty="0" smtClean="0"/>
              <a:t>M[C,$]=</a:t>
            </a:r>
            <a:r>
              <a:rPr lang="en-US" dirty="0"/>
              <a:t>C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46409"/>
              </p:ext>
            </p:extLst>
          </p:nvPr>
        </p:nvGraphicFramePr>
        <p:xfrm>
          <a:off x="381000" y="2959070"/>
          <a:ext cx="3660351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694"/>
                <a:gridCol w="881380"/>
                <a:gridCol w="825818"/>
                <a:gridCol w="814705"/>
                <a:gridCol w="75775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bB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cS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56396" y="4473665"/>
            <a:ext cx="560538" cy="284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105" y="990600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  <a:r>
              <a:rPr lang="en-US" sz="2400" b="1" dirty="0" err="1" smtClean="0">
                <a:solidFill>
                  <a:srgbClr val="0E47A1"/>
                </a:solidFill>
              </a:rPr>
              <a:t>B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rgbClr val="0E47A1"/>
                </a:solidFill>
              </a:rPr>
              <a:t> </a:t>
            </a:r>
            <a:r>
              <a:rPr lang="en-US" sz="2400" b="1" dirty="0">
                <a:solidFill>
                  <a:srgbClr val="0E47A1"/>
                </a:solidFill>
              </a:rPr>
              <a:t>| </a:t>
            </a:r>
            <a:r>
              <a:rPr lang="en-US" sz="2400" b="1" dirty="0" smtClean="0">
                <a:solidFill>
                  <a:srgbClr val="0E47A1"/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rgbClr val="0E47A1"/>
                </a:solidFill>
              </a:rPr>
              <a:t>C</a:t>
            </a:r>
            <a:r>
              <a:rPr lang="en-US" sz="20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rgbClr val="0E47A1"/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rgbClr val="0E47A1"/>
                </a:solidFill>
              </a:rPr>
              <a:t>	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765175" y="1219200"/>
          <a:ext cx="2057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3</a:t>
                </a:r>
              </a:p>
              <a:p>
                <a:pPr algn="ctr"/>
                <a:r>
                  <a:rPr lang="en-US" dirty="0">
                    <a:solidFill>
                      <a:srgbClr val="0E47A1"/>
                    </a:solidFill>
                  </a:rPr>
                  <a:t>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0E47A1"/>
                    </a:solidFill>
                  </a:rPr>
                  <a:t>b = follow(A)</a:t>
                </a:r>
              </a:p>
              <a:p>
                <a:pPr algn="ctr"/>
                <a:r>
                  <a:rPr lang="en-US" dirty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>
                    <a:solidFill>
                      <a:srgbClr val="0E47A1"/>
                    </a:solidFill>
                  </a:rPr>
                  <a:t>A,b</a:t>
                </a:r>
                <a:r>
                  <a:rPr lang="en-US" dirty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727091" y="3743799"/>
            <a:ext cx="560538" cy="284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60827" y="3747325"/>
            <a:ext cx="560538" cy="284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60827" y="4131373"/>
            <a:ext cx="560538" cy="284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7224" y="4111401"/>
            <a:ext cx="560538" cy="284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323" y="4462335"/>
            <a:ext cx="560538" cy="284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86916" y="4495479"/>
            <a:ext cx="560538" cy="284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E</a:t>
            </a:r>
            <a:r>
              <a:rPr lang="en-US" sz="2000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E47A1"/>
                </a:solidFill>
              </a:rPr>
              <a:t>E+T | T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T</a:t>
            </a:r>
            <a:r>
              <a:rPr lang="en-US" sz="2000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E47A1"/>
                </a:solidFill>
              </a:rPr>
              <a:t>T*F | F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</a:t>
            </a:r>
            <a:r>
              <a:rPr lang="en-US" sz="2000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E47A1"/>
                </a:solidFill>
              </a:rPr>
              <a:t>(E) | id</a:t>
            </a:r>
          </a:p>
          <a:p>
            <a:pPr marL="0" indent="0">
              <a:buNone/>
            </a:pPr>
            <a:r>
              <a:rPr lang="en-US" dirty="0"/>
              <a:t>Step 1: Remove left recursion</a:t>
            </a:r>
          </a:p>
          <a:p>
            <a:pPr marL="0" indent="0">
              <a:buNone/>
            </a:pPr>
            <a:r>
              <a:rPr lang="en-US" dirty="0"/>
              <a:t>	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TE’</a:t>
            </a:r>
          </a:p>
          <a:p>
            <a:pPr marL="0" indent="0">
              <a:buNone/>
            </a:pPr>
            <a:r>
              <a:rPr lang="en-US" dirty="0"/>
              <a:t>	E’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+TE’ | ϵ</a:t>
            </a:r>
          </a:p>
          <a:p>
            <a:pPr marL="0" indent="0">
              <a:buNone/>
            </a:pPr>
            <a:r>
              <a:rPr lang="en-US" dirty="0"/>
              <a:t>	T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FT’</a:t>
            </a:r>
          </a:p>
          <a:p>
            <a:pPr marL="0" indent="0">
              <a:buNone/>
            </a:pPr>
            <a:r>
              <a:rPr lang="en-US" dirty="0"/>
              <a:t>	T’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*FT’ | ϵ</a:t>
            </a:r>
          </a:p>
          <a:p>
            <a:pPr marL="0" indent="0">
              <a:buNone/>
            </a:pPr>
            <a:r>
              <a:rPr lang="en-US" dirty="0"/>
              <a:t>	F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(E) |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3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841521"/>
            <a:ext cx="11929641" cy="55905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Compute FIRST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First(E)</a:t>
            </a:r>
          </a:p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>
                <a:sym typeface="Wingdings" panose="05000000000000000000" pitchFamily="2" charset="2"/>
              </a:rPr>
              <a:t>TE’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First(T)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TFT’</a:t>
            </a:r>
            <a:endParaRPr lang="en-US" b="1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First(F)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F(E) 	</a:t>
            </a:r>
            <a:r>
              <a:rPr lang="en-US" dirty="0">
                <a:sym typeface="Wingdings" panose="05000000000000000000" pitchFamily="2" charset="2"/>
              </a:rPr>
              <a:t>				</a:t>
            </a:r>
            <a:r>
              <a:rPr lang="en-US" b="1" dirty="0" err="1">
                <a:sym typeface="Wingdings" panose="05000000000000000000" pitchFamily="2" charset="2"/>
              </a:rPr>
              <a:t>Fid</a:t>
            </a:r>
            <a:endParaRPr lang="en-US" b="1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10971" y="977929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  <a:latin typeface="+mj-lt"/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  <a:latin typeface="+mj-lt"/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E’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T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T’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F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(E) | id</a:t>
            </a:r>
          </a:p>
          <a:p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1899"/>
              </p:ext>
            </p:extLst>
          </p:nvPr>
        </p:nvGraphicFramePr>
        <p:xfrm>
          <a:off x="2660199" y="1484252"/>
          <a:ext cx="21169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242"/>
                <a:gridCol w="529242"/>
                <a:gridCol w="529242"/>
                <a:gridCol w="529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6219"/>
              </p:ext>
            </p:extLst>
          </p:nvPr>
        </p:nvGraphicFramePr>
        <p:xfrm>
          <a:off x="2660199" y="1855092"/>
          <a:ext cx="21169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242"/>
                <a:gridCol w="529242"/>
                <a:gridCol w="529242"/>
                <a:gridCol w="529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Y</a:t>
                      </a:r>
                      <a:r>
                        <a:rPr lang="en-US" baseline="-25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863275" y="1496167"/>
            <a:ext cx="1905000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+mj-lt"/>
              </a:rPr>
              <a:t>Rule 3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  <a:latin typeface="+mj-lt"/>
              </a:rPr>
              <a:t>First(A)=First(Y1)</a:t>
            </a:r>
            <a:endParaRPr lang="en-US" dirty="0">
              <a:solidFill>
                <a:srgbClr val="C00000"/>
              </a:solidFill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57141"/>
              </p:ext>
            </p:extLst>
          </p:nvPr>
        </p:nvGraphicFramePr>
        <p:xfrm>
          <a:off x="2657856" y="3451384"/>
          <a:ext cx="211931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828"/>
                <a:gridCol w="529828"/>
                <a:gridCol w="529828"/>
                <a:gridCol w="5298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29544"/>
              </p:ext>
            </p:extLst>
          </p:nvPr>
        </p:nvGraphicFramePr>
        <p:xfrm>
          <a:off x="2657856" y="3822224"/>
          <a:ext cx="211931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828"/>
                <a:gridCol w="529828"/>
                <a:gridCol w="529828"/>
                <a:gridCol w="5298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Y</a:t>
                      </a:r>
                      <a:r>
                        <a:rPr lang="en-US" baseline="-25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889271" y="3451384"/>
            <a:ext cx="1905000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+mj-lt"/>
              </a:rPr>
              <a:t>Rule 3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  <a:latin typeface="+mj-lt"/>
              </a:rPr>
              <a:t>First(A)=First(Y1)</a:t>
            </a:r>
            <a:endParaRPr 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7790" y="2199356"/>
            <a:ext cx="2729751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  <a:latin typeface="+mj-lt"/>
              </a:rPr>
              <a:t>FIRST(E)=FIRST(T)</a:t>
            </a:r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1602" y="4150357"/>
            <a:ext cx="2729751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  <a:latin typeface="+mj-lt"/>
              </a:rPr>
              <a:t>FIRST(T)=FIRST(F)</a:t>
            </a:r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5400000" flipH="1" flipV="1">
            <a:off x="3352049" y="969549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H="1" flipV="1">
            <a:off x="3351157" y="171172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 flipH="1" flipV="1">
            <a:off x="3329638" y="2940476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H="1" flipV="1">
            <a:off x="3328746" y="3682649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86585"/>
              </p:ext>
            </p:extLst>
          </p:nvPr>
        </p:nvGraphicFramePr>
        <p:xfrm>
          <a:off x="1204655" y="5148387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8" name="Curved Connector 17"/>
          <p:cNvCxnSpPr/>
          <p:nvPr/>
        </p:nvCxnSpPr>
        <p:spPr>
          <a:xfrm rot="5400000" flipH="1" flipV="1">
            <a:off x="1977187" y="4650309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6200000" flipH="1" flipV="1">
            <a:off x="1989742" y="540337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123885"/>
                  </p:ext>
                </p:extLst>
              </p:nvPr>
            </p:nvGraphicFramePr>
            <p:xfrm>
              <a:off x="1204655" y="5525673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123885"/>
                  </p:ext>
                </p:extLst>
              </p:nvPr>
            </p:nvGraphicFramePr>
            <p:xfrm>
              <a:off x="1204655" y="5525673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99" t="-7576" r="-2299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17957"/>
              </p:ext>
            </p:extLst>
          </p:nvPr>
        </p:nvGraphicFramePr>
        <p:xfrm>
          <a:off x="5738856" y="5137372"/>
          <a:ext cx="16831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196"/>
                <a:gridCol w="5334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2" name="Curved Connector 21"/>
          <p:cNvCxnSpPr/>
          <p:nvPr/>
        </p:nvCxnSpPr>
        <p:spPr>
          <a:xfrm rot="5400000" flipH="1" flipV="1">
            <a:off x="6511388" y="4639294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6200000" flipH="1" flipV="1">
            <a:off x="6523943" y="5392357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6263417"/>
                  </p:ext>
                </p:extLst>
              </p:nvPr>
            </p:nvGraphicFramePr>
            <p:xfrm>
              <a:off x="5738856" y="5507611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6263417"/>
                  </p:ext>
                </p:extLst>
              </p:nvPr>
            </p:nvGraphicFramePr>
            <p:xfrm>
              <a:off x="5738856" y="5507611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8000" t="-7576" r="-2000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754000" y="5487619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  <a:latin typeface="+mj-lt"/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000" y="5487619"/>
                <a:ext cx="2116570" cy="741680"/>
              </a:xfrm>
              <a:prstGeom prst="rect">
                <a:avLst/>
              </a:prstGeom>
              <a:blipFill rotWithShape="0">
                <a:blip r:embed="rId4"/>
                <a:stretch>
                  <a:fillRect b="-73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966353" y="5535215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  <a:latin typeface="+mj-lt"/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53" y="5535215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3616266" y="6073039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  <a:latin typeface="+mj-lt"/>
              </a:rPr>
              <a:t>FIRST(F)={ ( </a:t>
            </a:r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31406" y="6076306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  <a:latin typeface="+mj-lt"/>
              </a:rPr>
              <a:t> , id }</a:t>
            </a:r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95857"/>
              </p:ext>
            </p:extLst>
          </p:nvPr>
        </p:nvGraphicFramePr>
        <p:xfrm>
          <a:off x="10394442" y="2808956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123130"/>
              </p:ext>
            </p:extLst>
          </p:nvPr>
        </p:nvGraphicFramePr>
        <p:xfrm>
          <a:off x="10394443" y="317808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72285"/>
              </p:ext>
            </p:extLst>
          </p:nvPr>
        </p:nvGraphicFramePr>
        <p:xfrm>
          <a:off x="10394442" y="35488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23653"/>
              </p:ext>
            </p:extLst>
          </p:nvPr>
        </p:nvGraphicFramePr>
        <p:xfrm>
          <a:off x="10394443" y="3921596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09058"/>
              </p:ext>
            </p:extLst>
          </p:nvPr>
        </p:nvGraphicFramePr>
        <p:xfrm>
          <a:off x="10394442" y="42887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62126"/>
              </p:ext>
            </p:extLst>
          </p:nvPr>
        </p:nvGraphicFramePr>
        <p:xfrm>
          <a:off x="10394443" y="4665091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11012000" y="4731021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038413" y="3982456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018236" y="3238360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8422" y="4243714"/>
            <a:ext cx="121462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  <a:latin typeface="+mj-lt"/>
              </a:rPr>
              <a:t>= {(, id }</a:t>
            </a:r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18583" y="2295421"/>
            <a:ext cx="121462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  <a:latin typeface="+mj-lt"/>
              </a:rPr>
              <a:t>= {(, id }</a:t>
            </a:r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334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25" grpId="0"/>
      <p:bldP spid="26" grpId="0"/>
      <p:bldP spid="27" grpId="0"/>
      <p:bldP spid="28" grpId="0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5"/>
                <a:ext cx="11929641" cy="2464972"/>
              </a:xfrm>
            </p:spPr>
            <p:txBody>
              <a:bodyPr/>
              <a:lstStyle/>
              <a:p>
                <a:r>
                  <a:rPr lang="en-IN" dirty="0"/>
                  <a:t>A context free grammar (CFG) is a 4-tuple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/>
                  <a:t>where,</a:t>
                </a: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is finite set of non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/>
                  <a:t> is disjoint finite set of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/>
                  <a:t> is an element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it’s a start symbol,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38188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is a finite set formulas of the form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∪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5"/>
                <a:ext cx="11929641" cy="2464972"/>
              </a:xfrm>
              <a:blipFill rotWithShape="0">
                <a:blip r:embed="rId2"/>
                <a:stretch>
                  <a:fillRect l="-716" t="-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910136" y="1329491"/>
            <a:ext cx="1905000" cy="371527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1179" y="3480661"/>
            <a:ext cx="11929641" cy="1603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Nonterminal symbol: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sz="2400" dirty="0" smtClean="0"/>
              <a:t>The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/>
              <a:t>name of syntax category of a language, e.g., noun, verb, etc. </a:t>
            </a:r>
          </a:p>
          <a:p>
            <a:pPr lvl="1"/>
            <a:r>
              <a:rPr lang="en-US" sz="2400" dirty="0"/>
              <a:t>The It is written as a </a:t>
            </a:r>
            <a:r>
              <a:rPr lang="en-US" sz="2400" b="1" dirty="0"/>
              <a:t>single capital letter</a:t>
            </a:r>
            <a:r>
              <a:rPr lang="en-US" sz="2400" dirty="0"/>
              <a:t>, or as a </a:t>
            </a:r>
            <a:r>
              <a:rPr lang="en-US" sz="2400" b="1" dirty="0"/>
              <a:t>name enclosed between &lt; … &gt;, </a:t>
            </a:r>
            <a:r>
              <a:rPr lang="en-US" sz="2400" dirty="0"/>
              <a:t>e.g., A or &lt;Noun&gt;</a:t>
            </a:r>
          </a:p>
          <a:p>
            <a:pPr lvl="1"/>
            <a:endParaRPr lang="en-US" sz="2400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3620" y="3330221"/>
            <a:ext cx="118872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25012" y="5084064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&lt;Noun Phrase&gt; </a:t>
            </a:r>
            <a:r>
              <a:rPr lang="en-US" sz="2000" dirty="0"/>
              <a:t>→</a:t>
            </a:r>
            <a:r>
              <a:rPr lang="en-US" sz="2400" dirty="0"/>
              <a:t> &lt;Article&gt;&lt;Noun&gt;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Article&gt; </a:t>
            </a:r>
            <a:r>
              <a:rPr lang="en-US" sz="2000" dirty="0"/>
              <a:t>→</a:t>
            </a:r>
            <a:r>
              <a:rPr lang="en-US" sz="2400" dirty="0"/>
              <a:t> a | an | the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Noun&gt; </a:t>
            </a:r>
            <a:r>
              <a:rPr lang="en-US" sz="2000" dirty="0"/>
              <a:t>→</a:t>
            </a:r>
            <a:r>
              <a:rPr lang="en-US" sz="2400" dirty="0"/>
              <a:t> boy | apple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17117" y="5162715"/>
            <a:ext cx="1960968" cy="326377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17117" y="5540833"/>
            <a:ext cx="1207008" cy="320040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17117" y="5912613"/>
            <a:ext cx="1036222" cy="371780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 animBg="1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Compute FIRST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First(E’)</a:t>
            </a:r>
          </a:p>
          <a:p>
            <a:pPr marL="0" indent="0">
              <a:buNone/>
            </a:pPr>
            <a:r>
              <a:rPr lang="en-US" b="1" dirty="0"/>
              <a:t>E’</a:t>
            </a:r>
            <a:r>
              <a:rPr lang="en-US" b="1" dirty="0">
                <a:sym typeface="Wingdings" panose="05000000000000000000" pitchFamily="2" charset="2"/>
              </a:rPr>
              <a:t>+TE’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E’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  <p:cxnSp>
        <p:nvCxnSpPr>
          <p:cNvPr id="4" name="Curved Connector 3"/>
          <p:cNvCxnSpPr/>
          <p:nvPr/>
        </p:nvCxnSpPr>
        <p:spPr>
          <a:xfrm rot="5400000" flipH="1" flipV="1">
            <a:off x="3272136" y="194788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/>
          <p:nvPr/>
        </p:nvCxnSpPr>
        <p:spPr>
          <a:xfrm rot="16200000" flipH="1" flipV="1">
            <a:off x="3284691" y="270094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99604" y="2816800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4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solidFill>
                              <a:srgbClr val="C00000"/>
                            </a:solidFill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99604" y="2816800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3448" t="-7576" r="-2299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83800" y="4490250"/>
              <a:ext cx="159105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E’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83800" y="4490250"/>
              <a:ext cx="159105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E’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299" t="-8065" r="-2299" b="-2580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" name="Curved Connector 7"/>
          <p:cNvCxnSpPr/>
          <p:nvPr/>
        </p:nvCxnSpPr>
        <p:spPr>
          <a:xfrm rot="5400000" flipH="1" flipV="1">
            <a:off x="3256332" y="399217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 flipV="1">
            <a:off x="3268887" y="474523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83800" y="4860489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4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2000" i="1" dirty="0">
                            <a:solidFill>
                              <a:srgbClr val="C00000"/>
                            </a:solidFill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83800" y="4860489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99" t="-7576" r="-2299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89422" y="2374086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422" y="2374086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73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131137" y="4469762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2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137" y="4469762"/>
                <a:ext cx="2116570" cy="741680"/>
              </a:xfrm>
              <a:prstGeom prst="rect">
                <a:avLst/>
              </a:prstGeom>
              <a:blipFill rotWithShape="0">
                <a:blip r:embed="rId6"/>
                <a:stretch>
                  <a:fillRect b="-73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276600" y="5964517"/>
            <a:ext cx="17526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FIRST(E’)={ +</a:t>
            </a:r>
            <a:endParaRPr lang="en-US" sz="2200" b="1" dirty="0">
              <a:solidFill>
                <a:srgbClr val="0E47A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16543" y="5858563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, </a:t>
            </a:r>
            <a:r>
              <a:rPr lang="en-US" sz="2200" b="1" dirty="0" smtClean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 </a:t>
            </a:r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}</a:t>
            </a:r>
            <a:endParaRPr lang="en-US" sz="2200" b="1" dirty="0">
              <a:solidFill>
                <a:srgbClr val="0E47A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499605" y="2445206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674600"/>
              </p:ext>
            </p:extLst>
          </p:nvPr>
        </p:nvGraphicFramePr>
        <p:xfrm>
          <a:off x="10394442" y="2808956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27508"/>
              </p:ext>
            </p:extLst>
          </p:nvPr>
        </p:nvGraphicFramePr>
        <p:xfrm>
          <a:off x="10394443" y="317808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62620"/>
              </p:ext>
            </p:extLst>
          </p:nvPr>
        </p:nvGraphicFramePr>
        <p:xfrm>
          <a:off x="10394442" y="35488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32208"/>
              </p:ext>
            </p:extLst>
          </p:nvPr>
        </p:nvGraphicFramePr>
        <p:xfrm>
          <a:off x="10394443" y="3921596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21491"/>
              </p:ext>
            </p:extLst>
          </p:nvPr>
        </p:nvGraphicFramePr>
        <p:xfrm>
          <a:off x="10394442" y="42887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0290"/>
              </p:ext>
            </p:extLst>
          </p:nvPr>
        </p:nvGraphicFramePr>
        <p:xfrm>
          <a:off x="10394443" y="4665091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10410971" y="977929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  <a:latin typeface="+mj-lt"/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  <a:latin typeface="+mj-lt"/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E’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T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T’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F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(E) | id</a:t>
            </a:r>
          </a:p>
          <a:p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029994" y="3626523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8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Compute FIRST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E47A1"/>
                </a:solidFill>
              </a:rPr>
              <a:t>First(T’)</a:t>
            </a:r>
            <a:endParaRPr lang="en-US" dirty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T’</a:t>
            </a:r>
            <a:r>
              <a:rPr lang="en-US" b="1" dirty="0" smtClean="0">
                <a:sym typeface="Wingdings" panose="05000000000000000000" pitchFamily="2" charset="2"/>
              </a:rPr>
              <a:t>*FT’</a:t>
            </a: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T’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  <p:cxnSp>
        <p:nvCxnSpPr>
          <p:cNvPr id="4" name="Curved Connector 3"/>
          <p:cNvCxnSpPr/>
          <p:nvPr/>
        </p:nvCxnSpPr>
        <p:spPr>
          <a:xfrm rot="5400000" flipH="1" flipV="1">
            <a:off x="3272136" y="194788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/>
          <p:nvPr/>
        </p:nvCxnSpPr>
        <p:spPr>
          <a:xfrm rot="16200000" flipH="1" flipV="1">
            <a:off x="3284691" y="270094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99604" y="2816800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4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solidFill>
                              <a:srgbClr val="C00000"/>
                            </a:solidFill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99604" y="2816800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3448" t="-7576" r="-2299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6766445"/>
                  </p:ext>
                </p:extLst>
              </p:nvPr>
            </p:nvGraphicFramePr>
            <p:xfrm>
              <a:off x="2483800" y="4490250"/>
              <a:ext cx="159105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T’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6766445"/>
                  </p:ext>
                </p:extLst>
              </p:nvPr>
            </p:nvGraphicFramePr>
            <p:xfrm>
              <a:off x="2483800" y="4490250"/>
              <a:ext cx="159105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T’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299" t="-8065" r="-2299" b="-2580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" name="Curved Connector 7"/>
          <p:cNvCxnSpPr/>
          <p:nvPr/>
        </p:nvCxnSpPr>
        <p:spPr>
          <a:xfrm rot="5400000" flipH="1" flipV="1">
            <a:off x="3256332" y="399217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 flipV="1">
            <a:off x="3268887" y="474523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83800" y="4860489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4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2000" i="1" dirty="0">
                            <a:solidFill>
                              <a:srgbClr val="C00000"/>
                            </a:solidFill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83800" y="4860489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99" t="-7576" r="-2299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89422" y="2374086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422" y="2374086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73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131137" y="4469762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2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137" y="4469762"/>
                <a:ext cx="2116570" cy="741680"/>
              </a:xfrm>
              <a:prstGeom prst="rect">
                <a:avLst/>
              </a:prstGeom>
              <a:blipFill rotWithShape="0">
                <a:blip r:embed="rId6"/>
                <a:stretch>
                  <a:fillRect b="-73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276600" y="5964517"/>
            <a:ext cx="17526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FIRST(T’)={ *</a:t>
            </a:r>
            <a:endParaRPr lang="en-US" sz="2200" b="1" dirty="0">
              <a:solidFill>
                <a:srgbClr val="0E47A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16543" y="5858563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, </a:t>
            </a:r>
            <a:r>
              <a:rPr lang="en-US" sz="2200" b="1" dirty="0" smtClean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 </a:t>
            </a:r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}</a:t>
            </a:r>
            <a:endParaRPr lang="en-US" sz="2200" b="1" dirty="0">
              <a:solidFill>
                <a:srgbClr val="0E47A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60102"/>
              </p:ext>
            </p:extLst>
          </p:nvPr>
        </p:nvGraphicFramePr>
        <p:xfrm>
          <a:off x="2499605" y="2445206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674600"/>
              </p:ext>
            </p:extLst>
          </p:nvPr>
        </p:nvGraphicFramePr>
        <p:xfrm>
          <a:off x="10394442" y="2808956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27508"/>
              </p:ext>
            </p:extLst>
          </p:nvPr>
        </p:nvGraphicFramePr>
        <p:xfrm>
          <a:off x="10394443" y="317808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62620"/>
              </p:ext>
            </p:extLst>
          </p:nvPr>
        </p:nvGraphicFramePr>
        <p:xfrm>
          <a:off x="10394442" y="35488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32208"/>
              </p:ext>
            </p:extLst>
          </p:nvPr>
        </p:nvGraphicFramePr>
        <p:xfrm>
          <a:off x="10394443" y="3921596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95064"/>
              </p:ext>
            </p:extLst>
          </p:nvPr>
        </p:nvGraphicFramePr>
        <p:xfrm>
          <a:off x="10394442" y="42887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{ *,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0290"/>
              </p:ext>
            </p:extLst>
          </p:nvPr>
        </p:nvGraphicFramePr>
        <p:xfrm>
          <a:off x="10394443" y="4665091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10410971" y="977929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  <a:latin typeface="+mj-lt"/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  <a:latin typeface="+mj-lt"/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E’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T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T’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  <a:latin typeface="+mj-lt"/>
              </a:rPr>
              <a:t>	F</a:t>
            </a:r>
            <a:r>
              <a:rPr lang="en-US" sz="1600" b="1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  <a:latin typeface="+mj-lt"/>
              </a:rPr>
              <a:t>(E) | id</a:t>
            </a:r>
          </a:p>
          <a:p>
            <a:endParaRPr lang="en-US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956842" y="4376581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8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Compute FOLLOW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FOLLOW(E)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F(E)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208783" y="1611552"/>
            <a:ext cx="3322376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Rule 1: Place $ in FOLLOW(E)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50066" y="5562600"/>
            <a:ext cx="2057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FOLLOW(E)={ $,</a:t>
            </a:r>
            <a:endParaRPr lang="en-US" sz="2200" b="1" dirty="0">
              <a:solidFill>
                <a:srgbClr val="0E47A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218212" y="3472180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18211" y="3843020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18211" y="3843020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8864" t="-8065" r="-200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299" t="-8065" r="-2299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ectangle 13"/>
          <p:cNvSpPr/>
          <p:nvPr/>
        </p:nvSpPr>
        <p:spPr>
          <a:xfrm>
            <a:off x="3478766" y="3461585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5400000" flipH="1" flipV="1">
            <a:off x="3340449" y="3245738"/>
            <a:ext cx="12700" cy="475488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H="1" flipV="1">
            <a:off x="3340449" y="3974589"/>
            <a:ext cx="12700" cy="475488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26854" y="5451838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  <a:r>
              <a:rPr lang="en-US" sz="2200" dirty="0" smtClean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}</a:t>
            </a:r>
            <a:endParaRPr lang="en-US" sz="2200" dirty="0">
              <a:solidFill>
                <a:srgbClr val="0E47A1"/>
              </a:solidFill>
              <a:sym typeface="Wingdings" panose="05000000000000000000" pitchFamily="2" charset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20818" y="2938841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5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7" grpId="0"/>
      <p:bldP spid="1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Compute FOLLOW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FOLLOW(E’)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ETE’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E’+TE’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51603"/>
              </p:ext>
            </p:extLst>
          </p:nvPr>
        </p:nvGraphicFramePr>
        <p:xfrm>
          <a:off x="6270027" y="2217963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424482"/>
              </p:ext>
            </p:extLst>
          </p:nvPr>
        </p:nvGraphicFramePr>
        <p:xfrm>
          <a:off x="6270029" y="2585333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77872"/>
              </p:ext>
            </p:extLst>
          </p:nvPr>
        </p:nvGraphicFramePr>
        <p:xfrm>
          <a:off x="6270027" y="2963431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95040"/>
              </p:ext>
            </p:extLst>
          </p:nvPr>
        </p:nvGraphicFramePr>
        <p:xfrm>
          <a:off x="6270027" y="334114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34197"/>
              </p:ext>
            </p:extLst>
          </p:nvPr>
        </p:nvGraphicFramePr>
        <p:xfrm>
          <a:off x="6270027" y="371859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70759"/>
              </p:ext>
            </p:extLst>
          </p:nvPr>
        </p:nvGraphicFramePr>
        <p:xfrm>
          <a:off x="6270027" y="4096696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79723" y="5673574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FOLLOW(E’)={ $,)</a:t>
            </a:r>
            <a:endParaRPr lang="en-US" sz="2200" b="1" dirty="0">
              <a:solidFill>
                <a:srgbClr val="0E47A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93927"/>
              </p:ext>
            </p:extLst>
          </p:nvPr>
        </p:nvGraphicFramePr>
        <p:xfrm>
          <a:off x="1569909" y="2461254"/>
          <a:ext cx="212140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E’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650081"/>
                  </p:ext>
                </p:extLst>
              </p:nvPr>
            </p:nvGraphicFramePr>
            <p:xfrm>
              <a:off x="1569908" y="2832094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650081"/>
                  </p:ext>
                </p:extLst>
              </p:nvPr>
            </p:nvGraphicFramePr>
            <p:xfrm>
              <a:off x="1569908" y="2832094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99" t="-8065" r="-102299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ectangle 12"/>
          <p:cNvSpPr/>
          <p:nvPr/>
        </p:nvSpPr>
        <p:spPr>
          <a:xfrm>
            <a:off x="3830463" y="245065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 flipH="1" flipV="1">
            <a:off x="2649456" y="1631944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H="1" flipV="1">
            <a:off x="2644189" y="2379974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53068" y="3025462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41298"/>
              </p:ext>
            </p:extLst>
          </p:nvPr>
        </p:nvGraphicFramePr>
        <p:xfrm>
          <a:off x="1539426" y="4372115"/>
          <a:ext cx="212140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E’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3506340"/>
                  </p:ext>
                </p:extLst>
              </p:nvPr>
            </p:nvGraphicFramePr>
            <p:xfrm>
              <a:off x="1539425" y="4742955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3506340"/>
                  </p:ext>
                </p:extLst>
              </p:nvPr>
            </p:nvGraphicFramePr>
            <p:xfrm>
              <a:off x="1539425" y="4742955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299" t="-8197" r="-10229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Rectangle 18"/>
          <p:cNvSpPr/>
          <p:nvPr/>
        </p:nvSpPr>
        <p:spPr>
          <a:xfrm>
            <a:off x="3799980" y="4361520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5400000" flipH="1" flipV="1">
            <a:off x="2618973" y="3542805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H="1" flipV="1">
            <a:off x="2613706" y="4290835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37649" y="711201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48918" y="5579147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}</a:t>
            </a:r>
            <a:endParaRPr lang="en-US" sz="2200" b="1" dirty="0">
              <a:solidFill>
                <a:srgbClr val="0E47A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280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 animBg="1"/>
      <p:bldP spid="19" grpId="0"/>
      <p:bldP spid="2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Compute FOLLOW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FOLLOW(T)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ETE’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FOLLOW(T)={ +,</a:t>
            </a:r>
            <a:endParaRPr lang="en-US" sz="2200" b="1" dirty="0">
              <a:solidFill>
                <a:srgbClr val="0E47A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69909" y="2740653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8864" t="-8065" r="-200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299" t="-8065" r="-2299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ectangle 12"/>
          <p:cNvSpPr/>
          <p:nvPr/>
        </p:nvSpPr>
        <p:spPr>
          <a:xfrm>
            <a:off x="4857814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$, ) </a:t>
            </a:r>
            <a:endParaRPr lang="en-US" sz="2200" b="1" dirty="0">
              <a:solidFill>
                <a:srgbClr val="0E47A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539426" y="4651514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39425" y="5022354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39425" y="5022354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8864" t="-8065" r="-200000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2299" t="-8065" r="-2299" b="-2580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ectangle 15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2582109" y="3858129"/>
            <a:ext cx="12700" cy="155448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H="1" flipV="1">
            <a:off x="2599694" y="4614514"/>
            <a:ext cx="12700" cy="155448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4562" y="2726590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5400000" flipH="1" flipV="1">
            <a:off x="3644932" y="2501874"/>
            <a:ext cx="12700" cy="475488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H="1" flipV="1">
            <a:off x="3648868" y="3245624"/>
            <a:ext cx="12700" cy="475488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Compute FOLLOW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FOLLOW(T)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E’+TE’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FOLLOW(T)={ +,</a:t>
            </a:r>
            <a:endParaRPr lang="en-US" sz="2200" b="1" dirty="0">
              <a:solidFill>
                <a:srgbClr val="0E47A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69909" y="2740653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8864" t="-8065" r="-200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299" t="-8065" r="-2299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ectangle 12"/>
          <p:cNvSpPr/>
          <p:nvPr/>
        </p:nvSpPr>
        <p:spPr>
          <a:xfrm>
            <a:off x="4857814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$, )</a:t>
            </a:r>
            <a:endParaRPr lang="en-US" sz="2200" b="1" dirty="0">
              <a:solidFill>
                <a:srgbClr val="0E47A1"/>
              </a:solidFill>
              <a:sym typeface="Wingdings" panose="05000000000000000000" pitchFamily="2" charset="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51299" y="3685736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2665903" y="3818877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6200000" flipH="1" flipV="1">
            <a:off x="2655910" y="4553609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14562" y="2726590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3718020" y="2459983"/>
            <a:ext cx="12700" cy="54864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H="1" flipV="1">
            <a:off x="3698274" y="3209048"/>
            <a:ext cx="12700" cy="5486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572409" y="4646897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72408" y="5017737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72408" y="5017737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8864" t="-8197" r="-201136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2299" t="-8197" r="-3448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3" name="Rectangle 22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12554" y="5782345"/>
            <a:ext cx="1542986" cy="762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sz="22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6563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8" grpId="0"/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Compute FOLLOW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FOLLOW(T’)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TFT’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T’*FT’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79722" y="5952973"/>
            <a:ext cx="2430477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FOLLOW(T’)={+ $,)</a:t>
            </a:r>
            <a:endParaRPr lang="en-US" sz="2200" b="1" dirty="0">
              <a:solidFill>
                <a:srgbClr val="0E47A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69909" y="2740653"/>
          <a:ext cx="212140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T’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99" t="-8065" r="-10229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ectangle 12"/>
          <p:cNvSpPr/>
          <p:nvPr/>
        </p:nvSpPr>
        <p:spPr>
          <a:xfrm>
            <a:off x="3830463" y="2730058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 flipH="1" flipV="1">
            <a:off x="2649456" y="1911343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H="1" flipV="1">
            <a:off x="2644189" y="2659373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08893" y="4060320"/>
            <a:ext cx="733651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539426" y="4651514"/>
          <a:ext cx="212140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T’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39425" y="5022354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39425" y="5022354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299" t="-8065" r="-102299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Rectangle 18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5400000" flipH="1" flipV="1">
            <a:off x="2618973" y="3822204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H="1" flipV="1">
            <a:off x="2613706" y="4570234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00020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}</a:t>
            </a:r>
            <a:endParaRPr lang="en-US" sz="2200" b="1" dirty="0">
              <a:solidFill>
                <a:srgbClr val="0E47A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87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 animBg="1"/>
      <p:bldP spid="19" grpId="0"/>
      <p:bldP spid="2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Compute FOLLOW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FOLLOW(F)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TFT’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FOLLOW(F)={ *,</a:t>
            </a:r>
            <a:endParaRPr lang="en-US" sz="2200" b="1" dirty="0">
              <a:solidFill>
                <a:srgbClr val="0E47A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69909" y="2740653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8864" t="-8065" r="-200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299" t="-8065" r="-2299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ectangle 12"/>
          <p:cNvSpPr/>
          <p:nvPr/>
        </p:nvSpPr>
        <p:spPr>
          <a:xfrm>
            <a:off x="4857814" y="5858546"/>
            <a:ext cx="1009586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+ ,$ , ) </a:t>
            </a:r>
            <a:endParaRPr lang="en-US" sz="2200" b="1" dirty="0">
              <a:solidFill>
                <a:srgbClr val="0E47A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539426" y="4651514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39425" y="5022354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39425" y="5022354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8864" t="-8065" r="-200000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2299" t="-8065" r="-2299" b="-2580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ectangle 15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2612986" y="3862442"/>
            <a:ext cx="12700" cy="1572768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H="1" flipV="1">
            <a:off x="2613435" y="4590185"/>
            <a:ext cx="12700" cy="1572768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4562" y="2726590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5400000" flipH="1" flipV="1">
            <a:off x="3657989" y="2458620"/>
            <a:ext cx="12700" cy="54864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H="1" flipV="1">
            <a:off x="3672737" y="3209048"/>
            <a:ext cx="12700" cy="5486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76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Compute FOLLOW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FOLLOW(F)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T’*FT’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FOLLOW(F)={ *,+,</a:t>
            </a:r>
            <a:endParaRPr lang="en-US" sz="2200" b="1" dirty="0">
              <a:solidFill>
                <a:srgbClr val="0E47A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69909" y="2740653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8864" t="-8065" r="-200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299" t="-8065" r="-2299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ectangle 12"/>
          <p:cNvSpPr/>
          <p:nvPr/>
        </p:nvSpPr>
        <p:spPr>
          <a:xfrm>
            <a:off x="4857814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$, )</a:t>
            </a:r>
            <a:endParaRPr lang="en-US" sz="2200" b="1" dirty="0">
              <a:solidFill>
                <a:srgbClr val="0E47A1"/>
              </a:solidFill>
              <a:sym typeface="Wingdings" panose="05000000000000000000" pitchFamily="2" charset="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90981" y="4407536"/>
            <a:ext cx="830453" cy="311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2665903" y="3806474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6200000" flipH="1" flipV="1">
            <a:off x="2655910" y="4570234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14562" y="2726590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3698274" y="2472683"/>
            <a:ext cx="12700" cy="548640"/>
          </a:xfrm>
          <a:prstGeom prst="curvedConnector3">
            <a:avLst>
              <a:gd name="adj1" fmla="val 4258055"/>
            </a:avLst>
          </a:prstGeom>
          <a:ln w="25400">
            <a:solidFill>
              <a:srgbClr val="0E47A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H="1" flipV="1">
            <a:off x="3698274" y="3209048"/>
            <a:ext cx="12700" cy="548640"/>
          </a:xfrm>
          <a:prstGeom prst="curvedConnector3">
            <a:avLst>
              <a:gd name="adj1" fmla="val 3925748"/>
            </a:avLst>
          </a:prstGeom>
          <a:ln w="25400">
            <a:solidFill>
              <a:srgbClr val="0E47A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572409" y="4646897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72408" y="5017737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72408" y="5017737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8864" t="-8197" r="-201136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2299" t="-8197" r="-3448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3" name="Rectangle 22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12554" y="5782345"/>
            <a:ext cx="1542986" cy="762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E47A1"/>
                </a:solidFill>
                <a:sym typeface="Wingdings" panose="05000000000000000000" pitchFamily="2" charset="2"/>
              </a:rPr>
              <a:t>}</a:t>
            </a:r>
            <a:r>
              <a:rPr lang="en-US" sz="22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 </a:t>
            </a:r>
            <a:endParaRPr lang="en-US" sz="2200" b="1" dirty="0">
              <a:solidFill>
                <a:srgbClr val="0E47A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384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8" grpId="0"/>
      <p:bldP spid="2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E</a:t>
            </a:r>
            <a:r>
              <a:rPr lang="en-US" sz="2200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E47A1"/>
                </a:solidFill>
              </a:rPr>
              <a:t>TE’</a:t>
            </a:r>
          </a:p>
          <a:p>
            <a:pPr marL="0" indent="0">
              <a:buNone/>
            </a:pPr>
            <a:r>
              <a:rPr lang="en-US" dirty="0"/>
              <a:t>a=FIRST(TE’)={ (,id }</a:t>
            </a:r>
          </a:p>
          <a:p>
            <a:pPr marL="0" indent="0">
              <a:buNone/>
            </a:pPr>
            <a:r>
              <a:rPr lang="en-US" dirty="0"/>
              <a:t>M[E,(]=E</a:t>
            </a:r>
            <a:r>
              <a:rPr lang="en-US" dirty="0">
                <a:sym typeface="Wingdings" panose="05000000000000000000" pitchFamily="2" charset="2"/>
              </a:rPr>
              <a:t>TE’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M[</a:t>
            </a:r>
            <a:r>
              <a:rPr lang="en-US" dirty="0" err="1"/>
              <a:t>E,id</a:t>
            </a:r>
            <a:r>
              <a:rPr lang="en-US" dirty="0"/>
              <a:t>]=E</a:t>
            </a:r>
            <a:r>
              <a:rPr lang="en-US" dirty="0">
                <a:sym typeface="Wingdings" panose="05000000000000000000" pitchFamily="2" charset="2"/>
              </a:rPr>
              <a:t>TE’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52308"/>
              </p:ext>
            </p:extLst>
          </p:nvPr>
        </p:nvGraphicFramePr>
        <p:xfrm>
          <a:off x="9567847" y="270253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075447"/>
              </p:ext>
            </p:extLst>
          </p:nvPr>
        </p:nvGraphicFramePr>
        <p:xfrm>
          <a:off x="9567849" y="306990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442235"/>
              </p:ext>
            </p:extLst>
          </p:nvPr>
        </p:nvGraphicFramePr>
        <p:xfrm>
          <a:off x="9567847" y="344800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31977"/>
              </p:ext>
            </p:extLst>
          </p:nvPr>
        </p:nvGraphicFramePr>
        <p:xfrm>
          <a:off x="9567847" y="382570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718811"/>
              </p:ext>
            </p:extLst>
          </p:nvPr>
        </p:nvGraphicFramePr>
        <p:xfrm>
          <a:off x="9567847" y="42031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22649"/>
              </p:ext>
            </p:extLst>
          </p:nvPr>
        </p:nvGraphicFramePr>
        <p:xfrm>
          <a:off x="9567847" y="458126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0E47A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A,a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55095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793671" y="2418094"/>
            <a:ext cx="609600" cy="190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6300" y="2377509"/>
            <a:ext cx="723900" cy="282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82129" y="905825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3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5"/>
                <a:ext cx="11929641" cy="2464972"/>
              </a:xfrm>
            </p:spPr>
            <p:txBody>
              <a:bodyPr/>
              <a:lstStyle/>
              <a:p>
                <a:r>
                  <a:rPr lang="en-IN" dirty="0"/>
                  <a:t>A context free grammar (CFG) is a 4-tuple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/>
                  <a:t>where,</a:t>
                </a: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is finite set of non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/>
                  <a:t> is disjoint finite set of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/>
                  <a:t> is an element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it’s a start symbol,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38188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is a finite set formulas of the form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∪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5"/>
                <a:ext cx="11929641" cy="2464972"/>
              </a:xfrm>
              <a:blipFill rotWithShape="0">
                <a:blip r:embed="rId2"/>
                <a:stretch>
                  <a:fillRect l="-716" t="-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122401" y="1759728"/>
            <a:ext cx="1905000" cy="371527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1179" y="3480661"/>
            <a:ext cx="11929641" cy="1603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erminal </a:t>
            </a:r>
            <a:r>
              <a:rPr lang="en-US" dirty="0">
                <a:solidFill>
                  <a:srgbClr val="C00000"/>
                </a:solidFill>
              </a:rPr>
              <a:t>symbol: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sz="2400" dirty="0"/>
              <a:t>A symbol in the alphabet</a:t>
            </a:r>
            <a:r>
              <a:rPr lang="en-US" sz="2400" dirty="0" smtClean="0"/>
              <a:t>. </a:t>
            </a:r>
            <a:endParaRPr lang="en-US" sz="2400" dirty="0"/>
          </a:p>
          <a:p>
            <a:pPr lvl="1"/>
            <a:r>
              <a:rPr lang="en-US" sz="2400" dirty="0"/>
              <a:t>It is denoted by lower case letter and punctuation marks used in </a:t>
            </a:r>
            <a:r>
              <a:rPr lang="en-US" sz="2400" dirty="0" smtClean="0"/>
              <a:t>language.</a:t>
            </a:r>
          </a:p>
          <a:p>
            <a:pPr lvl="1"/>
            <a:endParaRPr lang="en-US" sz="2400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3620" y="3330221"/>
            <a:ext cx="118872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25012" y="5084064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&lt;Noun Phrase&gt; </a:t>
            </a:r>
            <a:r>
              <a:rPr lang="en-US" sz="2000" dirty="0"/>
              <a:t>→</a:t>
            </a:r>
            <a:r>
              <a:rPr lang="en-US" sz="2400" dirty="0"/>
              <a:t> &lt;Article&gt;&lt;Noun&gt;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Article&gt; </a:t>
            </a:r>
            <a:r>
              <a:rPr lang="en-US" sz="2000" dirty="0"/>
              <a:t>→</a:t>
            </a:r>
            <a:r>
              <a:rPr lang="en-US" sz="2400" dirty="0"/>
              <a:t> a | an | the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Noun&gt; </a:t>
            </a:r>
            <a:r>
              <a:rPr lang="en-US" sz="2000" dirty="0"/>
              <a:t>→</a:t>
            </a:r>
            <a:r>
              <a:rPr lang="en-US" sz="2400" dirty="0"/>
              <a:t> boy | apple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89146" y="5901281"/>
            <a:ext cx="505689" cy="316538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62623" y="5901281"/>
            <a:ext cx="790403" cy="320040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16078" y="5539479"/>
            <a:ext cx="228600" cy="316538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21174" y="5539479"/>
            <a:ext cx="365760" cy="316538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06446" y="5528861"/>
            <a:ext cx="448056" cy="316538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2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E’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+</a:t>
            </a:r>
            <a:r>
              <a:rPr lang="en-US" dirty="0">
                <a:solidFill>
                  <a:srgbClr val="0E47A1"/>
                </a:solidFill>
              </a:rPr>
              <a:t>TE’</a:t>
            </a:r>
          </a:p>
          <a:p>
            <a:pPr marL="0" indent="0">
              <a:buNone/>
            </a:pPr>
            <a:r>
              <a:rPr lang="en-US" dirty="0"/>
              <a:t>a=FIRST(+TE’)={ + }</a:t>
            </a:r>
          </a:p>
          <a:p>
            <a:pPr marL="0" indent="0">
              <a:buNone/>
            </a:pPr>
            <a:r>
              <a:rPr lang="en-US" dirty="0"/>
              <a:t>M[E’,+]=E’</a:t>
            </a:r>
            <a:r>
              <a:rPr lang="en-US" dirty="0">
                <a:sym typeface="Wingdings" panose="05000000000000000000" pitchFamily="2" charset="2"/>
              </a:rPr>
              <a:t>+TE’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37156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0E47A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A,a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752600" y="2741526"/>
            <a:ext cx="838200" cy="30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59593"/>
              </p:ext>
            </p:extLst>
          </p:nvPr>
        </p:nvGraphicFramePr>
        <p:xfrm>
          <a:off x="9567847" y="270253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33217"/>
              </p:ext>
            </p:extLst>
          </p:nvPr>
        </p:nvGraphicFramePr>
        <p:xfrm>
          <a:off x="9567849" y="306990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72007"/>
              </p:ext>
            </p:extLst>
          </p:nvPr>
        </p:nvGraphicFramePr>
        <p:xfrm>
          <a:off x="9567847" y="344800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97394"/>
              </p:ext>
            </p:extLst>
          </p:nvPr>
        </p:nvGraphicFramePr>
        <p:xfrm>
          <a:off x="9567847" y="382570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71131"/>
              </p:ext>
            </p:extLst>
          </p:nvPr>
        </p:nvGraphicFramePr>
        <p:xfrm>
          <a:off x="9567847" y="42031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20949"/>
              </p:ext>
            </p:extLst>
          </p:nvPr>
        </p:nvGraphicFramePr>
        <p:xfrm>
          <a:off x="9567847" y="458126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482129" y="905825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1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E’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dirty="0"/>
              <a:t>b=FOLLOW(E’)={ $,) }</a:t>
            </a:r>
          </a:p>
          <a:p>
            <a:pPr marL="0" indent="0">
              <a:buNone/>
            </a:pPr>
            <a:r>
              <a:rPr lang="en-US" dirty="0"/>
              <a:t>M[E’,$]=E’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0" indent="0">
              <a:buNone/>
            </a:pPr>
            <a:r>
              <a:rPr lang="en-US" dirty="0"/>
              <a:t>M[E’,)]=E’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15797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3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b = follow(A)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A,b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645740" y="2750050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52905" y="2737201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59593"/>
              </p:ext>
            </p:extLst>
          </p:nvPr>
        </p:nvGraphicFramePr>
        <p:xfrm>
          <a:off x="9567847" y="270253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33217"/>
              </p:ext>
            </p:extLst>
          </p:nvPr>
        </p:nvGraphicFramePr>
        <p:xfrm>
          <a:off x="9567849" y="306990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72007"/>
              </p:ext>
            </p:extLst>
          </p:nvPr>
        </p:nvGraphicFramePr>
        <p:xfrm>
          <a:off x="9567847" y="344800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97394"/>
              </p:ext>
            </p:extLst>
          </p:nvPr>
        </p:nvGraphicFramePr>
        <p:xfrm>
          <a:off x="9567847" y="382570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71131"/>
              </p:ext>
            </p:extLst>
          </p:nvPr>
        </p:nvGraphicFramePr>
        <p:xfrm>
          <a:off x="9567847" y="42031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20949"/>
              </p:ext>
            </p:extLst>
          </p:nvPr>
        </p:nvGraphicFramePr>
        <p:xfrm>
          <a:off x="9567847" y="458126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0482129" y="905825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TFT’</a:t>
            </a:r>
            <a:endParaRPr lang="en-US" dirty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dirty="0"/>
              <a:t>a=FIRST(FT’)={ (,id }</a:t>
            </a:r>
          </a:p>
          <a:p>
            <a:pPr marL="0" indent="0">
              <a:buNone/>
            </a:pPr>
            <a:r>
              <a:rPr lang="en-US" dirty="0"/>
              <a:t>M[T,(]=T</a:t>
            </a:r>
            <a:r>
              <a:rPr lang="en-US" dirty="0">
                <a:sym typeface="Wingdings" panose="05000000000000000000" pitchFamily="2" charset="2"/>
              </a:rPr>
              <a:t>FT’</a:t>
            </a:r>
          </a:p>
          <a:p>
            <a:pPr marL="0" indent="0">
              <a:buNone/>
            </a:pPr>
            <a:r>
              <a:rPr lang="en-US" dirty="0"/>
              <a:t>M[</a:t>
            </a:r>
            <a:r>
              <a:rPr lang="en-US" dirty="0" err="1"/>
              <a:t>T,id</a:t>
            </a:r>
            <a:r>
              <a:rPr lang="en-US" dirty="0"/>
              <a:t>]=T</a:t>
            </a:r>
            <a:r>
              <a:rPr lang="en-US" dirty="0">
                <a:sym typeface="Wingdings" panose="05000000000000000000" pitchFamily="2" charset="2"/>
              </a:rPr>
              <a:t>FT’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82713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54692" y="3138433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9148" y="3115762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59593"/>
              </p:ext>
            </p:extLst>
          </p:nvPr>
        </p:nvGraphicFramePr>
        <p:xfrm>
          <a:off x="9567847" y="270253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33217"/>
              </p:ext>
            </p:extLst>
          </p:nvPr>
        </p:nvGraphicFramePr>
        <p:xfrm>
          <a:off x="9567849" y="306990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72007"/>
              </p:ext>
            </p:extLst>
          </p:nvPr>
        </p:nvGraphicFramePr>
        <p:xfrm>
          <a:off x="9567847" y="344800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97394"/>
              </p:ext>
            </p:extLst>
          </p:nvPr>
        </p:nvGraphicFramePr>
        <p:xfrm>
          <a:off x="9567847" y="382570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71131"/>
              </p:ext>
            </p:extLst>
          </p:nvPr>
        </p:nvGraphicFramePr>
        <p:xfrm>
          <a:off x="9567847" y="42031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20949"/>
              </p:ext>
            </p:extLst>
          </p:nvPr>
        </p:nvGraphicFramePr>
        <p:xfrm>
          <a:off x="9567847" y="458126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482129" y="905825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0E47A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A,a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85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T’*FT’</a:t>
            </a:r>
            <a:endParaRPr lang="en-US" dirty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dirty="0"/>
              <a:t>a=FIRST(*FT’)={ * }</a:t>
            </a:r>
          </a:p>
          <a:p>
            <a:pPr marL="0" indent="0">
              <a:buNone/>
            </a:pPr>
            <a:r>
              <a:rPr lang="en-US" dirty="0"/>
              <a:t>M[T’,*]=T’</a:t>
            </a:r>
            <a:r>
              <a:rPr lang="en-US" dirty="0">
                <a:sym typeface="Wingdings" panose="05000000000000000000" pitchFamily="2" charset="2"/>
              </a:rPr>
              <a:t>*FT’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974468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0E47A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A,a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757948" y="3490468"/>
            <a:ext cx="838200" cy="290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59593"/>
              </p:ext>
            </p:extLst>
          </p:nvPr>
        </p:nvGraphicFramePr>
        <p:xfrm>
          <a:off x="9567847" y="270253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33217"/>
              </p:ext>
            </p:extLst>
          </p:nvPr>
        </p:nvGraphicFramePr>
        <p:xfrm>
          <a:off x="9567849" y="306990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72007"/>
              </p:ext>
            </p:extLst>
          </p:nvPr>
        </p:nvGraphicFramePr>
        <p:xfrm>
          <a:off x="9567847" y="344800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97394"/>
              </p:ext>
            </p:extLst>
          </p:nvPr>
        </p:nvGraphicFramePr>
        <p:xfrm>
          <a:off x="9567847" y="382570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71131"/>
              </p:ext>
            </p:extLst>
          </p:nvPr>
        </p:nvGraphicFramePr>
        <p:xfrm>
          <a:off x="9567847" y="42031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20949"/>
              </p:ext>
            </p:extLst>
          </p:nvPr>
        </p:nvGraphicFramePr>
        <p:xfrm>
          <a:off x="9567847" y="458126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482129" y="905825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0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E47A1"/>
                </a:solidFill>
                <a:sym typeface="Wingdings" panose="05000000000000000000" pitchFamily="2" charset="2"/>
              </a:rPr>
              <a:t>T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’</a:t>
            </a:r>
            <a:r>
              <a:rPr lang="en-US" dirty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dirty="0"/>
              <a:t>b=FOLLOW(T’)={ +,$,) }</a:t>
            </a:r>
          </a:p>
          <a:p>
            <a:pPr marL="0" indent="0">
              <a:buNone/>
            </a:pPr>
            <a:r>
              <a:rPr lang="en-US" dirty="0"/>
              <a:t>M[T’,+]=T’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0" indent="0">
              <a:buNone/>
            </a:pPr>
            <a:r>
              <a:rPr lang="en-US" dirty="0"/>
              <a:t>M[T’,$]=T’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M[T’,)]=T’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77114"/>
              </p:ext>
            </p:extLst>
          </p:nvPr>
        </p:nvGraphicFramePr>
        <p:xfrm>
          <a:off x="259194" y="136221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3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b = follow(A)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A,b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836042" y="326337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74896" y="326337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41616" y="3265306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922775"/>
              </p:ext>
            </p:extLst>
          </p:nvPr>
        </p:nvGraphicFramePr>
        <p:xfrm>
          <a:off x="9567847" y="270253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6924"/>
              </p:ext>
            </p:extLst>
          </p:nvPr>
        </p:nvGraphicFramePr>
        <p:xfrm>
          <a:off x="9567849" y="306990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61829"/>
              </p:ext>
            </p:extLst>
          </p:nvPr>
        </p:nvGraphicFramePr>
        <p:xfrm>
          <a:off x="9567847" y="344800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90227"/>
              </p:ext>
            </p:extLst>
          </p:nvPr>
        </p:nvGraphicFramePr>
        <p:xfrm>
          <a:off x="9567847" y="382570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442"/>
              </p:ext>
            </p:extLst>
          </p:nvPr>
        </p:nvGraphicFramePr>
        <p:xfrm>
          <a:off x="9567847" y="42031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28787"/>
              </p:ext>
            </p:extLst>
          </p:nvPr>
        </p:nvGraphicFramePr>
        <p:xfrm>
          <a:off x="9567847" y="458126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0482129" y="905825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1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F(E)</a:t>
            </a:r>
            <a:endParaRPr lang="en-US" dirty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dirty="0"/>
              <a:t>a=FIRST((E))={ ( }</a:t>
            </a:r>
          </a:p>
          <a:p>
            <a:pPr marL="0" indent="0">
              <a:buNone/>
            </a:pPr>
            <a:r>
              <a:rPr lang="en-US" dirty="0"/>
              <a:t>M[F,(]=F</a:t>
            </a:r>
            <a:r>
              <a:rPr lang="en-US" dirty="0">
                <a:sym typeface="Wingdings" panose="05000000000000000000" pitchFamily="2" charset="2"/>
              </a:rPr>
              <a:t>(E)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4048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F(E)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0E47A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A,a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725196" y="3859784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922775"/>
              </p:ext>
            </p:extLst>
          </p:nvPr>
        </p:nvGraphicFramePr>
        <p:xfrm>
          <a:off x="9567847" y="270253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6924"/>
              </p:ext>
            </p:extLst>
          </p:nvPr>
        </p:nvGraphicFramePr>
        <p:xfrm>
          <a:off x="9567849" y="306990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61829"/>
              </p:ext>
            </p:extLst>
          </p:nvPr>
        </p:nvGraphicFramePr>
        <p:xfrm>
          <a:off x="9567847" y="344800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90227"/>
              </p:ext>
            </p:extLst>
          </p:nvPr>
        </p:nvGraphicFramePr>
        <p:xfrm>
          <a:off x="9567847" y="382570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442"/>
              </p:ext>
            </p:extLst>
          </p:nvPr>
        </p:nvGraphicFramePr>
        <p:xfrm>
          <a:off x="9567847" y="42031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28787"/>
              </p:ext>
            </p:extLst>
          </p:nvPr>
        </p:nvGraphicFramePr>
        <p:xfrm>
          <a:off x="9567847" y="458126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482129" y="905825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Fid</a:t>
            </a:r>
            <a:endParaRPr lang="en-US" dirty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dirty="0"/>
              <a:t>a=FIRST(id)={ id }</a:t>
            </a:r>
          </a:p>
          <a:p>
            <a:pPr marL="0" indent="0">
              <a:buNone/>
            </a:pPr>
            <a:r>
              <a:rPr lang="en-US" dirty="0"/>
              <a:t>M[</a:t>
            </a:r>
            <a:r>
              <a:rPr lang="en-US" dirty="0" err="1"/>
              <a:t>F,id</a:t>
            </a:r>
            <a:r>
              <a:rPr lang="en-US" dirty="0"/>
              <a:t>]=</a:t>
            </a:r>
            <a:r>
              <a:rPr lang="en-US" dirty="0" err="1"/>
              <a:t>F</a:t>
            </a:r>
            <a:r>
              <a:rPr lang="en-US" dirty="0" err="1">
                <a:sym typeface="Wingdings" panose="05000000000000000000" pitchFamily="2" charset="2"/>
              </a:rPr>
              <a:t>id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69338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Fid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F(E)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</a:t>
                </a:r>
                <a:r>
                  <a:rPr lang="en-US" dirty="0" smtClean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0E47A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0E47A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0E47A1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0E47A1"/>
                    </a:solidFill>
                  </a:rPr>
                  <a:t>A,a</a:t>
                </a:r>
                <a:r>
                  <a:rPr lang="en-US" dirty="0" smtClean="0">
                    <a:solidFill>
                      <a:srgbClr val="0E47A1"/>
                    </a:solidFill>
                  </a:rPr>
                  <a:t>] = 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E47A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97192" y="3864723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922775"/>
              </p:ext>
            </p:extLst>
          </p:nvPr>
        </p:nvGraphicFramePr>
        <p:xfrm>
          <a:off x="9567847" y="270253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6924"/>
              </p:ext>
            </p:extLst>
          </p:nvPr>
        </p:nvGraphicFramePr>
        <p:xfrm>
          <a:off x="9567849" y="306990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61829"/>
              </p:ext>
            </p:extLst>
          </p:nvPr>
        </p:nvGraphicFramePr>
        <p:xfrm>
          <a:off x="9567847" y="344800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90227"/>
              </p:ext>
            </p:extLst>
          </p:nvPr>
        </p:nvGraphicFramePr>
        <p:xfrm>
          <a:off x="9567847" y="382570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442"/>
              </p:ext>
            </p:extLst>
          </p:nvPr>
        </p:nvGraphicFramePr>
        <p:xfrm>
          <a:off x="9567847" y="42031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28787"/>
              </p:ext>
            </p:extLst>
          </p:nvPr>
        </p:nvGraphicFramePr>
        <p:xfrm>
          <a:off x="9567847" y="458126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482129" y="905825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rgbClr val="0E47A1"/>
                </a:solidFill>
              </a:rPr>
              <a:t>E</a:t>
            </a:r>
            <a:r>
              <a:rPr lang="en-US" sz="1600" b="1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E47A1"/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E’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T’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rgbClr val="0E47A1"/>
                </a:solidFill>
              </a:rPr>
              <a:t>	F</a:t>
            </a:r>
            <a:r>
              <a:rPr lang="en-US" sz="1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(E) | id</a:t>
            </a:r>
          </a:p>
          <a:p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2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Make each undefined entry of table be Error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85308"/>
              </p:ext>
            </p:extLst>
          </p:nvPr>
        </p:nvGraphicFramePr>
        <p:xfrm>
          <a:off x="391668" y="1442997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Fid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F(E)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57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4: Parse the string : </a:t>
            </a:r>
            <a:r>
              <a:rPr lang="en-US" dirty="0">
                <a:solidFill>
                  <a:srgbClr val="0E47A1"/>
                </a:solidFill>
              </a:rPr>
              <a:t>id + id * id $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87727"/>
              </p:ext>
            </p:extLst>
          </p:nvPr>
        </p:nvGraphicFramePr>
        <p:xfrm>
          <a:off x="1058636" y="1575708"/>
          <a:ext cx="400172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7"/>
                <a:gridCol w="14677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INPUT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34406"/>
              </p:ext>
            </p:extLst>
          </p:nvPr>
        </p:nvGraphicFramePr>
        <p:xfrm>
          <a:off x="1058636" y="1946548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+id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07824"/>
              </p:ext>
            </p:extLst>
          </p:nvPr>
        </p:nvGraphicFramePr>
        <p:xfrm>
          <a:off x="1058636" y="2317388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US" b="0" dirty="0" smtClean="0"/>
                        <a:t>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err="1" smtClean="0"/>
                        <a:t>+id</a:t>
                      </a:r>
                      <a:r>
                        <a:rPr lang="en-US" b="0" dirty="0" smtClean="0"/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E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32737"/>
              </p:ext>
            </p:extLst>
          </p:nvPr>
        </p:nvGraphicFramePr>
        <p:xfrm>
          <a:off x="1058636" y="2698388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US" b="0" dirty="0" smtClean="0"/>
                        <a:t>T’E’$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+id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47037"/>
              </p:ext>
            </p:extLst>
          </p:nvPr>
        </p:nvGraphicFramePr>
        <p:xfrm>
          <a:off x="1058636" y="3079388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err="1" smtClean="0"/>
                        <a:t>T’E</a:t>
                      </a:r>
                      <a:r>
                        <a:rPr lang="en-US" b="0" dirty="0" smtClean="0"/>
                        <a:t>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+id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F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0243"/>
              </p:ext>
            </p:extLst>
          </p:nvPr>
        </p:nvGraphicFramePr>
        <p:xfrm>
          <a:off x="1058636" y="3460388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T’</a:t>
                      </a:r>
                      <a:r>
                        <a:rPr lang="en-US" b="0" dirty="0" smtClean="0"/>
                        <a:t>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en-US" b="0" dirty="0" smtClean="0"/>
                        <a:t>id*id$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27727"/>
              </p:ext>
            </p:extLst>
          </p:nvPr>
        </p:nvGraphicFramePr>
        <p:xfrm>
          <a:off x="1058636" y="4202974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en-US" b="0" dirty="0" smtClean="0"/>
                        <a:t>TE’$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en-US" b="0" dirty="0" smtClean="0"/>
                        <a:t>id*id$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E’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307498"/>
              </p:ext>
            </p:extLst>
          </p:nvPr>
        </p:nvGraphicFramePr>
        <p:xfrm>
          <a:off x="1058634" y="382347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E’</a:t>
                      </a:r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en-US" b="0" dirty="0" smtClean="0"/>
                        <a:t>id*id$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T’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86275"/>
              </p:ext>
            </p:extLst>
          </p:nvPr>
        </p:nvGraphicFramePr>
        <p:xfrm>
          <a:off x="5446288" y="4971876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err="1" smtClean="0"/>
                        <a:t>T’E</a:t>
                      </a:r>
                      <a:r>
                        <a:rPr lang="en-US" b="0" dirty="0" smtClean="0"/>
                        <a:t>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F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784286"/>
              </p:ext>
            </p:extLst>
          </p:nvPr>
        </p:nvGraphicFramePr>
        <p:xfrm>
          <a:off x="1058636" y="4572908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US" b="0" dirty="0" smtClean="0"/>
                        <a:t>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smtClean="0"/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47608"/>
              </p:ext>
            </p:extLst>
          </p:nvPr>
        </p:nvGraphicFramePr>
        <p:xfrm>
          <a:off x="5446288" y="535196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T’</a:t>
                      </a:r>
                      <a:r>
                        <a:rPr lang="en-US" b="0" dirty="0" smtClean="0"/>
                        <a:t>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$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135411"/>
              </p:ext>
            </p:extLst>
          </p:nvPr>
        </p:nvGraphicFramePr>
        <p:xfrm>
          <a:off x="1058634" y="4953464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US" b="0" dirty="0" smtClean="0"/>
                        <a:t>T’E’$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smtClean="0"/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20115"/>
              </p:ext>
            </p:extLst>
          </p:nvPr>
        </p:nvGraphicFramePr>
        <p:xfrm>
          <a:off x="5449446" y="5714119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E’</a:t>
                      </a:r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$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T’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41101"/>
              </p:ext>
            </p:extLst>
          </p:nvPr>
        </p:nvGraphicFramePr>
        <p:xfrm>
          <a:off x="5449446" y="4602118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US" b="0" dirty="0" smtClean="0"/>
                        <a:t>T’E’$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000172"/>
              </p:ext>
            </p:extLst>
          </p:nvPr>
        </p:nvGraphicFramePr>
        <p:xfrm>
          <a:off x="5446288" y="6072450"/>
          <a:ext cx="400173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$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$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E’</a:t>
                      </a:r>
                      <a:r>
                        <a:rPr lang="en-US" b="0" dirty="0" smtClean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896855"/>
              </p:ext>
            </p:extLst>
          </p:nvPr>
        </p:nvGraphicFramePr>
        <p:xfrm>
          <a:off x="1058634" y="6083169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*</a:t>
                      </a:r>
                      <a:r>
                        <a:rPr lang="en-US" b="0" dirty="0" smtClean="0"/>
                        <a:t>FT’E’$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*</a:t>
                      </a:r>
                      <a:r>
                        <a:rPr lang="en-US" b="0" dirty="0" smtClean="0"/>
                        <a:t>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62243"/>
              </p:ext>
            </p:extLst>
          </p:nvPr>
        </p:nvGraphicFramePr>
        <p:xfrm>
          <a:off x="1058634" y="5700402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T’</a:t>
                      </a:r>
                      <a:r>
                        <a:rPr lang="en-US" b="0" dirty="0" smtClean="0"/>
                        <a:t>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*</a:t>
                      </a:r>
                      <a:r>
                        <a:rPr lang="en-US" b="0" dirty="0" smtClean="0"/>
                        <a:t>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58950"/>
              </p:ext>
            </p:extLst>
          </p:nvPr>
        </p:nvGraphicFramePr>
        <p:xfrm>
          <a:off x="1058634" y="5320574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err="1" smtClean="0"/>
                        <a:t>T’E</a:t>
                      </a:r>
                      <a:r>
                        <a:rPr lang="en-US" b="0" dirty="0" smtClean="0"/>
                        <a:t>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smtClean="0"/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F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1198136" y="233952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07336" y="2365839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48045" y="2376602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35713" y="2718642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44913" y="2770710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59864" y="2755715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75478" y="312933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84678" y="3139320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99629" y="3166412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68213" y="3504531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77413" y="3514512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51884" y="3847405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61084" y="3886594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076035" y="3884478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98136" y="4239896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07336" y="4266206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922287" y="4276969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35713" y="459909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44913" y="4651167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98136" y="4996437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307336" y="5022747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22287" y="5033510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25846" y="5370688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07336" y="5382250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22287" y="5414214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87355" y="5723060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396555" y="5775128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231578" y="6104898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340778" y="6156966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55729" y="6141971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567763" y="4641012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676963" y="4667322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632732" y="5032558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741932" y="5035639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356883" y="5045000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690986" y="5376222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800186" y="5428290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415137" y="5413295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674657" y="5753367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800186" y="5772777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415137" y="5757782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53016" y="6094447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62216" y="6146515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477167" y="6131520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927657"/>
              </p:ext>
            </p:extLst>
          </p:nvPr>
        </p:nvGraphicFramePr>
        <p:xfrm>
          <a:off x="7177181" y="1087038"/>
          <a:ext cx="4652456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1633"/>
                <a:gridCol w="712470"/>
                <a:gridCol w="836295"/>
                <a:gridCol w="825754"/>
                <a:gridCol w="712470"/>
                <a:gridCol w="601917"/>
                <a:gridCol w="60191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NT</a:t>
                      </a:r>
                      <a:endParaRPr lang="en-US" b="1" dirty="0"/>
                    </a:p>
                  </a:txBody>
                  <a:tcPr marL="45720" marR="0" marT="0" marB="0"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Symbol</a:t>
                      </a:r>
                      <a:endParaRPr lang="en-US" dirty="0"/>
                    </a:p>
                  </a:txBody>
                  <a:tcPr marL="4572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$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E’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T’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E47A1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0E47A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Fid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F(E)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01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methods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25558" y="1035778"/>
            <a:ext cx="904875" cy="4286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57751" y="2130340"/>
            <a:ext cx="1985963" cy="436570"/>
          </a:xfrm>
          <a:prstGeom prst="rect">
            <a:avLst/>
          </a:prstGeom>
          <a:solidFill>
            <a:srgbClr val="03A9F5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00764" y="2133375"/>
            <a:ext cx="3258632" cy="457200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18751" y="2852477"/>
            <a:ext cx="2415128" cy="44719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20253" y="3509228"/>
            <a:ext cx="2413626" cy="1004732"/>
          </a:xfrm>
          <a:prstGeom prst="rect">
            <a:avLst/>
          </a:prstGeom>
          <a:solidFill>
            <a:srgbClr val="0972C6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(predictive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arsing)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90536" y="3818474"/>
            <a:ext cx="1492094" cy="39954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881178" y="2845132"/>
            <a:ext cx="2322105" cy="46188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246421" y="5670802"/>
            <a:ext cx="973191" cy="3741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LALR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49494" y="4996313"/>
            <a:ext cx="970118" cy="37810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CLR 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233165" y="4343764"/>
            <a:ext cx="970118" cy="35272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SLR </a:t>
            </a:r>
          </a:p>
        </p:txBody>
      </p:sp>
      <p:cxnSp>
        <p:nvCxnSpPr>
          <p:cNvPr id="15" name="AutoShape 14"/>
          <p:cNvCxnSpPr>
            <a:cxnSpLocks noChangeShapeType="1"/>
            <a:stCxn id="5" idx="2"/>
            <a:endCxn id="21" idx="0"/>
          </p:cNvCxnSpPr>
          <p:nvPr/>
        </p:nvCxnSpPr>
        <p:spPr bwMode="auto">
          <a:xfrm flipH="1">
            <a:off x="4000933" y="1464403"/>
            <a:ext cx="2177063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/>
          <p:cNvCxnSpPr>
            <a:cxnSpLocks noChangeShapeType="1"/>
            <a:stCxn id="5" idx="2"/>
            <a:endCxn id="22" idx="0"/>
          </p:cNvCxnSpPr>
          <p:nvPr/>
        </p:nvCxnSpPr>
        <p:spPr bwMode="auto">
          <a:xfrm>
            <a:off x="6177996" y="1464403"/>
            <a:ext cx="2250942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>
            <a:off x="2289098" y="2566910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>
            <a:off x="2283476" y="3080035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755592" y="5359231"/>
            <a:ext cx="1078287" cy="67846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758933" y="4677909"/>
            <a:ext cx="1074946" cy="42882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3461" y="2057175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11466" y="2057175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>
            <a:off x="2274118" y="4010552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7"/>
          <p:cNvCxnSpPr>
            <a:cxnSpLocks noChangeShapeType="1"/>
          </p:cNvCxnSpPr>
          <p:nvPr/>
        </p:nvCxnSpPr>
        <p:spPr bwMode="auto">
          <a:xfrm>
            <a:off x="3608859" y="4907427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3594304" y="5686470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/>
          <p:cNvCxnSpPr/>
          <p:nvPr/>
        </p:nvCxnSpPr>
        <p:spPr>
          <a:xfrm flipV="1">
            <a:off x="3608859" y="4513960"/>
            <a:ext cx="0" cy="117251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AutoShape 16"/>
          <p:cNvCxnSpPr>
            <a:cxnSpLocks noChangeShapeType="1"/>
          </p:cNvCxnSpPr>
          <p:nvPr/>
        </p:nvCxnSpPr>
        <p:spPr bwMode="auto">
          <a:xfrm>
            <a:off x="6753158" y="2606937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7"/>
          <p:cNvCxnSpPr>
            <a:cxnSpLocks noChangeShapeType="1"/>
          </p:cNvCxnSpPr>
          <p:nvPr/>
        </p:nvCxnSpPr>
        <p:spPr bwMode="auto">
          <a:xfrm>
            <a:off x="6747536" y="3120062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7"/>
          <p:cNvCxnSpPr>
            <a:cxnSpLocks noChangeShapeType="1"/>
          </p:cNvCxnSpPr>
          <p:nvPr/>
        </p:nvCxnSpPr>
        <p:spPr bwMode="auto">
          <a:xfrm>
            <a:off x="6738178" y="4050579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7"/>
          <p:cNvCxnSpPr>
            <a:cxnSpLocks noChangeShapeType="1"/>
          </p:cNvCxnSpPr>
          <p:nvPr/>
        </p:nvCxnSpPr>
        <p:spPr bwMode="auto">
          <a:xfrm>
            <a:off x="8090165" y="4513960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17"/>
          <p:cNvCxnSpPr>
            <a:cxnSpLocks noChangeShapeType="1"/>
          </p:cNvCxnSpPr>
          <p:nvPr/>
        </p:nvCxnSpPr>
        <p:spPr bwMode="auto">
          <a:xfrm>
            <a:off x="8107000" y="5192333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/>
          <p:cNvCxnSpPr/>
          <p:nvPr/>
        </p:nvCxnSpPr>
        <p:spPr>
          <a:xfrm flipV="1">
            <a:off x="8088155" y="4217507"/>
            <a:ext cx="2010" cy="166532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AutoShape 17"/>
          <p:cNvCxnSpPr>
            <a:cxnSpLocks noChangeShapeType="1"/>
          </p:cNvCxnSpPr>
          <p:nvPr/>
        </p:nvCxnSpPr>
        <p:spPr bwMode="auto">
          <a:xfrm>
            <a:off x="8068804" y="5882833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556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5"/>
                <a:ext cx="11929641" cy="2464972"/>
              </a:xfrm>
            </p:spPr>
            <p:txBody>
              <a:bodyPr/>
              <a:lstStyle/>
              <a:p>
                <a:r>
                  <a:rPr lang="en-IN" dirty="0"/>
                  <a:t>A context free grammar (CFG) is a 4-tuple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/>
                  <a:t>where,</a:t>
                </a: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is finite set of non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/>
                  <a:t> is disjoint finite set of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/>
                  <a:t> is an element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it’s a start symbol,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38188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is a finite set formulas of the form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∪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5"/>
                <a:ext cx="11929641" cy="2464972"/>
              </a:xfrm>
              <a:blipFill rotWithShape="0">
                <a:blip r:embed="rId2"/>
                <a:stretch>
                  <a:fillRect l="-716" t="-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610123" y="2280332"/>
            <a:ext cx="1607797" cy="371527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1179" y="3480661"/>
            <a:ext cx="11929641" cy="1603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Start </a:t>
            </a:r>
            <a:r>
              <a:rPr lang="en-US" dirty="0">
                <a:solidFill>
                  <a:srgbClr val="C00000"/>
                </a:solidFill>
              </a:rPr>
              <a:t>symbol: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sz="2400" dirty="0"/>
              <a:t>First nonterminal symbol of the grammar is called start symbol</a:t>
            </a:r>
            <a:r>
              <a:rPr lang="en-US" sz="2400" dirty="0" smtClean="0"/>
              <a:t>. </a:t>
            </a:r>
            <a:endParaRPr lang="en-US" sz="2400" dirty="0"/>
          </a:p>
          <a:p>
            <a:pPr marL="457200" lvl="1" indent="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3620" y="3330221"/>
            <a:ext cx="118872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25012" y="5084064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&lt;Noun Phrase&gt; </a:t>
            </a:r>
            <a:r>
              <a:rPr lang="en-US" sz="2000" dirty="0"/>
              <a:t>→</a:t>
            </a:r>
            <a:r>
              <a:rPr lang="en-US" sz="2400" dirty="0"/>
              <a:t> &lt;Article&gt;&lt;Noun&gt;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Article&gt; </a:t>
            </a:r>
            <a:r>
              <a:rPr lang="en-US" sz="2000" dirty="0"/>
              <a:t>→</a:t>
            </a:r>
            <a:r>
              <a:rPr lang="en-US" sz="2400" dirty="0"/>
              <a:t> a | an | the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Noun&gt; </a:t>
            </a:r>
            <a:r>
              <a:rPr lang="en-US" sz="2000" dirty="0"/>
              <a:t>→</a:t>
            </a:r>
            <a:r>
              <a:rPr lang="en-US" sz="2400" dirty="0"/>
              <a:t> boy | apple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53148" y="5146441"/>
            <a:ext cx="1896162" cy="326463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7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top down parsing that executes a set of recursive procedure to process the input without backtracking is called recursive descent parser.</a:t>
            </a:r>
          </a:p>
          <a:p>
            <a:pPr lvl="0"/>
            <a:r>
              <a:rPr lang="en-US" dirty="0"/>
              <a:t>There is a procedure for each non terminal in the grammar.</a:t>
            </a:r>
          </a:p>
          <a:p>
            <a:pPr lvl="0"/>
            <a:r>
              <a:rPr lang="en-US" dirty="0">
                <a:solidFill>
                  <a:srgbClr val="C00000"/>
                </a:solidFill>
              </a:rPr>
              <a:t>Consider RHS of any production rule as definition of the procedure.</a:t>
            </a:r>
          </a:p>
          <a:p>
            <a:pPr lvl="0"/>
            <a:r>
              <a:rPr lang="en-US" dirty="0"/>
              <a:t>As it reads expected input symbol, it advances input pointer to next position.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4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9843" y="914399"/>
            <a:ext cx="3116081" cy="490560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Procedure E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{</a:t>
            </a: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If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lookahead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num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{</a:t>
            </a: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	Match(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num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);</a:t>
            </a: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	T();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}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Else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	Error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();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If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lookahead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=$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{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	Declare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success;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}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Else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	Error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55924" y="914398"/>
            <a:ext cx="3124200" cy="490560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Procedure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{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If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lookahead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=’*’ 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{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	Match(‘*’);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	If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lookahead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num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	{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	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Match(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num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);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		T();</a:t>
            </a:r>
          </a:p>
          <a:p>
            <a:pPr defTabSz="509588"/>
            <a:r>
              <a:rPr lang="en-US" dirty="0" smtClean="0">
                <a:solidFill>
                  <a:schemeClr val="tx1"/>
                </a:solidFill>
                <a:latin typeface="+mj-lt"/>
              </a:rPr>
              <a:t>		}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09588"/>
            <a:r>
              <a:rPr lang="en-US" dirty="0" smtClean="0">
                <a:solidFill>
                  <a:schemeClr val="tx1"/>
                </a:solidFill>
                <a:latin typeface="+mj-lt"/>
              </a:rPr>
              <a:t>		Else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	Error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();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 </a:t>
            </a:r>
          </a:p>
          <a:p>
            <a:pPr defTabSz="509588"/>
            <a:r>
              <a:rPr lang="en-US" dirty="0" smtClean="0">
                <a:solidFill>
                  <a:schemeClr val="tx1"/>
                </a:solidFill>
                <a:latin typeface="+mj-lt"/>
              </a:rPr>
              <a:t>	}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09588"/>
            <a:r>
              <a:rPr lang="en-US" dirty="0" smtClean="0">
                <a:solidFill>
                  <a:schemeClr val="tx1"/>
                </a:solidFill>
                <a:latin typeface="+mj-lt"/>
              </a:rPr>
              <a:t>	Else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	NULL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2806" y="908935"/>
            <a:ext cx="2738828" cy="20628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Proceduce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Match(token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t)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{</a:t>
            </a:r>
          </a:p>
          <a:p>
            <a:pPr defTabSz="225425"/>
            <a:r>
              <a:rPr lang="en-US" dirty="0">
                <a:solidFill>
                  <a:schemeClr val="tx1"/>
                </a:solidFill>
                <a:latin typeface="+mj-lt"/>
              </a:rPr>
              <a:t>	If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lookahead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=t</a:t>
            </a:r>
          </a:p>
          <a:p>
            <a:pPr defTabSz="225425"/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ookahead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next_token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;</a:t>
            </a:r>
          </a:p>
          <a:p>
            <a:pPr defTabSz="225425"/>
            <a:r>
              <a:rPr lang="en-US" dirty="0">
                <a:solidFill>
                  <a:schemeClr val="tx1"/>
                </a:solidFill>
                <a:latin typeface="+mj-lt"/>
              </a:rPr>
              <a:t>	Else</a:t>
            </a:r>
          </a:p>
          <a:p>
            <a:pPr defTabSz="225425"/>
            <a:r>
              <a:rPr lang="en-US" dirty="0">
                <a:solidFill>
                  <a:schemeClr val="tx1"/>
                </a:solidFill>
                <a:latin typeface="+mj-lt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Error();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272806" y="2971800"/>
            <a:ext cx="2738828" cy="17526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Procedure Error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	Print(“Error”);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7280124" y="4724400"/>
            <a:ext cx="2730321" cy="109560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8975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	</a:t>
            </a:r>
          </a:p>
          <a:p>
            <a:pPr defTabSz="688975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	E</a:t>
            </a:r>
            <a:r>
              <a:rPr lang="en-US" sz="2200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 </a:t>
            </a:r>
          </a:p>
          <a:p>
            <a:pPr defTabSz="688975"/>
            <a:r>
              <a:rPr lang="en-US" sz="2200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	T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30496"/>
              </p:ext>
            </p:extLst>
          </p:nvPr>
        </p:nvGraphicFramePr>
        <p:xfrm>
          <a:off x="2035447" y="5889009"/>
          <a:ext cx="255957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9893"/>
                <a:gridCol w="639893"/>
                <a:gridCol w="639893"/>
                <a:gridCol w="6398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353987" y="6140671"/>
            <a:ext cx="0" cy="338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64664" y="117423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407664" y="17526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587546" y="22860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798919" y="111177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053337" y="1667656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849245" y="19812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94817" y="6140671"/>
            <a:ext cx="0" cy="338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645664" y="25908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65064" y="117423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308263" y="17526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341366" y="2272259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781251" y="111177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053337" y="1667656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9819352" y="19812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4417" y="6140671"/>
            <a:ext cx="0" cy="338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964440" y="2570723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029756" y="3107871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798919" y="111177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053337" y="1667656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49245" y="19812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284706" y="6169699"/>
            <a:ext cx="0" cy="338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109644" y="34290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65064" y="117423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323256" y="17526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241464" y="50292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831074" y="52578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131596" y="36576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774924" y="41910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127106" y="1079112"/>
            <a:ext cx="1638300" cy="183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276257" y="5029200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err="1" smtClean="0">
                <a:solidFill>
                  <a:srgbClr val="0E47A1"/>
                </a:solidFill>
                <a:latin typeface="+mj-lt"/>
              </a:rPr>
              <a:t>num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709009" y="5033571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T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56943" y="5334000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err="1" smtClean="0">
                <a:solidFill>
                  <a:srgbClr val="0E47A1"/>
                </a:solidFill>
                <a:latin typeface="+mj-lt"/>
              </a:rPr>
              <a:t>num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057030" y="5437663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*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816524" y="5338371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T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078506" y="5319568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| </a:t>
            </a:r>
            <a:r>
              <a:rPr lang="en-US" sz="2200" dirty="0" smtClean="0">
                <a:solidFill>
                  <a:srgbClr val="0E47A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55678" y="1074384"/>
            <a:ext cx="1638300" cy="183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81834" y="5900311"/>
            <a:ext cx="1356610" cy="35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00B050"/>
                </a:solidFill>
                <a:latin typeface="+mj-lt"/>
              </a:rPr>
              <a:t>Success</a:t>
            </a:r>
            <a:endParaRPr lang="en-US" sz="2200" b="1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889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 animBg="1"/>
      <p:bldP spid="4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081" y="955611"/>
            <a:ext cx="3116081" cy="490560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Procedure E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{</a:t>
            </a: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If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lookahead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num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{</a:t>
            </a: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	Match(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num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);</a:t>
            </a: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	T();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}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Else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	Error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();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If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lookahead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=$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{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	Declare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success;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}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71500"/>
            <a:r>
              <a:rPr lang="en-US" dirty="0" smtClean="0">
                <a:solidFill>
                  <a:schemeClr val="tx1"/>
                </a:solidFill>
                <a:latin typeface="+mj-lt"/>
              </a:rPr>
              <a:t>	Else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71500"/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	Error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3162" y="955610"/>
            <a:ext cx="3124200" cy="490560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Procedure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{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If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lookahead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=’*’ 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{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	Match(‘*’);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	If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lookahead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num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	{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	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Match(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num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);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		T();</a:t>
            </a:r>
          </a:p>
          <a:p>
            <a:pPr defTabSz="509588"/>
            <a:r>
              <a:rPr lang="en-US" dirty="0" smtClean="0">
                <a:solidFill>
                  <a:schemeClr val="tx1"/>
                </a:solidFill>
                <a:latin typeface="+mj-lt"/>
              </a:rPr>
              <a:t>		}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09588"/>
            <a:r>
              <a:rPr lang="en-US" dirty="0" smtClean="0">
                <a:solidFill>
                  <a:schemeClr val="tx1"/>
                </a:solidFill>
                <a:latin typeface="+mj-lt"/>
              </a:rPr>
              <a:t>		Else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		Error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();</a:t>
            </a: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 </a:t>
            </a:r>
          </a:p>
          <a:p>
            <a:pPr defTabSz="509588"/>
            <a:r>
              <a:rPr lang="en-US" dirty="0" smtClean="0">
                <a:solidFill>
                  <a:schemeClr val="tx1"/>
                </a:solidFill>
                <a:latin typeface="+mj-lt"/>
              </a:rPr>
              <a:t>	}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09588"/>
            <a:r>
              <a:rPr lang="en-US" dirty="0" smtClean="0">
                <a:solidFill>
                  <a:schemeClr val="tx1"/>
                </a:solidFill>
                <a:latin typeface="+mj-lt"/>
              </a:rPr>
              <a:t>	Else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509588"/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	NULL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718855" y="950147"/>
            <a:ext cx="2738828" cy="20628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Proceduce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Match(token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t)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{</a:t>
            </a:r>
          </a:p>
          <a:p>
            <a:pPr defTabSz="225425"/>
            <a:r>
              <a:rPr lang="en-US" dirty="0">
                <a:solidFill>
                  <a:schemeClr val="tx1"/>
                </a:solidFill>
                <a:latin typeface="+mj-lt"/>
              </a:rPr>
              <a:t>	If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lookahead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=t</a:t>
            </a:r>
          </a:p>
          <a:p>
            <a:pPr defTabSz="225425"/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ookahead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next_token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;</a:t>
            </a:r>
          </a:p>
          <a:p>
            <a:pPr defTabSz="225425"/>
            <a:r>
              <a:rPr lang="en-US" dirty="0">
                <a:solidFill>
                  <a:schemeClr val="tx1"/>
                </a:solidFill>
                <a:latin typeface="+mj-lt"/>
              </a:rPr>
              <a:t>	Else</a:t>
            </a:r>
          </a:p>
          <a:p>
            <a:pPr defTabSz="225425"/>
            <a:r>
              <a:rPr lang="en-US" dirty="0">
                <a:solidFill>
                  <a:schemeClr val="tx1"/>
                </a:solidFill>
                <a:latin typeface="+mj-lt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Error();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718855" y="3013012"/>
            <a:ext cx="2738828" cy="17526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Procedure Error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	Print(“Error”);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727362" y="4765612"/>
            <a:ext cx="2743200" cy="109560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8975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	</a:t>
            </a:r>
          </a:p>
          <a:p>
            <a:pPr defTabSz="688975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	E</a:t>
            </a:r>
            <a:r>
              <a:rPr lang="en-US" sz="2200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 </a:t>
            </a:r>
          </a:p>
          <a:p>
            <a:pPr defTabSz="688975"/>
            <a:r>
              <a:rPr lang="en-US" sz="2200" dirty="0" smtClean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	T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11902" y="1215442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723495" y="5070412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err="1" smtClean="0">
                <a:solidFill>
                  <a:srgbClr val="0E47A1"/>
                </a:solidFill>
                <a:latin typeface="+mj-lt"/>
              </a:rPr>
              <a:t>num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56247" y="5074783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T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04181" y="5375212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err="1" smtClean="0">
                <a:solidFill>
                  <a:srgbClr val="0E47A1"/>
                </a:solidFill>
                <a:latin typeface="+mj-lt"/>
              </a:rPr>
              <a:t>num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04268" y="5478875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*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63762" y="5379583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T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25744" y="5360780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E47A1"/>
                </a:solidFill>
                <a:latin typeface="+mj-lt"/>
              </a:rPr>
              <a:t>| </a:t>
            </a:r>
            <a:r>
              <a:rPr lang="en-US" sz="2200" dirty="0" smtClean="0">
                <a:solidFill>
                  <a:srgbClr val="0E47A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29072" y="5941523"/>
            <a:ext cx="1356610" cy="35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00B050"/>
                </a:solidFill>
                <a:latin typeface="+mj-lt"/>
              </a:rPr>
              <a:t>Success</a:t>
            </a:r>
            <a:endParaRPr lang="en-US" sz="2200" b="1" dirty="0">
              <a:solidFill>
                <a:srgbClr val="00B050"/>
              </a:solidFill>
              <a:latin typeface="+mj-lt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96339"/>
              </p:ext>
            </p:extLst>
          </p:nvPr>
        </p:nvGraphicFramePr>
        <p:xfrm>
          <a:off x="5447576" y="5949896"/>
          <a:ext cx="255957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9893"/>
                <a:gridCol w="639893"/>
                <a:gridCol w="639893"/>
                <a:gridCol w="6398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5766116" y="6201558"/>
            <a:ext cx="0" cy="338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406946" y="6201558"/>
            <a:ext cx="0" cy="338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070577" y="5975389"/>
            <a:ext cx="1356610" cy="35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FF0000"/>
                </a:solidFill>
                <a:latin typeface="+mj-lt"/>
              </a:rPr>
              <a:t>Error</a:t>
            </a:r>
            <a:endParaRPr lang="en-US" sz="22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931102" y="1793812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31102" y="2327212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246157" y="1215442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432405" y="1714976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290732" y="2022412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92902" y="2632012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12302" y="1215442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66116" y="1765775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673916" y="5070412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251523" y="5343847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550102" y="3698812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80323"/>
              </p:ext>
            </p:extLst>
          </p:nvPr>
        </p:nvGraphicFramePr>
        <p:xfrm>
          <a:off x="1482685" y="5930221"/>
          <a:ext cx="255957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9893"/>
                <a:gridCol w="639893"/>
                <a:gridCol w="639893"/>
                <a:gridCol w="6398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1559501" y="4787383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388630" y="5070412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335244" y="350287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088731" y="4047154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37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Methods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804891" y="938156"/>
            <a:ext cx="904875" cy="4286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7084" y="2032718"/>
            <a:ext cx="1985963" cy="436570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80097" y="2035753"/>
            <a:ext cx="3258632" cy="457200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98084" y="2754855"/>
            <a:ext cx="2415128" cy="44719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99586" y="3411606"/>
            <a:ext cx="2413626" cy="1004732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(predictive Parsing)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969869" y="3720852"/>
            <a:ext cx="1492094" cy="39954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60511" y="2747510"/>
            <a:ext cx="2322105" cy="46188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325754" y="5573180"/>
            <a:ext cx="973191" cy="3741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LALR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28827" y="4898691"/>
            <a:ext cx="970118" cy="37810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CLR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312498" y="4246142"/>
            <a:ext cx="970118" cy="35272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SLR </a:t>
            </a:r>
          </a:p>
        </p:txBody>
      </p:sp>
      <p:cxnSp>
        <p:nvCxnSpPr>
          <p:cNvPr id="14" name="AutoShape 14"/>
          <p:cNvCxnSpPr>
            <a:cxnSpLocks noChangeShapeType="1"/>
            <a:stCxn id="4" idx="2"/>
            <a:endCxn id="20" idx="0"/>
          </p:cNvCxnSpPr>
          <p:nvPr/>
        </p:nvCxnSpPr>
        <p:spPr bwMode="auto">
          <a:xfrm flipH="1">
            <a:off x="4080266" y="1366781"/>
            <a:ext cx="2177063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2"/>
            <a:endCxn id="21" idx="0"/>
          </p:cNvCxnSpPr>
          <p:nvPr/>
        </p:nvCxnSpPr>
        <p:spPr bwMode="auto">
          <a:xfrm>
            <a:off x="6257329" y="1366781"/>
            <a:ext cx="2250942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>
            <a:off x="2368431" y="2469288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</p:cNvCxnSpPr>
          <p:nvPr/>
        </p:nvCxnSpPr>
        <p:spPr bwMode="auto">
          <a:xfrm>
            <a:off x="2362809" y="2982413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834925" y="5261609"/>
            <a:ext cx="1078287" cy="67846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838266" y="4580287"/>
            <a:ext cx="1074946" cy="42882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62794" y="1959553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90799" y="1959553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AutoShape 17"/>
          <p:cNvCxnSpPr>
            <a:cxnSpLocks noChangeShapeType="1"/>
          </p:cNvCxnSpPr>
          <p:nvPr/>
        </p:nvCxnSpPr>
        <p:spPr bwMode="auto">
          <a:xfrm>
            <a:off x="2353451" y="3912930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>
            <a:off x="3688192" y="4809805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7"/>
          <p:cNvCxnSpPr>
            <a:cxnSpLocks noChangeShapeType="1"/>
          </p:cNvCxnSpPr>
          <p:nvPr/>
        </p:nvCxnSpPr>
        <p:spPr bwMode="auto">
          <a:xfrm>
            <a:off x="3673637" y="5588848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/>
          <p:nvPr/>
        </p:nvCxnSpPr>
        <p:spPr>
          <a:xfrm flipV="1">
            <a:off x="3688192" y="4416338"/>
            <a:ext cx="0" cy="117251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AutoShape 16"/>
          <p:cNvCxnSpPr>
            <a:cxnSpLocks noChangeShapeType="1"/>
          </p:cNvCxnSpPr>
          <p:nvPr/>
        </p:nvCxnSpPr>
        <p:spPr bwMode="auto">
          <a:xfrm>
            <a:off x="6832491" y="2509315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>
            <a:off x="6826869" y="3022440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7"/>
          <p:cNvCxnSpPr>
            <a:cxnSpLocks noChangeShapeType="1"/>
          </p:cNvCxnSpPr>
          <p:nvPr/>
        </p:nvCxnSpPr>
        <p:spPr bwMode="auto">
          <a:xfrm>
            <a:off x="6817511" y="3952957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7"/>
          <p:cNvCxnSpPr>
            <a:cxnSpLocks noChangeShapeType="1"/>
          </p:cNvCxnSpPr>
          <p:nvPr/>
        </p:nvCxnSpPr>
        <p:spPr bwMode="auto">
          <a:xfrm>
            <a:off x="8169498" y="4416338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7"/>
          <p:cNvCxnSpPr>
            <a:cxnSpLocks noChangeShapeType="1"/>
          </p:cNvCxnSpPr>
          <p:nvPr/>
        </p:nvCxnSpPr>
        <p:spPr bwMode="auto">
          <a:xfrm>
            <a:off x="8186333" y="5094711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/>
          <p:nvPr/>
        </p:nvCxnSpPr>
        <p:spPr>
          <a:xfrm flipV="1">
            <a:off x="8167488" y="4119885"/>
            <a:ext cx="2010" cy="166532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AutoShape 17"/>
          <p:cNvCxnSpPr>
            <a:cxnSpLocks noChangeShapeType="1"/>
          </p:cNvCxnSpPr>
          <p:nvPr/>
        </p:nvCxnSpPr>
        <p:spPr bwMode="auto">
          <a:xfrm>
            <a:off x="8148137" y="5785211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0830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3A9F5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&amp; Handle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Handle</a:t>
            </a:r>
            <a:r>
              <a:rPr lang="en-US" dirty="0"/>
              <a:t>: A “handle” of a string is a substring of the string that matches the right side of a production, and whose reduction to the non terminal of the production is one step along the </a:t>
            </a:r>
            <a:r>
              <a:rPr lang="en-US" dirty="0">
                <a:solidFill>
                  <a:srgbClr val="C00000"/>
                </a:solidFill>
              </a:rPr>
              <a:t>reverse of rightmost derivation</a:t>
            </a:r>
            <a:r>
              <a:rPr lang="en-US" dirty="0"/>
              <a:t>.</a:t>
            </a:r>
          </a:p>
          <a:p>
            <a:r>
              <a:rPr lang="en-US" b="1" dirty="0"/>
              <a:t>Handle pruning: </a:t>
            </a:r>
            <a:r>
              <a:rPr lang="en-US" dirty="0"/>
              <a:t>The process of discovering a handle and </a:t>
            </a:r>
            <a:r>
              <a:rPr lang="en-US" dirty="0">
                <a:solidFill>
                  <a:srgbClr val="C00000"/>
                </a:solidFill>
              </a:rPr>
              <a:t>reducing it to appropriate left hand side non terminal </a:t>
            </a:r>
            <a:r>
              <a:rPr lang="en-US" dirty="0"/>
              <a:t>is known as handle pruning.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628" y="3079480"/>
            <a:ext cx="1143000" cy="534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E47A1"/>
                </a:solidFill>
              </a:rPr>
              <a:t>E</a:t>
            </a:r>
            <a:r>
              <a:rPr lang="en-US" sz="2400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E+E</a:t>
            </a:r>
          </a:p>
          <a:p>
            <a:r>
              <a:rPr lang="en-US" sz="2400" dirty="0" smtClean="0">
                <a:solidFill>
                  <a:srgbClr val="0E47A1"/>
                </a:solidFill>
                <a:sym typeface="Wingdings" panose="05000000000000000000" pitchFamily="2" charset="2"/>
              </a:rPr>
              <a:t>EE*E</a:t>
            </a:r>
          </a:p>
          <a:p>
            <a:r>
              <a:rPr lang="en-US" sz="2400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Eid</a:t>
            </a:r>
            <a:endParaRPr lang="en-US" sz="2400" dirty="0">
              <a:solidFill>
                <a:srgbClr val="0E47A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3060410"/>
            <a:ext cx="2743200" cy="534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E47A1"/>
                </a:solidFill>
                <a:sym typeface="Wingdings" panose="05000000000000000000" pitchFamily="2" charset="2"/>
              </a:rPr>
              <a:t>String: id1+id2*id3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69747"/>
              </p:ext>
            </p:extLst>
          </p:nvPr>
        </p:nvGraphicFramePr>
        <p:xfrm>
          <a:off x="3398236" y="3856862"/>
          <a:ext cx="6096001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Right sentential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Handle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62531"/>
              </p:ext>
            </p:extLst>
          </p:nvPr>
        </p:nvGraphicFramePr>
        <p:xfrm>
          <a:off x="3398236" y="4227702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5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id1+id2*id3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id1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622298"/>
              </p:ext>
            </p:extLst>
          </p:nvPr>
        </p:nvGraphicFramePr>
        <p:xfrm>
          <a:off x="3398236" y="4598542"/>
          <a:ext cx="6096001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364177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E+id2*id3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05817"/>
              </p:ext>
            </p:extLst>
          </p:nvPr>
        </p:nvGraphicFramePr>
        <p:xfrm>
          <a:off x="3398236" y="4968750"/>
          <a:ext cx="6096001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275271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E+E*id3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43417"/>
              </p:ext>
            </p:extLst>
          </p:nvPr>
        </p:nvGraphicFramePr>
        <p:xfrm>
          <a:off x="3398236" y="5339590"/>
          <a:ext cx="6096001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E+E*E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E*E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E*E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19378"/>
              </p:ext>
            </p:extLst>
          </p:nvPr>
        </p:nvGraphicFramePr>
        <p:xfrm>
          <a:off x="3398236" y="5706298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5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E+E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E+E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E+E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61104"/>
              </p:ext>
            </p:extLst>
          </p:nvPr>
        </p:nvGraphicFramePr>
        <p:xfrm>
          <a:off x="3398236" y="6083169"/>
          <a:ext cx="6096001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884954" y="4279541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55978" y="4305917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73346" y="4653490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25462" y="4659364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49778" y="4687329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40002" y="5020207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92118" y="5026081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16434" y="5037717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92371" y="5386924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44487" y="5392798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868803" y="5404434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20946" y="5758399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73062" y="5764273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97378" y="5775909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796854" y="6159566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4628" y="4054572"/>
            <a:ext cx="3196270" cy="2298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C00000"/>
                </a:solidFill>
              </a:rPr>
              <a:t>Rightmost Derivation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</a:t>
            </a:r>
          </a:p>
          <a:p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E+E</a:t>
            </a:r>
          </a:p>
          <a:p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E+E*E</a:t>
            </a:r>
          </a:p>
          <a:p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E+E*id3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E+id2*id3</a:t>
            </a:r>
          </a:p>
          <a:p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d1+id2*id3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1100391" y="4413122"/>
            <a:ext cx="1432772" cy="186999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26651" y="4979050"/>
            <a:ext cx="1373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13963" y="5372427"/>
            <a:ext cx="1373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31709" y="5743902"/>
            <a:ext cx="1373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20492" y="6106634"/>
            <a:ext cx="1373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2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reduce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shift reduce parser performs following basic operations: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Shift</a:t>
            </a:r>
            <a:r>
              <a:rPr lang="en-US" dirty="0"/>
              <a:t>: Moving of the symbols from </a:t>
            </a:r>
            <a:r>
              <a:rPr lang="en-US" dirty="0">
                <a:solidFill>
                  <a:srgbClr val="C00000"/>
                </a:solidFill>
              </a:rPr>
              <a:t>input buffer onto the stack</a:t>
            </a:r>
            <a:r>
              <a:rPr lang="en-US" dirty="0"/>
              <a:t>, this action is called shift.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Reduce</a:t>
            </a:r>
            <a:r>
              <a:rPr lang="en-US" dirty="0"/>
              <a:t>: If handle appears on the top of the stack then </a:t>
            </a:r>
            <a:r>
              <a:rPr lang="en-US" dirty="0">
                <a:solidFill>
                  <a:srgbClr val="C00000"/>
                </a:solidFill>
              </a:rPr>
              <a:t>reduction of it by appropriate rule</a:t>
            </a:r>
            <a:r>
              <a:rPr lang="en-US" dirty="0"/>
              <a:t> is done. This action is called reduce action.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Accept</a:t>
            </a:r>
            <a:r>
              <a:rPr lang="en-US" dirty="0"/>
              <a:t>: If </a:t>
            </a:r>
            <a:r>
              <a:rPr lang="en-US" dirty="0">
                <a:solidFill>
                  <a:srgbClr val="C00000"/>
                </a:solidFill>
              </a:rPr>
              <a:t>stack contains start symbol only and input buffer is empty </a:t>
            </a:r>
            <a:r>
              <a:rPr lang="en-US" dirty="0"/>
              <a:t>at the same time then that action is called accept.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Error</a:t>
            </a:r>
            <a:r>
              <a:rPr lang="en-US" dirty="0"/>
              <a:t>: A situation in which parser </a:t>
            </a:r>
            <a:r>
              <a:rPr lang="en-US" dirty="0">
                <a:solidFill>
                  <a:srgbClr val="C00000"/>
                </a:solidFill>
              </a:rPr>
              <a:t>cannot either shift or reduce </a:t>
            </a:r>
            <a:r>
              <a:rPr lang="en-US" dirty="0"/>
              <a:t>the symbols, it cannot even perform accept action then it is called error 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Shift reduce parser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23146"/>
              </p:ext>
            </p:extLst>
          </p:nvPr>
        </p:nvGraphicFramePr>
        <p:xfrm>
          <a:off x="2657480" y="930062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Stack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 Buffer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824988"/>
              </p:ext>
            </p:extLst>
          </p:nvPr>
        </p:nvGraphicFramePr>
        <p:xfrm>
          <a:off x="2657480" y="1300902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id+id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*id$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Shift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67312" y="1361143"/>
            <a:ext cx="1143000" cy="255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57800"/>
              </p:ext>
            </p:extLst>
          </p:nvPr>
        </p:nvGraphicFramePr>
        <p:xfrm>
          <a:off x="2657480" y="1671742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+id*id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477101"/>
              </p:ext>
            </p:extLst>
          </p:nvPr>
        </p:nvGraphicFramePr>
        <p:xfrm>
          <a:off x="2657480" y="2041950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$F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+id*id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09718"/>
              </p:ext>
            </p:extLst>
          </p:nvPr>
        </p:nvGraphicFramePr>
        <p:xfrm>
          <a:off x="2657480" y="2412790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+id*id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27476"/>
              </p:ext>
            </p:extLst>
          </p:nvPr>
        </p:nvGraphicFramePr>
        <p:xfrm>
          <a:off x="2657480" y="2779498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+id*id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33241"/>
              </p:ext>
            </p:extLst>
          </p:nvPr>
        </p:nvGraphicFramePr>
        <p:xfrm>
          <a:off x="2657480" y="3156369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id*id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72735"/>
              </p:ext>
            </p:extLst>
          </p:nvPr>
        </p:nvGraphicFramePr>
        <p:xfrm>
          <a:off x="2657480" y="3527209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E+id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i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95087"/>
              </p:ext>
            </p:extLst>
          </p:nvPr>
        </p:nvGraphicFramePr>
        <p:xfrm>
          <a:off x="2662242" y="3898049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$E+F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91796"/>
              </p:ext>
            </p:extLst>
          </p:nvPr>
        </p:nvGraphicFramePr>
        <p:xfrm>
          <a:off x="2667004" y="4274920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780006"/>
              </p:ext>
            </p:extLst>
          </p:nvPr>
        </p:nvGraphicFramePr>
        <p:xfrm>
          <a:off x="2667004" y="4641628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$E+T*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99614"/>
              </p:ext>
            </p:extLst>
          </p:nvPr>
        </p:nvGraphicFramePr>
        <p:xfrm>
          <a:off x="2667004" y="5004855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$E+T*id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id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49089"/>
              </p:ext>
            </p:extLst>
          </p:nvPr>
        </p:nvGraphicFramePr>
        <p:xfrm>
          <a:off x="2667004" y="5372838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$E+T*F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T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T*F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04541"/>
              </p:ext>
            </p:extLst>
          </p:nvPr>
        </p:nvGraphicFramePr>
        <p:xfrm>
          <a:off x="2667004" y="5742250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Reduce 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j-lt"/>
                          <a:sym typeface="Wingdings" panose="05000000000000000000" pitchFamily="2" charset="2"/>
                        </a:rPr>
                        <a:t>E+T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160"/>
              </p:ext>
            </p:extLst>
          </p:nvPr>
        </p:nvGraphicFramePr>
        <p:xfrm>
          <a:off x="2667004" y="6124356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</a:t>
                      </a:r>
                      <a:endParaRPr lang="en-US" sz="18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rgbClr val="C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 </a:t>
                      </a:r>
                      <a:endParaRPr lang="en-US" sz="18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124200" y="1356746"/>
            <a:ext cx="1143000" cy="255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10424" y="1366872"/>
            <a:ext cx="1143000" cy="255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74570" y="1341172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76828" y="1339879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24708" y="1362805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57812" y="1697727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00309" y="1723592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89590" y="1744567"/>
            <a:ext cx="1363897" cy="244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357812" y="2064798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24200" y="2114945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43364" y="2125830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67332" y="2431515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33720" y="2481662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153268" y="2477216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62564" y="2798235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128952" y="2848382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53268" y="2844321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00660" y="3193531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167048" y="3230799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191364" y="3239617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53028" y="3574537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119416" y="3595188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62779" y="3579599"/>
            <a:ext cx="1460228" cy="276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95892" y="3946019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147992" y="3966181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051916" y="3949853"/>
            <a:ext cx="1311980" cy="271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95908" y="4288931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262296" y="4326199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286612" y="4335017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519716" y="4655650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86104" y="4718676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310420" y="4701736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505428" y="5027137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71816" y="5051526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103668" y="5073737"/>
            <a:ext cx="1319340" cy="248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534004" y="5384323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271816" y="5417714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036676" y="5429633"/>
            <a:ext cx="1445324" cy="250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519716" y="5798681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98006" y="5792227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036676" y="5789242"/>
            <a:ext cx="1469132" cy="257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19716" y="6154470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412333" y="6186190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143732" y="6186226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14311" y="885818"/>
            <a:ext cx="1936321" cy="183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rgbClr val="0E47A1"/>
                </a:solidFill>
              </a:rPr>
              <a:t>Grammar:</a:t>
            </a:r>
          </a:p>
          <a:p>
            <a:r>
              <a:rPr lang="en-US" sz="2200" dirty="0" smtClean="0">
                <a:solidFill>
                  <a:srgbClr val="0E47A1"/>
                </a:solidFill>
              </a:rPr>
              <a:t>E</a:t>
            </a:r>
            <a:r>
              <a:rPr lang="en-US" sz="2200" dirty="0" smtClean="0">
                <a:solidFill>
                  <a:srgbClr val="0E47A1"/>
                </a:solidFill>
                <a:sym typeface="Wingdings" panose="05000000000000000000" pitchFamily="2" charset="2"/>
              </a:rPr>
              <a:t>E+T | T</a:t>
            </a:r>
          </a:p>
          <a:p>
            <a:r>
              <a:rPr lang="en-US" sz="2200" dirty="0" smtClean="0">
                <a:solidFill>
                  <a:srgbClr val="0E47A1"/>
                </a:solidFill>
                <a:sym typeface="Wingdings" panose="05000000000000000000" pitchFamily="2" charset="2"/>
              </a:rPr>
              <a:t>TT*F | F</a:t>
            </a:r>
          </a:p>
          <a:p>
            <a:r>
              <a:rPr lang="en-US" sz="2200" dirty="0" err="1" smtClean="0">
                <a:solidFill>
                  <a:srgbClr val="0E47A1"/>
                </a:solidFill>
                <a:sym typeface="Wingdings" panose="05000000000000000000" pitchFamily="2" charset="2"/>
              </a:rPr>
              <a:t>Fid</a:t>
            </a:r>
            <a:endParaRPr lang="en-US" sz="2200" dirty="0" smtClean="0">
              <a:solidFill>
                <a:srgbClr val="0E47A1"/>
              </a:solidFill>
              <a:sym typeface="Wingdings" panose="05000000000000000000" pitchFamily="2" charset="2"/>
            </a:endParaRPr>
          </a:p>
          <a:p>
            <a:r>
              <a:rPr lang="en-US" sz="2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String: </a:t>
            </a:r>
            <a:r>
              <a:rPr lang="en-US" sz="22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id+id</a:t>
            </a:r>
            <a:r>
              <a:rPr lang="en-US" sz="2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*id</a:t>
            </a:r>
            <a:endParaRPr 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5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Viable Prefix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set of prefixes </a:t>
            </a:r>
            <a:r>
              <a:rPr lang="en-US" dirty="0"/>
              <a:t>of right sentential forms that </a:t>
            </a:r>
            <a:r>
              <a:rPr lang="en-US" dirty="0">
                <a:solidFill>
                  <a:srgbClr val="C00000"/>
                </a:solidFill>
              </a:rPr>
              <a:t>can appear on the stack</a:t>
            </a:r>
            <a:r>
              <a:rPr lang="en-US" dirty="0"/>
              <a:t> of a shift-reduce parser are called viable</a:t>
            </a:r>
            <a:r>
              <a:rPr lang="en-US" i="1" dirty="0"/>
              <a:t> </a:t>
            </a:r>
            <a:r>
              <a:rPr lang="en-US" dirty="0"/>
              <a:t>prefixes.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Methods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52603" y="1088139"/>
            <a:ext cx="904875" cy="4286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84796" y="2182701"/>
            <a:ext cx="1985963" cy="436570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27809" y="2185736"/>
            <a:ext cx="3258632" cy="457200"/>
          </a:xfrm>
          <a:prstGeom prst="rect">
            <a:avLst/>
          </a:prstGeom>
          <a:solidFill>
            <a:srgbClr val="03A9F5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45796" y="2904838"/>
            <a:ext cx="2415128" cy="44719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7298" y="3561589"/>
            <a:ext cx="2413626" cy="1004732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(predictive Parsing)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917581" y="3870835"/>
            <a:ext cx="1492094" cy="39954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08223" y="2897493"/>
            <a:ext cx="2322105" cy="461884"/>
          </a:xfrm>
          <a:prstGeom prst="rect">
            <a:avLst/>
          </a:prstGeom>
          <a:solidFill>
            <a:srgbClr val="0972C6"/>
          </a:solidFill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273466" y="5723163"/>
            <a:ext cx="973191" cy="37412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LALR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276539" y="5048674"/>
            <a:ext cx="970118" cy="37810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CLR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60210" y="4396125"/>
            <a:ext cx="970118" cy="35272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SLR </a:t>
            </a:r>
          </a:p>
        </p:txBody>
      </p:sp>
      <p:cxnSp>
        <p:nvCxnSpPr>
          <p:cNvPr id="14" name="AutoShape 14"/>
          <p:cNvCxnSpPr>
            <a:cxnSpLocks noChangeShapeType="1"/>
            <a:stCxn id="4" idx="2"/>
            <a:endCxn id="20" idx="0"/>
          </p:cNvCxnSpPr>
          <p:nvPr/>
        </p:nvCxnSpPr>
        <p:spPr bwMode="auto">
          <a:xfrm flipH="1">
            <a:off x="4027978" y="1516764"/>
            <a:ext cx="2177063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2"/>
            <a:endCxn id="21" idx="0"/>
          </p:cNvCxnSpPr>
          <p:nvPr/>
        </p:nvCxnSpPr>
        <p:spPr bwMode="auto">
          <a:xfrm>
            <a:off x="6205041" y="1516764"/>
            <a:ext cx="2250942" cy="59277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>
            <a:off x="2316143" y="2619271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</p:cNvCxnSpPr>
          <p:nvPr/>
        </p:nvCxnSpPr>
        <p:spPr bwMode="auto">
          <a:xfrm>
            <a:off x="2310521" y="3132396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782637" y="5411592"/>
            <a:ext cx="1078287" cy="678465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785978" y="4730270"/>
            <a:ext cx="1074946" cy="428823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10506" y="2109536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38511" y="2109536"/>
            <a:ext cx="4034944" cy="42672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AutoShape 17"/>
          <p:cNvCxnSpPr>
            <a:cxnSpLocks noChangeShapeType="1"/>
          </p:cNvCxnSpPr>
          <p:nvPr/>
        </p:nvCxnSpPr>
        <p:spPr bwMode="auto">
          <a:xfrm>
            <a:off x="2301163" y="4062913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>
            <a:off x="3635904" y="4959788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7"/>
          <p:cNvCxnSpPr>
            <a:cxnSpLocks noChangeShapeType="1"/>
          </p:cNvCxnSpPr>
          <p:nvPr/>
        </p:nvCxnSpPr>
        <p:spPr bwMode="auto">
          <a:xfrm>
            <a:off x="3621349" y="5738831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/>
          <p:nvPr/>
        </p:nvCxnSpPr>
        <p:spPr>
          <a:xfrm flipV="1">
            <a:off x="3635904" y="4566321"/>
            <a:ext cx="0" cy="117251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AutoShape 16"/>
          <p:cNvCxnSpPr>
            <a:cxnSpLocks noChangeShapeType="1"/>
          </p:cNvCxnSpPr>
          <p:nvPr/>
        </p:nvCxnSpPr>
        <p:spPr bwMode="auto">
          <a:xfrm>
            <a:off x="6780203" y="2659298"/>
            <a:ext cx="2715" cy="145389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>
            <a:off x="6774581" y="3172423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7"/>
          <p:cNvCxnSpPr>
            <a:cxnSpLocks noChangeShapeType="1"/>
          </p:cNvCxnSpPr>
          <p:nvPr/>
        </p:nvCxnSpPr>
        <p:spPr bwMode="auto">
          <a:xfrm>
            <a:off x="6765223" y="4102940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7"/>
          <p:cNvCxnSpPr>
            <a:cxnSpLocks noChangeShapeType="1"/>
          </p:cNvCxnSpPr>
          <p:nvPr/>
        </p:nvCxnSpPr>
        <p:spPr bwMode="auto">
          <a:xfrm>
            <a:off x="8117210" y="4566321"/>
            <a:ext cx="1143000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7"/>
          <p:cNvCxnSpPr>
            <a:cxnSpLocks noChangeShapeType="1"/>
          </p:cNvCxnSpPr>
          <p:nvPr/>
        </p:nvCxnSpPr>
        <p:spPr bwMode="auto">
          <a:xfrm>
            <a:off x="8134045" y="5244694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/>
          <p:nvPr/>
        </p:nvCxnSpPr>
        <p:spPr>
          <a:xfrm flipV="1">
            <a:off x="8115200" y="4269868"/>
            <a:ext cx="2010" cy="166532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AutoShape 17"/>
          <p:cNvCxnSpPr>
            <a:cxnSpLocks noChangeShapeType="1"/>
          </p:cNvCxnSpPr>
          <p:nvPr/>
        </p:nvCxnSpPr>
        <p:spPr bwMode="auto">
          <a:xfrm>
            <a:off x="8095849" y="5935194"/>
            <a:ext cx="1161288" cy="1042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388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Operator Grammar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 Grammar in which there is no Є in RHS of any production or no adjacent non terminals is called operator  grammar.</a:t>
            </a:r>
          </a:p>
          <a:p>
            <a:pPr lvl="0"/>
            <a:r>
              <a:rPr lang="en-US" dirty="0"/>
              <a:t>Example: 	E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EAE </a:t>
            </a:r>
            <a:r>
              <a:rPr lang="en-US" dirty="0">
                <a:sym typeface="Wingdings" panose="05000000000000000000" pitchFamily="2" charset="2"/>
              </a:rPr>
              <a:t>| (E) | id</a:t>
            </a:r>
          </a:p>
          <a:p>
            <a:pPr marL="0" lvl="0" indent="0">
              <a:buNone/>
            </a:pPr>
            <a:r>
              <a:rPr lang="en-US" dirty="0">
                <a:sym typeface="Wingdings" panose="05000000000000000000" pitchFamily="2" charset="2"/>
              </a:rPr>
              <a:t>		A + | * | -</a:t>
            </a:r>
          </a:p>
          <a:p>
            <a:r>
              <a:rPr lang="en-US" dirty="0">
                <a:sym typeface="Wingdings" panose="05000000000000000000" pitchFamily="2" charset="2"/>
              </a:rPr>
              <a:t>Above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grammar is not operator grammar </a:t>
            </a:r>
            <a:r>
              <a:rPr lang="en-US" dirty="0">
                <a:sym typeface="Wingdings" panose="05000000000000000000" pitchFamily="2" charset="2"/>
              </a:rPr>
              <a:t>because right side </a:t>
            </a:r>
            <a:r>
              <a:rPr lang="en-US" b="1" i="1" dirty="0">
                <a:solidFill>
                  <a:srgbClr val="C00000"/>
                </a:solidFill>
                <a:sym typeface="Wingdings" panose="05000000000000000000" pitchFamily="2" charset="2"/>
              </a:rPr>
              <a:t>EAE</a:t>
            </a:r>
            <a:r>
              <a:rPr lang="en-US" dirty="0">
                <a:sym typeface="Wingdings" panose="05000000000000000000" pitchFamily="2" charset="2"/>
              </a:rPr>
              <a:t> has consecutive non terminals.</a:t>
            </a:r>
          </a:p>
          <a:p>
            <a:r>
              <a:rPr lang="en-US" dirty="0">
                <a:sym typeface="Wingdings" panose="05000000000000000000" pitchFamily="2" charset="2"/>
              </a:rPr>
              <a:t>In operator precedence parsing we define following disjoint relations: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417780" y="1252509"/>
            <a:ext cx="1447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784221" y="1283208"/>
            <a:ext cx="3276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658731"/>
              </p:ext>
            </p:extLst>
          </p:nvPr>
        </p:nvGraphicFramePr>
        <p:xfrm>
          <a:off x="2200224" y="4401935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Relation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783376"/>
              </p:ext>
            </p:extLst>
          </p:nvPr>
        </p:nvGraphicFramePr>
        <p:xfrm>
          <a:off x="2200224" y="4772775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a&lt;</a:t>
                      </a:r>
                      <a:r>
                        <a:rPr lang="en-US" sz="2400" b="1" baseline="18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“yields precedence to” 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18963"/>
              </p:ext>
            </p:extLst>
          </p:nvPr>
        </p:nvGraphicFramePr>
        <p:xfrm>
          <a:off x="2204986" y="5140439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a=b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“has the same precedence as” 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270001"/>
              </p:ext>
            </p:extLst>
          </p:nvPr>
        </p:nvGraphicFramePr>
        <p:xfrm>
          <a:off x="2200224" y="5508103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1" baseline="18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&gt;b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“takes precedence over” 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1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5"/>
                <a:ext cx="11929641" cy="2464972"/>
              </a:xfrm>
            </p:spPr>
            <p:txBody>
              <a:bodyPr/>
              <a:lstStyle/>
              <a:p>
                <a:r>
                  <a:rPr lang="en-IN" dirty="0"/>
                  <a:t>A context free grammar (CFG) is a 4-tuple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/>
                  <a:t>where,</a:t>
                </a: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is finite set of non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/>
                  <a:t> is disjoint finite set of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/>
                  <a:t> is an element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it’s a start symbol,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38188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is a finite set formulas of the form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∪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5"/>
                <a:ext cx="11929641" cy="2464972"/>
              </a:xfrm>
              <a:blipFill rotWithShape="0">
                <a:blip r:embed="rId2"/>
                <a:stretch>
                  <a:fillRect l="-716" t="-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712179" y="2696810"/>
            <a:ext cx="2240843" cy="369948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1179" y="3480661"/>
            <a:ext cx="11929641" cy="1603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Production: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US" sz="2400" dirty="0"/>
              <a:t>A production, also called a rewriting rule, is a rule of grammar. It has the form of</a:t>
            </a:r>
          </a:p>
          <a:p>
            <a:pPr marL="457200" lvl="1" indent="0" algn="ctr">
              <a:buNone/>
            </a:pPr>
            <a:r>
              <a:rPr lang="en-US" sz="2400" dirty="0">
                <a:solidFill>
                  <a:srgbClr val="0972C6"/>
                </a:solidFill>
              </a:rPr>
              <a:t>A nonterminal symbol </a:t>
            </a:r>
            <a:r>
              <a:rPr lang="en-US" dirty="0">
                <a:solidFill>
                  <a:srgbClr val="0972C6"/>
                </a:solidFill>
              </a:rPr>
              <a:t>→</a:t>
            </a:r>
            <a:r>
              <a:rPr lang="en-US" sz="2400" dirty="0">
                <a:solidFill>
                  <a:srgbClr val="0972C6"/>
                </a:solidFill>
              </a:rPr>
              <a:t> String of terminal and nonterminal symbols</a:t>
            </a:r>
          </a:p>
          <a:p>
            <a:pPr marL="457200" lvl="1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457200" lvl="1" indent="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3620" y="3330221"/>
            <a:ext cx="118872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25012" y="5084064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&lt;Noun Phrase&gt; </a:t>
            </a:r>
            <a:r>
              <a:rPr lang="en-US" sz="2000" dirty="0"/>
              <a:t>→</a:t>
            </a:r>
            <a:r>
              <a:rPr lang="en-US" sz="2400" dirty="0"/>
              <a:t> &lt;Article&gt;&lt;Noun&gt;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Article&gt; </a:t>
            </a:r>
            <a:r>
              <a:rPr lang="en-US" sz="2000" dirty="0"/>
              <a:t>→</a:t>
            </a:r>
            <a:r>
              <a:rPr lang="en-US" sz="2400" dirty="0"/>
              <a:t> a | an | the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Noun&gt; </a:t>
            </a:r>
            <a:r>
              <a:rPr lang="en-US" sz="2000" dirty="0"/>
              <a:t>→</a:t>
            </a:r>
            <a:r>
              <a:rPr lang="en-US" sz="2400" dirty="0"/>
              <a:t> boy | apple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53148" y="5146441"/>
            <a:ext cx="4290086" cy="326463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53147" y="5502290"/>
            <a:ext cx="2860531" cy="333928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71436" y="5891130"/>
            <a:ext cx="2842242" cy="393263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2" grpId="0" animBg="1"/>
      <p:bldP spid="9" grpId="0" animBg="1"/>
      <p:bldP spid="1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&amp; associativity of operators</a:t>
            </a:r>
            <a:endParaRPr lang="en-US" dirty="0"/>
          </a:p>
        </p:txBody>
      </p:sp>
      <p:graphicFrame>
        <p:nvGraphicFramePr>
          <p:cNvPr id="4" name="Group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539716"/>
              </p:ext>
            </p:extLst>
          </p:nvPr>
        </p:nvGraphicFramePr>
        <p:xfrm>
          <a:off x="1773936" y="1014984"/>
          <a:ext cx="8229600" cy="2187577"/>
        </p:xfrm>
        <a:graphic>
          <a:graphicData uri="http://schemas.openxmlformats.org/drawingml/2006/table">
            <a:tbl>
              <a:tblPr/>
              <a:tblGrid>
                <a:gridCol w="2663825"/>
                <a:gridCol w="2603500"/>
                <a:gridCol w="2962275"/>
              </a:tblGrid>
              <a:tr h="5301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Operator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Precedence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Associative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26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sz="26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↑</a:t>
                      </a:r>
                      <a:endParaRPr kumimoji="1" lang="en-US" altLang="zh-TW" sz="2400" b="0" i="0" u="sng" strike="noStrike" kern="9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right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7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*, /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+, -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0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operator precedence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Leading and trailing of non terminal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Establish relation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Creation of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Parse the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1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&amp; Trailing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E47A1"/>
                </a:solidFill>
              </a:rPr>
              <a:t>Leading:- </a:t>
            </a:r>
            <a:r>
              <a:rPr lang="en-US" dirty="0"/>
              <a:t>Leading of a non terminal is the </a:t>
            </a:r>
            <a:r>
              <a:rPr lang="en-US" dirty="0">
                <a:solidFill>
                  <a:srgbClr val="C00000"/>
                </a:solidFill>
              </a:rPr>
              <a:t>first terminal or operator </a:t>
            </a:r>
            <a:r>
              <a:rPr lang="en-US" dirty="0"/>
              <a:t>in production of that non terminal.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E47A1"/>
                </a:solidFill>
              </a:rPr>
              <a:t>Trailing:- </a:t>
            </a:r>
            <a:r>
              <a:rPr lang="en-US" dirty="0"/>
              <a:t>Trailing of a non terminal is the </a:t>
            </a:r>
            <a:r>
              <a:rPr lang="en-US" dirty="0">
                <a:solidFill>
                  <a:srgbClr val="C00000"/>
                </a:solidFill>
              </a:rPr>
              <a:t>last terminal or operator </a:t>
            </a:r>
            <a:r>
              <a:rPr lang="en-US" dirty="0"/>
              <a:t>in production of that non terminal.</a:t>
            </a:r>
          </a:p>
          <a:p>
            <a:pPr marL="0" indent="0">
              <a:buNone/>
            </a:pPr>
            <a:r>
              <a:rPr lang="en-US" dirty="0"/>
              <a:t>Example: 	</a:t>
            </a:r>
            <a:r>
              <a:rPr lang="en-US" dirty="0">
                <a:solidFill>
                  <a:srgbClr val="0E47A1"/>
                </a:solidFill>
              </a:rPr>
              <a:t>E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E+T | T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		TT*F | F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		</a:t>
            </a:r>
            <a:r>
              <a:rPr lang="en-US" dirty="0" err="1">
                <a:solidFill>
                  <a:srgbClr val="0E47A1"/>
                </a:solidFill>
                <a:sym typeface="Wingdings" panose="05000000000000000000" pitchFamily="2" charset="2"/>
              </a:rPr>
              <a:t>Fid</a:t>
            </a:r>
            <a:endParaRPr lang="en-US" dirty="0">
              <a:solidFill>
                <a:srgbClr val="0E47A1"/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41810"/>
              </p:ext>
            </p:extLst>
          </p:nvPr>
        </p:nvGraphicFramePr>
        <p:xfrm>
          <a:off x="3402516" y="4059934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 terminal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Leading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Trailing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908931"/>
              </p:ext>
            </p:extLst>
          </p:nvPr>
        </p:nvGraphicFramePr>
        <p:xfrm>
          <a:off x="3402516" y="4430774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24149"/>
              </p:ext>
            </p:extLst>
          </p:nvPr>
        </p:nvGraphicFramePr>
        <p:xfrm>
          <a:off x="3402516" y="4794946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421734"/>
              </p:ext>
            </p:extLst>
          </p:nvPr>
        </p:nvGraphicFramePr>
        <p:xfrm>
          <a:off x="3402516" y="5159911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512291" y="5206349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98003" y="4856595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95962" y="4505563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07748" y="5229117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07749" y="4866115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98228" y="4521670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2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to establish a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j-lt"/>
                  </a:rPr>
                  <a:t>For 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a = b,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𝑎𝐴𝑏</m:t>
                    </m:r>
                  </m:oMath>
                </a14:m>
                <a:r>
                  <a:rPr lang="en-US" dirty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 or a single non terminal  </a:t>
                </a:r>
                <a:r>
                  <a:rPr lang="en-US" dirty="0" smtClean="0">
                    <a:solidFill>
                      <a:srgbClr val="0E47A1"/>
                    </a:solidFill>
                    <a:latin typeface="+mj-lt"/>
                    <a:ea typeface="Cambria Math" panose="02040503050406030204" pitchFamily="18" charset="0"/>
                  </a:rPr>
                  <a:t>[</a:t>
                </a:r>
                <a:r>
                  <a:rPr lang="en-US" dirty="0" err="1">
                    <a:solidFill>
                      <a:srgbClr val="0E47A1"/>
                    </a:solidFill>
                    <a:latin typeface="+mj-lt"/>
                    <a:ea typeface="Cambria Math" panose="02040503050406030204" pitchFamily="18" charset="0"/>
                  </a:rPr>
                  <a:t>e.g</a:t>
                </a:r>
                <a:r>
                  <a:rPr lang="en-US" dirty="0">
                    <a:solidFill>
                      <a:srgbClr val="0E47A1"/>
                    </a:solidFill>
                    <a:latin typeface="+mj-lt"/>
                    <a:ea typeface="Cambria Math" panose="02040503050406030204" pitchFamily="18" charset="0"/>
                  </a:rPr>
                  <a:t> : (E)]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a &lt;</a:t>
                </a:r>
                <a:r>
                  <a:rPr lang="en-US" baseline="30000" dirty="0">
                    <a:solidFill>
                      <a:srgbClr val="C00000"/>
                    </a:solidFill>
                    <a:latin typeface="+mj-lt"/>
                  </a:rPr>
                  <a:t>.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b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&lt;.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𝐿𝑒𝑎𝑑𝑖𝑛𝑔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𝑁𝑇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E47A1"/>
                    </a:solidFill>
                    <a:latin typeface="+mj-lt"/>
                    <a:ea typeface="Cambria Math" panose="02040503050406030204" pitchFamily="18" charset="0"/>
                  </a:rPr>
                  <a:t>[e.g : +T]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a </a:t>
                </a:r>
                <a:r>
                  <a:rPr lang="en-US" baseline="25000" dirty="0">
                    <a:solidFill>
                      <a:srgbClr val="C00000"/>
                    </a:solidFill>
                    <a:latin typeface="+mj-lt"/>
                  </a:rPr>
                  <a:t>.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&gt;b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𝑇𝑟𝑎𝑖𝑙𝑖𝑛𝑔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𝑁𝑇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𝑂𝑝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dirty="0">
                    <a:solidFill>
                      <a:srgbClr val="0E47A1"/>
                    </a:solidFill>
                    <a:latin typeface="+mj-lt"/>
                    <a:ea typeface="Cambria Math" panose="02040503050406030204" pitchFamily="18" charset="0"/>
                  </a:rPr>
                  <a:t>[e.g : E+]</a:t>
                </a:r>
                <a:endParaRPr lang="en-US" dirty="0">
                  <a:solidFill>
                    <a:srgbClr val="0E47A1"/>
                  </a:solidFill>
                  <a:latin typeface="+mj-lt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$ &lt;</a:t>
                </a:r>
                <a:r>
                  <a:rPr lang="en-US" baseline="30000" dirty="0">
                    <a:solidFill>
                      <a:srgbClr val="C00000"/>
                    </a:solidFill>
                    <a:latin typeface="+mj-lt"/>
                  </a:rPr>
                  <a:t>.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Leading (start symbol)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Trailing (start symbol)</a:t>
                </a:r>
                <a:r>
                  <a:rPr lang="en-US" baseline="25000" dirty="0">
                    <a:solidFill>
                      <a:srgbClr val="C00000"/>
                    </a:solidFill>
                    <a:latin typeface="+mj-lt"/>
                  </a:rPr>
                  <a:t> .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&gt; $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8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Operator precedence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sz="2800" dirty="0" smtClean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sz="2800" dirty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sz="2800" dirty="0" smtClean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sz="2800" dirty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sz="2800" dirty="0" smtClean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sz="2800" dirty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en-US" sz="2800" dirty="0" smtClean="0">
                    <a:solidFill>
                      <a:srgbClr val="C00000"/>
                    </a:solidFill>
                    <a:latin typeface="+mj-lt"/>
                  </a:rPr>
                  <a:t>a </a:t>
                </a:r>
                <a:r>
                  <a:rPr lang="en-US" sz="2800" dirty="0">
                    <a:solidFill>
                      <a:srgbClr val="C00000"/>
                    </a:solidFill>
                    <a:latin typeface="+mj-lt"/>
                  </a:rPr>
                  <a:t>&lt;</a:t>
                </a:r>
                <a:r>
                  <a:rPr lang="en-US" sz="2800" b="1" baseline="30000" dirty="0">
                    <a:solidFill>
                      <a:srgbClr val="C00000"/>
                    </a:solidFill>
                    <a:latin typeface="+mj-lt"/>
                  </a:rPr>
                  <a:t>.</a:t>
                </a:r>
                <a:r>
                  <a:rPr lang="en-US" sz="2800" dirty="0">
                    <a:solidFill>
                      <a:srgbClr val="C00000"/>
                    </a:solidFill>
                    <a:latin typeface="+mj-lt"/>
                  </a:rPr>
                  <a:t>b</a:t>
                </a: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b="1" i="1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baseline="30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𝐿𝑒𝑎𝑑𝑖𝑛𝑔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𝑁𝑇</m:t>
                        </m:r>
                      </m:e>
                    </m:d>
                  </m:oMath>
                </a14:m>
                <a:endParaRPr lang="en-US" i="1" dirty="0">
                  <a:latin typeface="+mj-lt"/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		             + &lt;</m:t>
                    </m:r>
                    <m:r>
                      <a:rPr lang="en-US" b="1" i="1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i="1" dirty="0">
                  <a:latin typeface="+mj-lt"/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		            ∗ &lt;</m:t>
                    </m:r>
                    <m:r>
                      <a:rPr lang="en-US" b="1" i="1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06979"/>
              </p:ext>
            </p:extLst>
          </p:nvPr>
        </p:nvGraphicFramePr>
        <p:xfrm>
          <a:off x="238113" y="1488683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Nonterminal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Leading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Trailing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7507"/>
              </p:ext>
            </p:extLst>
          </p:nvPr>
        </p:nvGraphicFramePr>
        <p:xfrm>
          <a:off x="238113" y="1859523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05769"/>
              </p:ext>
            </p:extLst>
          </p:nvPr>
        </p:nvGraphicFramePr>
        <p:xfrm>
          <a:off x="238113" y="2223695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99498"/>
              </p:ext>
            </p:extLst>
          </p:nvPr>
        </p:nvGraphicFramePr>
        <p:xfrm>
          <a:off x="238113" y="2588660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162" y="1019162"/>
            <a:ext cx="4576742" cy="34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Step 1: Find Leading &amp; Trailing of NT </a:t>
            </a:r>
            <a:endParaRPr lang="en-US" sz="2200" b="1" dirty="0">
              <a:solidFill>
                <a:srgbClr val="0E47A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7162" y="3334139"/>
            <a:ext cx="3267088" cy="20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Step 2: Establish Relation </a:t>
            </a:r>
            <a:endParaRPr lang="en-US" sz="2200" b="1" dirty="0">
              <a:solidFill>
                <a:srgbClr val="0E47A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9340" y="120966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E</a:t>
            </a:r>
            <a:r>
              <a:rPr lang="en-US" sz="2200" b="1" dirty="0" smtClean="0">
                <a:sym typeface="Wingdings" panose="05000000000000000000" pitchFamily="2" charset="2"/>
              </a:rPr>
              <a:t> E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2494" y="3233071"/>
            <a:ext cx="30575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Step3: Creation of Table </a:t>
            </a:r>
            <a:endParaRPr lang="en-US" sz="2200" b="1" dirty="0">
              <a:solidFill>
                <a:srgbClr val="0E47A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94428"/>
              </p:ext>
            </p:extLst>
          </p:nvPr>
        </p:nvGraphicFramePr>
        <p:xfrm>
          <a:off x="5105400" y="3698465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8979"/>
              </p:ext>
            </p:extLst>
          </p:nvPr>
        </p:nvGraphicFramePr>
        <p:xfrm>
          <a:off x="5105399" y="4062637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59284"/>
              </p:ext>
            </p:extLst>
          </p:nvPr>
        </p:nvGraphicFramePr>
        <p:xfrm>
          <a:off x="5105398" y="442528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97534"/>
              </p:ext>
            </p:extLst>
          </p:nvPr>
        </p:nvGraphicFramePr>
        <p:xfrm>
          <a:off x="5105397" y="4789458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08041"/>
              </p:ext>
            </p:extLst>
          </p:nvPr>
        </p:nvGraphicFramePr>
        <p:xfrm>
          <a:off x="5105396" y="51505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867402" y="413090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29405" y="4127149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91408" y="412714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053416" y="4125964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34058" y="449762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96061" y="4493869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58064" y="449386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020072" y="4492684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834061" y="4869102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96064" y="4865343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8067" y="4865342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20075" y="486415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34061" y="5212001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96064" y="5208242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58067" y="5208241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020075" y="5207057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88530" y="122465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 +T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55230" y="122465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| T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29340" y="154143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T T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91347" y="1572311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*F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5230" y="154143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| F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4039" y="185821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ym typeface="Wingdings" panose="05000000000000000000" pitchFamily="2" charset="2"/>
              </a:rPr>
              <a:t>F</a:t>
            </a:r>
            <a:r>
              <a:rPr lang="en-US" sz="2200" b="1" dirty="0" smtClean="0">
                <a:sym typeface="Wingdings" panose="05000000000000000000" pitchFamily="2" charset="2"/>
              </a:rPr>
              <a:t> id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1800860" y="4497377"/>
            <a:ext cx="0" cy="1306284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1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8" grpId="0" animBg="1"/>
      <p:bldP spid="19" grpId="0" animBg="1"/>
      <p:bldP spid="23" grpId="0" animBg="1"/>
      <p:bldP spid="33" grpId="0"/>
      <p:bldP spid="3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Operator precedence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b="1" baseline="25000" dirty="0">
                    <a:solidFill>
                      <a:srgbClr val="C00000"/>
                    </a:solidFill>
                  </a:rPr>
                  <a:t>.</a:t>
                </a:r>
                <a:r>
                  <a:rPr lang="en-US" dirty="0">
                    <a:solidFill>
                      <a:srgbClr val="C00000"/>
                    </a:solidFill>
                  </a:rPr>
                  <a:t>&gt;b</a:t>
                </a: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𝑇𝑟𝑎𝑖𝑙𝑖𝑛𝑔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𝑁𝑇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𝑂𝑝</m:t>
                    </m:r>
                  </m:oMath>
                </a14:m>
                <a:endParaRPr lang="en-US" i="1" dirty="0"/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		          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+,∗,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  <m:r>
                      <a:rPr lang="en-US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&gt; +</m:t>
                    </m:r>
                  </m:oMath>
                </a14:m>
                <a:endParaRPr lang="en-US" i="1" dirty="0"/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∗            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{∗,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&gt;∗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13961"/>
              </p:ext>
            </p:extLst>
          </p:nvPr>
        </p:nvGraphicFramePr>
        <p:xfrm>
          <a:off x="238113" y="1485875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Nonterminal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Leading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Trailing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150847"/>
              </p:ext>
            </p:extLst>
          </p:nvPr>
        </p:nvGraphicFramePr>
        <p:xfrm>
          <a:off x="238113" y="1856715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17981"/>
              </p:ext>
            </p:extLst>
          </p:nvPr>
        </p:nvGraphicFramePr>
        <p:xfrm>
          <a:off x="238113" y="2220887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966151"/>
              </p:ext>
            </p:extLst>
          </p:nvPr>
        </p:nvGraphicFramePr>
        <p:xfrm>
          <a:off x="238113" y="2585852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131180" y="3200922"/>
            <a:ext cx="303848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Step2: Establish Relation </a:t>
            </a:r>
            <a:endParaRPr lang="en-US" sz="2200" b="1" dirty="0">
              <a:solidFill>
                <a:srgbClr val="0E47A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29340" y="120966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E</a:t>
            </a:r>
            <a:r>
              <a:rPr lang="en-US" sz="2200" b="1" dirty="0" smtClean="0">
                <a:sym typeface="Wingdings" panose="05000000000000000000" pitchFamily="2" charset="2"/>
              </a:rPr>
              <a:t> 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62494" y="3233071"/>
            <a:ext cx="30575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Step3: Creation of Table </a:t>
            </a:r>
            <a:endParaRPr lang="en-US" sz="2200" b="1" dirty="0">
              <a:solidFill>
                <a:srgbClr val="0E47A1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25409"/>
              </p:ext>
            </p:extLst>
          </p:nvPr>
        </p:nvGraphicFramePr>
        <p:xfrm>
          <a:off x="5105400" y="3698465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195691"/>
              </p:ext>
            </p:extLst>
          </p:nvPr>
        </p:nvGraphicFramePr>
        <p:xfrm>
          <a:off x="5105399" y="4062637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06802"/>
              </p:ext>
            </p:extLst>
          </p:nvPr>
        </p:nvGraphicFramePr>
        <p:xfrm>
          <a:off x="5105398" y="442528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59696"/>
              </p:ext>
            </p:extLst>
          </p:nvPr>
        </p:nvGraphicFramePr>
        <p:xfrm>
          <a:off x="5105397" y="4789458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12614"/>
              </p:ext>
            </p:extLst>
          </p:nvPr>
        </p:nvGraphicFramePr>
        <p:xfrm>
          <a:off x="5105396" y="51505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5867402" y="413090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053416" y="4125964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34058" y="449762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596061" y="4493869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020072" y="4492684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834061" y="4869102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596064" y="4865343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358067" y="4865342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20075" y="486415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34061" y="5212001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596064" y="5208242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358067" y="5208241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20075" y="5207057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792285" y="123964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 E+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93174" y="123964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T| T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329340" y="154143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T 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51052" y="1557618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T*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99328" y="154143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F| F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344039" y="185821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ym typeface="Wingdings" panose="05000000000000000000" pitchFamily="2" charset="2"/>
              </a:rPr>
              <a:t>F</a:t>
            </a:r>
            <a:r>
              <a:rPr lang="en-US" sz="2200" b="1" dirty="0" smtClean="0">
                <a:sym typeface="Wingdings" panose="05000000000000000000" pitchFamily="2" charset="2"/>
              </a:rPr>
              <a:t> id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741662" y="4207152"/>
            <a:ext cx="0" cy="1306284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0" y="945712"/>
            <a:ext cx="4576742" cy="34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Step 1: Find Leading &amp; Trailing of NT </a:t>
            </a:r>
            <a:endParaRPr lang="en-US" sz="2200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5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3" grpId="0" animBg="1"/>
      <p:bldP spid="55" grpId="0" animBg="1"/>
      <p:bldP spid="5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Operator precedence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6620"/>
              </p:ext>
            </p:extLst>
          </p:nvPr>
        </p:nvGraphicFramePr>
        <p:xfrm>
          <a:off x="238113" y="1485875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Nonterminal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Leading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Trailing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098856"/>
              </p:ext>
            </p:extLst>
          </p:nvPr>
        </p:nvGraphicFramePr>
        <p:xfrm>
          <a:off x="238113" y="1856715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37168"/>
              </p:ext>
            </p:extLst>
          </p:nvPr>
        </p:nvGraphicFramePr>
        <p:xfrm>
          <a:off x="238113" y="2220887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51485"/>
              </p:ext>
            </p:extLst>
          </p:nvPr>
        </p:nvGraphicFramePr>
        <p:xfrm>
          <a:off x="238113" y="2585852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6329" y="3442121"/>
            <a:ext cx="3343288" cy="81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Step 2: Establish Relation </a:t>
            </a:r>
            <a:endParaRPr lang="en-US" sz="2200" b="1" dirty="0">
              <a:solidFill>
                <a:srgbClr val="0E47A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9340" y="120966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E</a:t>
            </a:r>
            <a:r>
              <a:rPr lang="en-US" sz="2200" b="1" dirty="0" smtClean="0">
                <a:sym typeface="Wingdings" panose="05000000000000000000" pitchFamily="2" charset="2"/>
              </a:rPr>
              <a:t> 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62494" y="3233071"/>
            <a:ext cx="30575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Step 3: Creation of Table </a:t>
            </a:r>
            <a:endParaRPr lang="en-US" sz="2200" b="1" dirty="0">
              <a:solidFill>
                <a:srgbClr val="0E47A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23168"/>
              </p:ext>
            </p:extLst>
          </p:nvPr>
        </p:nvGraphicFramePr>
        <p:xfrm>
          <a:off x="5105400" y="3698465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48234"/>
              </p:ext>
            </p:extLst>
          </p:nvPr>
        </p:nvGraphicFramePr>
        <p:xfrm>
          <a:off x="5105399" y="4062637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45066"/>
              </p:ext>
            </p:extLst>
          </p:nvPr>
        </p:nvGraphicFramePr>
        <p:xfrm>
          <a:off x="5105398" y="442528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6861"/>
              </p:ext>
            </p:extLst>
          </p:nvPr>
        </p:nvGraphicFramePr>
        <p:xfrm>
          <a:off x="5105397" y="4789458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584278"/>
              </p:ext>
            </p:extLst>
          </p:nvPr>
        </p:nvGraphicFramePr>
        <p:xfrm>
          <a:off x="5105396" y="51505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000107" y="4133715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58067" y="4865342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020075" y="486415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69839" y="5224660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020075" y="5207057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92285" y="123964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 E+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93174" y="123964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T| T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29340" y="154143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T 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1052" y="1557618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T*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99328" y="154143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F| F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44039" y="185821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ym typeface="Wingdings" panose="05000000000000000000" pitchFamily="2" charset="2"/>
              </a:rPr>
              <a:t>F</a:t>
            </a:r>
            <a:r>
              <a:rPr lang="en-US" sz="2200" b="1" dirty="0" smtClean="0">
                <a:sym typeface="Wingdings" panose="05000000000000000000" pitchFamily="2" charset="2"/>
              </a:rPr>
              <a:t> id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51343" y="5223153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91751" y="5214965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053157" y="4501879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329" y="983333"/>
            <a:ext cx="4576742" cy="34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Step 1: Find Leading &amp; Trailing of NT </a:t>
            </a:r>
            <a:endParaRPr lang="en-US" sz="2200" b="1" dirty="0">
              <a:solidFill>
                <a:srgbClr val="0E47A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7162" y="3874068"/>
                <a:ext cx="6096000" cy="1569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C00000"/>
                    </a:solidFill>
                  </a:rPr>
                  <a:t>$&lt;</a:t>
                </a:r>
                <a:r>
                  <a:rPr lang="en-US" sz="2400" b="1" baseline="30000" dirty="0">
                    <a:solidFill>
                      <a:srgbClr val="C00000"/>
                    </a:solidFill>
                  </a:rPr>
                  <a:t>.</a:t>
                </a:r>
                <a:r>
                  <a:rPr lang="en-US" sz="2400" dirty="0">
                    <a:solidFill>
                      <a:srgbClr val="C00000"/>
                    </a:solidFill>
                  </a:rPr>
                  <a:t> Leading (start symbol)</a:t>
                </a: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en-US" sz="2400" dirty="0"/>
                  <a:t>$ &lt;</a:t>
                </a:r>
                <a:r>
                  <a:rPr lang="en-US" sz="2400" b="1" baseline="30000" dirty="0"/>
                  <a:t>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+,∗,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457200" indent="-457200"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C00000"/>
                    </a:solidFill>
                  </a:rPr>
                  <a:t>Trailing (start symbol)</a:t>
                </a:r>
                <a:r>
                  <a:rPr lang="en-US" sz="2400" b="1" baseline="25000" dirty="0">
                    <a:solidFill>
                      <a:srgbClr val="C00000"/>
                    </a:solidFill>
                  </a:rPr>
                  <a:t> .</a:t>
                </a:r>
                <a:r>
                  <a:rPr lang="en-US" sz="2400" dirty="0">
                    <a:solidFill>
                      <a:srgbClr val="C00000"/>
                    </a:solidFill>
                  </a:rPr>
                  <a:t>&gt; $ </a:t>
                </a:r>
              </a:p>
              <a:p>
                <a:pPr marL="45720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+,∗,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1" baseline="250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&gt; $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2" y="3874068"/>
                <a:ext cx="6096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00" t="-3502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02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7" grpId="0" animBg="1"/>
      <p:bldP spid="28" grpId="0" animBg="1"/>
      <p:bldP spid="29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Operator precedence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0">
              <a:buNone/>
            </a:pPr>
            <a:r>
              <a:rPr lang="en-US" b="1" dirty="0"/>
              <a:t>Assign precedence operator between terminals</a:t>
            </a:r>
          </a:p>
          <a:p>
            <a:pPr lvl="0">
              <a:buNone/>
            </a:pPr>
            <a:r>
              <a:rPr lang="en-US" b="1" dirty="0"/>
              <a:t>String:  </a:t>
            </a:r>
            <a:r>
              <a:rPr lang="en-US" b="1" dirty="0" err="1"/>
              <a:t>id+id</a:t>
            </a:r>
            <a:r>
              <a:rPr lang="en-US" b="1" dirty="0"/>
              <a:t>*id	</a:t>
            </a:r>
          </a:p>
          <a:p>
            <a:pPr lvl="0">
              <a:buNone/>
            </a:pPr>
            <a:r>
              <a:rPr lang="en-US" dirty="0"/>
              <a:t>$ </a:t>
            </a:r>
            <a:r>
              <a:rPr lang="en-US" dirty="0" err="1"/>
              <a:t>id+id</a:t>
            </a:r>
            <a:r>
              <a:rPr lang="en-US" dirty="0"/>
              <a:t>*id $</a:t>
            </a:r>
          </a:p>
          <a:p>
            <a:pPr lvl="0">
              <a:buNone/>
            </a:pPr>
            <a:r>
              <a:rPr lang="en-US" dirty="0"/>
              <a:t>$ &lt;</a:t>
            </a:r>
            <a:r>
              <a:rPr lang="en-US" baseline="30000" dirty="0"/>
              <a:t>. </a:t>
            </a:r>
            <a:r>
              <a:rPr lang="en-US" dirty="0" err="1"/>
              <a:t>id+id</a:t>
            </a:r>
            <a:r>
              <a:rPr lang="en-US" dirty="0"/>
              <a:t>*id$</a:t>
            </a:r>
          </a:p>
          <a:p>
            <a:pPr lvl="0">
              <a:buNone/>
            </a:pPr>
            <a:r>
              <a:rPr lang="en-US" dirty="0"/>
              <a:t>$ &lt;</a:t>
            </a:r>
            <a:r>
              <a:rPr lang="en-US" baseline="30000" dirty="0"/>
              <a:t>. </a:t>
            </a:r>
            <a:r>
              <a:rPr lang="en-US" dirty="0"/>
              <a:t>id </a:t>
            </a:r>
            <a:r>
              <a:rPr lang="en-US" baseline="30000" dirty="0"/>
              <a:t>.</a:t>
            </a:r>
            <a:r>
              <a:rPr lang="en-US" dirty="0"/>
              <a:t>&gt; +id*id$</a:t>
            </a:r>
          </a:p>
          <a:p>
            <a:pPr lvl="0">
              <a:buNone/>
            </a:pPr>
            <a:r>
              <a:rPr lang="en-US" dirty="0"/>
              <a:t>$ &lt;</a:t>
            </a:r>
            <a:r>
              <a:rPr lang="en-US" baseline="30000" dirty="0"/>
              <a:t>. </a:t>
            </a:r>
            <a:r>
              <a:rPr lang="en-US" dirty="0"/>
              <a:t>id </a:t>
            </a:r>
            <a:r>
              <a:rPr lang="en-US" baseline="30000" dirty="0"/>
              <a:t>.</a:t>
            </a:r>
            <a:r>
              <a:rPr lang="en-US" dirty="0"/>
              <a:t>&gt; + &lt;</a:t>
            </a:r>
            <a:r>
              <a:rPr lang="en-US" baseline="30000" dirty="0"/>
              <a:t>.  </a:t>
            </a:r>
            <a:r>
              <a:rPr lang="en-US" dirty="0"/>
              <a:t>id*id$</a:t>
            </a:r>
          </a:p>
          <a:p>
            <a:pPr>
              <a:buNone/>
            </a:pPr>
            <a:r>
              <a:rPr lang="en-US" dirty="0"/>
              <a:t>$ &lt;</a:t>
            </a:r>
            <a:r>
              <a:rPr lang="en-US" baseline="30000" dirty="0"/>
              <a:t>. </a:t>
            </a:r>
            <a:r>
              <a:rPr lang="en-US" dirty="0"/>
              <a:t>id </a:t>
            </a:r>
            <a:r>
              <a:rPr lang="en-US" baseline="30000" dirty="0"/>
              <a:t>.</a:t>
            </a:r>
            <a:r>
              <a:rPr lang="en-US" dirty="0"/>
              <a:t>&gt; + &lt;</a:t>
            </a:r>
            <a:r>
              <a:rPr lang="en-US" baseline="30000" dirty="0"/>
              <a:t>.  </a:t>
            </a:r>
            <a:r>
              <a:rPr lang="en-US" dirty="0"/>
              <a:t>id</a:t>
            </a:r>
            <a:r>
              <a:rPr lang="en-US" baseline="30000" dirty="0"/>
              <a:t> .</a:t>
            </a:r>
            <a:r>
              <a:rPr lang="en-US" dirty="0"/>
              <a:t>&gt; *id$</a:t>
            </a:r>
          </a:p>
          <a:p>
            <a:pPr>
              <a:buNone/>
            </a:pPr>
            <a:r>
              <a:rPr lang="en-US" dirty="0"/>
              <a:t>$ &lt;</a:t>
            </a:r>
            <a:r>
              <a:rPr lang="en-US" baseline="30000" dirty="0"/>
              <a:t>. </a:t>
            </a:r>
            <a:r>
              <a:rPr lang="en-US" dirty="0"/>
              <a:t>id </a:t>
            </a:r>
            <a:r>
              <a:rPr lang="en-US" baseline="30000" dirty="0"/>
              <a:t>.</a:t>
            </a:r>
            <a:r>
              <a:rPr lang="en-US" dirty="0"/>
              <a:t>&gt; + &lt;</a:t>
            </a:r>
            <a:r>
              <a:rPr lang="en-US" baseline="30000" dirty="0"/>
              <a:t>.  </a:t>
            </a:r>
            <a:r>
              <a:rPr lang="en-US" dirty="0"/>
              <a:t>id</a:t>
            </a:r>
            <a:r>
              <a:rPr lang="en-US" baseline="30000" dirty="0"/>
              <a:t> .</a:t>
            </a:r>
            <a:r>
              <a:rPr lang="en-US" dirty="0"/>
              <a:t>&gt; *&lt;</a:t>
            </a:r>
            <a:r>
              <a:rPr lang="en-US" baseline="30000" dirty="0"/>
              <a:t>. </a:t>
            </a:r>
            <a:r>
              <a:rPr lang="en-US" dirty="0"/>
              <a:t>id$</a:t>
            </a:r>
          </a:p>
          <a:p>
            <a:pPr>
              <a:buNone/>
            </a:pPr>
            <a:r>
              <a:rPr lang="en-US" dirty="0"/>
              <a:t>$ &lt;</a:t>
            </a:r>
            <a:r>
              <a:rPr lang="en-US" baseline="30000" dirty="0"/>
              <a:t>. </a:t>
            </a:r>
            <a:r>
              <a:rPr lang="en-US" dirty="0"/>
              <a:t>id </a:t>
            </a:r>
            <a:r>
              <a:rPr lang="en-US" baseline="30000" dirty="0"/>
              <a:t>.</a:t>
            </a:r>
            <a:r>
              <a:rPr lang="en-US" dirty="0"/>
              <a:t>&gt; + &lt;</a:t>
            </a:r>
            <a:r>
              <a:rPr lang="en-US" baseline="30000" dirty="0"/>
              <a:t>.  </a:t>
            </a:r>
            <a:r>
              <a:rPr lang="en-US" dirty="0"/>
              <a:t>id</a:t>
            </a:r>
            <a:r>
              <a:rPr lang="en-US" baseline="30000" dirty="0"/>
              <a:t> .</a:t>
            </a:r>
            <a:r>
              <a:rPr lang="en-US" dirty="0"/>
              <a:t>&gt; *&lt;</a:t>
            </a:r>
            <a:r>
              <a:rPr lang="en-US" baseline="30000" dirty="0"/>
              <a:t>. </a:t>
            </a:r>
            <a:r>
              <a:rPr lang="en-US" dirty="0"/>
              <a:t>id</a:t>
            </a:r>
            <a:r>
              <a:rPr lang="en-US" baseline="30000" dirty="0"/>
              <a:t> .</a:t>
            </a:r>
            <a:r>
              <a:rPr lang="en-US" dirty="0"/>
              <a:t>&gt; $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090906"/>
              </p:ext>
            </p:extLst>
          </p:nvPr>
        </p:nvGraphicFramePr>
        <p:xfrm>
          <a:off x="5042760" y="1995937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64118"/>
              </p:ext>
            </p:extLst>
          </p:nvPr>
        </p:nvGraphicFramePr>
        <p:xfrm>
          <a:off x="5042759" y="2360109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4800" y="2667000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0080" y="3089609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8413" y="3518176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07380" y="3992044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07300" y="4433122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35548" y="4922415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950598"/>
            <a:ext cx="5791200" cy="304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Step 4: Parse the string using precedence </a:t>
            </a:r>
            <a:r>
              <a:rPr lang="en-US" sz="2200" b="1" dirty="0">
                <a:solidFill>
                  <a:srgbClr val="0E47A1"/>
                </a:solidFill>
              </a:rPr>
              <a:t>t</a:t>
            </a:r>
            <a:r>
              <a:rPr lang="en-US" sz="2200" b="1" dirty="0" smtClean="0">
                <a:solidFill>
                  <a:srgbClr val="0E47A1"/>
                </a:solidFill>
              </a:rPr>
              <a:t>able </a:t>
            </a:r>
            <a:endParaRPr lang="en-US" sz="2200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3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Operator precedence parsing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809103"/>
              </p:ext>
            </p:extLst>
          </p:nvPr>
        </p:nvGraphicFramePr>
        <p:xfrm>
          <a:off x="678287" y="2170131"/>
          <a:ext cx="8610600" cy="5486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+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 id is obtained between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 this by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433589" y="2488999"/>
            <a:ext cx="533400" cy="1588"/>
          </a:xfrm>
          <a:prstGeom prst="straightConnector1">
            <a:avLst/>
          </a:prstGeom>
          <a:ln w="1587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0800000">
            <a:off x="1391385" y="2593335"/>
            <a:ext cx="533400" cy="1588"/>
          </a:xfrm>
          <a:prstGeom prst="straightConnector1">
            <a:avLst/>
          </a:prstGeom>
          <a:ln w="1587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238561"/>
              </p:ext>
            </p:extLst>
          </p:nvPr>
        </p:nvGraphicFramePr>
        <p:xfrm>
          <a:off x="678287" y="2717599"/>
          <a:ext cx="8610600" cy="5486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F +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 id is obtained between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 this by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844384"/>
              </p:ext>
            </p:extLst>
          </p:nvPr>
        </p:nvGraphicFramePr>
        <p:xfrm>
          <a:off x="678287" y="3265067"/>
          <a:ext cx="8610600" cy="5486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F + F *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 id is obtained between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 this by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612094"/>
              </p:ext>
            </p:extLst>
          </p:nvPr>
        </p:nvGraphicFramePr>
        <p:xfrm>
          <a:off x="678287" y="3812535"/>
          <a:ext cx="8610600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F + F * F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appropriate reductions of all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nonterminals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745087" y="3036467"/>
            <a:ext cx="533400" cy="1588"/>
          </a:xfrm>
          <a:prstGeom prst="straightConnector1">
            <a:avLst/>
          </a:prstGeom>
          <a:ln w="1587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716951" y="3160731"/>
            <a:ext cx="533400" cy="1588"/>
          </a:xfrm>
          <a:prstGeom prst="straightConnector1">
            <a:avLst/>
          </a:prstGeom>
          <a:ln w="1587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08507" y="3582771"/>
            <a:ext cx="533400" cy="1588"/>
          </a:xfrm>
          <a:prstGeom prst="straightConnector1">
            <a:avLst/>
          </a:prstGeom>
          <a:ln w="1587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2080371" y="3707035"/>
            <a:ext cx="533400" cy="1588"/>
          </a:xfrm>
          <a:prstGeom prst="straightConnector1">
            <a:avLst/>
          </a:prstGeom>
          <a:ln w="1587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65290"/>
              </p:ext>
            </p:extLst>
          </p:nvPr>
        </p:nvGraphicFramePr>
        <p:xfrm>
          <a:off x="678287" y="4179467"/>
          <a:ext cx="8610600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E + T * F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 all non terminals.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401893"/>
              </p:ext>
            </p:extLst>
          </p:nvPr>
        </p:nvGraphicFramePr>
        <p:xfrm>
          <a:off x="686495" y="4546399"/>
          <a:ext cx="8610600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 +  * 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 relation between  operators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103666"/>
              </p:ext>
            </p:extLst>
          </p:nvPr>
        </p:nvGraphicFramePr>
        <p:xfrm>
          <a:off x="678287" y="4913331"/>
          <a:ext cx="8610600" cy="5486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&gt;$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* operator is surrounded by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&gt;. This indicates * becomes handle so reduce by 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T*F.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40808"/>
              </p:ext>
            </p:extLst>
          </p:nvPr>
        </p:nvGraphicFramePr>
        <p:xfrm>
          <a:off x="678287" y="5463147"/>
          <a:ext cx="8610600" cy="5486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&gt;$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becomes handle. Hence reduce by 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E+T. 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1782595" y="5226379"/>
            <a:ext cx="533400" cy="1588"/>
          </a:xfrm>
          <a:prstGeom prst="straightConnector1">
            <a:avLst/>
          </a:prstGeom>
          <a:ln w="1587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1754459" y="5350643"/>
            <a:ext cx="533400" cy="1588"/>
          </a:xfrm>
          <a:prstGeom prst="straightConnector1">
            <a:avLst/>
          </a:prstGeom>
          <a:ln w="1587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00411" y="5772683"/>
            <a:ext cx="533400" cy="1588"/>
          </a:xfrm>
          <a:prstGeom prst="straightConnector1">
            <a:avLst/>
          </a:prstGeom>
          <a:ln w="1587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1376461" y="5896947"/>
            <a:ext cx="533400" cy="1588"/>
          </a:xfrm>
          <a:prstGeom prst="straightConnector1">
            <a:avLst/>
          </a:prstGeom>
          <a:ln w="1587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00549"/>
              </p:ext>
            </p:extLst>
          </p:nvPr>
        </p:nvGraphicFramePr>
        <p:xfrm>
          <a:off x="678287" y="6008267"/>
          <a:ext cx="8610600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$  $</a:t>
                      </a:r>
                      <a:endParaRPr lang="en-US" sz="18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Parsing Done</a:t>
                      </a:r>
                      <a:endParaRPr lang="en-US" sz="18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3986354" y="2206191"/>
            <a:ext cx="5081125" cy="500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86354" y="2743092"/>
            <a:ext cx="5081125" cy="505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15855" y="3281935"/>
            <a:ext cx="5081125" cy="514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97060" y="3850395"/>
            <a:ext cx="5081125" cy="283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86357" y="4224419"/>
            <a:ext cx="5081125" cy="260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60972" y="4587685"/>
            <a:ext cx="5081125" cy="260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97060" y="4944409"/>
            <a:ext cx="5081125" cy="50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96876" y="5508276"/>
            <a:ext cx="5081125" cy="470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55362" y="6049905"/>
            <a:ext cx="5081125" cy="260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8803" y="807461"/>
            <a:ext cx="5791200" cy="304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Step 4: Parse the string using precedence </a:t>
            </a:r>
            <a:r>
              <a:rPr lang="en-US" sz="2200" b="1" dirty="0">
                <a:solidFill>
                  <a:srgbClr val="0E47A1"/>
                </a:solidFill>
              </a:rPr>
              <a:t>t</a:t>
            </a:r>
            <a:r>
              <a:rPr lang="en-US" sz="2200" b="1" dirty="0" smtClean="0">
                <a:solidFill>
                  <a:srgbClr val="0E47A1"/>
                </a:solidFill>
              </a:rPr>
              <a:t>able </a:t>
            </a:r>
            <a:endParaRPr lang="en-US" sz="2200" b="1" dirty="0">
              <a:solidFill>
                <a:srgbClr val="0E47A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6495" y="1139258"/>
            <a:ext cx="6392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Scan the input string until first </a:t>
            </a:r>
            <a:r>
              <a:rPr lang="en-US" sz="2000" baseline="30000" dirty="0"/>
              <a:t>.</a:t>
            </a:r>
            <a:r>
              <a:rPr lang="en-US" sz="2000" dirty="0"/>
              <a:t>&gt; is encountered.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Scan backward until &lt;</a:t>
            </a:r>
            <a:r>
              <a:rPr lang="en-US" sz="2000" baseline="30000" dirty="0"/>
              <a:t>. </a:t>
            </a:r>
            <a:r>
              <a:rPr lang="en-US" sz="2000" dirty="0"/>
              <a:t>is encountered.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The handle is string between &lt;</a:t>
            </a:r>
            <a:r>
              <a:rPr lang="en-US" sz="2000" baseline="30000" dirty="0"/>
              <a:t>. </a:t>
            </a:r>
            <a:r>
              <a:rPr lang="en-US" sz="2000" dirty="0"/>
              <a:t>and  </a:t>
            </a:r>
            <a:r>
              <a:rPr lang="en-US" sz="2000" baseline="30000" dirty="0"/>
              <a:t>.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5294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sz="2300" b="1" dirty="0">
                    <a:solidFill>
                      <a:srgbClr val="0E47A1"/>
                    </a:solidFill>
                  </a:rPr>
                  <a:t>Algorithm for constructing precedence functions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300" dirty="0"/>
                  <a:t>Create functions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300" i="1" baseline="-25000" dirty="0" err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300" dirty="0"/>
                  <a:t> and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300" i="1" baseline="-25000" dirty="0" err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300" dirty="0"/>
                  <a:t> 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300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300" dirty="0"/>
                  <a:t> that is terminal or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300" dirty="0"/>
                  <a:t>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300" dirty="0"/>
                  <a:t>Partition the symbols in as many as groups possible, in such a way that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300" i="1" baseline="-25000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300" dirty="0"/>
                  <a:t> and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300" i="1" baseline="-25000" dirty="0" err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300" dirty="0"/>
                  <a:t> are in the same group if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300" dirty="0"/>
                  <a:t>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300" dirty="0"/>
                  <a:t>Create a directed graph whose nodes are in the groups, next for each symbols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/>
                  <a:t>do: </a:t>
                </a:r>
              </a:p>
              <a:p>
                <a:pPr marL="1090613" lvl="4" indent="-344488">
                  <a:buFont typeface="+mj-lt"/>
                  <a:buAutoNum type="alphaLcParenR"/>
                </a:pPr>
                <a:r>
                  <a:rPr lang="en-US" sz="2300" dirty="0"/>
                  <a:t>if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 &lt;· 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300" dirty="0"/>
                  <a:t>, place an edge from the group of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300" i="1" baseline="-25000" dirty="0" err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300" dirty="0"/>
                  <a:t> to the group of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300" i="1" baseline="-25000" dirty="0" err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300" dirty="0"/>
              </a:p>
              <a:p>
                <a:pPr marL="1090613" lvl="4" indent="-344488">
                  <a:buFont typeface="+mj-lt"/>
                  <a:buAutoNum type="alphaLcParenR"/>
                </a:pPr>
                <a:r>
                  <a:rPr lang="en-US" sz="2300" dirty="0"/>
                  <a:t>if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 ·&gt; 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300" dirty="0"/>
                  <a:t>, place an edge from the group of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300" i="1" baseline="-25000" dirty="0" err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300" dirty="0"/>
                  <a:t> to the group of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300" i="1" baseline="-25000" dirty="0" err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3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300" dirty="0"/>
                  <a:t>If the constructed graph has a cycle then no precedence functions exist. When there are no cycles collect the length of the longest paths from the groups of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300" i="1" baseline="-25000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300" dirty="0"/>
                  <a:t> and </a:t>
                </a:r>
                <a14:m>
                  <m:oMath xmlns:m="http://schemas.openxmlformats.org/officeDocument/2006/math">
                    <m:r>
                      <a:rPr lang="en-US" sz="23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300" i="1" baseline="-25000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/>
                  <a:t>respectively.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7" t="-1527" r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2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deo Lecture 16x9 Light Template (2)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 Lecture 16x9 Light Template (2)</Template>
  <TotalTime>4436</TotalTime>
  <Words>9927</Words>
  <Application>Microsoft Office PowerPoint</Application>
  <PresentationFormat>Widescreen</PresentationFormat>
  <Paragraphs>3754</Paragraphs>
  <Slides>128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41" baseType="lpstr">
      <vt:lpstr>Roboto Condensed Light</vt:lpstr>
      <vt:lpstr>Arial</vt:lpstr>
      <vt:lpstr>Verdana</vt:lpstr>
      <vt:lpstr>Cambria Math</vt:lpstr>
      <vt:lpstr>Calibri</vt:lpstr>
      <vt:lpstr>Segoe UI Black</vt:lpstr>
      <vt:lpstr>Roboto Condensed</vt:lpstr>
      <vt:lpstr>Times New Roman</vt:lpstr>
      <vt:lpstr>Wingdings</vt:lpstr>
      <vt:lpstr>Wingdings 3</vt:lpstr>
      <vt:lpstr>Wingdings 2</vt:lpstr>
      <vt:lpstr>新細明體</vt:lpstr>
      <vt:lpstr>VIdeo Lecture 16x9 Light Template (2)</vt:lpstr>
      <vt:lpstr>Unit – 3 Parsing Theory (I)</vt:lpstr>
      <vt:lpstr>PowerPoint Presentation</vt:lpstr>
      <vt:lpstr>Role of Parser</vt:lpstr>
      <vt:lpstr>Role of parser</vt:lpstr>
      <vt:lpstr>Context free grammar</vt:lpstr>
      <vt:lpstr>Context free grammar</vt:lpstr>
      <vt:lpstr>Context free grammar</vt:lpstr>
      <vt:lpstr>Context free grammar</vt:lpstr>
      <vt:lpstr>Context free grammar</vt:lpstr>
      <vt:lpstr>Example: Grammar</vt:lpstr>
      <vt:lpstr>Derivation &amp; Ambiguity</vt:lpstr>
      <vt:lpstr>Derivation</vt:lpstr>
      <vt:lpstr>Leftmost derivation </vt:lpstr>
      <vt:lpstr>Rightmost derivation </vt:lpstr>
      <vt:lpstr>Exercise: Derivation</vt:lpstr>
      <vt:lpstr>Ambiguous grammar</vt:lpstr>
      <vt:lpstr>Ambiguity</vt:lpstr>
      <vt:lpstr>Ambiguity</vt:lpstr>
      <vt:lpstr>Ambiguous grammar</vt:lpstr>
      <vt:lpstr>Exercise: Ambiguous Grammar</vt:lpstr>
      <vt:lpstr>Left recursion &amp; Left factoring</vt:lpstr>
      <vt:lpstr>Left recursion</vt:lpstr>
      <vt:lpstr>Left recursion elimination</vt:lpstr>
      <vt:lpstr>Examples: Left recursion elimination</vt:lpstr>
      <vt:lpstr>Exercise: Left recursion</vt:lpstr>
      <vt:lpstr>Left factoring</vt:lpstr>
      <vt:lpstr>Left factoring elimination</vt:lpstr>
      <vt:lpstr>Example: Left factoring elimination</vt:lpstr>
      <vt:lpstr>Exercise</vt:lpstr>
      <vt:lpstr>Parsing</vt:lpstr>
      <vt:lpstr>Parsing</vt:lpstr>
      <vt:lpstr>Classification of parsing methods</vt:lpstr>
      <vt:lpstr>Backtracking</vt:lpstr>
      <vt:lpstr>Exercise</vt:lpstr>
      <vt:lpstr>Parsing Methods</vt:lpstr>
      <vt:lpstr>LL(1) parser (predictive parser)</vt:lpstr>
      <vt:lpstr>LL(1) parsing (predictive parsing)</vt:lpstr>
      <vt:lpstr>Rules to compute first of non terminal</vt:lpstr>
      <vt:lpstr>Rules to compute first of non terminal</vt:lpstr>
      <vt:lpstr>Rules to compute FOLLOW of non terminal</vt:lpstr>
      <vt:lpstr>How to apply rules to find FOLLOW of non terminal?</vt:lpstr>
      <vt:lpstr>Rules to construct predictive parsing table</vt:lpstr>
      <vt:lpstr>Example-1: LL(1) parsing</vt:lpstr>
      <vt:lpstr>Example-1: LL(1) parsing</vt:lpstr>
      <vt:lpstr>Example-1: LL(1) parsing</vt:lpstr>
      <vt:lpstr>Example-1: LL(1) parsing</vt:lpstr>
      <vt:lpstr>Example-1: LL(1) parsing</vt:lpstr>
      <vt:lpstr>Example-2: LL(1) parsing</vt:lpstr>
      <vt:lpstr>Example-2: LL(1) parsing</vt:lpstr>
      <vt:lpstr>Example-2: LL(1) parsing</vt:lpstr>
      <vt:lpstr>Example-2: LL(1) parsing</vt:lpstr>
      <vt:lpstr>Example-2: LL(1) parsing</vt:lpstr>
      <vt:lpstr>Example-2: LL(1) parsing</vt:lpstr>
      <vt:lpstr>Example-2: LL(1) parsing</vt:lpstr>
      <vt:lpstr>Example-2: LL(1) parsing</vt:lpstr>
      <vt:lpstr>Example-2: LL(1) parsing</vt:lpstr>
      <vt:lpstr>Example-2: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Parsing methods</vt:lpstr>
      <vt:lpstr>Recursive descent parsing</vt:lpstr>
      <vt:lpstr>Example: Recursive descent parsing</vt:lpstr>
      <vt:lpstr>Example: Recursive descent parsing</vt:lpstr>
      <vt:lpstr>Parsing Methods</vt:lpstr>
      <vt:lpstr>Handle &amp; Handle pruning</vt:lpstr>
      <vt:lpstr>Shift reduce parser</vt:lpstr>
      <vt:lpstr>Example: Shift reduce parser</vt:lpstr>
      <vt:lpstr>Viable Prefix</vt:lpstr>
      <vt:lpstr>Parsing Methods</vt:lpstr>
      <vt:lpstr>Operator precedence parsing</vt:lpstr>
      <vt:lpstr>Precedence &amp; associativity of operators</vt:lpstr>
      <vt:lpstr>Steps of operator precedence parsing</vt:lpstr>
      <vt:lpstr>Leading &amp; Trailing</vt:lpstr>
      <vt:lpstr>Rules to establish a relation</vt:lpstr>
      <vt:lpstr>Example: Operator precedence parsing</vt:lpstr>
      <vt:lpstr>Example: Operator precedence parsing</vt:lpstr>
      <vt:lpstr>Example: Operator precedence parsing</vt:lpstr>
      <vt:lpstr>Example: Operator precedence parsing</vt:lpstr>
      <vt:lpstr>Example: Operator precedence parsing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Parsing Methods</vt:lpstr>
      <vt:lpstr>LR parser</vt:lpstr>
      <vt:lpstr>Parsing Methods</vt:lpstr>
      <vt:lpstr>Computation of closure &amp; go to function</vt:lpstr>
      <vt:lpstr>Steps to construct SLR parser</vt:lpstr>
      <vt:lpstr>Example: SLR(1)- simple LR</vt:lpstr>
      <vt:lpstr>Rules to construct SLR parsing table</vt:lpstr>
      <vt:lpstr>Example: SLR(1)- simple LR</vt:lpstr>
      <vt:lpstr>Parsing Methods</vt:lpstr>
      <vt:lpstr>How to calculate look ahead?</vt:lpstr>
      <vt:lpstr>Example: CLR(1)- canonical LR</vt:lpstr>
      <vt:lpstr>Example: CLR(1)- canonical LR</vt:lpstr>
      <vt:lpstr>Parsing Methods</vt:lpstr>
      <vt:lpstr>Example: LALR(1)- look ahead LR</vt:lpstr>
      <vt:lpstr>Example: LALR(1)- look ahead LR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416</cp:revision>
  <dcterms:created xsi:type="dcterms:W3CDTF">2020-05-01T05:09:15Z</dcterms:created>
  <dcterms:modified xsi:type="dcterms:W3CDTF">2020-09-15T06:59:53Z</dcterms:modified>
</cp:coreProperties>
</file>