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18" r:id="rId2"/>
    <p:sldId id="379" r:id="rId3"/>
    <p:sldId id="601" r:id="rId4"/>
    <p:sldId id="600" r:id="rId5"/>
    <p:sldId id="602" r:id="rId6"/>
    <p:sldId id="608" r:id="rId7"/>
    <p:sldId id="606" r:id="rId8"/>
    <p:sldId id="609" r:id="rId9"/>
    <p:sldId id="599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77" r:id="rId20"/>
    <p:sldId id="578" r:id="rId21"/>
    <p:sldId id="579" r:id="rId22"/>
    <p:sldId id="580" r:id="rId23"/>
    <p:sldId id="581" r:id="rId24"/>
    <p:sldId id="582" r:id="rId25"/>
    <p:sldId id="585" r:id="rId26"/>
    <p:sldId id="583" r:id="rId27"/>
    <p:sldId id="586" r:id="rId28"/>
    <p:sldId id="584" r:id="rId29"/>
    <p:sldId id="573" r:id="rId30"/>
    <p:sldId id="572" r:id="rId31"/>
    <p:sldId id="574" r:id="rId32"/>
    <p:sldId id="575" r:id="rId33"/>
    <p:sldId id="57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uKDOQvE/pIriKlON3aQZA==" hashData="xrgfmVAEfaP4XygwBh/fIqYnebl1OIKkx72jVsHV/KoRUC3/iabP6oHOZK3mp/Pp2Wpk3rVsiOZk0WYnyPmIp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F5FDFD"/>
    <a:srgbClr val="E7F2FF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94343" autoAdjust="0"/>
  </p:normalViewPr>
  <p:slideViewPr>
    <p:cSldViewPr>
      <p:cViewPr varScale="1">
        <p:scale>
          <a:sx n="81" d="100"/>
          <a:sy n="81" d="100"/>
        </p:scale>
        <p:origin x="105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B0D8E-838E-4283-B286-E896AD2974B5}" type="datetimeFigureOut">
              <a:rPr lang="en-IN" smtClean="0"/>
              <a:t>03-10-2019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2F12-AA09-4250-9B31-F34D1678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1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6885755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2 – 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The Architecture of BI and DW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00" y="215182"/>
            <a:ext cx="87588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6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032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800"/>
            </a:lvl1pPr>
            <a:lvl2pPr marL="742950" indent="-285750">
              <a:buFont typeface="ZapfDingbatsITC" charset="0"/>
              <a:buChar char="✔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01417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5 – 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Windows Forms and Controls in details</a:t>
                      </a:r>
                      <a:endParaRPr lang="da-DK" sz="1400" b="1" kern="1200" noProof="1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888830"/>
              </p:ext>
            </p:extLst>
          </p:nvPr>
        </p:nvGraphicFramePr>
        <p:xfrm>
          <a:off x="0" y="6477000"/>
          <a:ext cx="9144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</a:t>
                      </a:r>
                      <a:endParaRPr lang="da-DK" sz="1400" b="1" kern="1200" noProof="1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4724400" y="651361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879C56B-9442-4A46-A8E3-D0BE8591F40A}" type="slidenum">
              <a:rPr lang="en-US" sz="1400" b="1" smtClean="0">
                <a:solidFill>
                  <a:schemeClr val="bg1"/>
                </a:solidFill>
              </a:rPr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 flipH="1">
            <a:off x="-2" y="-1"/>
            <a:ext cx="9143999" cy="685800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30248" y="986564"/>
            <a:ext cx="9174248" cy="4884873"/>
            <a:chOff x="-30248" y="986564"/>
            <a:chExt cx="9174248" cy="4884873"/>
          </a:xfrm>
        </p:grpSpPr>
        <p:sp>
          <p:nvSpPr>
            <p:cNvPr id="60" name="TextBox 59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Prof. Naimish R. Vadodariya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915" y="5225106"/>
              <a:ext cx="37023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8866215253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naimish.vadodariya@darshan.ac.in</a:t>
              </a:r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64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67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5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-30248" y="986564"/>
              <a:ext cx="9174248" cy="3628907"/>
              <a:chOff x="-30248" y="986564"/>
              <a:chExt cx="9174248" cy="3628907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Pentagon 56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70" name="Pentagon 69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sz="2000" b="1" dirty="0">
                      <a:solidFill>
                        <a:prstClr val="white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2170715 – Data Mining &amp; Business Intelligence</a:t>
                  </a: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-30248" y="2367075"/>
                <a:ext cx="492999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Unit-2</a:t>
                </a:r>
              </a:p>
              <a:p>
                <a:pPr lvl="0" algn="ctr">
                  <a:defRPr/>
                </a:pPr>
                <a:r>
                  <a:rPr lang="en-US" sz="3200" b="1" dirty="0">
                    <a:solidFill>
                      <a:schemeClr val="bg1"/>
                    </a:solidFill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The Architecture of </a:t>
                </a:r>
              </a:p>
              <a:p>
                <a:pPr lvl="0" algn="ctr">
                  <a:defRPr/>
                </a:pPr>
                <a:r>
                  <a:rPr lang="en-US" sz="3200" b="1" dirty="0">
                    <a:solidFill>
                      <a:schemeClr val="bg1"/>
                    </a:solidFill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BI and DW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Open Sans Bold" panose="020B0806030504020204" pitchFamily="34" charset="0"/>
                  <a:cs typeface="Open Sans Bold" panose="020B0806030504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389904" y="2740415"/>
                <a:ext cx="262082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5BB0EB1-0ABA-4F4E-B39B-4BDF058D3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01" y="1778625"/>
            <a:ext cx="2567988" cy="25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2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Warehouse Schema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Data Warehouse environment usually transforms the relational data model into some special architectures. </a:t>
            </a:r>
          </a:p>
          <a:p>
            <a:pPr algn="just"/>
            <a:r>
              <a:rPr lang="en-US" dirty="0"/>
              <a:t>There are many schema models designed for data warehousing but the most commonly used are: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Star Schema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Snowflake Schema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Fact constellation(Group of star, Collection of fact tables) Schema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determination of which schema model should be used for a data warehouse based upon the analysis of project requirements, accessible tools and project team preferences. </a:t>
            </a:r>
          </a:p>
        </p:txBody>
      </p:sp>
    </p:spTree>
    <p:extLst>
      <p:ext uri="{BB962C8B-B14F-4D97-AF65-F5344CB8AC3E}">
        <p14:creationId xmlns:p14="http://schemas.microsoft.com/office/powerpoint/2010/main" val="408039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star schema architecture is the </a:t>
            </a:r>
            <a:r>
              <a:rPr lang="en-US" b="1" dirty="0">
                <a:solidFill>
                  <a:schemeClr val="accent2"/>
                </a:solidFill>
              </a:rPr>
              <a:t>simplest data warehouse schema.</a:t>
            </a:r>
          </a:p>
          <a:p>
            <a:pPr algn="just"/>
            <a:r>
              <a:rPr lang="en-US" dirty="0"/>
              <a:t>It is called a star schema because the diagram resembles a </a:t>
            </a:r>
            <a:r>
              <a:rPr lang="en-US" b="1" dirty="0">
                <a:solidFill>
                  <a:schemeClr val="accent2"/>
                </a:solidFill>
              </a:rPr>
              <a:t>star</a:t>
            </a:r>
            <a:r>
              <a:rPr lang="en-US" dirty="0"/>
              <a:t>, with points radiating from a center.</a:t>
            </a:r>
          </a:p>
          <a:p>
            <a:pPr algn="just"/>
            <a:r>
              <a:rPr lang="en-US" dirty="0"/>
              <a:t>The center of the star consists of </a:t>
            </a:r>
            <a:r>
              <a:rPr lang="en-US" b="1" dirty="0">
                <a:solidFill>
                  <a:schemeClr val="accent2"/>
                </a:solidFill>
              </a:rPr>
              <a:t>fact table </a:t>
            </a:r>
            <a:r>
              <a:rPr lang="en-US" dirty="0"/>
              <a:t>and the </a:t>
            </a:r>
            <a:r>
              <a:rPr lang="en-US" b="1" dirty="0">
                <a:solidFill>
                  <a:schemeClr val="accent2"/>
                </a:solidFill>
              </a:rPr>
              <a:t>points of the star are the dimension tables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Usually the fact tables in a star schema are in third normal form (3NF) whereas dimensional tables are de-normalized.</a:t>
            </a:r>
          </a:p>
          <a:p>
            <a:pPr algn="just"/>
            <a:r>
              <a:rPr lang="en-US" dirty="0"/>
              <a:t>Despite the fact that the star schema is the simplest architecture, it is </a:t>
            </a:r>
            <a:r>
              <a:rPr lang="en-US" b="1" dirty="0">
                <a:solidFill>
                  <a:schemeClr val="accent2"/>
                </a:solidFill>
              </a:rPr>
              <a:t>most commonly used nowadays </a:t>
            </a:r>
            <a:r>
              <a:rPr lang="en-US" dirty="0"/>
              <a:t>and is recommended by Oracle.</a:t>
            </a:r>
          </a:p>
        </p:txBody>
      </p:sp>
    </p:spTree>
    <p:extLst>
      <p:ext uri="{BB962C8B-B14F-4D97-AF65-F5344CB8AC3E}">
        <p14:creationId xmlns:p14="http://schemas.microsoft.com/office/powerpoint/2010/main" val="26073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-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45" y="990600"/>
            <a:ext cx="5623510" cy="5410200"/>
          </a:xfrm>
        </p:spPr>
      </p:pic>
    </p:spTree>
    <p:extLst>
      <p:ext uri="{BB962C8B-B14F-4D97-AF65-F5344CB8AC3E}">
        <p14:creationId xmlns:p14="http://schemas.microsoft.com/office/powerpoint/2010/main" val="254096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Snowflake Schema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snowflake schema architecture is a </a:t>
            </a:r>
            <a:r>
              <a:rPr lang="en-US" b="1" dirty="0">
                <a:solidFill>
                  <a:schemeClr val="accent2"/>
                </a:solidFill>
              </a:rPr>
              <a:t>more complex variation of the star schema</a:t>
            </a:r>
            <a:r>
              <a:rPr lang="en-US" dirty="0"/>
              <a:t> used in a data warehouse, because the tables which describe the dimensions are normalized.</a:t>
            </a:r>
          </a:p>
          <a:p>
            <a:pPr algn="just"/>
            <a:r>
              <a:rPr lang="en-US" dirty="0"/>
              <a:t>This table is easy to maintain and saves storage space. 	</a:t>
            </a:r>
          </a:p>
          <a:p>
            <a:pPr algn="just"/>
            <a:r>
              <a:rPr lang="en-US" dirty="0"/>
              <a:t>However, this saving of space is negligible in comparison to the typical size of the fact table. </a:t>
            </a:r>
          </a:p>
          <a:p>
            <a:pPr algn="just"/>
            <a:r>
              <a:rPr lang="en-US" dirty="0"/>
              <a:t>Furthermore, the snowflake structure can reduce the effectiveness of browsing, since </a:t>
            </a:r>
            <a:r>
              <a:rPr lang="en-US" b="1" dirty="0">
                <a:solidFill>
                  <a:schemeClr val="accent2"/>
                </a:solidFill>
              </a:rPr>
              <a:t>more joins </a:t>
            </a:r>
            <a:r>
              <a:rPr lang="en-US" dirty="0"/>
              <a:t>will be needed to execute a query. </a:t>
            </a:r>
          </a:p>
          <a:p>
            <a:pPr algn="just"/>
            <a:r>
              <a:rPr lang="en-US" dirty="0"/>
              <a:t>Hence, although the </a:t>
            </a:r>
            <a:r>
              <a:rPr lang="en-US" b="1" dirty="0">
                <a:solidFill>
                  <a:schemeClr val="accent2"/>
                </a:solidFill>
              </a:rPr>
              <a:t>snowflake schema reduces redundancy</a:t>
            </a:r>
            <a:r>
              <a:rPr lang="en-US" dirty="0"/>
              <a:t>, it is not as popular as the star schema in data warehouse design.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1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Schema -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025972"/>
            <a:ext cx="8648701" cy="5333748"/>
          </a:xfrm>
        </p:spPr>
      </p:pic>
    </p:spTree>
    <p:extLst>
      <p:ext uri="{BB962C8B-B14F-4D97-AF65-F5344CB8AC3E}">
        <p14:creationId xmlns:p14="http://schemas.microsoft.com/office/powerpoint/2010/main" val="419928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Schema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DMQL(Data Mining Query Language) code for Snowflake Schema can be written as follows: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</a:t>
            </a:r>
            <a:r>
              <a:rPr lang="en-US" b="1" dirty="0">
                <a:solidFill>
                  <a:schemeClr val="accent2"/>
                </a:solidFill>
              </a:rPr>
              <a:t>cube sales snowflake </a:t>
            </a:r>
            <a:r>
              <a:rPr lang="en-US" dirty="0"/>
              <a:t>[</a:t>
            </a:r>
            <a:r>
              <a:rPr lang="en-US" b="1" dirty="0"/>
              <a:t>time, item, branch, location</a:t>
            </a:r>
            <a:r>
              <a:rPr lang="en-US" dirty="0"/>
              <a:t>]: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Dollars sold </a:t>
            </a:r>
            <a:r>
              <a:rPr lang="en-US" dirty="0"/>
              <a:t>= sum(sales in dollars), units sold = count(*)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dimension </a:t>
            </a:r>
            <a:r>
              <a:rPr lang="en-US" b="1" dirty="0"/>
              <a:t>time</a:t>
            </a:r>
            <a:r>
              <a:rPr lang="en-US" dirty="0"/>
              <a:t> as (time key, day, day of week, month, quarter, year)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dimension </a:t>
            </a:r>
            <a:r>
              <a:rPr lang="en-US" b="1" dirty="0"/>
              <a:t>item</a:t>
            </a:r>
            <a:r>
              <a:rPr lang="en-US" dirty="0"/>
              <a:t> as (item key, item name, brand, type, supplier (supplier key, supplier type))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dimension </a:t>
            </a:r>
            <a:r>
              <a:rPr lang="en-US" b="1" dirty="0"/>
              <a:t>branch</a:t>
            </a:r>
            <a:r>
              <a:rPr lang="en-US" dirty="0"/>
              <a:t> as (branch key, branch name, branch type)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dimension </a:t>
            </a:r>
            <a:r>
              <a:rPr lang="en-US" b="1" dirty="0"/>
              <a:t>location</a:t>
            </a:r>
            <a:r>
              <a:rPr lang="en-US" dirty="0"/>
              <a:t> as (location key, street, city (city key, city, province or state, country))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3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 Constellation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Sophisticated applications may require </a:t>
            </a:r>
            <a:r>
              <a:rPr lang="en-US" b="1" dirty="0">
                <a:solidFill>
                  <a:schemeClr val="accent2"/>
                </a:solidFill>
              </a:rPr>
              <a:t>multiple fact tables </a:t>
            </a:r>
            <a:r>
              <a:rPr lang="en-US" dirty="0"/>
              <a:t>to share</a:t>
            </a:r>
            <a:r>
              <a:rPr lang="en-US" i="1" dirty="0"/>
              <a:t> </a:t>
            </a:r>
            <a:r>
              <a:rPr lang="en-US" dirty="0"/>
              <a:t>dimension tables.</a:t>
            </a:r>
          </a:p>
          <a:p>
            <a:pPr algn="just"/>
            <a:r>
              <a:rPr lang="en-US" dirty="0"/>
              <a:t>This kind of schema can be viewed as a </a:t>
            </a:r>
            <a:r>
              <a:rPr lang="en-US" b="1" dirty="0">
                <a:solidFill>
                  <a:schemeClr val="accent2"/>
                </a:solidFill>
              </a:rPr>
              <a:t>collection of stars</a:t>
            </a:r>
            <a:r>
              <a:rPr lang="en-US" dirty="0"/>
              <a:t>, and hence is called a </a:t>
            </a:r>
            <a:r>
              <a:rPr lang="en-US" b="1" dirty="0">
                <a:solidFill>
                  <a:schemeClr val="accent2"/>
                </a:solidFill>
              </a:rPr>
              <a:t>galaxy schema </a:t>
            </a:r>
            <a:r>
              <a:rPr lang="en-US" dirty="0"/>
              <a:t>or a </a:t>
            </a:r>
            <a:r>
              <a:rPr lang="en-US" b="1" dirty="0">
                <a:solidFill>
                  <a:schemeClr val="accent2"/>
                </a:solidFill>
              </a:rPr>
              <a:t>fact constellation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A fact constellation schema allows dimension tables to be shared between fact tables. </a:t>
            </a:r>
          </a:p>
          <a:p>
            <a:pPr algn="just"/>
            <a:r>
              <a:rPr lang="en-US" dirty="0"/>
              <a:t>For example, the dimensions tables for </a:t>
            </a:r>
            <a:r>
              <a:rPr lang="en-US" b="1" i="1" dirty="0"/>
              <a:t>time</a:t>
            </a:r>
            <a:r>
              <a:rPr lang="en-US" i="1" dirty="0"/>
              <a:t>, </a:t>
            </a:r>
            <a:r>
              <a:rPr lang="en-US" b="1" i="1" dirty="0"/>
              <a:t>item</a:t>
            </a:r>
            <a:r>
              <a:rPr lang="en-US" dirty="0"/>
              <a:t>, and </a:t>
            </a:r>
            <a:r>
              <a:rPr lang="en-US" b="1" i="1" dirty="0"/>
              <a:t>location</a:t>
            </a:r>
            <a:r>
              <a:rPr lang="en-US" i="1" dirty="0"/>
              <a:t> </a:t>
            </a:r>
            <a:r>
              <a:rPr lang="en-US" dirty="0"/>
              <a:t>are shared between both the </a:t>
            </a:r>
            <a:r>
              <a:rPr lang="en-US" b="1" dirty="0"/>
              <a:t>sales and shipping</a:t>
            </a:r>
            <a:r>
              <a:rPr lang="en-US" dirty="0"/>
              <a:t> fact tables. 	</a:t>
            </a:r>
          </a:p>
          <a:p>
            <a:pPr algn="just"/>
            <a:r>
              <a:rPr lang="en-US" dirty="0"/>
              <a:t>The main shortcoming of the fact constellation schema is a more complicated design because many variants for particular kinds of aggregation must be considered and selected. </a:t>
            </a:r>
          </a:p>
        </p:txBody>
      </p:sp>
    </p:spTree>
    <p:extLst>
      <p:ext uri="{BB962C8B-B14F-4D97-AF65-F5344CB8AC3E}">
        <p14:creationId xmlns:p14="http://schemas.microsoft.com/office/powerpoint/2010/main" val="1751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Constellation Schema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072790"/>
            <a:ext cx="8763000" cy="5169619"/>
          </a:xfrm>
        </p:spPr>
      </p:pic>
    </p:spTree>
    <p:extLst>
      <p:ext uri="{BB962C8B-B14F-4D97-AF65-F5344CB8AC3E}">
        <p14:creationId xmlns:p14="http://schemas.microsoft.com/office/powerpoint/2010/main" val="76353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Constellation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DMQL code for Fact Constellation schema can be written as follows: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</a:t>
            </a:r>
            <a:r>
              <a:rPr lang="en-US" b="1" dirty="0">
                <a:solidFill>
                  <a:schemeClr val="accent2"/>
                </a:solidFill>
              </a:rPr>
              <a:t>cube sales </a:t>
            </a:r>
            <a:r>
              <a:rPr lang="en-US" dirty="0"/>
              <a:t>[time, item, branch, location]: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Dollars sold = sum(sales in dollars), units sold = count(*)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dimension </a:t>
            </a:r>
            <a:r>
              <a:rPr lang="en-US" b="1" dirty="0"/>
              <a:t>time</a:t>
            </a:r>
            <a:r>
              <a:rPr lang="en-US" dirty="0"/>
              <a:t> as (time key, day, day of week, month, quarter, year)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dimension </a:t>
            </a:r>
            <a:r>
              <a:rPr lang="en-US" b="1" dirty="0"/>
              <a:t>item</a:t>
            </a:r>
            <a:r>
              <a:rPr lang="en-US" dirty="0"/>
              <a:t> as (item key, item name, brand, type, supplier type)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dimension </a:t>
            </a:r>
            <a:r>
              <a:rPr lang="en-US" b="1" dirty="0"/>
              <a:t>branch</a:t>
            </a:r>
            <a:r>
              <a:rPr lang="en-US" dirty="0"/>
              <a:t> as (branch key, branch name, branch type)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dimension </a:t>
            </a:r>
            <a:r>
              <a:rPr lang="en-US" b="1" dirty="0"/>
              <a:t>location</a:t>
            </a:r>
            <a:r>
              <a:rPr lang="en-US" dirty="0"/>
              <a:t> as (location key, street, city, province or state, country)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</a:t>
            </a:r>
            <a:r>
              <a:rPr lang="en-US" b="1" dirty="0">
                <a:solidFill>
                  <a:schemeClr val="accent2"/>
                </a:solidFill>
              </a:rPr>
              <a:t>cube shipping </a:t>
            </a:r>
            <a:r>
              <a:rPr lang="en-US" dirty="0"/>
              <a:t>[time, item, shipper, from location, to location]: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Dollars cost = sum(cost in dollars), units shipped = count(*)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dimension </a:t>
            </a:r>
            <a:r>
              <a:rPr lang="en-US" b="1" dirty="0"/>
              <a:t>time</a:t>
            </a:r>
            <a:r>
              <a:rPr lang="en-US" dirty="0"/>
              <a:t> as time in cube sales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dimension </a:t>
            </a:r>
            <a:r>
              <a:rPr lang="en-US" b="1" dirty="0"/>
              <a:t>item</a:t>
            </a:r>
            <a:r>
              <a:rPr lang="en-US" dirty="0"/>
              <a:t> as item in cube sales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dimension </a:t>
            </a:r>
            <a:r>
              <a:rPr lang="en-US" b="1" dirty="0"/>
              <a:t>shipper</a:t>
            </a:r>
            <a:r>
              <a:rPr lang="en-US" dirty="0"/>
              <a:t> as (shipper key, shipper name, location as location in cube sales, shipper type)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dimension from location as location in cube sales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 dimension to location as location in cube sales 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2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OLAP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 up</a:t>
            </a:r>
          </a:p>
          <a:p>
            <a:r>
              <a:rPr lang="en-US" dirty="0"/>
              <a:t>Drill Down</a:t>
            </a:r>
          </a:p>
          <a:p>
            <a:r>
              <a:rPr lang="en-US" dirty="0"/>
              <a:t>Slice</a:t>
            </a:r>
          </a:p>
          <a:p>
            <a:r>
              <a:rPr lang="en-US" dirty="0"/>
              <a:t>Dice</a:t>
            </a:r>
          </a:p>
          <a:p>
            <a:r>
              <a:rPr lang="en-US" dirty="0"/>
              <a:t>Pivot (Rotate)</a:t>
            </a:r>
          </a:p>
        </p:txBody>
      </p:sp>
    </p:spTree>
    <p:extLst>
      <p:ext uri="{BB962C8B-B14F-4D97-AF65-F5344CB8AC3E}">
        <p14:creationId xmlns:p14="http://schemas.microsoft.com/office/powerpoint/2010/main" val="204196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Warehouse Architecture</a:t>
            </a:r>
          </a:p>
          <a:p>
            <a:r>
              <a:rPr lang="en-US" dirty="0"/>
              <a:t>OLTP v/s OLAP</a:t>
            </a:r>
          </a:p>
          <a:p>
            <a:r>
              <a:rPr lang="en-US" dirty="0"/>
              <a:t>Data Warehouse Schema Architecture</a:t>
            </a:r>
          </a:p>
          <a:p>
            <a:r>
              <a:rPr lang="en-US" dirty="0"/>
              <a:t>OLAP Operations</a:t>
            </a:r>
          </a:p>
          <a:p>
            <a:r>
              <a:rPr lang="en-US" dirty="0"/>
              <a:t>OLAP Servers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26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 up – OLAP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roll-up operation (also called drill-up or aggregation operation) </a:t>
            </a:r>
            <a:r>
              <a:rPr lang="en-US" b="1" dirty="0">
                <a:solidFill>
                  <a:schemeClr val="accent2"/>
                </a:solidFill>
              </a:rPr>
              <a:t>performs aggregation on a data cube</a:t>
            </a:r>
            <a:r>
              <a:rPr lang="en-US" dirty="0"/>
              <a:t> by following ways: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By climbing up a concept hierarchy for a dimension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By dimension reduction 	</a:t>
            </a:r>
          </a:p>
          <a:p>
            <a:pPr algn="just"/>
            <a:r>
              <a:rPr lang="en-US" dirty="0"/>
              <a:t>Roll-up is performed by </a:t>
            </a:r>
            <a:r>
              <a:rPr lang="en-US" b="1" dirty="0">
                <a:solidFill>
                  <a:schemeClr val="accent2"/>
                </a:solidFill>
              </a:rPr>
              <a:t>climbing up </a:t>
            </a:r>
            <a:r>
              <a:rPr lang="en-US" dirty="0"/>
              <a:t>a concept hierarchy for the dimension location. </a:t>
            </a:r>
          </a:p>
          <a:p>
            <a:pPr algn="just"/>
            <a:r>
              <a:rPr lang="en-US" dirty="0"/>
              <a:t>Initially the concept hierarchy was "street &lt; city &lt; province &lt; country". </a:t>
            </a:r>
          </a:p>
          <a:p>
            <a:pPr algn="just"/>
            <a:r>
              <a:rPr lang="en-US" dirty="0"/>
              <a:t>On rolling up, the </a:t>
            </a:r>
            <a:r>
              <a:rPr lang="en-US" b="1" dirty="0">
                <a:solidFill>
                  <a:schemeClr val="accent2"/>
                </a:solidFill>
              </a:rPr>
              <a:t>data is aggregated by ascending the location hierarchy from the level of city to the level of country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data is grouped into cities rather than countries. </a:t>
            </a:r>
          </a:p>
          <a:p>
            <a:pPr algn="just"/>
            <a:r>
              <a:rPr lang="en-US" dirty="0"/>
              <a:t>When roll-up is performed, one or more dimensions from the data cube are removed. 	</a:t>
            </a:r>
          </a:p>
          <a:p>
            <a:pPr marL="457200" lvl="1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 up – OLAP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4" y="946355"/>
            <a:ext cx="5934075" cy="5496490"/>
          </a:xfrm>
        </p:spPr>
      </p:pic>
    </p:spTree>
    <p:extLst>
      <p:ext uri="{BB962C8B-B14F-4D97-AF65-F5344CB8AC3E}">
        <p14:creationId xmlns:p14="http://schemas.microsoft.com/office/powerpoint/2010/main" val="144610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Drill Down – OLAP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Drill-down is the reverse operation of roll-up. It is performed by either of the following ways: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By stepping down a concept hierarchy for a dimension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By introducing a new dimension</a:t>
            </a:r>
          </a:p>
          <a:p>
            <a:pPr algn="just"/>
            <a:r>
              <a:rPr lang="en-US" dirty="0"/>
              <a:t>Drill-down is performed by </a:t>
            </a:r>
            <a:r>
              <a:rPr lang="en-US" b="1" dirty="0">
                <a:solidFill>
                  <a:schemeClr val="accent2"/>
                </a:solidFill>
              </a:rPr>
              <a:t>stepping down </a:t>
            </a:r>
            <a:r>
              <a:rPr lang="en-US" dirty="0"/>
              <a:t>a concept hierarchy for the dimension time. </a:t>
            </a:r>
          </a:p>
          <a:p>
            <a:pPr algn="just"/>
            <a:r>
              <a:rPr lang="en-US" dirty="0"/>
              <a:t>Initially the concept hierarchy was "day &lt; month &lt; quarter &lt; year." </a:t>
            </a:r>
          </a:p>
          <a:p>
            <a:pPr algn="just"/>
            <a:r>
              <a:rPr lang="en-US" dirty="0"/>
              <a:t>On drilling down, </a:t>
            </a:r>
            <a:r>
              <a:rPr lang="en-US" b="1" dirty="0">
                <a:solidFill>
                  <a:schemeClr val="accent2"/>
                </a:solidFill>
              </a:rPr>
              <a:t>the time dimension is descended from the level of quarter to the level of month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When drill-down is performed, </a:t>
            </a:r>
            <a:r>
              <a:rPr lang="en-US" b="1" dirty="0">
                <a:solidFill>
                  <a:schemeClr val="accent2"/>
                </a:solidFill>
              </a:rPr>
              <a:t>one or more dimensions from the data cube are added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It navigates the data from less detailed data to highly detailed data.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Drill Down – OLAP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990600"/>
            <a:ext cx="6343650" cy="5382842"/>
          </a:xfrm>
        </p:spPr>
      </p:pic>
    </p:spTree>
    <p:extLst>
      <p:ext uri="{BB962C8B-B14F-4D97-AF65-F5344CB8AC3E}">
        <p14:creationId xmlns:p14="http://schemas.microsoft.com/office/powerpoint/2010/main" val="131666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– OLAP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 slice operation </a:t>
            </a:r>
            <a:r>
              <a:rPr lang="en-US" sz="2200" b="1" dirty="0">
                <a:solidFill>
                  <a:schemeClr val="accent2"/>
                </a:solidFill>
              </a:rPr>
              <a:t>selects one particular dimension from a given cube and provides a new sub cube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Here Slice is performed for the dimension "time" using the criterion time = "Q1“, time = "Q2“, time = "Q3“ etc. </a:t>
            </a:r>
          </a:p>
          <a:p>
            <a:pPr algn="just"/>
            <a:r>
              <a:rPr lang="en-US" sz="2200" dirty="0"/>
              <a:t>It will form a new sub-cube by selecting one or more dimensions.</a:t>
            </a:r>
          </a:p>
        </p:txBody>
      </p:sp>
    </p:spTree>
    <p:extLst>
      <p:ext uri="{BB962C8B-B14F-4D97-AF65-F5344CB8AC3E}">
        <p14:creationId xmlns:p14="http://schemas.microsoft.com/office/powerpoint/2010/main" val="200283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 – OLAP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2" y="990600"/>
            <a:ext cx="4073236" cy="5334000"/>
          </a:xfrm>
        </p:spPr>
      </p:pic>
    </p:spTree>
    <p:extLst>
      <p:ext uri="{BB962C8B-B14F-4D97-AF65-F5344CB8AC3E}">
        <p14:creationId xmlns:p14="http://schemas.microsoft.com/office/powerpoint/2010/main" val="127118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– OLAP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Dice </a:t>
            </a:r>
            <a:r>
              <a:rPr lang="en-US" sz="2200" b="1" dirty="0">
                <a:solidFill>
                  <a:schemeClr val="accent2"/>
                </a:solidFill>
              </a:rPr>
              <a:t>selects two or more dimensions </a:t>
            </a:r>
            <a:r>
              <a:rPr lang="en-US" sz="2200" dirty="0"/>
              <a:t>from a given cube and provides a new sub cube. </a:t>
            </a:r>
          </a:p>
          <a:p>
            <a:r>
              <a:rPr lang="en-US" sz="2200" dirty="0"/>
              <a:t>The dice operation on the cube based on the following selection criteria involves three dimensions.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(location = "Toronto" or "Vancouver")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(time = "Q1" or "Q2")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(item =" Mobile" or "Modem") 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3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– OLAP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0600"/>
            <a:ext cx="3962400" cy="5363007"/>
          </a:xfrm>
        </p:spPr>
      </p:pic>
    </p:spTree>
    <p:extLst>
      <p:ext uri="{BB962C8B-B14F-4D97-AF65-F5344CB8AC3E}">
        <p14:creationId xmlns:p14="http://schemas.microsoft.com/office/powerpoint/2010/main" val="4834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– OLAP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The pivot operation is also known as </a:t>
            </a:r>
            <a:r>
              <a:rPr lang="en-US" sz="2200" b="1" dirty="0">
                <a:solidFill>
                  <a:schemeClr val="accent2"/>
                </a:solidFill>
              </a:rPr>
              <a:t>rotation</a:t>
            </a:r>
            <a:r>
              <a:rPr lang="en-US" sz="2200" dirty="0"/>
              <a:t>. </a:t>
            </a:r>
          </a:p>
          <a:p>
            <a:pPr algn="just"/>
            <a:r>
              <a:rPr lang="en-US" sz="2200" dirty="0"/>
              <a:t>It rotates the data axes in view in order to provide an alternative presentation of data. 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35097"/>
            <a:ext cx="4114800" cy="449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Relational OLAP (ROLAP)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Multidimensional OLAP (MOLAP)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Hybrid OLAP (HOLAP)</a:t>
            </a:r>
          </a:p>
        </p:txBody>
      </p:sp>
    </p:spTree>
    <p:extLst>
      <p:ext uri="{BB962C8B-B14F-4D97-AF65-F5344CB8AC3E}">
        <p14:creationId xmlns:p14="http://schemas.microsoft.com/office/powerpoint/2010/main" val="26281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65772"/>
            <a:ext cx="4115863" cy="5383656"/>
          </a:xfrm>
        </p:spPr>
      </p:pic>
      <p:sp>
        <p:nvSpPr>
          <p:cNvPr id="6" name="Rectangle 5"/>
          <p:cNvSpPr/>
          <p:nvPr/>
        </p:nvSpPr>
        <p:spPr>
          <a:xfrm>
            <a:off x="685800" y="1219200"/>
            <a:ext cx="2819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Top Tier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90349" y="2438400"/>
            <a:ext cx="2819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Middle Tier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00585" y="3657600"/>
            <a:ext cx="2819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Bottom Tier</a:t>
            </a:r>
          </a:p>
        </p:txBody>
      </p:sp>
    </p:spTree>
    <p:extLst>
      <p:ext uri="{BB962C8B-B14F-4D97-AF65-F5344CB8AC3E}">
        <p14:creationId xmlns:p14="http://schemas.microsoft.com/office/powerpoint/2010/main" val="278406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OLAP (ROLAP)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Relational On-Line Analytical Processing (ROLAP) work mainly for the data that resides in a </a:t>
            </a:r>
            <a:r>
              <a:rPr lang="en-US" sz="2200" b="1" dirty="0">
                <a:solidFill>
                  <a:schemeClr val="accent2"/>
                </a:solidFill>
              </a:rPr>
              <a:t>relational database</a:t>
            </a:r>
            <a:r>
              <a:rPr lang="en-US" sz="2200" dirty="0"/>
              <a:t>, where the base data and dimension tables are </a:t>
            </a:r>
            <a:r>
              <a:rPr lang="en-US" sz="2200" b="1" dirty="0">
                <a:solidFill>
                  <a:schemeClr val="accent2"/>
                </a:solidFill>
              </a:rPr>
              <a:t>stored as relational tables</a:t>
            </a:r>
            <a:r>
              <a:rPr lang="en-US" sz="2200" dirty="0"/>
              <a:t>. </a:t>
            </a:r>
          </a:p>
          <a:p>
            <a:pPr algn="just"/>
            <a:r>
              <a:rPr lang="en-US" sz="2200" dirty="0"/>
              <a:t>ROLAP servers are placed between the relational back-end server and client front-end tools. </a:t>
            </a:r>
          </a:p>
          <a:p>
            <a:pPr algn="just"/>
            <a:r>
              <a:rPr lang="en-US" sz="2200" dirty="0"/>
              <a:t>ROLAP servers use RDBMS to store and manage warehouse data, and OLAP middleware to support missing pieces.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Advantages of ROLAP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ROLAP can handle large amounts of data.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Can be used with data warehouse and OLTP systems.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Disadvantages of ROLAP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Limited by SQL functionalities.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Hard to maintain aggregate tables.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1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OLAP (MOLAP)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Multidimensional On-Line Analytical Processing (MOLAP) support </a:t>
            </a:r>
            <a:r>
              <a:rPr lang="en-US" sz="2200" b="1" dirty="0">
                <a:solidFill>
                  <a:schemeClr val="accent2"/>
                </a:solidFill>
              </a:rPr>
              <a:t>multidimensional views of data </a:t>
            </a:r>
            <a:r>
              <a:rPr lang="en-US" sz="2200" dirty="0"/>
              <a:t>through array-based multidimensional storage engines.</a:t>
            </a:r>
          </a:p>
          <a:p>
            <a:pPr algn="just"/>
            <a:r>
              <a:rPr lang="en-US" sz="2200" dirty="0"/>
              <a:t>With multidimensional data stores, the storage utilization may be low if the data set is sparse.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Advantages of MOLAP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Optimal for slice and dice operations.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Performs better than ROLAP when data is dense(heavy).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Can perform complex calculations.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Disadvantages of MOLAP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Difficult to change dimension without re-aggregation.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MOLAP can handle limited amount of data.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OLAP (HOLAP)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dirty="0"/>
              <a:t>Hybrid On-Line Analytical Processing (HOLAP) is a </a:t>
            </a:r>
            <a:r>
              <a:rPr lang="en-US" sz="2200" b="1" dirty="0">
                <a:solidFill>
                  <a:schemeClr val="accent2"/>
                </a:solidFill>
              </a:rPr>
              <a:t>combination of ROLAP and MOLAP</a:t>
            </a:r>
            <a:r>
              <a:rPr lang="en-US" sz="2200" dirty="0"/>
              <a:t>. </a:t>
            </a:r>
          </a:p>
          <a:p>
            <a:pPr algn="just"/>
            <a:r>
              <a:rPr lang="en-US" sz="2200" dirty="0"/>
              <a:t>HOLAP provide greater scalability of ROLAP and the faster computation of MOLAP.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/>
              <a:t>Advantages of HOLAP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/>
              <a:t>HOLAP provide advantages of both MOLAP and ROLAP.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/>
              <a:t>Provide fast access at all levels of aggregation.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b="1" dirty="0"/>
              <a:t>Disadvantages of HOLAP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/>
              <a:t>HOLAP </a:t>
            </a:r>
            <a:r>
              <a:rPr lang="en-US" b="1" dirty="0">
                <a:solidFill>
                  <a:schemeClr val="accent2"/>
                </a:solidFill>
              </a:rPr>
              <a:t>architecture is very complex </a:t>
            </a:r>
            <a:r>
              <a:rPr lang="en-US" dirty="0"/>
              <a:t>because it support both MOLAP and ROLAP servers.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0577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39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Warehouse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</a:t>
            </a:r>
            <a:r>
              <a:rPr lang="en-US" sz="2800" b="1" dirty="0"/>
              <a:t>Bottom tier: </a:t>
            </a:r>
            <a:endParaRPr lang="en-US" sz="2800" dirty="0"/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The </a:t>
            </a:r>
            <a:r>
              <a:rPr lang="en-US" sz="2100" b="1" dirty="0">
                <a:solidFill>
                  <a:schemeClr val="accent2"/>
                </a:solidFill>
              </a:rPr>
              <a:t>bottom tier </a:t>
            </a:r>
            <a:r>
              <a:rPr lang="en-US" sz="2100" dirty="0"/>
              <a:t>is a warehouse </a:t>
            </a:r>
            <a:r>
              <a:rPr lang="en-US" sz="2100" b="1" dirty="0">
                <a:solidFill>
                  <a:schemeClr val="accent2"/>
                </a:solidFill>
              </a:rPr>
              <a:t>database server </a:t>
            </a:r>
            <a:r>
              <a:rPr lang="en-US" sz="2100" dirty="0"/>
              <a:t>that is almost always a relational database system. </a:t>
            </a:r>
          </a:p>
          <a:p>
            <a:pPr lvl="1" algn="just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accent2"/>
                </a:solidFill>
              </a:rPr>
              <a:t>Back-end tools and utilities are used to feed data </a:t>
            </a:r>
            <a:r>
              <a:rPr lang="en-US" sz="2100" dirty="0"/>
              <a:t>into the bottom tier from operational databases or other external sources. 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These tools and utilities </a:t>
            </a:r>
            <a:r>
              <a:rPr lang="en-US" sz="2100" b="1" dirty="0">
                <a:solidFill>
                  <a:schemeClr val="accent2"/>
                </a:solidFill>
              </a:rPr>
              <a:t>perform data extraction, cleaning, and transformation</a:t>
            </a:r>
            <a:r>
              <a:rPr lang="en-US" sz="2100" dirty="0"/>
              <a:t>, as well as load and refresh functions to update the data warehouse. 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The data are extracted using application program interfaces known as </a:t>
            </a:r>
            <a:r>
              <a:rPr lang="en-US" sz="2100" b="1" dirty="0">
                <a:solidFill>
                  <a:schemeClr val="accent2"/>
                </a:solidFill>
              </a:rPr>
              <a:t>gateways</a:t>
            </a:r>
            <a:r>
              <a:rPr lang="en-US" sz="2100" dirty="0"/>
              <a:t>. 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A gateway is supported by the underlying DBMS and allows client programs to generate SQL code to be executed at a server. 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Examples of gateways include ODBC (Open Database Connection) and OLEDB (Open Linking and Embedding for Databases) by Microsoft and JDBC (Java Database Connection). </a:t>
            </a:r>
          </a:p>
          <a:p>
            <a:pPr lvl="1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This tier also </a:t>
            </a:r>
            <a:r>
              <a:rPr lang="en-US" sz="2100" b="1" dirty="0">
                <a:solidFill>
                  <a:schemeClr val="accent2"/>
                </a:solidFill>
              </a:rPr>
              <a:t>contains a metadata repository</a:t>
            </a:r>
            <a:r>
              <a:rPr lang="en-US" sz="2100" dirty="0"/>
              <a:t>, which stores information about the data warehouse and its contents.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1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Middle tier: 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middle tier is an OLAP (Online Analytical Processing Server) that is typically implemented using either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relational OLAP </a:t>
            </a:r>
            <a:r>
              <a:rPr lang="en-US" b="1" dirty="0"/>
              <a:t>(ROLAP</a:t>
            </a:r>
            <a:r>
              <a:rPr lang="en-US" dirty="0"/>
              <a:t>) model, that is, an extended relational DBMS that maps operations on multidimensional data to standard relational operations or,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multidimensional OLAP </a:t>
            </a:r>
            <a:r>
              <a:rPr lang="en-US" b="1" dirty="0"/>
              <a:t>(MOLAP) </a:t>
            </a:r>
            <a:r>
              <a:rPr lang="en-US" dirty="0"/>
              <a:t>model, that is, a special-purpose server that directly implements multidimensional data and operations.</a:t>
            </a:r>
          </a:p>
          <a:p>
            <a:r>
              <a:rPr lang="en-US" b="1" dirty="0"/>
              <a:t>Top tier: 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The top tier is a front-end client layer, which contains </a:t>
            </a:r>
            <a:r>
              <a:rPr lang="en-US" b="1" dirty="0">
                <a:solidFill>
                  <a:schemeClr val="accent2"/>
                </a:solidFill>
              </a:rPr>
              <a:t>query and reporting tools, analysis tools, and/or data mining tools</a:t>
            </a:r>
            <a:r>
              <a:rPr lang="en-US" dirty="0"/>
              <a:t>.	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7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(</a:t>
            </a:r>
            <a:r>
              <a:rPr lang="en-US" b="1" dirty="0"/>
              <a:t>O</a:t>
            </a:r>
            <a:r>
              <a:rPr lang="en-US" dirty="0"/>
              <a:t>n-</a:t>
            </a:r>
            <a:r>
              <a:rPr lang="en-US" b="1" dirty="0"/>
              <a:t>L</a:t>
            </a:r>
            <a:r>
              <a:rPr lang="en-US" dirty="0"/>
              <a:t>ine </a:t>
            </a:r>
            <a:r>
              <a:rPr lang="en-US" b="1" dirty="0"/>
              <a:t>A</a:t>
            </a:r>
            <a:r>
              <a:rPr lang="en-US" dirty="0"/>
              <a:t>nalytical </a:t>
            </a:r>
            <a:r>
              <a:rPr lang="en-US" b="1" dirty="0"/>
              <a:t>P</a:t>
            </a:r>
            <a:r>
              <a:rPr lang="en-US" dirty="0"/>
              <a:t>rocessing)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OLAP is characterized by relatively </a:t>
            </a:r>
            <a:r>
              <a:rPr lang="en-US" b="1" dirty="0">
                <a:solidFill>
                  <a:schemeClr val="accent2"/>
                </a:solidFill>
              </a:rPr>
              <a:t>low volume of transactions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Queries are often </a:t>
            </a:r>
            <a:r>
              <a:rPr lang="en-US" b="1" dirty="0">
                <a:solidFill>
                  <a:schemeClr val="accent2"/>
                </a:solidFill>
              </a:rPr>
              <a:t>very complex and involve aggregations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For OLAP systems a </a:t>
            </a:r>
            <a:r>
              <a:rPr lang="en-US" b="1" dirty="0">
                <a:solidFill>
                  <a:schemeClr val="accent2"/>
                </a:solidFill>
              </a:rPr>
              <a:t>response time is an effectiveness measure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OLAP applications are widely used by Data Mining techniques.</a:t>
            </a:r>
          </a:p>
          <a:p>
            <a:pPr algn="just"/>
            <a:r>
              <a:rPr lang="en-US" dirty="0"/>
              <a:t>In OLAP database there is </a:t>
            </a:r>
            <a:r>
              <a:rPr lang="en-US" b="1" dirty="0">
                <a:solidFill>
                  <a:schemeClr val="accent2"/>
                </a:solidFill>
              </a:rPr>
              <a:t>aggregated, historical data, stored in multi-dimensional</a:t>
            </a:r>
            <a:r>
              <a:rPr lang="en-US" dirty="0"/>
              <a:t> schemas (usually star schema).</a:t>
            </a:r>
          </a:p>
        </p:txBody>
      </p:sp>
    </p:spTree>
    <p:extLst>
      <p:ext uri="{BB962C8B-B14F-4D97-AF65-F5344CB8AC3E}">
        <p14:creationId xmlns:p14="http://schemas.microsoft.com/office/powerpoint/2010/main" val="251307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OLTP (</a:t>
            </a:r>
            <a:r>
              <a:rPr lang="en-US" b="1" dirty="0"/>
              <a:t>O</a:t>
            </a:r>
            <a:r>
              <a:rPr lang="en-US" dirty="0"/>
              <a:t>n-</a:t>
            </a:r>
            <a:r>
              <a:rPr lang="en-US" b="1" dirty="0"/>
              <a:t>L</a:t>
            </a:r>
            <a:r>
              <a:rPr lang="en-US" dirty="0"/>
              <a:t>ine </a:t>
            </a:r>
            <a:r>
              <a:rPr lang="en-US" b="1" dirty="0"/>
              <a:t>T</a:t>
            </a:r>
            <a:r>
              <a:rPr lang="en-US" dirty="0"/>
              <a:t>ransaction </a:t>
            </a:r>
            <a:r>
              <a:rPr lang="en-US" b="1" dirty="0"/>
              <a:t>P</a:t>
            </a:r>
            <a:r>
              <a:rPr lang="en-US" dirty="0"/>
              <a:t>rocessing)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is characterized by a </a:t>
            </a:r>
            <a:r>
              <a:rPr lang="en-US" b="1" dirty="0">
                <a:solidFill>
                  <a:schemeClr val="accent2"/>
                </a:solidFill>
              </a:rPr>
              <a:t>large number of short on-line transactions </a:t>
            </a:r>
            <a:r>
              <a:rPr lang="en-US" dirty="0"/>
              <a:t>(INSERT, UPDATE, DELETE).</a:t>
            </a:r>
          </a:p>
          <a:p>
            <a:pPr algn="just"/>
            <a:r>
              <a:rPr lang="en-US" dirty="0"/>
              <a:t>The main emphasis for OLTP systems is put on very fast query processing, maintaining data integrity in multi-access environments and an effectiveness measured by number of transactions per second. </a:t>
            </a:r>
          </a:p>
          <a:p>
            <a:pPr algn="just"/>
            <a:r>
              <a:rPr lang="en-US" dirty="0"/>
              <a:t>In OLTP database, </a:t>
            </a:r>
            <a:r>
              <a:rPr lang="en-US" b="1" dirty="0">
                <a:solidFill>
                  <a:schemeClr val="accent2"/>
                </a:solidFill>
              </a:rPr>
              <a:t>there is detailed and current data</a:t>
            </a:r>
            <a:r>
              <a:rPr lang="en-US" dirty="0"/>
              <a:t>, and schema used to store transactional databases is the entity model (usually 3NF). </a:t>
            </a:r>
          </a:p>
        </p:txBody>
      </p:sp>
    </p:spTree>
    <p:extLst>
      <p:ext uri="{BB962C8B-B14F-4D97-AF65-F5344CB8AC3E}">
        <p14:creationId xmlns:p14="http://schemas.microsoft.com/office/powerpoint/2010/main" val="18159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OLTP v/s OLAP (Understanding)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814219"/>
              </p:ext>
            </p:extLst>
          </p:nvPr>
        </p:nvGraphicFramePr>
        <p:xfrm>
          <a:off x="457200" y="1066800"/>
          <a:ext cx="8267700" cy="4441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4243238219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4193970856"/>
                    </a:ext>
                  </a:extLst>
                </a:gridCol>
              </a:tblGrid>
              <a:tr h="376777">
                <a:tc>
                  <a:txBody>
                    <a:bodyPr/>
                    <a:lstStyle/>
                    <a:p>
                      <a:r>
                        <a:rPr lang="en-US" dirty="0"/>
                        <a:t>OLTP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61180"/>
                  </a:ext>
                </a:extLst>
              </a:tr>
              <a:tr h="65032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Many Short Transactions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(Queries + Updates)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 Transactions (Complex Queries)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54020"/>
                  </a:ext>
                </a:extLst>
              </a:tr>
              <a:tr h="1486463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account balance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Enroll in course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book to shopping 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total sales for each department in each month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top-selling books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 classes with fewer</a:t>
                      </a:r>
                      <a:r>
                        <a:rPr lang="gu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than 10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01288"/>
                  </a:ext>
                </a:extLst>
              </a:tr>
              <a:tr h="65032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Queries touch small amount of data (one record or few records)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Queries touch large amount of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47487"/>
                  </a:ext>
                </a:extLst>
              </a:tr>
              <a:tr h="65032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Updates are frequent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Updates are infrequent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11099"/>
                  </a:ext>
                </a:extLst>
              </a:tr>
              <a:tr h="376777"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1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18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OLTP v/s OLAP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780271"/>
              </p:ext>
            </p:extLst>
          </p:nvPr>
        </p:nvGraphicFramePr>
        <p:xfrm>
          <a:off x="190500" y="990600"/>
          <a:ext cx="87630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17306494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4243238219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4193970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6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Characteristic 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 processing informational processing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 Analysis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54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Orientation 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0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Clerk, DBA, database 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 worker (e.g., manager, executive, analyst)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94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day-to-day operations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long-term informational requirements, decision support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21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 design 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 based,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application-oriented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Star/snowflake,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subject-oriented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54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Current; guaranteed up-to-date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Historical; accuracy maintained 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 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2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Summarization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Primitive, highly detailed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Summarized, consolidated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4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 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Detailed, flat 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Summarized, multidimensional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3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of work 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Short, simple transaction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query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9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Read/write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Mostly read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1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4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11326</TotalTime>
  <Words>1809</Words>
  <Application>Microsoft Office PowerPoint</Application>
  <PresentationFormat>On-screen Show (4:3)</PresentationFormat>
  <Paragraphs>225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Open Sans Extrabold</vt:lpstr>
      <vt:lpstr>Wingdings</vt:lpstr>
      <vt:lpstr>ZapfDingbatsITC</vt:lpstr>
      <vt:lpstr>Office Theme</vt:lpstr>
      <vt:lpstr>PowerPoint Presentation</vt:lpstr>
      <vt:lpstr>Outline</vt:lpstr>
      <vt:lpstr>Data Warehouse Architecture</vt:lpstr>
      <vt:lpstr>Data Warehouse Architecture</vt:lpstr>
      <vt:lpstr>Data Warehouse Architecture</vt:lpstr>
      <vt:lpstr>OLAP (On-Line Analytical Processing)</vt:lpstr>
      <vt:lpstr>OLTP (On-Line Transaction Processing)</vt:lpstr>
      <vt:lpstr>OLTP v/s OLAP (Understanding)</vt:lpstr>
      <vt:lpstr>OLTP v/s OLAP</vt:lpstr>
      <vt:lpstr>Data Warehouse Schema Architecture</vt:lpstr>
      <vt:lpstr>Star Schema</vt:lpstr>
      <vt:lpstr>Star Schema - Example</vt:lpstr>
      <vt:lpstr>Snowflake Schema  </vt:lpstr>
      <vt:lpstr>Snowflake Schema - Example</vt:lpstr>
      <vt:lpstr>Snowflake Schema - Example</vt:lpstr>
      <vt:lpstr>Fact Constellation Schema</vt:lpstr>
      <vt:lpstr>Fact Constellation Schema</vt:lpstr>
      <vt:lpstr>Fact Constellation Schema</vt:lpstr>
      <vt:lpstr>OLAP Operations</vt:lpstr>
      <vt:lpstr>Roll up – OLAP Operation</vt:lpstr>
      <vt:lpstr>Roll up – OLAP Operation</vt:lpstr>
      <vt:lpstr>Drill Down – OLAP Operation</vt:lpstr>
      <vt:lpstr>Drill Down – OLAP Operation</vt:lpstr>
      <vt:lpstr>Slice – OLAP Operation</vt:lpstr>
      <vt:lpstr>Slice – OLAP Operation</vt:lpstr>
      <vt:lpstr>Dice – OLAP Operation</vt:lpstr>
      <vt:lpstr>Dice – OLAP Operation</vt:lpstr>
      <vt:lpstr>Pivot – OLAP Operation</vt:lpstr>
      <vt:lpstr>OLAP Servers</vt:lpstr>
      <vt:lpstr>Relational OLAP (ROLAP) </vt:lpstr>
      <vt:lpstr>Multidimensional OLAP (MOLAP) </vt:lpstr>
      <vt:lpstr>Hybrid OLAP (HOLAP)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Naimish Vadodariya</cp:lastModifiedBy>
  <cp:revision>2358</cp:revision>
  <dcterms:created xsi:type="dcterms:W3CDTF">2013-05-17T03:00:03Z</dcterms:created>
  <dcterms:modified xsi:type="dcterms:W3CDTF">2019-10-03T05:34:13Z</dcterms:modified>
</cp:coreProperties>
</file>