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20" r:id="rId2"/>
    <p:sldId id="379" r:id="rId3"/>
    <p:sldId id="460" r:id="rId4"/>
    <p:sldId id="549" r:id="rId5"/>
    <p:sldId id="552" r:id="rId6"/>
    <p:sldId id="553" r:id="rId7"/>
    <p:sldId id="597" r:id="rId8"/>
    <p:sldId id="596" r:id="rId9"/>
    <p:sldId id="554" r:id="rId10"/>
    <p:sldId id="598" r:id="rId11"/>
    <p:sldId id="556" r:id="rId12"/>
    <p:sldId id="622" r:id="rId13"/>
    <p:sldId id="623" r:id="rId14"/>
    <p:sldId id="624" r:id="rId15"/>
    <p:sldId id="625" r:id="rId16"/>
    <p:sldId id="626" r:id="rId17"/>
    <p:sldId id="607" r:id="rId18"/>
    <p:sldId id="601" r:id="rId19"/>
    <p:sldId id="602" r:id="rId20"/>
    <p:sldId id="603" r:id="rId21"/>
    <p:sldId id="604" r:id="rId22"/>
    <p:sldId id="605" r:id="rId23"/>
    <p:sldId id="609" r:id="rId24"/>
    <p:sldId id="599" r:id="rId25"/>
    <p:sldId id="567" r:id="rId26"/>
    <p:sldId id="618" r:id="rId27"/>
    <p:sldId id="550" r:id="rId28"/>
    <p:sldId id="613" r:id="rId29"/>
    <p:sldId id="568" r:id="rId30"/>
    <p:sldId id="612" r:id="rId31"/>
    <p:sldId id="619" r:id="rId32"/>
    <p:sldId id="615" r:id="rId33"/>
    <p:sldId id="614" r:id="rId34"/>
    <p:sldId id="616" r:id="rId35"/>
    <p:sldId id="628" r:id="rId36"/>
    <p:sldId id="547" r:id="rId37"/>
    <p:sldId id="546" r:id="rId38"/>
    <p:sldId id="620" r:id="rId39"/>
    <p:sldId id="621" r:id="rId40"/>
    <p:sldId id="572" r:id="rId41"/>
    <p:sldId id="573" r:id="rId42"/>
    <p:sldId id="574" r:id="rId43"/>
    <p:sldId id="575" r:id="rId44"/>
    <p:sldId id="576" r:id="rId45"/>
    <p:sldId id="584" r:id="rId46"/>
    <p:sldId id="585" r:id="rId47"/>
    <p:sldId id="587" r:id="rId48"/>
    <p:sldId id="583" r:id="rId49"/>
    <p:sldId id="548" r:id="rId50"/>
    <p:sldId id="588" r:id="rId51"/>
    <p:sldId id="589" r:id="rId52"/>
    <p:sldId id="590" r:id="rId53"/>
    <p:sldId id="591" r:id="rId54"/>
    <p:sldId id="592" r:id="rId55"/>
    <p:sldId id="57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FJPhrmVdN+9DQ8gw2SnLA==" hashData="K/gdMoqSeDtPMcQD+a7p1/4rkVztqfEfcTtS7I9V0XJZ8nX3neDcQFU7Y9vLBSaBLmdUlwGMAgUk92uQaxapr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5FDFD"/>
    <a:srgbClr val="E7F2FF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4343" autoAdjust="0"/>
  </p:normalViewPr>
  <p:slideViewPr>
    <p:cSldViewPr>
      <p:cViewPr varScale="1">
        <p:scale>
          <a:sx n="81" d="100"/>
          <a:sy n="81" d="100"/>
        </p:scale>
        <p:origin x="105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44313435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4 –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Data Preprocessing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648200" y="6513611"/>
            <a:ext cx="533400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88883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65304" y="986564"/>
            <a:ext cx="9209304" cy="4884873"/>
            <a:chOff x="-65304" y="986564"/>
            <a:chExt cx="9209304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Prof. Naimish R. Vadodariya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702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8866215253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naimish.vadodariya@darshan.ac.in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5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65304" y="986564"/>
              <a:ext cx="9209304" cy="3628907"/>
              <a:chOff x="-65304" y="986564"/>
              <a:chExt cx="9209304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sz="2000" b="1" dirty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2170715 – Data Mining &amp; Business Intelligence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-65304" y="2475821"/>
                <a:ext cx="492999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Unit-4</a:t>
                </a:r>
              </a:p>
              <a:p>
                <a:pPr lvl="0" algn="ctr">
                  <a:defRPr/>
                </a:pPr>
                <a:r>
                  <a:rPr lang="en-US" sz="3200" b="1" dirty="0">
                    <a:solidFill>
                      <a:schemeClr val="bg1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 Pre-processing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389904" y="2740415"/>
                <a:ext cx="262082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E8445A6-5FE3-42E3-AB56-62CB3BC208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79" y="181129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3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</a:t>
            </a:r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62200" y="1524000"/>
            <a:ext cx="4267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Find mode.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12, 12 15, 11, 11, 7, 13, 7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62200" y="2882994"/>
            <a:ext cx="4267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7, 11, 12         Mode 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altLang="en-US" sz="1600" b="1" dirty="0" err="1">
                <a:solidFill>
                  <a:schemeClr val="tx2"/>
                </a:solidFill>
                <a:latin typeface="+mj-lt"/>
              </a:rPr>
              <a:t>Trimodal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en-US" altLang="en-US" sz="1600" dirty="0">
                <a:solidFill>
                  <a:schemeClr val="accent1"/>
                </a:solidFill>
                <a:latin typeface="+mj-lt"/>
              </a:rPr>
              <a:t> 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989696" y="3045693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362200" y="3800627"/>
            <a:ext cx="4267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Find mode.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12, 15, 11, 10, 7, 14, 13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362200" y="5166811"/>
            <a:ext cx="4267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No Mode </a:t>
            </a:r>
            <a:r>
              <a:rPr lang="en-US" altLang="en-US" sz="1600" dirty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2246999"/>
            <a:ext cx="10668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2236856"/>
            <a:ext cx="10668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57800" y="2236856"/>
            <a:ext cx="381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00633" y="2246999"/>
            <a:ext cx="381000" cy="44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29" y="1658043"/>
            <a:ext cx="978408" cy="9784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29" y="3934670"/>
            <a:ext cx="978408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7" grpId="0" animBg="1"/>
      <p:bldP spid="5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The range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of a set of data is the </a:t>
            </a:r>
            <a:r>
              <a:rPr lang="en-US" altLang="en-US" b="1" dirty="0">
                <a:solidFill>
                  <a:schemeClr val="accent2"/>
                </a:solidFill>
              </a:rPr>
              <a:t>difference</a:t>
            </a:r>
            <a:r>
              <a:rPr lang="en-US" altLang="en-US" dirty="0"/>
              <a:t> between the </a:t>
            </a:r>
            <a:r>
              <a:rPr lang="en-US" altLang="en-US" b="1" dirty="0">
                <a:solidFill>
                  <a:schemeClr val="accent2"/>
                </a:solidFill>
              </a:rPr>
              <a:t>largest and the smallest number in the set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u="sng" dirty="0"/>
              <a:t>Example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en-US" sz="2000" dirty="0"/>
              <a:t>Find range for given data 40, 30, 43, 48, 26, 50, 55, 40, 34, 42, 47, 50</a:t>
            </a:r>
          </a:p>
          <a:p>
            <a:pPr marL="0" indent="0" algn="ctr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/>
              <a:t>In our example </a:t>
            </a:r>
            <a:r>
              <a:rPr lang="en-US" altLang="en-US" b="1" dirty="0">
                <a:solidFill>
                  <a:schemeClr val="accent2"/>
                </a:solidFill>
              </a:rPr>
              <a:t>largest number is 55</a:t>
            </a:r>
            <a:r>
              <a:rPr lang="en-US" altLang="en-US" dirty="0"/>
              <a:t>, and subtract the </a:t>
            </a:r>
            <a:r>
              <a:rPr lang="en-US" altLang="en-US" b="1" dirty="0">
                <a:solidFill>
                  <a:schemeClr val="accent2"/>
                </a:solidFill>
              </a:rPr>
              <a:t>smallest number is 26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95624" y="5257800"/>
            <a:ext cx="3686175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55 – 26 =</a:t>
            </a:r>
            <a:r>
              <a:rPr lang="en-US" altLang="en-US" sz="30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29      Range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6800" y="2916198"/>
            <a:ext cx="7315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First, arrange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data</a:t>
            </a:r>
            <a:r>
              <a:rPr lang="en-US" altLang="en-US" sz="3000" dirty="0">
                <a:latin typeface="+mj-lt"/>
              </a:rPr>
              <a:t> in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ascending order</a:t>
            </a:r>
            <a:r>
              <a:rPr lang="en-US" altLang="en-US" sz="3000" dirty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>
                <a:latin typeface="+mj-lt"/>
              </a:rPr>
              <a:t>26, 30, 34, 40, 40, 42, 43, 47, 48, 50, 50, 55</a:t>
            </a:r>
            <a:endParaRPr lang="en-US" altLang="en-US" sz="3000" dirty="0">
              <a:latin typeface="+mj-lt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181600" y="5420499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Standard Deviation is a measure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how spread out any data are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Its symbol is </a:t>
                </a:r>
                <a:r>
                  <a:rPr lang="en-US" b="1" dirty="0">
                    <a:solidFill>
                      <a:schemeClr val="accent2"/>
                    </a:solidFill>
                  </a:rPr>
                  <a:t>σ</a:t>
                </a:r>
                <a:r>
                  <a:rPr lang="en-US" dirty="0"/>
                  <a:t> (the Greek letter sigma).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b="1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b="1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 i="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𝒎𝒆𝒂𝒏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>
                  <a:latin typeface="+mn-lt"/>
                </a:endParaRPr>
              </a:p>
              <a:p>
                <a:pPr algn="just"/>
                <a:r>
                  <a:rPr lang="en-US" dirty="0"/>
                  <a:t>Standard Deviation is </a:t>
                </a:r>
                <a:r>
                  <a:rPr lang="en-US" b="1" dirty="0">
                    <a:solidFill>
                      <a:schemeClr val="accent2"/>
                    </a:solidFill>
                  </a:rPr>
                  <a:t>Square root of sample variance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2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deviation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Variance</a:t>
            </a:r>
            <a:r>
              <a:rPr lang="en-US" dirty="0"/>
              <a:t> is defined as: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603802"/>
            <a:ext cx="70485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The average of the </a:t>
            </a:r>
            <a:r>
              <a:rPr lang="en-US" sz="2400" b="1" dirty="0">
                <a:solidFill>
                  <a:schemeClr val="accent2"/>
                </a:solidFill>
              </a:rPr>
              <a:t>squared</a:t>
            </a:r>
            <a:r>
              <a:rPr lang="en-US" sz="2400" dirty="0"/>
              <a:t> differences from the Mean.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334399"/>
            <a:ext cx="4757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To calculate the variance follow these steps: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862471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Calculate the mean</a:t>
            </a:r>
            <a:r>
              <a:rPr lang="en-US" sz="2400" b="1" dirty="0"/>
              <a:t>, x</a:t>
            </a:r>
            <a:r>
              <a:rPr lang="en-US" sz="2400" dirty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Write a table that subtracts the mean from each observed value.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Square each of the differences, add this column.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Divide by </a:t>
            </a:r>
            <a:r>
              <a:rPr lang="en-US" sz="2400" b="1" dirty="0"/>
              <a:t>n -1 </a:t>
            </a:r>
            <a:r>
              <a:rPr lang="en-US" sz="2400" dirty="0"/>
              <a:t>where </a:t>
            </a:r>
            <a:r>
              <a:rPr lang="en-US" sz="2400" b="1" dirty="0"/>
              <a:t>n </a:t>
            </a:r>
            <a:r>
              <a:rPr lang="en-US" sz="2400" dirty="0"/>
              <a:t>is the number of items in the </a:t>
            </a:r>
            <a:r>
              <a:rPr lang="en-US" sz="2400" b="1" dirty="0"/>
              <a:t>sample</a:t>
            </a:r>
            <a:r>
              <a:rPr lang="en-US" sz="2400" dirty="0"/>
              <a:t>, this is the </a:t>
            </a:r>
            <a:r>
              <a:rPr lang="en-US" sz="2400" b="1" dirty="0"/>
              <a:t>variance </a:t>
            </a:r>
            <a:r>
              <a:rPr lang="en-US" sz="2400" dirty="0"/>
              <a:t>(In actual case take n).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To get the </a:t>
            </a:r>
            <a:r>
              <a:rPr lang="en-US" sz="2400" b="1" dirty="0"/>
              <a:t>standard deviation </a:t>
            </a:r>
            <a:r>
              <a:rPr lang="en-US" sz="2400" dirty="0"/>
              <a:t>we take the </a:t>
            </a:r>
            <a:r>
              <a:rPr lang="en-US" sz="2400" b="1" dirty="0"/>
              <a:t>square root </a:t>
            </a:r>
            <a:r>
              <a:rPr lang="en-US" sz="2400" dirty="0"/>
              <a:t>of the variance. </a:t>
            </a:r>
          </a:p>
        </p:txBody>
      </p:sp>
    </p:spTree>
    <p:extLst>
      <p:ext uri="{BB962C8B-B14F-4D97-AF65-F5344CB8AC3E}">
        <p14:creationId xmlns:p14="http://schemas.microsoft.com/office/powerpoint/2010/main" val="24716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deviation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owner of the Indian restaurant is interested in how much people spend at the restaurant. </a:t>
            </a:r>
          </a:p>
          <a:p>
            <a:pPr algn="just"/>
            <a:r>
              <a:rPr lang="en-US" dirty="0"/>
              <a:t>He examines </a:t>
            </a:r>
            <a:r>
              <a:rPr lang="en-US" b="1" dirty="0"/>
              <a:t>10 </a:t>
            </a:r>
            <a:r>
              <a:rPr lang="en-US" dirty="0"/>
              <a:t>randomly selected receipts for parties and writes down the following data. </a:t>
            </a:r>
          </a:p>
          <a:p>
            <a:pPr marL="0" indent="0" algn="ctr">
              <a:buNone/>
            </a:pPr>
            <a:r>
              <a:rPr lang="en-US" b="1" dirty="0"/>
              <a:t>44, 50, 38, 96, 42, 47, 40, 39, 46, 50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Find out Mean (1</a:t>
            </a:r>
            <a:r>
              <a:rPr lang="en-US" baseline="30000" dirty="0"/>
              <a:t>st</a:t>
            </a:r>
            <a:r>
              <a:rPr lang="en-US" dirty="0"/>
              <a:t> step)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Mean is </a:t>
            </a:r>
            <a:r>
              <a:rPr lang="en-US" b="1" dirty="0"/>
              <a:t>49.2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Write a table that subtracts the mean from each observed value. (2</a:t>
            </a:r>
            <a:r>
              <a:rPr lang="en-US" baseline="30000" dirty="0"/>
              <a:t>nd</a:t>
            </a:r>
            <a:r>
              <a:rPr lang="en-US" dirty="0"/>
              <a:t> step)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3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deviation – example (Cont..)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8910"/>
              </p:ext>
            </p:extLst>
          </p:nvPr>
        </p:nvGraphicFramePr>
        <p:xfrm>
          <a:off x="1219200" y="1066800"/>
          <a:ext cx="5257801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283">
                  <a:extLst>
                    <a:ext uri="{9D8B030D-6E8A-4147-A177-3AD203B41FA5}">
                      <a16:colId xmlns:a16="http://schemas.microsoft.com/office/drawing/2014/main" val="3934662259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3109777362"/>
                    </a:ext>
                  </a:extLst>
                </a:gridCol>
                <a:gridCol w="2431733">
                  <a:extLst>
                    <a:ext uri="{9D8B030D-6E8A-4147-A177-3AD203B41FA5}">
                      <a16:colId xmlns:a16="http://schemas.microsoft.com/office/drawing/2014/main" val="4210675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–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X – Mean )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2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7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38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2190.24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36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3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27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01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0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369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2600.4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6031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990" y="10668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 : 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1071349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 : 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81800" y="1609298"/>
                <a:ext cx="2171700" cy="11667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2600.4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S</a:t>
                </a:r>
                <a:r>
                  <a:rPr lang="en-US" b="1" baseline="30000" dirty="0"/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/>
                  <a:t>288.7 ~ 289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09298"/>
                <a:ext cx="2171700" cy="1166730"/>
              </a:xfrm>
              <a:prstGeom prst="rect">
                <a:avLst/>
              </a:prstGeom>
              <a:blipFill rotWithShape="0">
                <a:blip r:embed="rId2"/>
                <a:stretch>
                  <a:fillRect l="-2235" b="-72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781800" y="3089926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 : 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81800" y="3627875"/>
                <a:ext cx="2171700" cy="672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30000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289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b="1" dirty="0"/>
                  <a:t>S</a:t>
                </a:r>
                <a:r>
                  <a:rPr lang="en-US" b="1" baseline="30000" dirty="0"/>
                  <a:t>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17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627875"/>
                <a:ext cx="2171700" cy="672428"/>
              </a:xfrm>
              <a:prstGeom prst="rect">
                <a:avLst/>
              </a:prstGeom>
              <a:blipFill rotWithShape="0">
                <a:blip r:embed="rId3"/>
                <a:stretch>
                  <a:fillRect l="-2235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deviation – example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Standard deviation can be thought of measuring </a:t>
            </a:r>
            <a:r>
              <a:rPr lang="en-US" b="1" dirty="0">
                <a:solidFill>
                  <a:schemeClr val="accent2"/>
                </a:solidFill>
              </a:rPr>
              <a:t>how far the data values lie from the mean</a:t>
            </a:r>
            <a:r>
              <a:rPr lang="en-US" dirty="0"/>
              <a:t>, we take the mean and move on standard deviation in either direction. 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mean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for this example is </a:t>
            </a:r>
            <a:r>
              <a:rPr lang="en-US" b="1" dirty="0">
                <a:solidFill>
                  <a:schemeClr val="accent2"/>
                </a:solidFill>
              </a:rPr>
              <a:t>49.2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2"/>
                </a:solidFill>
              </a:rPr>
              <a:t>standard deviation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2"/>
                </a:solidFill>
              </a:rPr>
              <a:t>17</a:t>
            </a:r>
            <a:r>
              <a:rPr lang="en-US" dirty="0"/>
              <a:t>. </a:t>
            </a:r>
          </a:p>
          <a:p>
            <a:r>
              <a:rPr lang="en-US" dirty="0"/>
              <a:t>Now, 49.2 - 17 = 32.2 and 49.2 + 17 = 66.2 </a:t>
            </a:r>
          </a:p>
          <a:p>
            <a:pPr algn="just"/>
            <a:r>
              <a:rPr lang="en-US" dirty="0"/>
              <a:t>This means that most of the data probably spend between </a:t>
            </a:r>
            <a:r>
              <a:rPr lang="en-US" b="1" dirty="0"/>
              <a:t>32.2</a:t>
            </a:r>
            <a:r>
              <a:rPr lang="en-US" dirty="0"/>
              <a:t> and </a:t>
            </a:r>
            <a:r>
              <a:rPr lang="en-US" b="1" dirty="0"/>
              <a:t>66.2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all data are same then variance &amp; standard deviation is 0 (zero).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(Try it)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Mean, Median, Mode, Range, Variance &amp; Standard deviation .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13, 18, 13, 14, 13, 16, 14, 21, 13</a:t>
            </a:r>
            <a:endParaRPr lang="en-US" sz="2400" dirty="0"/>
          </a:p>
          <a:p>
            <a:r>
              <a:rPr lang="en-US" sz="2800" dirty="0"/>
              <a:t>Mean is </a:t>
            </a:r>
            <a:r>
              <a:rPr lang="en-US" sz="2800" b="1" dirty="0"/>
              <a:t>15</a:t>
            </a:r>
            <a:r>
              <a:rPr lang="en-US" sz="2800" dirty="0"/>
              <a:t>.</a:t>
            </a:r>
          </a:p>
          <a:p>
            <a:r>
              <a:rPr lang="en-US" sz="2800" dirty="0"/>
              <a:t>Median is </a:t>
            </a:r>
            <a:r>
              <a:rPr lang="en-US" sz="2800" b="1" dirty="0"/>
              <a:t>14</a:t>
            </a:r>
            <a:r>
              <a:rPr lang="en-US" sz="2800" dirty="0"/>
              <a:t>.</a:t>
            </a:r>
          </a:p>
          <a:p>
            <a:r>
              <a:rPr lang="en-US" sz="2800" dirty="0"/>
              <a:t>Mode is </a:t>
            </a:r>
            <a:r>
              <a:rPr lang="en-US" sz="2800" b="1" dirty="0"/>
              <a:t>13 &amp; 14 (Bimodal)</a:t>
            </a:r>
            <a:r>
              <a:rPr lang="en-US" sz="2800" dirty="0"/>
              <a:t>.</a:t>
            </a:r>
          </a:p>
          <a:p>
            <a:r>
              <a:rPr lang="en-US" sz="2800" dirty="0"/>
              <a:t>Range is </a:t>
            </a:r>
            <a:r>
              <a:rPr lang="en-US" sz="2800" b="1" dirty="0"/>
              <a:t>8</a:t>
            </a:r>
            <a:r>
              <a:rPr lang="en-US" sz="2800" dirty="0"/>
              <a:t>.</a:t>
            </a:r>
          </a:p>
          <a:p>
            <a:r>
              <a:rPr lang="en-US" sz="2800" dirty="0"/>
              <a:t>Variance is </a:t>
            </a:r>
            <a:r>
              <a:rPr lang="en-US" sz="2800" b="1" dirty="0"/>
              <a:t>289.</a:t>
            </a:r>
          </a:p>
          <a:p>
            <a:r>
              <a:rPr lang="en-US" sz="2800" dirty="0"/>
              <a:t>Standard deviation is </a:t>
            </a:r>
            <a:r>
              <a:rPr lang="en-US" sz="2800" b="1" dirty="0"/>
              <a:t>17.</a:t>
            </a:r>
          </a:p>
        </p:txBody>
      </p:sp>
    </p:spTree>
    <p:extLst>
      <p:ext uri="{BB962C8B-B14F-4D97-AF65-F5344CB8AC3E}">
        <p14:creationId xmlns:p14="http://schemas.microsoft.com/office/powerpoint/2010/main" val="28054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An attribute is a </a:t>
            </a:r>
            <a:r>
              <a:rPr lang="en-US" b="1" dirty="0">
                <a:solidFill>
                  <a:schemeClr val="accent2"/>
                </a:solidFill>
              </a:rPr>
              <a:t>property of the object.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It also represents different </a:t>
            </a:r>
            <a:r>
              <a:rPr lang="en-US" b="1" dirty="0">
                <a:solidFill>
                  <a:schemeClr val="accent2"/>
                </a:solidFill>
              </a:rPr>
              <a:t>features of the object</a:t>
            </a:r>
            <a:r>
              <a:rPr lang="en-US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/>
              <a:t>E.g.</a:t>
            </a:r>
            <a:r>
              <a:rPr lang="en-US" dirty="0"/>
              <a:t> Person </a:t>
            </a:r>
            <a:r>
              <a:rPr lang="en-US" dirty="0">
                <a:sym typeface="Wingdings" panose="05000000000000000000" pitchFamily="2" charset="2"/>
              </a:rPr>
              <a:t>  Name, Age, Qualification etc.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Attribute types can be divided into four categories.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Nominal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Ordinal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Interval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Ratio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2022144"/>
            <a:ext cx="3124200" cy="318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Nominal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Nominal attributes are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named</a:t>
            </a:r>
            <a:r>
              <a:rPr lang="en-US" b="1" dirty="0"/>
              <a:t> </a:t>
            </a:r>
            <a:r>
              <a:rPr lang="en-US" dirty="0"/>
              <a:t>attributes which can be </a:t>
            </a:r>
            <a:r>
              <a:rPr lang="en-US" b="1" dirty="0">
                <a:solidFill>
                  <a:schemeClr val="accent2"/>
                </a:solidFill>
              </a:rPr>
              <a:t>separated into discrete (individual) categories</a:t>
            </a:r>
            <a:r>
              <a:rPr lang="en-US" dirty="0"/>
              <a:t> which do not overlap.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Nominal attributes values also called as </a:t>
            </a:r>
            <a:r>
              <a:rPr lang="en-US" b="1" dirty="0">
                <a:solidFill>
                  <a:schemeClr val="accent2"/>
                </a:solidFill>
              </a:rPr>
              <a:t>distinct values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/>
              <a:t>Example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u="sng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24600" y="284897"/>
            <a:ext cx="2247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Attribute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2409524" cy="16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17" y="2971800"/>
            <a:ext cx="2580952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to preprocess data? </a:t>
            </a:r>
          </a:p>
          <a:p>
            <a:r>
              <a:rPr lang="en-US" dirty="0"/>
              <a:t>Mean, median, mode &amp; range</a:t>
            </a:r>
          </a:p>
          <a:p>
            <a:r>
              <a:rPr lang="en-US" dirty="0"/>
              <a:t>Attribute types</a:t>
            </a:r>
          </a:p>
          <a:p>
            <a:r>
              <a:rPr lang="en-US" dirty="0"/>
              <a:t>Data preprocessing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cleaning 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integration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transformation 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reduction 	</a:t>
            </a:r>
          </a:p>
          <a:p>
            <a:r>
              <a:rPr lang="en-US" dirty="0"/>
              <a:t>Data mining task primitives 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Ordinal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Ordinal attribute is the </a:t>
            </a:r>
            <a:r>
              <a:rPr lang="en-US" b="1" dirty="0">
                <a:solidFill>
                  <a:schemeClr val="accent2"/>
                </a:solidFill>
              </a:rPr>
              <a:t>order of the values, </a:t>
            </a:r>
            <a:r>
              <a:rPr lang="en-US" dirty="0"/>
              <a:t>that’s important and significant, but the differences between each one is not really known.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/>
              <a:t>Example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/>
              <a:t>Rankings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,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,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>
                <a:sym typeface="Wingdings" panose="05000000000000000000" pitchFamily="2" charset="2"/>
              </a:rPr>
              <a:t>Ratings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We know that a 5 star is better than a 2</a:t>
            </a:r>
            <a:r>
              <a:rPr lang="en-US" baseline="30000" dirty="0"/>
              <a:t> </a:t>
            </a:r>
            <a:r>
              <a:rPr lang="en-US" dirty="0"/>
              <a:t>star or 3</a:t>
            </a:r>
            <a:r>
              <a:rPr lang="en-US" baseline="30000" dirty="0"/>
              <a:t> </a:t>
            </a:r>
            <a:r>
              <a:rPr lang="en-US" dirty="0"/>
              <a:t>star, but we don’t know and cannot quantify–how much better it is?</a:t>
            </a:r>
          </a:p>
          <a:p>
            <a:pPr marL="0" indent="0" algn="just">
              <a:buNone/>
            </a:pPr>
            <a:endParaRPr lang="en-US" u="sng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u="sng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24600" y="284897"/>
            <a:ext cx="2247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Attribute Types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221776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56066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5-Point Star 12"/>
          <p:cNvSpPr/>
          <p:nvPr/>
        </p:nvSpPr>
        <p:spPr>
          <a:xfrm>
            <a:off x="290356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5-Point Star 7"/>
          <p:cNvSpPr/>
          <p:nvPr/>
        </p:nvSpPr>
        <p:spPr>
          <a:xfrm>
            <a:off x="342900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77190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5-Point Star 9"/>
          <p:cNvSpPr/>
          <p:nvPr/>
        </p:nvSpPr>
        <p:spPr>
          <a:xfrm>
            <a:off x="4114800" y="3352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5-Point Star 10"/>
          <p:cNvSpPr/>
          <p:nvPr/>
        </p:nvSpPr>
        <p:spPr>
          <a:xfrm>
            <a:off x="4457700" y="336986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5-Point Star 13"/>
          <p:cNvSpPr/>
          <p:nvPr/>
        </p:nvSpPr>
        <p:spPr>
          <a:xfrm>
            <a:off x="4800600" y="336986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173104" y="3352800"/>
            <a:ext cx="152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56488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8" grpId="0" animBg="1"/>
      <p:bldP spid="9" grpId="0" animBg="1"/>
      <p:bldP spid="10" grpId="0" animBg="1"/>
      <p:bldP spid="11" grpId="0" animBg="1"/>
      <p:bldP spid="14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Interval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Interval attribute comes in the form of a </a:t>
            </a:r>
            <a:r>
              <a:rPr lang="en-US" b="1" dirty="0">
                <a:solidFill>
                  <a:schemeClr val="accent2"/>
                </a:solidFill>
              </a:rPr>
              <a:t>numerical value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accent2"/>
                </a:solidFill>
              </a:rPr>
              <a:t>difference</a:t>
            </a:r>
            <a:r>
              <a:rPr lang="en-US" dirty="0"/>
              <a:t> between points is </a:t>
            </a:r>
            <a:r>
              <a:rPr lang="en-US" b="1" dirty="0">
                <a:solidFill>
                  <a:schemeClr val="accent2"/>
                </a:solidFill>
              </a:rPr>
              <a:t>meaningful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/>
              <a:t>Example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/>
              <a:t>Temperature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10°-20°, 30°-50°, 35°-45°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>
                <a:sym typeface="Wingdings" panose="05000000000000000000" pitchFamily="2" charset="2"/>
              </a:rPr>
              <a:t>Calendar Dates </a:t>
            </a:r>
            <a:r>
              <a:rPr lang="en-US" dirty="0">
                <a:sym typeface="Wingdings" panose="05000000000000000000" pitchFamily="2" charset="2"/>
              </a:rPr>
              <a:t> 15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– 22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, 10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– 30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u="sng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We can not find true zero (absolute) value with interval attributes.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24600" y="284897"/>
            <a:ext cx="2247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Attribute Types</a:t>
            </a:r>
          </a:p>
        </p:txBody>
      </p:sp>
    </p:spTree>
    <p:extLst>
      <p:ext uri="{BB962C8B-B14F-4D97-AF65-F5344CB8AC3E}">
        <p14:creationId xmlns:p14="http://schemas.microsoft.com/office/powerpoint/2010/main" val="427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Ratio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Ratio attribute is looks </a:t>
            </a:r>
            <a:r>
              <a:rPr lang="en-US" b="1" dirty="0">
                <a:solidFill>
                  <a:schemeClr val="accent2"/>
                </a:solidFill>
              </a:rPr>
              <a:t>like interval attribute</a:t>
            </a:r>
            <a:r>
              <a:rPr lang="en-US" dirty="0"/>
              <a:t>, but it </a:t>
            </a:r>
            <a:r>
              <a:rPr lang="en-US" b="1" dirty="0">
                <a:solidFill>
                  <a:schemeClr val="accent2"/>
                </a:solidFill>
              </a:rPr>
              <a:t>must have </a:t>
            </a: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true zero (absolute) </a:t>
            </a:r>
            <a:r>
              <a:rPr lang="en-US" dirty="0"/>
              <a:t>value.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It tells us about the order and the exact value between units or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/>
              <a:t>Example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/>
              <a:t>Age Group </a:t>
            </a:r>
            <a:r>
              <a:rPr lang="en-US" dirty="0">
                <a:sym typeface="Wingdings" panose="05000000000000000000" pitchFamily="2" charset="2"/>
              </a:rPr>
              <a:t> 10-20, 30-50, 35-45 (In years)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>
                <a:sym typeface="Wingdings" panose="05000000000000000000" pitchFamily="2" charset="2"/>
              </a:rPr>
              <a:t>Mass</a:t>
            </a:r>
            <a:r>
              <a:rPr lang="en-US" dirty="0">
                <a:sym typeface="Wingdings" panose="05000000000000000000" pitchFamily="2" charset="2"/>
              </a:rPr>
              <a:t>  20-30 kg, 10-15 kg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It does have a true zero (absolute) so, it is possible to compute ratios.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4600" y="284897"/>
            <a:ext cx="2247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Attribute Types</a:t>
            </a:r>
          </a:p>
        </p:txBody>
      </p:sp>
    </p:spTree>
    <p:extLst>
      <p:ext uri="{BB962C8B-B14F-4D97-AF65-F5344CB8AC3E}">
        <p14:creationId xmlns:p14="http://schemas.microsoft.com/office/powerpoint/2010/main" val="16624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Tasks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1866" y="1295400"/>
            <a:ext cx="219456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36688" y="2993978"/>
            <a:ext cx="219456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04410" y="2993978"/>
            <a:ext cx="219456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01866" y="4751696"/>
            <a:ext cx="219456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Reduction</a:t>
            </a:r>
          </a:p>
        </p:txBody>
      </p:sp>
      <p:cxnSp>
        <p:nvCxnSpPr>
          <p:cNvPr id="11" name="Curved Connector 10"/>
          <p:cNvCxnSpPr>
            <a:stCxn id="3" idx="3"/>
            <a:endCxn id="6" idx="0"/>
          </p:cNvCxnSpPr>
          <p:nvPr/>
        </p:nvCxnSpPr>
        <p:spPr>
          <a:xfrm>
            <a:off x="5796426" y="1866900"/>
            <a:ext cx="1137542" cy="112707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2"/>
            <a:endCxn id="8" idx="3"/>
          </p:cNvCxnSpPr>
          <p:nvPr/>
        </p:nvCxnSpPr>
        <p:spPr>
          <a:xfrm rot="5400000">
            <a:off x="5772088" y="4161316"/>
            <a:ext cx="1186218" cy="113754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1"/>
            <a:endCxn id="7" idx="2"/>
          </p:cNvCxnSpPr>
          <p:nvPr/>
        </p:nvCxnSpPr>
        <p:spPr>
          <a:xfrm rot="10800000">
            <a:off x="2301690" y="4136978"/>
            <a:ext cx="1300176" cy="118621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0"/>
            <a:endCxn id="3" idx="1"/>
          </p:cNvCxnSpPr>
          <p:nvPr/>
        </p:nvCxnSpPr>
        <p:spPr>
          <a:xfrm rot="5400000" flipH="1" flipV="1">
            <a:off x="2388239" y="1780351"/>
            <a:ext cx="1127078" cy="130017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56" y="26590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b="1" dirty="0"/>
              <a:t>Fill in missing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Ignore the 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Fill missing value manually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Fill in the missing value automatically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a global constant to fill in the missing value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Identify outliers and smooth out noisy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Binning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Clustering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Correct inconsistent data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Resolve redundancy caused by data integration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8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Fill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Ignore the tuple (record/row)</a:t>
            </a:r>
            <a:r>
              <a:rPr lang="en-US" dirty="0"/>
              <a:t>: 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Usually done when </a:t>
            </a:r>
            <a:r>
              <a:rPr lang="en-US" b="1" dirty="0">
                <a:solidFill>
                  <a:schemeClr val="accent2"/>
                </a:solidFill>
              </a:rPr>
              <a:t>class label is missing</a:t>
            </a:r>
            <a:r>
              <a:rPr lang="en-US" dirty="0"/>
              <a:t>.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b="1" u="sng" dirty="0"/>
              <a:t>Example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dirty="0"/>
              <a:t>The task is to distinguish between two types of emails, “spam” and “non-spam” (Ham).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dirty="0"/>
              <a:t>Spam &amp; non-spam are called as class label.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dirty="0"/>
              <a:t>If an email comes to you, in which class label is missing then it is discarded.</a:t>
            </a:r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Fill missing value manually</a:t>
            </a:r>
            <a:r>
              <a:rPr lang="en-US" dirty="0"/>
              <a:t>: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b="1" dirty="0">
                <a:solidFill>
                  <a:schemeClr val="accent2"/>
                </a:solidFill>
              </a:rPr>
              <a:t>attribute mean (average)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fill in the missing value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also use the attribute mean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(average)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2"/>
                </a:solidFill>
              </a:rPr>
              <a:t>all samples belonging to the same class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10400" y="304800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74248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Fill missing values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Fill in the missing value automatically</a:t>
            </a:r>
            <a:r>
              <a:rPr lang="en-US" dirty="0"/>
              <a:t>:</a:t>
            </a:r>
          </a:p>
          <a:p>
            <a:pPr marL="85725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Predict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missing value </a:t>
            </a:r>
            <a:r>
              <a:rPr lang="en-US" dirty="0"/>
              <a:t>by using a </a:t>
            </a:r>
            <a:r>
              <a:rPr lang="en-US" b="1" dirty="0">
                <a:solidFill>
                  <a:schemeClr val="accent2"/>
                </a:solidFill>
              </a:rPr>
              <a:t>learning algorithm</a:t>
            </a:r>
            <a:r>
              <a:rPr lang="en-US" dirty="0"/>
              <a:t>: </a:t>
            </a:r>
          </a:p>
          <a:p>
            <a:pPr lvl="2"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Consider the attribute with the missing value as a dependent variable and run a learning algorithm (usually Naive Bayes or Decision tree) to predict the missing value.</a:t>
            </a:r>
            <a:endParaRPr lang="en-US" b="1" dirty="0"/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b="1" dirty="0"/>
              <a:t>Use a global constant to fill in the missing value</a:t>
            </a:r>
          </a:p>
          <a:p>
            <a:pPr marL="9144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Replace </a:t>
            </a:r>
            <a:r>
              <a:rPr lang="en-US" b="1" dirty="0">
                <a:solidFill>
                  <a:schemeClr val="accent2"/>
                </a:solidFill>
              </a:rPr>
              <a:t>all missing attribute values</a:t>
            </a:r>
            <a:r>
              <a:rPr lang="en-US" dirty="0"/>
              <a:t> by the same constant such as a label like </a:t>
            </a:r>
            <a:r>
              <a:rPr lang="en-US" b="1" dirty="0">
                <a:solidFill>
                  <a:schemeClr val="accent2"/>
                </a:solidFill>
              </a:rPr>
              <a:t>“</a:t>
            </a:r>
            <a:r>
              <a:rPr lang="en-US" b="1" i="1" dirty="0">
                <a:solidFill>
                  <a:schemeClr val="accent2"/>
                </a:solidFill>
              </a:rPr>
              <a:t>Unknown</a:t>
            </a:r>
            <a:r>
              <a:rPr lang="en-US" b="1" dirty="0">
                <a:solidFill>
                  <a:schemeClr val="accent2"/>
                </a:solidFill>
              </a:rPr>
              <a:t>”</a:t>
            </a:r>
            <a:r>
              <a:rPr lang="en-US" dirty="0"/>
              <a:t>.</a:t>
            </a:r>
            <a:r>
              <a:rPr lang="en-US" b="1" dirty="0"/>
              <a:t> </a:t>
            </a:r>
          </a:p>
          <a:p>
            <a:pPr marL="857250"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10400" y="304800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6026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2) Identify outliers and smooth out noisy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buFont typeface="+mj-lt"/>
              <a:buAutoNum type="arabicPeriod"/>
            </a:pPr>
            <a:r>
              <a:rPr lang="en-US" b="1" dirty="0"/>
              <a:t>Binning method</a:t>
            </a:r>
          </a:p>
          <a:p>
            <a:pPr marL="514350" indent="-457200" algn="just">
              <a:buFont typeface="+mj-lt"/>
              <a:buAutoNum type="arabicPeriod"/>
            </a:pPr>
            <a:r>
              <a:rPr lang="en-US" b="1" dirty="0"/>
              <a:t>Clustering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10400" y="291152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1374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Binning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/>
              <a:t>Data binning or </a:t>
            </a:r>
            <a:r>
              <a:rPr lang="en-US" b="1" dirty="0">
                <a:solidFill>
                  <a:schemeClr val="accent2"/>
                </a:solidFill>
              </a:rPr>
              <a:t>bucketing</a:t>
            </a:r>
            <a:r>
              <a:rPr lang="en-US" dirty="0"/>
              <a:t> is a data pre-processing technique used to </a:t>
            </a:r>
            <a:r>
              <a:rPr lang="en-US" b="1" dirty="0">
                <a:solidFill>
                  <a:schemeClr val="accent2"/>
                </a:solidFill>
              </a:rPr>
              <a:t>reduce the effects of minor observation errors</a:t>
            </a:r>
            <a:r>
              <a:rPr lang="en-US" dirty="0"/>
              <a:t>. 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/>
              <a:t>The original data values which fall in a given small interval called </a:t>
            </a:r>
            <a:r>
              <a:rPr lang="en-US" b="1" dirty="0">
                <a:solidFill>
                  <a:schemeClr val="accent2"/>
                </a:solidFill>
              </a:rPr>
              <a:t>as a bin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2"/>
                </a:solidFill>
              </a:rPr>
              <a:t>replaced by a value which represents that interval</a:t>
            </a:r>
            <a:r>
              <a:rPr lang="en-US" dirty="0"/>
              <a:t>, often called the central value.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b="1" u="sng" dirty="0"/>
              <a:t>Steps of Binning method</a:t>
            </a:r>
          </a:p>
          <a:p>
            <a:pPr marL="9715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Sort the attribute values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partition</a:t>
            </a:r>
            <a:r>
              <a:rPr lang="en-US" dirty="0"/>
              <a:t> them into </a:t>
            </a:r>
            <a:r>
              <a:rPr lang="en-US" b="1" dirty="0">
                <a:solidFill>
                  <a:schemeClr val="accent2"/>
                </a:solidFill>
              </a:rPr>
              <a:t>bins</a:t>
            </a:r>
            <a:r>
              <a:rPr lang="en-US" dirty="0"/>
              <a:t>.</a:t>
            </a:r>
          </a:p>
          <a:p>
            <a:pPr marL="971550" lvl="1" indent="-457200" algn="just">
              <a:buFont typeface="+mj-lt"/>
              <a:buAutoNum type="arabicPeriod"/>
            </a:pPr>
            <a:r>
              <a:rPr lang="en-US" dirty="0"/>
              <a:t>Then smooth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by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bin means</a:t>
            </a:r>
            <a:r>
              <a:rPr lang="en-US" dirty="0">
                <a:solidFill>
                  <a:schemeClr val="accent2"/>
                </a:solidFill>
              </a:rPr>
              <a:t>, </a:t>
            </a:r>
            <a:r>
              <a:rPr lang="en-US" b="1" dirty="0">
                <a:solidFill>
                  <a:schemeClr val="accent2"/>
                </a:solidFill>
              </a:rPr>
              <a:t>bin median </a:t>
            </a:r>
            <a:r>
              <a:rPr lang="en-US" dirty="0"/>
              <a:t>or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b="1" dirty="0">
                <a:solidFill>
                  <a:schemeClr val="accent2"/>
                </a:solidFill>
              </a:rPr>
              <a:t>bin boundaries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4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Binning method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data: </a:t>
            </a:r>
            <a:r>
              <a:rPr lang="en-US" b="1" dirty="0">
                <a:solidFill>
                  <a:srgbClr val="0070C0"/>
                </a:solidFill>
              </a:rPr>
              <a:t>4, 8, 9, 15, 21, 21, 24, 25, 26, 28, 29, 34</a:t>
            </a:r>
          </a:p>
          <a:p>
            <a:r>
              <a:rPr lang="en-US" u="sng" dirty="0"/>
              <a:t>Step: 1</a:t>
            </a:r>
            <a:endParaRPr lang="en-US" dirty="0"/>
          </a:p>
          <a:p>
            <a:r>
              <a:rPr lang="en-US" dirty="0"/>
              <a:t>Partition into </a:t>
            </a:r>
            <a:r>
              <a:rPr lang="en-US" b="1" dirty="0">
                <a:solidFill>
                  <a:schemeClr val="accent2"/>
                </a:solidFill>
              </a:rPr>
              <a:t>equal-depth [n=4]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de-DE" b="1" dirty="0"/>
              <a:t>Bin 1</a:t>
            </a:r>
            <a:r>
              <a:rPr lang="de-DE" dirty="0"/>
              <a:t>: 4, 8, 9, 15</a:t>
            </a:r>
          </a:p>
          <a:p>
            <a:pPr marL="457200" lvl="1" indent="0">
              <a:buNone/>
            </a:pPr>
            <a:r>
              <a:rPr lang="de-DE" b="1" dirty="0"/>
              <a:t>Bin 2</a:t>
            </a:r>
            <a:r>
              <a:rPr lang="de-DE" dirty="0"/>
              <a:t>: 21, 21, 24, 25</a:t>
            </a:r>
          </a:p>
          <a:p>
            <a:pPr marL="457200" lvl="1" indent="0">
              <a:buNone/>
            </a:pPr>
            <a:r>
              <a:rPr lang="de-DE" b="1" dirty="0"/>
              <a:t>Bin 3</a:t>
            </a:r>
            <a:r>
              <a:rPr lang="de-DE" dirty="0"/>
              <a:t>: 26, 28, 29, 34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Step: 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Smoothing by </a:t>
            </a:r>
            <a:r>
              <a:rPr lang="en-US" b="1" dirty="0">
                <a:solidFill>
                  <a:schemeClr val="accent2"/>
                </a:solidFill>
              </a:rPr>
              <a:t>bin means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de-DE" sz="2400" b="1" dirty="0"/>
              <a:t>	Bin 1</a:t>
            </a:r>
            <a:r>
              <a:rPr lang="de-DE" sz="2400" dirty="0"/>
              <a:t>: 9, 9, 9, 9</a:t>
            </a:r>
          </a:p>
          <a:p>
            <a:pPr marL="457200" lvl="1" indent="0">
              <a:buNone/>
            </a:pPr>
            <a:r>
              <a:rPr lang="de-DE" sz="2400" b="1" dirty="0"/>
              <a:t>	Bin 2</a:t>
            </a:r>
            <a:r>
              <a:rPr lang="de-DE" sz="2400" dirty="0"/>
              <a:t>: 23, 23, 23, 23</a:t>
            </a:r>
          </a:p>
          <a:p>
            <a:pPr marL="457200" lvl="1" indent="0">
              <a:buNone/>
            </a:pPr>
            <a:r>
              <a:rPr lang="de-DE" sz="2400" b="1" dirty="0"/>
              <a:t>	Bin 3</a:t>
            </a:r>
            <a:r>
              <a:rPr lang="de-DE" sz="2400" dirty="0"/>
              <a:t>: 29, 29, 29, 29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5149" y="3805451"/>
            <a:ext cx="273865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 + 8 + 9 + 15)/4 = </a:t>
            </a:r>
            <a:r>
              <a:rPr lang="en-US" sz="2000" b="1" dirty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5150" y="4208060"/>
            <a:ext cx="2738651" cy="30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(21 + 21 + 24 + 25)/4 = </a:t>
            </a:r>
            <a:r>
              <a:rPr lang="en-US" sz="2000" b="1" dirty="0">
                <a:solidFill>
                  <a:schemeClr val="tx1"/>
                </a:solidFill>
              </a:rPr>
              <a:t> 23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5150" y="4607257"/>
            <a:ext cx="2738651" cy="30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(26 + 28 + 29 + 34)/4 = </a:t>
            </a:r>
            <a:r>
              <a:rPr lang="en-US" sz="2000" b="1" dirty="0">
                <a:solidFill>
                  <a:schemeClr val="tx1"/>
                </a:solidFill>
              </a:rPr>
              <a:t> 29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6974" y="3720152"/>
            <a:ext cx="3124200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62400" y="4262651"/>
            <a:ext cx="457200" cy="3013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0022" y="1524000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30104" y="1082040"/>
            <a:ext cx="13716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2648" y="1082040"/>
            <a:ext cx="175260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3583" y="1082040"/>
            <a:ext cx="1752600" cy="3657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4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preprocess data?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world data are generally “</a:t>
            </a:r>
            <a:r>
              <a:rPr lang="en-US" b="1" dirty="0">
                <a:solidFill>
                  <a:schemeClr val="accent2"/>
                </a:solidFill>
              </a:rPr>
              <a:t>dirty</a:t>
            </a:r>
            <a:r>
              <a:rPr lang="en-US" dirty="0"/>
              <a:t>”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Incomplete</a:t>
            </a:r>
            <a:r>
              <a:rPr lang="en-US" dirty="0"/>
              <a:t>: Missing attribute values, lack of certain attributes of interest, or containing only aggregate data.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b="1" dirty="0"/>
              <a:t>E.g.</a:t>
            </a:r>
            <a:r>
              <a:rPr lang="en-US" dirty="0"/>
              <a:t> Occupation=“ ”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Noisy</a:t>
            </a:r>
            <a:r>
              <a:rPr lang="en-US" dirty="0"/>
              <a:t>: Containing errors or outliers.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b="1" dirty="0"/>
              <a:t>E.g.</a:t>
            </a:r>
            <a:r>
              <a:rPr lang="en-US" dirty="0"/>
              <a:t> Salary=“</a:t>
            </a:r>
            <a:r>
              <a:rPr lang="en-US" dirty="0" err="1"/>
              <a:t>abcxy</a:t>
            </a:r>
            <a:r>
              <a:rPr lang="en-US" dirty="0"/>
              <a:t>”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Inconsistent</a:t>
            </a:r>
            <a:r>
              <a:rPr lang="en-US" dirty="0"/>
              <a:t>: Containing similarity in codes or names.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b="1" dirty="0"/>
              <a:t>E.g.</a:t>
            </a:r>
            <a:r>
              <a:rPr lang="en-US" dirty="0"/>
              <a:t> “Gujarat” &amp; “Gujrat” (Common mistakes like </a:t>
            </a:r>
            <a:r>
              <a:rPr lang="en-US" b="1" dirty="0"/>
              <a:t>spelling, grammar, articles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Binning method - Example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data: </a:t>
            </a:r>
            <a:r>
              <a:rPr lang="en-US" b="1" dirty="0">
                <a:solidFill>
                  <a:srgbClr val="0070C0"/>
                </a:solidFill>
              </a:rPr>
              <a:t>4, 8, 9, 15, 21, 21, 24, 25, 26, 28, 29, 34</a:t>
            </a:r>
          </a:p>
          <a:p>
            <a:r>
              <a:rPr lang="en-US" u="sng" dirty="0"/>
              <a:t>Step: 1</a:t>
            </a:r>
            <a:endParaRPr lang="en-US" dirty="0"/>
          </a:p>
          <a:p>
            <a:r>
              <a:rPr lang="en-US" dirty="0"/>
              <a:t>Partition into </a:t>
            </a:r>
            <a:r>
              <a:rPr lang="en-US" b="1" dirty="0">
                <a:solidFill>
                  <a:schemeClr val="accent2"/>
                </a:solidFill>
              </a:rPr>
              <a:t>equal-depth [n=4]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de-DE" b="1" dirty="0"/>
              <a:t>Bin 1</a:t>
            </a:r>
            <a:r>
              <a:rPr lang="de-DE" dirty="0"/>
              <a:t>: 4, 8, 9, 15</a:t>
            </a:r>
          </a:p>
          <a:p>
            <a:pPr marL="457200" lvl="1" indent="0">
              <a:buNone/>
            </a:pPr>
            <a:r>
              <a:rPr lang="de-DE" b="1" dirty="0"/>
              <a:t>Bin 2</a:t>
            </a:r>
            <a:r>
              <a:rPr lang="de-DE" dirty="0"/>
              <a:t>: 21, 21, 24, 25</a:t>
            </a:r>
          </a:p>
          <a:p>
            <a:pPr marL="457200" lvl="1" indent="0">
              <a:buNone/>
            </a:pPr>
            <a:r>
              <a:rPr lang="de-DE" b="1" dirty="0"/>
              <a:t>Bin 3</a:t>
            </a:r>
            <a:r>
              <a:rPr lang="de-DE" dirty="0"/>
              <a:t>: 26, 28, 29, 34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Step: 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Smoothing by </a:t>
            </a:r>
            <a:r>
              <a:rPr lang="en-US" b="1" dirty="0">
                <a:solidFill>
                  <a:srgbClr val="C0504D"/>
                </a:solidFill>
              </a:rPr>
              <a:t>bin boundaries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de-DE" sz="2400" b="1" dirty="0">
                <a:solidFill>
                  <a:prstClr val="black"/>
                </a:solidFill>
              </a:rPr>
              <a:t>	Bin 1</a:t>
            </a:r>
            <a:r>
              <a:rPr lang="de-DE" sz="2400" dirty="0">
                <a:solidFill>
                  <a:prstClr val="black"/>
                </a:solidFill>
              </a:rPr>
              <a:t>: </a:t>
            </a:r>
            <a:r>
              <a:rPr lang="de-DE" sz="2400" b="1" dirty="0">
                <a:solidFill>
                  <a:srgbClr val="0070C0"/>
                </a:solidFill>
              </a:rPr>
              <a:t>4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4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4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0070C0"/>
                </a:solidFill>
              </a:rPr>
              <a:t>15</a:t>
            </a:r>
          </a:p>
          <a:p>
            <a:pPr marL="457200" lvl="1" indent="0">
              <a:buNone/>
            </a:pPr>
            <a:r>
              <a:rPr lang="de-DE" sz="2400" b="1" dirty="0">
                <a:solidFill>
                  <a:prstClr val="black"/>
                </a:solidFill>
              </a:rPr>
              <a:t>	Bin 2</a:t>
            </a:r>
            <a:r>
              <a:rPr lang="de-DE" sz="2400" dirty="0">
                <a:solidFill>
                  <a:prstClr val="black"/>
                </a:solidFill>
              </a:rPr>
              <a:t>: </a:t>
            </a:r>
            <a:r>
              <a:rPr lang="de-DE" sz="2400" b="1" dirty="0">
                <a:solidFill>
                  <a:srgbClr val="0070C0"/>
                </a:solidFill>
              </a:rPr>
              <a:t>21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21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F79646">
                    <a:lumMod val="75000"/>
                  </a:srgbClr>
                </a:solidFill>
              </a:rPr>
              <a:t>25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0070C0"/>
                </a:solidFill>
              </a:rPr>
              <a:t>25</a:t>
            </a:r>
          </a:p>
          <a:p>
            <a:pPr marL="457200" lvl="1" indent="0">
              <a:buNone/>
            </a:pPr>
            <a:r>
              <a:rPr lang="de-DE" sz="2400" b="1" dirty="0">
                <a:solidFill>
                  <a:prstClr val="black"/>
                </a:solidFill>
              </a:rPr>
              <a:t>	Bin 3</a:t>
            </a:r>
            <a:r>
              <a:rPr lang="de-DE" sz="2400" dirty="0">
                <a:solidFill>
                  <a:prstClr val="black"/>
                </a:solidFill>
              </a:rPr>
              <a:t>: </a:t>
            </a:r>
            <a:r>
              <a:rPr lang="de-DE" sz="2400" b="1" dirty="0">
                <a:solidFill>
                  <a:srgbClr val="0070C0"/>
                </a:solidFill>
              </a:rPr>
              <a:t>26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26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9BBB59">
                    <a:lumMod val="75000"/>
                  </a:srgbClr>
                </a:solidFill>
              </a:rPr>
              <a:t>26</a:t>
            </a:r>
            <a:r>
              <a:rPr lang="de-DE" sz="2400" dirty="0">
                <a:solidFill>
                  <a:prstClr val="black"/>
                </a:solidFill>
              </a:rPr>
              <a:t>, </a:t>
            </a:r>
            <a:r>
              <a:rPr lang="de-DE" sz="2400" b="1" dirty="0">
                <a:solidFill>
                  <a:srgbClr val="0070C0"/>
                </a:solidFill>
              </a:rPr>
              <a:t>34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0022" y="1524000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30104" y="1082040"/>
            <a:ext cx="13716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2648" y="1082040"/>
            <a:ext cx="175260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3583" y="1082040"/>
            <a:ext cx="1752600" cy="3657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Binning method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Binning method is a </a:t>
            </a:r>
            <a:r>
              <a:rPr lang="en-US" b="1" dirty="0">
                <a:solidFill>
                  <a:schemeClr val="accent2"/>
                </a:solidFill>
              </a:rPr>
              <a:t>top-down splitting technique </a:t>
            </a:r>
            <a:r>
              <a:rPr lang="en-US" dirty="0"/>
              <a:t>based on a </a:t>
            </a:r>
            <a:r>
              <a:rPr lang="en-US" b="1" dirty="0">
                <a:solidFill>
                  <a:schemeClr val="accent2"/>
                </a:solidFill>
              </a:rPr>
              <a:t>specified number of bins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is also used as </a:t>
            </a:r>
            <a:r>
              <a:rPr lang="en-US" b="1" dirty="0">
                <a:solidFill>
                  <a:schemeClr val="accent2"/>
                </a:solidFill>
              </a:rPr>
              <a:t>discretization method </a:t>
            </a:r>
            <a:r>
              <a:rPr lang="en-US" dirty="0"/>
              <a:t>for data reduction and concept hierarchy generation.</a:t>
            </a:r>
          </a:p>
          <a:p>
            <a:pPr algn="just"/>
            <a:r>
              <a:rPr lang="en-US" dirty="0"/>
              <a:t>For example, attribute values can be discretized (separated) by applying equal-width or equal-frequency binning, and then replacing each value by the bin mean or median.</a:t>
            </a:r>
          </a:p>
          <a:p>
            <a:pPr algn="just"/>
            <a:r>
              <a:rPr lang="en-US" dirty="0"/>
              <a:t>It can be applied </a:t>
            </a:r>
            <a:r>
              <a:rPr lang="en-US" b="1" dirty="0">
                <a:solidFill>
                  <a:schemeClr val="accent2"/>
                </a:solidFill>
              </a:rPr>
              <a:t>recursively to the resulting partitions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2"/>
                </a:solidFill>
              </a:rPr>
              <a:t>generate concept hierarchies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</a:t>
            </a:r>
            <a:r>
              <a:rPr lang="en-US" b="1" dirty="0">
                <a:solidFill>
                  <a:schemeClr val="accent2"/>
                </a:solidFill>
              </a:rPr>
              <a:t>does not use class information</a:t>
            </a:r>
            <a:r>
              <a:rPr lang="en-US" dirty="0"/>
              <a:t>, therefore it is an </a:t>
            </a:r>
            <a:r>
              <a:rPr lang="en-US" b="1" dirty="0">
                <a:solidFill>
                  <a:schemeClr val="accent2"/>
                </a:solidFill>
              </a:rPr>
              <a:t>unsupervised discretization technique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96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method (Try it!)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0,4,12,16,16,18,24,26,28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0122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dirty="0"/>
              <a:t>Clustering is a process of </a:t>
            </a:r>
            <a:r>
              <a:rPr lang="en-US" b="1" dirty="0">
                <a:solidFill>
                  <a:schemeClr val="accent2"/>
                </a:solidFill>
              </a:rPr>
              <a:t>partitioning a set of data </a:t>
            </a:r>
            <a:r>
              <a:rPr lang="en-US" dirty="0"/>
              <a:t>(or objects) into a </a:t>
            </a:r>
            <a:r>
              <a:rPr lang="en-US" b="1" dirty="0">
                <a:solidFill>
                  <a:schemeClr val="accent2"/>
                </a:solidFill>
              </a:rPr>
              <a:t>set of meaningful sub-classes</a:t>
            </a:r>
            <a:r>
              <a:rPr lang="en-US" dirty="0"/>
              <a:t>, called clusters.</a:t>
            </a:r>
            <a:endParaRPr lang="en-US" b="1" dirty="0">
              <a:solidFill>
                <a:schemeClr val="accent2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dirty="0"/>
              <a:t>It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enables the abstraction of </a:t>
            </a:r>
            <a:r>
              <a:rPr lang="en-US" b="1" dirty="0">
                <a:solidFill>
                  <a:schemeClr val="accent2"/>
                </a:solidFill>
              </a:rPr>
              <a:t>large amounts data</a:t>
            </a:r>
            <a:r>
              <a:rPr lang="en-US" dirty="0"/>
              <a:t> by forming </a:t>
            </a:r>
            <a:r>
              <a:rPr lang="en-US" b="1" dirty="0">
                <a:solidFill>
                  <a:schemeClr val="accent2"/>
                </a:solidFill>
              </a:rPr>
              <a:t>meaningful groups or categories of objects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In clustering, objects in the same cluster are similar to each other and those in different clusters are dissimilar.</a:t>
            </a:r>
          </a:p>
          <a:p>
            <a:pPr algn="just">
              <a:buClr>
                <a:schemeClr val="tx1"/>
              </a:buClr>
            </a:pPr>
            <a:r>
              <a:rPr lang="en-US" b="1" u="sng" dirty="0"/>
              <a:t>Example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Library (Group of Books based on different categories)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Cloths (By size S, M, L, XL, XXL etc.)</a:t>
            </a:r>
          </a:p>
        </p:txBody>
      </p:sp>
    </p:spTree>
    <p:extLst>
      <p:ext uri="{BB962C8B-B14F-4D97-AF65-F5344CB8AC3E}">
        <p14:creationId xmlns:p14="http://schemas.microsoft.com/office/powerpoint/2010/main" val="19166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Correct inconsistent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/>
              <a:t>If</a:t>
            </a:r>
            <a:r>
              <a:rPr lang="en-US" b="1" dirty="0"/>
              <a:t> </a:t>
            </a:r>
            <a:r>
              <a:rPr lang="en-US" dirty="0"/>
              <a:t>you have inconsistencies in your data, it can cause major problems later on. 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/>
              <a:t>But with larger datasets, it can be difficult to find all of the inconsistencies.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/>
                </a:solidFill>
              </a:rPr>
              <a:t>It contains similarity in codes or names.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We can manually solve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common mistakes like spelling, grammar, articles or use other tools for it.</a:t>
            </a:r>
            <a:endParaRPr lang="en-US" b="1" dirty="0">
              <a:solidFill>
                <a:schemeClr val="accent2"/>
              </a:solidFill>
            </a:endParaRP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/>
              </a:solidFill>
            </a:endParaRP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10400" y="291152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3703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4) Resolve redundancy caused by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Data redundancy occurs in database systems </a:t>
            </a:r>
            <a:r>
              <a:rPr lang="en-US" b="1" dirty="0">
                <a:solidFill>
                  <a:schemeClr val="accent2"/>
                </a:solidFill>
              </a:rPr>
              <a:t>which have a field that is repeated in two or more tables</a:t>
            </a:r>
            <a:r>
              <a:rPr lang="en-US" dirty="0"/>
              <a:t>. 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When customer data is duplicated and attached with each product bought, then redundancy of data is known as </a:t>
            </a:r>
            <a:r>
              <a:rPr lang="en-US" b="1" dirty="0">
                <a:solidFill>
                  <a:schemeClr val="accent2"/>
                </a:solidFill>
              </a:rPr>
              <a:t>inconsistency</a:t>
            </a:r>
            <a:r>
              <a:rPr lang="en-US" dirty="0"/>
              <a:t>. 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So, the entity "customer" </a:t>
            </a:r>
            <a:r>
              <a:rPr lang="en-US" b="1" dirty="0">
                <a:solidFill>
                  <a:schemeClr val="accent2"/>
                </a:solidFill>
              </a:rPr>
              <a:t>might appear with different values</a:t>
            </a:r>
            <a:r>
              <a:rPr lang="en-US" dirty="0"/>
              <a:t>.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Database </a:t>
            </a:r>
            <a:r>
              <a:rPr lang="en-US" b="1" dirty="0"/>
              <a:t>normalization</a:t>
            </a:r>
            <a:r>
              <a:rPr lang="en-US" dirty="0"/>
              <a:t> prevents redundancy and makes the best possible usage of storage. </a:t>
            </a:r>
          </a:p>
          <a:p>
            <a:pPr marL="4000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proper use of </a:t>
            </a:r>
            <a:r>
              <a:rPr lang="en-US" b="1" dirty="0"/>
              <a:t>foreign keys </a:t>
            </a:r>
            <a:r>
              <a:rPr lang="en-US" dirty="0"/>
              <a:t>can minimize data redundancy and reduce the chance of destructive anomalies appearing.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10400" y="291152"/>
            <a:ext cx="19431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89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integration involves </a:t>
            </a:r>
            <a:r>
              <a:rPr lang="en-US" b="1" dirty="0">
                <a:solidFill>
                  <a:schemeClr val="accent2"/>
                </a:solidFill>
              </a:rPr>
              <a:t>combining data residing in different sources </a:t>
            </a:r>
            <a:r>
              <a:rPr lang="en-US" dirty="0"/>
              <a:t>and providing users with a </a:t>
            </a:r>
            <a:r>
              <a:rPr lang="en-US" b="1" dirty="0">
                <a:solidFill>
                  <a:schemeClr val="accent2"/>
                </a:solidFill>
              </a:rPr>
              <a:t>unified view </a:t>
            </a:r>
            <a:r>
              <a:rPr lang="en-US" dirty="0"/>
              <a:t>of these all data.</a:t>
            </a:r>
          </a:p>
          <a:p>
            <a:pPr algn="just"/>
            <a:r>
              <a:rPr lang="en-US" dirty="0"/>
              <a:t>In relational databases we also combine schemas like </a:t>
            </a:r>
            <a:r>
              <a:rPr lang="en-US" dirty="0" err="1"/>
              <a:t>A.CustomerID</a:t>
            </a:r>
            <a:r>
              <a:rPr lang="en-US" dirty="0"/>
              <a:t> = </a:t>
            </a:r>
            <a:r>
              <a:rPr lang="en-US" dirty="0" err="1"/>
              <a:t>B.CustomerID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real world, attribute values from different sources are different.</a:t>
            </a:r>
          </a:p>
          <a:p>
            <a:pPr algn="just"/>
            <a:r>
              <a:rPr lang="en-US" dirty="0"/>
              <a:t>Data Integration may involve inconsistent data and therefore </a:t>
            </a:r>
            <a:r>
              <a:rPr lang="en-US" b="1" dirty="0">
                <a:solidFill>
                  <a:schemeClr val="accent2"/>
                </a:solidFill>
              </a:rPr>
              <a:t>needs data cleaning </a:t>
            </a:r>
            <a:r>
              <a:rPr lang="en-US" dirty="0"/>
              <a:t>also.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transformation is the process of </a:t>
            </a:r>
            <a:r>
              <a:rPr lang="en-US" b="1" dirty="0">
                <a:solidFill>
                  <a:schemeClr val="accent2"/>
                </a:solidFill>
              </a:rPr>
              <a:t>converting data from one form to another form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Data often resides in different locations across the storage and also differs in format. </a:t>
            </a:r>
          </a:p>
          <a:p>
            <a:pPr algn="just"/>
            <a:r>
              <a:rPr lang="en-US" dirty="0"/>
              <a:t>Data transformation is necessary to ensure that data from one application or database is understandable to other applications and databases also.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transformation strategies includes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Smoothing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Attribute construction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Aggregation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Normalization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Discretization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Concept hierarchy generation for nominal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>
              <a:buFont typeface="+mj-lt"/>
              <a:buAutoNum type="arabicPeriod"/>
            </a:pPr>
            <a:r>
              <a:rPr lang="en-US" b="1" dirty="0"/>
              <a:t>Smoothing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It works to </a:t>
            </a:r>
            <a:r>
              <a:rPr lang="en-US" b="1" dirty="0">
                <a:solidFill>
                  <a:schemeClr val="accent2"/>
                </a:solidFill>
              </a:rPr>
              <a:t>remove noise from the data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It is a form of data cleaning where users specify transformations to correct data inconsistencies.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Such techniques include </a:t>
            </a:r>
            <a:r>
              <a:rPr lang="en-US" b="1" dirty="0">
                <a:solidFill>
                  <a:schemeClr val="accent2"/>
                </a:solidFill>
              </a:rPr>
              <a:t>binning, regression and clustering</a:t>
            </a:r>
            <a:r>
              <a:rPr lang="en-US" dirty="0"/>
              <a:t>.</a:t>
            </a:r>
          </a:p>
          <a:p>
            <a:pPr marL="514350" indent="-457200" algn="just">
              <a:buFont typeface="+mj-lt"/>
              <a:buAutoNum type="arabicPeriod"/>
            </a:pPr>
            <a:r>
              <a:rPr lang="en-US" b="1" dirty="0"/>
              <a:t>Attribute construction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It is referred as </a:t>
            </a:r>
            <a:r>
              <a:rPr lang="en-US" b="1" dirty="0">
                <a:solidFill>
                  <a:schemeClr val="accent2"/>
                </a:solidFill>
              </a:rPr>
              <a:t>new attributes are constructed </a:t>
            </a:r>
            <a:r>
              <a:rPr lang="en-US" dirty="0"/>
              <a:t>and added from the given set of attributes to help the mining process.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Aggregation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In this, </a:t>
            </a:r>
            <a:r>
              <a:rPr lang="en-US" b="1" dirty="0">
                <a:solidFill>
                  <a:schemeClr val="accent2"/>
                </a:solidFill>
              </a:rPr>
              <a:t>summary or aggregation operations </a:t>
            </a:r>
            <a:r>
              <a:rPr lang="en-US" dirty="0"/>
              <a:t>are applied to the data.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E.g. </a:t>
            </a:r>
            <a:r>
              <a:rPr lang="en-US" dirty="0"/>
              <a:t>Daily sales data are aggregated at individual source so sales manager can compute monthly and annually total amounts.</a:t>
            </a:r>
          </a:p>
        </p:txBody>
      </p:sp>
    </p:spTree>
    <p:extLst>
      <p:ext uri="{BB962C8B-B14F-4D97-AF65-F5344CB8AC3E}">
        <p14:creationId xmlns:p14="http://schemas.microsoft.com/office/powerpoint/2010/main" val="39144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data preprocessing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sz="2600" b="1" dirty="0"/>
              <a:t>“</a:t>
            </a:r>
            <a:r>
              <a:rPr lang="en-US" sz="2600" b="1" dirty="0">
                <a:solidFill>
                  <a:srgbClr val="FF0000"/>
                </a:solidFill>
              </a:rPr>
              <a:t>No quality</a:t>
            </a:r>
            <a:r>
              <a:rPr lang="en-US" sz="2600" b="1" dirty="0"/>
              <a:t> data, </a:t>
            </a:r>
            <a:r>
              <a:rPr lang="en-US" sz="2600" b="1" dirty="0">
                <a:solidFill>
                  <a:srgbClr val="FF0000"/>
                </a:solidFill>
              </a:rPr>
              <a:t>No quality</a:t>
            </a:r>
            <a:r>
              <a:rPr lang="en-US" sz="2600" b="1" dirty="0"/>
              <a:t> results”</a:t>
            </a:r>
          </a:p>
          <a:p>
            <a:pPr algn="just"/>
            <a:r>
              <a:rPr lang="en-US" dirty="0"/>
              <a:t>It looks like </a:t>
            </a:r>
            <a:r>
              <a:rPr lang="en-US" b="1" dirty="0">
                <a:solidFill>
                  <a:srgbClr val="C00000"/>
                </a:solidFill>
              </a:rPr>
              <a:t>Garbage In Garbage Out (GIGO)</a:t>
            </a:r>
            <a:r>
              <a:rPr lang="en-US" b="1" dirty="0"/>
              <a:t>.</a:t>
            </a:r>
          </a:p>
          <a:p>
            <a:pPr algn="just"/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Quality decisions must be based on </a:t>
            </a:r>
            <a:r>
              <a:rPr lang="en-US" b="1" dirty="0">
                <a:solidFill>
                  <a:schemeClr val="accent2"/>
                </a:solidFill>
              </a:rPr>
              <a:t>quality data</a:t>
            </a:r>
            <a:r>
              <a:rPr lang="en-US" b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Duplicate or missing data may cause incorrect or even misleading statistics. </a:t>
            </a:r>
          </a:p>
          <a:p>
            <a:pPr algn="just"/>
            <a:r>
              <a:rPr lang="en-US" b="1" dirty="0"/>
              <a:t>Data preparation, cleaning and transformation are the </a:t>
            </a:r>
            <a:r>
              <a:rPr lang="en-US" b="1" dirty="0">
                <a:solidFill>
                  <a:srgbClr val="C00000"/>
                </a:solidFill>
              </a:rPr>
              <a:t>majority task </a:t>
            </a:r>
            <a:r>
              <a:rPr lang="en-US" b="1" dirty="0"/>
              <a:t>in data mining. (could be as high as </a:t>
            </a:r>
            <a:r>
              <a:rPr lang="en-US" b="1" dirty="0">
                <a:solidFill>
                  <a:srgbClr val="C00000"/>
                </a:solidFill>
              </a:rPr>
              <a:t>90%</a:t>
            </a:r>
            <a:r>
              <a:rPr lang="en-US" b="1" dirty="0"/>
              <a:t>).</a:t>
            </a:r>
          </a:p>
          <a:p>
            <a:pPr algn="just"/>
            <a:r>
              <a:rPr lang="en-US" dirty="0"/>
              <a:t>Data preprocessing </a:t>
            </a:r>
            <a:r>
              <a:rPr lang="en-US" b="1" dirty="0">
                <a:solidFill>
                  <a:srgbClr val="C00000"/>
                </a:solidFill>
              </a:rPr>
              <a:t>prepares</a:t>
            </a:r>
            <a:r>
              <a:rPr lang="en-US" dirty="0"/>
              <a:t> raw data for </a:t>
            </a:r>
            <a:r>
              <a:rPr lang="en-US" b="1" dirty="0">
                <a:solidFill>
                  <a:srgbClr val="C00000"/>
                </a:solidFill>
              </a:rPr>
              <a:t>further processing</a:t>
            </a:r>
            <a:r>
              <a:rPr lang="en-US" dirty="0"/>
              <a:t>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40433" y="2630035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089190" y="2630035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1" y="2491283"/>
            <a:ext cx="685801" cy="685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38" y="1882440"/>
            <a:ext cx="1704762" cy="18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72" y="1924659"/>
            <a:ext cx="1695238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b="1" dirty="0"/>
              <a:t>Normalization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Normalization is </a:t>
            </a:r>
            <a:r>
              <a:rPr lang="en-US" b="1" dirty="0">
                <a:solidFill>
                  <a:schemeClr val="accent2"/>
                </a:solidFill>
              </a:rPr>
              <a:t>scaling technique </a:t>
            </a:r>
            <a:r>
              <a:rPr lang="en-US" dirty="0"/>
              <a:t>or a </a:t>
            </a:r>
            <a:r>
              <a:rPr lang="en-US" b="1" dirty="0">
                <a:solidFill>
                  <a:schemeClr val="accent2"/>
                </a:solidFill>
              </a:rPr>
              <a:t>mapping technique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With normalization, we can find </a:t>
            </a:r>
            <a:r>
              <a:rPr lang="en-US" b="1" dirty="0">
                <a:solidFill>
                  <a:schemeClr val="accent2"/>
                </a:solidFill>
              </a:rPr>
              <a:t>new range from an existing range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There are three techniques for normalization.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Min-Max Normalization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dirty="0"/>
              <a:t>This is a simple normalization technique in which we fit given data in a pre-defined boundary, or a pre-defined interval [0,1].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Decimal scaling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 this technique we move the decimal point of values of the attribute.</a:t>
            </a:r>
          </a:p>
          <a:p>
            <a:pPr marL="457200" lvl="1" indent="0">
              <a:buNone/>
            </a:pPr>
            <a:endParaRPr lang="en-US" b="1" dirty="0"/>
          </a:p>
          <a:p>
            <a:pPr lvl="2">
              <a:buFont typeface="Courier New" panose="02070309020205020404" pitchFamily="49" charset="0"/>
              <a:buChar char="o"/>
            </a:pP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Min-max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max is a technique that helps to </a:t>
            </a:r>
            <a:r>
              <a:rPr lang="en-US" b="1" dirty="0">
                <a:solidFill>
                  <a:schemeClr val="accent2"/>
                </a:solidFill>
              </a:rPr>
              <a:t>normalizing the data</a:t>
            </a:r>
            <a:r>
              <a:rPr lang="en-US" dirty="0"/>
              <a:t>. </a:t>
            </a:r>
          </a:p>
          <a:p>
            <a:r>
              <a:rPr lang="en-US" dirty="0"/>
              <a:t>It will </a:t>
            </a:r>
            <a:r>
              <a:rPr lang="en-US" b="1" dirty="0">
                <a:solidFill>
                  <a:schemeClr val="accent2"/>
                </a:solidFill>
              </a:rPr>
              <a:t>scale the data between 0 and 1</a:t>
            </a:r>
            <a:r>
              <a:rPr lang="en-US" dirty="0"/>
              <a:t>.</a:t>
            </a:r>
          </a:p>
          <a:p>
            <a:r>
              <a:rPr lang="en-US" u="sng" dirty="0"/>
              <a:t>Example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00098"/>
              </p:ext>
            </p:extLst>
          </p:nvPr>
        </p:nvGraphicFramePr>
        <p:xfrm>
          <a:off x="1524000" y="2590800"/>
          <a:ext cx="990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65043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Age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2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2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8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44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7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9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Min-max normalization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: Minimum value = 16</a:t>
            </a:r>
          </a:p>
          <a:p>
            <a:r>
              <a:rPr lang="en-US" dirty="0"/>
              <a:t>Max : Maximum value = 40</a:t>
            </a:r>
          </a:p>
          <a:p>
            <a:r>
              <a:rPr lang="en-US" dirty="0"/>
              <a:t>V = Respective value of attributes. In our example V</a:t>
            </a:r>
            <a:r>
              <a:rPr lang="en-US" baseline="-25000" dirty="0"/>
              <a:t>1</a:t>
            </a:r>
            <a:r>
              <a:rPr lang="en-US" dirty="0"/>
              <a:t>= 16, V</a:t>
            </a:r>
            <a:r>
              <a:rPr lang="en-US" baseline="-25000" dirty="0"/>
              <a:t>2</a:t>
            </a:r>
            <a:r>
              <a:rPr lang="en-US" dirty="0"/>
              <a:t>=20, V</a:t>
            </a:r>
            <a:r>
              <a:rPr lang="en-US" baseline="-25000" dirty="0"/>
              <a:t>3</a:t>
            </a:r>
            <a:r>
              <a:rPr lang="en-US" dirty="0"/>
              <a:t>=30 &amp; V</a:t>
            </a:r>
            <a:r>
              <a:rPr lang="en-US" baseline="-25000" dirty="0"/>
              <a:t>4</a:t>
            </a:r>
            <a:r>
              <a:rPr lang="en-US" dirty="0"/>
              <a:t>=40.</a:t>
            </a:r>
          </a:p>
          <a:p>
            <a:r>
              <a:rPr lang="en-US" dirty="0" err="1"/>
              <a:t>NewMax</a:t>
            </a:r>
            <a:r>
              <a:rPr lang="en-US" dirty="0"/>
              <a:t> = 1</a:t>
            </a:r>
          </a:p>
          <a:p>
            <a:r>
              <a:rPr lang="en-US" dirty="0" err="1"/>
              <a:t>NewMin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9200" y="4038600"/>
                <a:ext cx="6705600" cy="495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Formula</a:t>
                </a:r>
                <a:r>
                  <a:rPr lang="en-US" dirty="0"/>
                  <a:t> : V’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𝑀𝑖𝑛𝐴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 baseline="-280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038600"/>
                <a:ext cx="6705600" cy="495328"/>
              </a:xfrm>
              <a:prstGeom prst="rect">
                <a:avLst/>
              </a:prstGeom>
              <a:blipFill rotWithShape="0">
                <a:blip r:embed="rId2"/>
                <a:stretch>
                  <a:fillRect l="-635" b="-4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1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Min-max normalization (Cont..)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" y="2362200"/>
            <a:ext cx="8458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Age 16 :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MinMax</a:t>
            </a:r>
            <a:r>
              <a:rPr lang="en-US" dirty="0"/>
              <a:t> (v’) = (16 – 16)/(40-16) * (1 – 0) + 0</a:t>
            </a:r>
          </a:p>
          <a:p>
            <a:r>
              <a:rPr lang="en-US" dirty="0"/>
              <a:t>                      = 0 / 24 * 1</a:t>
            </a:r>
          </a:p>
          <a:p>
            <a:r>
              <a:rPr lang="en-US" dirty="0"/>
              <a:t>                      = </a:t>
            </a:r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" y="4038600"/>
            <a:ext cx="8458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Age 20 :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MinMax</a:t>
            </a:r>
            <a:r>
              <a:rPr lang="en-US" dirty="0"/>
              <a:t> (v’) = (20 – 16)/(40-16) * (1 – 0) + 0</a:t>
            </a:r>
          </a:p>
          <a:p>
            <a:r>
              <a:rPr lang="en-US" dirty="0"/>
              <a:t>                       = 4 / 24 * 1</a:t>
            </a:r>
          </a:p>
          <a:p>
            <a:r>
              <a:rPr lang="en-US" dirty="0"/>
              <a:t>                       = </a:t>
            </a:r>
            <a:r>
              <a:rPr lang="en-US" b="1" dirty="0"/>
              <a:t>0.16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71600" y="1295400"/>
                <a:ext cx="6705600" cy="495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Formula</a:t>
                </a:r>
                <a:r>
                  <a:rPr lang="en-US" dirty="0"/>
                  <a:t> : V’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𝑀𝑖𝑛𝐴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 baseline="-280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295400"/>
                <a:ext cx="6705600" cy="495328"/>
              </a:xfrm>
              <a:prstGeom prst="rect">
                <a:avLst/>
              </a:prstGeom>
              <a:blipFill rotWithShape="0">
                <a:blip r:embed="rId2"/>
                <a:stretch>
                  <a:fillRect l="-635" b="-4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0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Min-max normalization (Cont..)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429354"/>
              </p:ext>
            </p:extLst>
          </p:nvPr>
        </p:nvGraphicFramePr>
        <p:xfrm>
          <a:off x="2562225" y="4419600"/>
          <a:ext cx="40195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42547028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17270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Min-max normalization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8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6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26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" y="1066800"/>
            <a:ext cx="8458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Age 30 :</a:t>
            </a:r>
          </a:p>
          <a:p>
            <a:endParaRPr lang="en-US" dirty="0"/>
          </a:p>
          <a:p>
            <a:r>
              <a:rPr lang="en-US" dirty="0" err="1"/>
              <a:t>MinMax</a:t>
            </a:r>
            <a:r>
              <a:rPr lang="en-US" dirty="0"/>
              <a:t> (v’) = (30 – 16)/(40-16) * (1 – 0) + 0</a:t>
            </a:r>
          </a:p>
          <a:p>
            <a:r>
              <a:rPr lang="en-US" dirty="0"/>
              <a:t>                      = 14 / 24 * 1</a:t>
            </a:r>
          </a:p>
          <a:p>
            <a:r>
              <a:rPr lang="en-US" dirty="0"/>
              <a:t>                      = </a:t>
            </a:r>
            <a:r>
              <a:rPr lang="en-US" b="1" dirty="0"/>
              <a:t>0.58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2692856"/>
            <a:ext cx="8458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For Age 40 :</a:t>
            </a:r>
          </a:p>
          <a:p>
            <a:endParaRPr lang="en-US" dirty="0"/>
          </a:p>
          <a:p>
            <a:r>
              <a:rPr lang="en-US" dirty="0" err="1"/>
              <a:t>MinMax</a:t>
            </a:r>
            <a:r>
              <a:rPr lang="en-US" dirty="0"/>
              <a:t> (v’) = (40 – 16)/(40-16) * (1 – 0) + 0</a:t>
            </a:r>
          </a:p>
          <a:p>
            <a:r>
              <a:rPr lang="en-US" dirty="0"/>
              <a:t>                      = 24 / 24 * 1</a:t>
            </a:r>
          </a:p>
          <a:p>
            <a:r>
              <a:rPr lang="en-US" dirty="0"/>
              <a:t>                      =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98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Decimal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733800"/>
          </a:xfrm>
        </p:spPr>
        <p:txBody>
          <a:bodyPr/>
          <a:lstStyle/>
          <a:p>
            <a:pPr algn="just"/>
            <a:r>
              <a:rPr lang="en-US" dirty="0"/>
              <a:t>In this technique we move the decimal point of values of the attribute.</a:t>
            </a:r>
          </a:p>
          <a:p>
            <a:pPr algn="just"/>
            <a:r>
              <a:rPr lang="en-US" dirty="0"/>
              <a:t>This movement of decimal points totally depends on the </a:t>
            </a:r>
            <a:r>
              <a:rPr lang="en-US" b="1" dirty="0">
                <a:solidFill>
                  <a:schemeClr val="accent2"/>
                </a:solidFill>
              </a:rPr>
              <a:t>maximum value among all values </a:t>
            </a:r>
            <a:r>
              <a:rPr lang="en-US" dirty="0"/>
              <a:t>in the attribute.</a:t>
            </a:r>
          </a:p>
          <a:p>
            <a:pPr algn="just"/>
            <a:r>
              <a:rPr lang="en-US" dirty="0"/>
              <a:t>Value V of attribute A can be normalized by the following formula</a:t>
            </a:r>
          </a:p>
          <a:p>
            <a:pPr marL="0" indent="0" algn="just">
              <a:buNone/>
            </a:pPr>
            <a:r>
              <a:rPr lang="en-US" dirty="0"/>
              <a:t>		Normalized value of attribute = </a:t>
            </a:r>
            <a:r>
              <a:rPr lang="en-US" b="1" dirty="0"/>
              <a:t>(v</a:t>
            </a:r>
            <a:r>
              <a:rPr lang="en-US" b="1" baseline="30000" dirty="0"/>
              <a:t>i</a:t>
            </a:r>
            <a:r>
              <a:rPr lang="en-US" b="1" dirty="0"/>
              <a:t> / 10</a:t>
            </a:r>
            <a:r>
              <a:rPr lang="en-US" b="1" baseline="30000" dirty="0"/>
              <a:t>j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4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scaling  -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2197"/>
              </p:ext>
            </p:extLst>
          </p:nvPr>
        </p:nvGraphicFramePr>
        <p:xfrm>
          <a:off x="1524000" y="1078831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2268955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3325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7595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Decimal</a:t>
                      </a:r>
                      <a:r>
                        <a:rPr lang="en-US" baseline="0" dirty="0"/>
                        <a:t> Scaling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8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/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8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/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1194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500" y="2355783"/>
            <a:ext cx="8763000" cy="333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will check maximum value among our attribute CGPA. 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is 3 so, we can convert it into decimal by dividing with 10. why 10?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will count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total digits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our maximum value and then put 1.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After 1 we can put zeros equal to the length of maximum value.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Here 3 is maximum value and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total digits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this value is only 1 so, we will put one zero after 1.</a:t>
            </a:r>
          </a:p>
        </p:txBody>
      </p:sp>
    </p:spTree>
    <p:extLst>
      <p:ext uri="{BB962C8B-B14F-4D97-AF65-F5344CB8AC3E}">
        <p14:creationId xmlns:p14="http://schemas.microsoft.com/office/powerpoint/2010/main" val="37333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scaling (Try it!)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89435"/>
              </p:ext>
            </p:extLst>
          </p:nvPr>
        </p:nvGraphicFramePr>
        <p:xfrm>
          <a:off x="1524000" y="1524000"/>
          <a:ext cx="609600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2268955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3325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7595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Decimal</a:t>
                      </a:r>
                      <a:r>
                        <a:rPr lang="en-US" baseline="0" dirty="0"/>
                        <a:t> Scaling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8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400/1000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8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310/1000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119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08642"/>
              </p:ext>
            </p:extLst>
          </p:nvPr>
        </p:nvGraphicFramePr>
        <p:xfrm>
          <a:off x="1524000" y="3733800"/>
          <a:ext cx="609600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2268955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3325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7595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Decimal</a:t>
                      </a:r>
                      <a:r>
                        <a:rPr lang="en-US" baseline="0" dirty="0"/>
                        <a:t> Scaling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8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40000/100000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8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31000/100000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1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Discretization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Discretization techniques can be categorized based on </a:t>
            </a:r>
            <a:r>
              <a:rPr lang="en-US" b="1" dirty="0">
                <a:solidFill>
                  <a:schemeClr val="accent2"/>
                </a:solidFill>
              </a:rPr>
              <a:t>how the separation is performed</a:t>
            </a:r>
            <a:r>
              <a:rPr lang="en-US" dirty="0"/>
              <a:t>, such as whether it uses class information or which direction it proceeds (top-down or bottom-up).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The raw values of a numeric attribute (e.g. age) are replaced by interval labels (e.g. 0-10, 11-20 etc.) or conceptual labels (e.g. youth, adult, senior).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b="1" dirty="0"/>
              <a:t>Concept hierarchy generation for nominal data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In this, attributes such as address can be </a:t>
            </a:r>
            <a:r>
              <a:rPr lang="en-US" b="1" dirty="0">
                <a:solidFill>
                  <a:schemeClr val="accent2"/>
                </a:solidFill>
              </a:rPr>
              <a:t>generalized to higher-level concepts</a:t>
            </a:r>
            <a:r>
              <a:rPr lang="en-US" dirty="0"/>
              <a:t>, like street or city or state or country.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Many hierarchies for nominal attributes are implicit within the database schema.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 city, country or state table in RDBMS.</a:t>
            </a:r>
          </a:p>
        </p:txBody>
      </p:sp>
    </p:spTree>
    <p:extLst>
      <p:ext uri="{BB962C8B-B14F-4D97-AF65-F5344CB8AC3E}">
        <p14:creationId xmlns:p14="http://schemas.microsoft.com/office/powerpoint/2010/main" val="15089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Reducing the number of attributes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Data cube aggregation</a:t>
            </a:r>
            <a:r>
              <a:rPr lang="en-US" dirty="0"/>
              <a:t>: applying roll-up, slice or dice operations.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Removing irrelevant attributes</a:t>
            </a:r>
            <a:r>
              <a:rPr lang="en-US" dirty="0"/>
              <a:t>: attribute selection, searching the attribute space </a:t>
            </a:r>
          </a:p>
          <a:p>
            <a:pPr algn="just"/>
            <a:r>
              <a:rPr lang="en-US" b="1" dirty="0"/>
              <a:t>Reducing the number of attribute values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Binning</a:t>
            </a:r>
            <a:r>
              <a:rPr lang="en-US" dirty="0"/>
              <a:t>: Reducing the number of attributes by grouping them into intervals (bins).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Clustering</a:t>
            </a:r>
            <a:r>
              <a:rPr lang="en-US" dirty="0"/>
              <a:t>: Grouping similar values in a clusters.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Aggregation or Generalization</a:t>
            </a:r>
          </a:p>
          <a:p>
            <a:r>
              <a:rPr lang="en-US" b="1" dirty="0"/>
              <a:t>Reducing the number of tuples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Sampling :  Only sample data are used for mining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2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Mean is the </a:t>
            </a:r>
            <a:r>
              <a:rPr lang="en-US" b="1" dirty="0">
                <a:solidFill>
                  <a:schemeClr val="accent2"/>
                </a:solidFill>
              </a:rPr>
              <a:t>average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a dataset. </a:t>
            </a:r>
          </a:p>
          <a:p>
            <a:pPr algn="just"/>
            <a:r>
              <a:rPr lang="en-US" dirty="0"/>
              <a:t>To find the mean, calculate the sum of all the data and then divide by the total number of data.</a:t>
            </a:r>
          </a:p>
          <a:p>
            <a:pPr algn="just"/>
            <a:r>
              <a:rPr lang="en-US" u="sng" dirty="0"/>
              <a:t>Example </a:t>
            </a:r>
          </a:p>
          <a:p>
            <a:pPr lvl="1" algn="just"/>
            <a:r>
              <a:rPr lang="en-US" dirty="0"/>
              <a:t>Find out mean for </a:t>
            </a:r>
            <a:r>
              <a:rPr lang="en-US" altLang="en-US" b="1" dirty="0"/>
              <a:t>12, 15, 11, 11, 7, 13</a:t>
            </a:r>
          </a:p>
          <a:p>
            <a:pPr algn="just"/>
            <a:endParaRPr lang="en-US" u="sng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49890" y="3352800"/>
            <a:ext cx="5092871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First, find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sum of the data</a:t>
            </a:r>
            <a:r>
              <a:rPr lang="en-US" altLang="en-US" sz="3000" dirty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 + 15 +11 + 11 + 7 + 13 =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69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356037" y="4726674"/>
            <a:ext cx="6680578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Then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divide by the total number of data</a:t>
            </a:r>
            <a:r>
              <a:rPr lang="en-US" altLang="en-US" sz="3000" dirty="0">
                <a:latin typeface="+mj-lt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                         69 / 6 =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11.5</a:t>
            </a:r>
            <a:r>
              <a:rPr lang="en-US" altLang="en-US" sz="3000" dirty="0">
                <a:latin typeface="+mj-lt"/>
              </a:rPr>
              <a:t> 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709312" y="5592169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34354" y="5454639"/>
            <a:ext cx="100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10400" y="105767"/>
                <a:ext cx="1943100" cy="705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05767"/>
                <a:ext cx="1943100" cy="705135"/>
              </a:xfrm>
              <a:prstGeom prst="rect">
                <a:avLst/>
              </a:prstGeom>
              <a:blipFill rotWithShape="0">
                <a:blip r:embed="rId3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9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data mining task can be specified in the form of a </a:t>
            </a:r>
            <a:r>
              <a:rPr lang="en-US" b="1" dirty="0">
                <a:solidFill>
                  <a:schemeClr val="accent2"/>
                </a:solidFill>
              </a:rPr>
              <a:t>data mining query</a:t>
            </a:r>
            <a:r>
              <a:rPr lang="en-US" dirty="0"/>
              <a:t>, which is input to the data mining system. </a:t>
            </a:r>
          </a:p>
          <a:p>
            <a:pPr algn="just"/>
            <a:r>
              <a:rPr lang="en-US" dirty="0"/>
              <a:t>A data mining </a:t>
            </a:r>
            <a:r>
              <a:rPr lang="en-US" b="1" dirty="0"/>
              <a:t>query</a:t>
            </a:r>
            <a:r>
              <a:rPr lang="en-US" dirty="0"/>
              <a:t> is defined in terms of data mining task primitives. </a:t>
            </a:r>
          </a:p>
          <a:p>
            <a:pPr algn="just"/>
            <a:r>
              <a:rPr lang="en-US" dirty="0"/>
              <a:t>These primitives </a:t>
            </a:r>
            <a:r>
              <a:rPr lang="en-US" b="1" dirty="0">
                <a:solidFill>
                  <a:schemeClr val="accent2"/>
                </a:solidFill>
              </a:rPr>
              <a:t>allow the user to inter-actively communicate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accent2"/>
                </a:solidFill>
              </a:rPr>
              <a:t>data mining system </a:t>
            </a:r>
            <a:r>
              <a:rPr lang="en-US" dirty="0"/>
              <a:t>during discovery of knowledge.</a:t>
            </a:r>
          </a:p>
        </p:txBody>
      </p:sp>
    </p:spTree>
    <p:extLst>
      <p:ext uri="{BB962C8B-B14F-4D97-AF65-F5344CB8AC3E}">
        <p14:creationId xmlns:p14="http://schemas.microsoft.com/office/powerpoint/2010/main" val="32923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primitives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mining task primitives includes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Task-relevant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Kind of knowledge to be mined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Background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Interestingness measurement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Presentation for visualizing the discovered patterns</a:t>
            </a:r>
          </a:p>
        </p:txBody>
      </p:sp>
    </p:spTree>
    <p:extLst>
      <p:ext uri="{BB962C8B-B14F-4D97-AF65-F5344CB8AC3E}">
        <p14:creationId xmlns:p14="http://schemas.microsoft.com/office/powerpoint/2010/main" val="8857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primitives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Task-relevant data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This specifies the </a:t>
            </a:r>
            <a:r>
              <a:rPr lang="en-US" b="1" dirty="0">
                <a:solidFill>
                  <a:schemeClr val="accent2"/>
                </a:solidFill>
              </a:rPr>
              <a:t>portions of the database or the dataset </a:t>
            </a:r>
            <a:r>
              <a:rPr lang="en-US" dirty="0"/>
              <a:t>of data in which the </a:t>
            </a:r>
            <a:r>
              <a:rPr lang="en-US" b="1" dirty="0">
                <a:solidFill>
                  <a:schemeClr val="accent2"/>
                </a:solidFill>
              </a:rPr>
              <a:t>user is interested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This includes the </a:t>
            </a:r>
            <a:r>
              <a:rPr lang="en-US" b="1" dirty="0">
                <a:solidFill>
                  <a:schemeClr val="accent2"/>
                </a:solidFill>
              </a:rPr>
              <a:t>database attributes </a:t>
            </a:r>
            <a:r>
              <a:rPr lang="en-US" dirty="0"/>
              <a:t>or data warehouse dimensions of interest (referred to as the relevant attributes or dimensions).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The kind of knowledge to be mined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This specifies the data mining functions to be performed.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Such as </a:t>
            </a:r>
            <a:r>
              <a:rPr lang="en-US" b="1" dirty="0">
                <a:solidFill>
                  <a:schemeClr val="accent2"/>
                </a:solidFill>
              </a:rPr>
              <a:t>characterization, discrimination, association or correlation analysis, classification, prediction, clustering, outlier analysis</a:t>
            </a:r>
            <a:r>
              <a:rPr lang="en-US" dirty="0"/>
              <a:t>, or evolution analysis.</a:t>
            </a:r>
          </a:p>
        </p:txBody>
      </p:sp>
    </p:spTree>
    <p:extLst>
      <p:ext uri="{BB962C8B-B14F-4D97-AF65-F5344CB8AC3E}">
        <p14:creationId xmlns:p14="http://schemas.microsoft.com/office/powerpoint/2010/main" val="18427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primitives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background knowledge to be used in the discovery process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knowledge</a:t>
            </a:r>
            <a:r>
              <a:rPr lang="en-US" dirty="0"/>
              <a:t> about the </a:t>
            </a:r>
            <a:r>
              <a:rPr lang="en-US" b="1" dirty="0">
                <a:solidFill>
                  <a:schemeClr val="accent2"/>
                </a:solidFill>
              </a:rPr>
              <a:t>domain</a:t>
            </a:r>
            <a:r>
              <a:rPr lang="en-US" dirty="0"/>
              <a:t> is useful for </a:t>
            </a:r>
            <a:r>
              <a:rPr lang="en-US" b="1" dirty="0">
                <a:solidFill>
                  <a:schemeClr val="accent2"/>
                </a:solidFill>
              </a:rPr>
              <a:t>guiding the knowledge discovery process </a:t>
            </a:r>
            <a:r>
              <a:rPr lang="en-US" dirty="0"/>
              <a:t>for evaluating the interesting patterns.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Concept hierarchies </a:t>
            </a:r>
            <a:r>
              <a:rPr lang="en-US" dirty="0"/>
              <a:t>are a </a:t>
            </a:r>
            <a:r>
              <a:rPr lang="en-US" b="1" dirty="0">
                <a:solidFill>
                  <a:schemeClr val="accent2"/>
                </a:solidFill>
              </a:rPr>
              <a:t>popular form of background knowledge</a:t>
            </a:r>
            <a:r>
              <a:rPr lang="en-US" dirty="0"/>
              <a:t>, which allow data to be mined at multiple levels of abstraction.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An example of a concept hierarchy for the attribute (or dimension) age is shown in </a:t>
            </a:r>
            <a:r>
              <a:rPr lang="en-US" b="1" dirty="0">
                <a:solidFill>
                  <a:schemeClr val="accent2"/>
                </a:solidFill>
              </a:rPr>
              <a:t>user beliefs </a:t>
            </a:r>
            <a:r>
              <a:rPr lang="en-US" dirty="0"/>
              <a:t>regarding relationships in the data are another form of background knowledge.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primitives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The interestingness measures and thresholds for pattern evaluation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/>
                </a:solidFill>
              </a:rPr>
              <a:t>Different kinds of knowledge </a:t>
            </a:r>
            <a:r>
              <a:rPr lang="en-US" dirty="0"/>
              <a:t>may have </a:t>
            </a:r>
            <a:r>
              <a:rPr lang="en-US" b="1" dirty="0">
                <a:solidFill>
                  <a:schemeClr val="accent2"/>
                </a:solidFill>
              </a:rPr>
              <a:t>different interestingness measures</a:t>
            </a:r>
            <a:r>
              <a:rPr lang="en-US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For example, interestingness measures for association rules include support and confidence.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Rules whose support and confidence values are below </a:t>
            </a:r>
            <a:r>
              <a:rPr lang="en-US" b="1" dirty="0">
                <a:solidFill>
                  <a:schemeClr val="accent2"/>
                </a:solidFill>
              </a:rPr>
              <a:t>user-specified thresholds are considered uninteresting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The expected representation for visualizing the discovered patterns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It refers to the </a:t>
            </a:r>
            <a:r>
              <a:rPr lang="en-US" b="1" dirty="0">
                <a:solidFill>
                  <a:schemeClr val="accent2"/>
                </a:solidFill>
              </a:rPr>
              <a:t>discovered patterns </a:t>
            </a:r>
            <a:r>
              <a:rPr lang="en-US" dirty="0"/>
              <a:t>are </a:t>
            </a:r>
            <a:r>
              <a:rPr lang="en-US" b="1" dirty="0">
                <a:solidFill>
                  <a:schemeClr val="accent2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be displayed</a:t>
            </a:r>
            <a:r>
              <a:rPr lang="en-US" dirty="0"/>
              <a:t>, which may </a:t>
            </a:r>
            <a:r>
              <a:rPr lang="en-US" b="1" dirty="0">
                <a:solidFill>
                  <a:schemeClr val="accent2"/>
                </a:solidFill>
              </a:rPr>
              <a:t>include rules, tables, charts, graphs, decision trees, and cubes</a:t>
            </a:r>
            <a:r>
              <a:rPr lang="en-US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data mining query language can be designed to incorporate these primitives, </a:t>
            </a:r>
            <a:r>
              <a:rPr lang="en-US" b="1" dirty="0">
                <a:solidFill>
                  <a:schemeClr val="accent2"/>
                </a:solidFill>
              </a:rPr>
              <a:t>allowing 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flexibly interact with data mining 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0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9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Median is the </a:t>
            </a:r>
            <a:r>
              <a:rPr lang="en-US" b="1" dirty="0">
                <a:solidFill>
                  <a:schemeClr val="accent2"/>
                </a:solidFill>
              </a:rPr>
              <a:t>middle number </a:t>
            </a:r>
            <a:r>
              <a:rPr lang="en-US" dirty="0"/>
              <a:t>in a dataset when the data is arranged in numerical order (Sorted Order).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485900" y="1981200"/>
            <a:ext cx="6172200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If count is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Odd </a:t>
            </a:r>
            <a:r>
              <a:rPr lang="en-US" altLang="en-US" sz="3000" dirty="0">
                <a:latin typeface="+mj-lt"/>
              </a:rPr>
              <a:t>then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 middle number </a:t>
            </a:r>
            <a:r>
              <a:rPr lang="en-US" altLang="en-US" sz="3000" dirty="0">
                <a:latin typeface="+mj-lt"/>
              </a:rPr>
              <a:t>is </a:t>
            </a:r>
            <a:r>
              <a:rPr lang="en-US" altLang="en-US" sz="3000" b="1" dirty="0">
                <a:solidFill>
                  <a:schemeClr val="accent1"/>
                </a:solidFill>
                <a:latin typeface="+mj-lt"/>
              </a:rPr>
              <a:t>Median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468840" y="3149768"/>
            <a:ext cx="6172200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If count is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Even </a:t>
            </a:r>
            <a:r>
              <a:rPr lang="en-US" altLang="en-US" sz="3000" dirty="0">
                <a:latin typeface="+mj-lt"/>
              </a:rPr>
              <a:t>then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3000" dirty="0">
                <a:latin typeface="+mj-lt"/>
              </a:rPr>
              <a:t>take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 average of middle two numbers </a:t>
            </a:r>
            <a:r>
              <a:rPr lang="en-US" altLang="en-US" sz="3000" dirty="0">
                <a:latin typeface="+mj-lt"/>
              </a:rPr>
              <a:t>that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sz="3000" dirty="0">
                <a:latin typeface="+mj-lt"/>
              </a:rPr>
              <a:t>is </a:t>
            </a:r>
            <a:r>
              <a:rPr lang="en-US" altLang="en-US" sz="3000" b="1" dirty="0">
                <a:solidFill>
                  <a:schemeClr val="accent1"/>
                </a:solidFill>
                <a:latin typeface="+mj-lt"/>
              </a:rPr>
              <a:t>Median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22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- Odd 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dirty="0"/>
              <a:t>Find out Median for </a:t>
            </a:r>
            <a:r>
              <a:rPr lang="en-US" altLang="en-US" dirty="0"/>
              <a:t>12, 15, 11, 11, 7, 13, 15</a:t>
            </a:r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7315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In above example, count of data is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7</a:t>
            </a:r>
            <a:r>
              <a:rPr lang="en-US" altLang="en-US" sz="3000" dirty="0">
                <a:latin typeface="+mj-lt"/>
              </a:rPr>
              <a:t>. (Odd) 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66800" y="2639705"/>
            <a:ext cx="7315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First, arrange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data</a:t>
            </a:r>
            <a:r>
              <a:rPr lang="en-US" altLang="en-US" sz="3000" dirty="0">
                <a:latin typeface="+mj-lt"/>
              </a:rPr>
              <a:t> in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ascending order</a:t>
            </a:r>
            <a:r>
              <a:rPr lang="en-US" altLang="en-US" sz="3000" dirty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7, 11, 11, 12, 13, 15, 15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66800" y="3998668"/>
            <a:ext cx="7315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Partitioning data into equal </a:t>
            </a:r>
            <a:r>
              <a:rPr lang="en-US" altLang="en-US" sz="3000" dirty="0" err="1">
                <a:latin typeface="+mj-lt"/>
              </a:rPr>
              <a:t>halfs</a:t>
            </a:r>
            <a:r>
              <a:rPr lang="en-US" altLang="en-US" sz="3000" dirty="0">
                <a:latin typeface="+mj-lt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7, 11, 11, 12, 13, 15, 15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4648200"/>
            <a:ext cx="1371600" cy="539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180070" y="5334000"/>
            <a:ext cx="3088659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12</a:t>
            </a:r>
            <a:r>
              <a:rPr lang="en-US" altLang="en-US" sz="3000" dirty="0">
                <a:latin typeface="+mj-lt"/>
              </a:rPr>
              <a:t>      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Median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093191" y="5486400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648200"/>
            <a:ext cx="1600200" cy="539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7200" y="4648200"/>
            <a:ext cx="685800" cy="5398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- Even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dirty="0"/>
              <a:t>Find out median for </a:t>
            </a:r>
            <a:r>
              <a:rPr lang="en-US" altLang="en-US" dirty="0"/>
              <a:t>12, 15, 11, 11, 7, 13</a:t>
            </a:r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7315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In above example, count of data is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6</a:t>
            </a:r>
            <a:r>
              <a:rPr lang="en-US" altLang="en-US" sz="3000" dirty="0">
                <a:latin typeface="+mj-lt"/>
              </a:rPr>
              <a:t>. (Even) 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66800" y="2639705"/>
            <a:ext cx="7315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First, arrange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data</a:t>
            </a:r>
            <a:r>
              <a:rPr lang="en-US" altLang="en-US" sz="3000" dirty="0">
                <a:latin typeface="+mj-lt"/>
              </a:rPr>
              <a:t> in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ascending order</a:t>
            </a:r>
            <a:r>
              <a:rPr lang="en-US" altLang="en-US" sz="3000" dirty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7, 11, 11, 12, 13, 15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66800" y="3998668"/>
            <a:ext cx="7315200" cy="17081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Calculate an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average</a:t>
            </a:r>
            <a:r>
              <a:rPr lang="en-US" altLang="en-US" sz="3000" dirty="0">
                <a:latin typeface="+mj-lt"/>
              </a:rPr>
              <a:t> of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two numbers </a:t>
            </a:r>
            <a:r>
              <a:rPr lang="en-US" altLang="en-US" sz="3000" dirty="0">
                <a:latin typeface="+mj-lt"/>
              </a:rPr>
              <a:t>in the </a:t>
            </a:r>
            <a:r>
              <a:rPr lang="en-US" altLang="en-US" sz="3000" b="1" dirty="0">
                <a:solidFill>
                  <a:schemeClr val="accent2"/>
                </a:solidFill>
                <a:latin typeface="+mj-lt"/>
              </a:rPr>
              <a:t>middle</a:t>
            </a:r>
            <a:r>
              <a:rPr lang="en-US" altLang="en-US" sz="3000" dirty="0">
                <a:latin typeface="+mj-lt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7, 11, 11, 12, 13, 15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7504" y="51816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66950" y="5822856"/>
            <a:ext cx="49149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(11 + 12)/2  =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11.5       Median</a:t>
            </a:r>
            <a:r>
              <a:rPr lang="en-US" altLang="en-US" sz="3000" dirty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306704" y="5981427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4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mode is the </a:t>
            </a:r>
            <a:r>
              <a:rPr lang="en-US" b="1" dirty="0">
                <a:solidFill>
                  <a:schemeClr val="accent2"/>
                </a:solidFill>
              </a:rPr>
              <a:t>number that occurs most often</a:t>
            </a:r>
            <a:r>
              <a:rPr lang="en-US" dirty="0"/>
              <a:t> within a set of numbers.</a:t>
            </a:r>
          </a:p>
          <a:p>
            <a:r>
              <a:rPr lang="en-US" u="sng" dirty="0"/>
              <a:t>Example</a:t>
            </a:r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76600" y="2063719"/>
            <a:ext cx="3886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Find mode.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12, 15, 11, 11, 7, 13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76600" y="3386414"/>
            <a:ext cx="3886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11         Mode 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altLang="en-US" sz="1600" b="1" dirty="0" err="1">
                <a:solidFill>
                  <a:schemeClr val="tx2"/>
                </a:solidFill>
                <a:latin typeface="+mj-lt"/>
              </a:rPr>
              <a:t>Unimodal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en-US" altLang="en-US" sz="1600" dirty="0">
                <a:solidFill>
                  <a:schemeClr val="accent1"/>
                </a:solidFill>
                <a:latin typeface="+mj-lt"/>
              </a:rPr>
              <a:t> </a:t>
            </a:r>
            <a:endParaRPr lang="en-US" altLang="en-US" sz="3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191000" y="3549113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76600" y="4346089"/>
            <a:ext cx="3886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Find mode.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000" dirty="0">
                <a:latin typeface="+mj-lt"/>
              </a:rPr>
              <a:t>12, 15, 11, 11, 7, 12, 13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276600" y="5694402"/>
            <a:ext cx="38862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b="1" dirty="0">
                <a:solidFill>
                  <a:schemeClr val="tx2"/>
                </a:solidFill>
                <a:latin typeface="+mj-lt"/>
              </a:rPr>
              <a:t>11, 12         Mode </a:t>
            </a:r>
            <a:r>
              <a:rPr lang="en-US" altLang="en-US" sz="1600" b="1" dirty="0">
                <a:solidFill>
                  <a:schemeClr val="tx2"/>
                </a:solidFill>
                <a:latin typeface="+mj-lt"/>
              </a:rPr>
              <a:t>(Bimodal)</a:t>
            </a:r>
            <a:r>
              <a:rPr lang="en-US" altLang="en-US" sz="1600" dirty="0">
                <a:solidFill>
                  <a:schemeClr val="accent1"/>
                </a:solidFill>
                <a:latin typeface="+mj-lt"/>
              </a:rPr>
              <a:t> 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572000" y="5857101"/>
            <a:ext cx="457200" cy="228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53" y="2195818"/>
            <a:ext cx="982295" cy="982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69" y="4473522"/>
            <a:ext cx="991629" cy="9916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99469" y="2772391"/>
            <a:ext cx="10668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10129" y="5097051"/>
            <a:ext cx="10668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2800" y="5097051"/>
            <a:ext cx="6096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5092131"/>
            <a:ext cx="564336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13299</TotalTime>
  <Words>3545</Words>
  <Application>Microsoft Office PowerPoint</Application>
  <PresentationFormat>On-screen Show (4:3)</PresentationFormat>
  <Paragraphs>503</Paragraphs>
  <Slides>55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Open Sans Extrabold</vt:lpstr>
      <vt:lpstr>Wingdings</vt:lpstr>
      <vt:lpstr>ZapfDingbatsITC</vt:lpstr>
      <vt:lpstr>Office Theme</vt:lpstr>
      <vt:lpstr>PowerPoint Presentation</vt:lpstr>
      <vt:lpstr>Outline</vt:lpstr>
      <vt:lpstr>Why to preprocess data?</vt:lpstr>
      <vt:lpstr>Why data preprocessing is important?</vt:lpstr>
      <vt:lpstr>Mean</vt:lpstr>
      <vt:lpstr>Median</vt:lpstr>
      <vt:lpstr>Median - Odd  (Cont..)</vt:lpstr>
      <vt:lpstr>Median - Even (Cont..)</vt:lpstr>
      <vt:lpstr>Mode</vt:lpstr>
      <vt:lpstr>Mode (Cont..)</vt:lpstr>
      <vt:lpstr>Range</vt:lpstr>
      <vt:lpstr>Standard deviation</vt:lpstr>
      <vt:lpstr>Standard deviation (Cont..)</vt:lpstr>
      <vt:lpstr>Standard deviation - example</vt:lpstr>
      <vt:lpstr>Standard deviation – example (Cont..)</vt:lpstr>
      <vt:lpstr>Standard deviation – example (Cont..)</vt:lpstr>
      <vt:lpstr>Example (Try it) </vt:lpstr>
      <vt:lpstr>Attribute Types</vt:lpstr>
      <vt:lpstr>1) Nominal Attribute</vt:lpstr>
      <vt:lpstr>2) Ordinal Attribute</vt:lpstr>
      <vt:lpstr>3) Interval Attribute</vt:lpstr>
      <vt:lpstr>4) Ratio Attribute</vt:lpstr>
      <vt:lpstr>Data Preprocessing Tasks</vt:lpstr>
      <vt:lpstr>1) Data Cleaning</vt:lpstr>
      <vt:lpstr>1) Fill missing values</vt:lpstr>
      <vt:lpstr>1) Fill missing values (Cont..)</vt:lpstr>
      <vt:lpstr>2) Identify outliers and smooth out noisy data</vt:lpstr>
      <vt:lpstr>1) Binning method</vt:lpstr>
      <vt:lpstr>Binning method - Example</vt:lpstr>
      <vt:lpstr>Binning method - Example (Cont..)</vt:lpstr>
      <vt:lpstr>1) Binning method (Cont..)</vt:lpstr>
      <vt:lpstr>Binning method (Try it!)</vt:lpstr>
      <vt:lpstr>2) Clustering</vt:lpstr>
      <vt:lpstr>3) Correct inconsistent data</vt:lpstr>
      <vt:lpstr>4) Resolve redundancy caused by data integration</vt:lpstr>
      <vt:lpstr>Data Integration</vt:lpstr>
      <vt:lpstr>Data Transformation</vt:lpstr>
      <vt:lpstr>Data Transformation (Cont..)</vt:lpstr>
      <vt:lpstr>Data Transformation (Cont..)</vt:lpstr>
      <vt:lpstr>Data Transformation (Cont..)</vt:lpstr>
      <vt:lpstr>1) Min-max normalization</vt:lpstr>
      <vt:lpstr>1) Min-max normalization (Cont..)</vt:lpstr>
      <vt:lpstr>1) Min-max normalization (Cont..)</vt:lpstr>
      <vt:lpstr>1) Min-max normalization (Cont..)</vt:lpstr>
      <vt:lpstr>2) Decimal scaling</vt:lpstr>
      <vt:lpstr>Decimal scaling  - Example</vt:lpstr>
      <vt:lpstr>Decimal scaling (Try it!)</vt:lpstr>
      <vt:lpstr>Data Transformation (Cont..)</vt:lpstr>
      <vt:lpstr>Data Reduction</vt:lpstr>
      <vt:lpstr>Data mining task primitives</vt:lpstr>
      <vt:lpstr>Data mining task primitives (Cont..)</vt:lpstr>
      <vt:lpstr>Data mining task primitives (Cont..)</vt:lpstr>
      <vt:lpstr>Data mining task primitives (Cont..)</vt:lpstr>
      <vt:lpstr>Data mining task primitives (Cont..)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2654</cp:revision>
  <dcterms:created xsi:type="dcterms:W3CDTF">2013-05-17T03:00:03Z</dcterms:created>
  <dcterms:modified xsi:type="dcterms:W3CDTF">2019-10-03T05:34:54Z</dcterms:modified>
</cp:coreProperties>
</file>