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43"/>
  </p:notesMasterIdLst>
  <p:sldIdLst>
    <p:sldId id="372" r:id="rId2"/>
    <p:sldId id="376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54" r:id="rId14"/>
    <p:sldId id="355" r:id="rId15"/>
    <p:sldId id="326" r:id="rId16"/>
    <p:sldId id="357" r:id="rId17"/>
    <p:sldId id="328" r:id="rId18"/>
    <p:sldId id="358" r:id="rId19"/>
    <p:sldId id="330" r:id="rId20"/>
    <p:sldId id="359" r:id="rId21"/>
    <p:sldId id="332" r:id="rId22"/>
    <p:sldId id="360" r:id="rId23"/>
    <p:sldId id="334" r:id="rId24"/>
    <p:sldId id="335" r:id="rId25"/>
    <p:sldId id="336" r:id="rId26"/>
    <p:sldId id="375" r:id="rId27"/>
    <p:sldId id="373" r:id="rId28"/>
    <p:sldId id="337" r:id="rId29"/>
    <p:sldId id="338" r:id="rId30"/>
    <p:sldId id="361" r:id="rId31"/>
    <p:sldId id="364" r:id="rId32"/>
    <p:sldId id="365" r:id="rId33"/>
    <p:sldId id="366" r:id="rId34"/>
    <p:sldId id="367" r:id="rId35"/>
    <p:sldId id="347" r:id="rId36"/>
    <p:sldId id="348" r:id="rId37"/>
    <p:sldId id="349" r:id="rId38"/>
    <p:sldId id="350" r:id="rId39"/>
    <p:sldId id="351" r:id="rId40"/>
    <p:sldId id="352" r:id="rId41"/>
    <p:sldId id="377" r:id="rId42"/>
  </p:sldIdLst>
  <p:sldSz cx="12192000" cy="6858000"/>
  <p:notesSz cx="6858000" cy="9144000"/>
  <p:embeddedFontLst>
    <p:embeddedFont>
      <p:font typeface="Segoe UI Black" panose="020B0A02040204020203" pitchFamily="34" charset="0"/>
      <p:bold r:id="rId44"/>
      <p:boldItalic r:id="rId45"/>
    </p:embeddedFont>
    <p:embeddedFont>
      <p:font typeface="Roboto Condensed Light" panose="020B0604020202020204" charset="0"/>
      <p:regular r:id="rId46"/>
      <p: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Wingdings 2" panose="05020102010507070707" pitchFamily="18" charset="2"/>
      <p:regular r:id="rId52"/>
    </p:embeddedFont>
    <p:embeddedFont>
      <p:font typeface="Roboto Condensed" panose="020B0604020202020204" charset="0"/>
      <p:regular r:id="rId53"/>
      <p:bold r:id="rId54"/>
      <p:italic r:id="rId55"/>
      <p:boldItalic r:id="rId56"/>
    </p:embeddedFont>
    <p:embeddedFont>
      <p:font typeface="Wingdings 3" panose="05040102010807070707" pitchFamily="18" charset="2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490c0tdDzTkt9OO2/Gxnw==" hashData="DLCvFcnhfMw2iHzf3wj8u4dzG3U0PdAWLnvFbvQwrf35C5nsbVGy0j5HHUZujtCLP8cy7MPiBs9jnHZIyHgvR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972C6"/>
    <a:srgbClr val="03A9F5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27-Jun-20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7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12448" y="-5287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dixita.kagathara@darshan.ac.in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r>
              <a:rPr lang="en-US" dirty="0" smtClean="0"/>
              <a:t>+91 - 97277 47317 (CE Department)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 </a:t>
            </a:r>
            <a:r>
              <a:rPr lang="en-US" dirty="0" err="1" smtClean="0"/>
              <a:t>Kagathara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Compiler Design (CD)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E47A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77898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0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6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3" y="6087939"/>
            <a:ext cx="2554142" cy="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4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957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Compiler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8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8" name="Picture 47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13" r:id="rId9"/>
    <p:sldLayoutId id="2147483716" r:id="rId10"/>
    <p:sldLayoutId id="2147483718" r:id="rId11"/>
    <p:sldLayoutId id="2147483670" r:id="rId12"/>
    <p:sldLayoutId id="2147483687" r:id="rId13"/>
    <p:sldLayoutId id="2147483688" r:id="rId14"/>
    <p:sldLayoutId id="2147483672" r:id="rId15"/>
    <p:sldLayoutId id="2147483689" r:id="rId16"/>
    <p:sldLayoutId id="2147483690" r:id="rId17"/>
    <p:sldLayoutId id="2147483673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 smtClean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0" dirty="0"/>
              <a:t>Introduction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Compiler Design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ixita.kagathara@darshan.ac.in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</a:t>
            </a:r>
            <a:r>
              <a:rPr lang="en-US" dirty="0" smtClean="0"/>
              <a:t>47317 (CE Department)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B. </a:t>
            </a:r>
            <a:r>
              <a:rPr lang="en-US" dirty="0" err="1" smtClean="0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Compiler Design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2170701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phase &amp; Synthesis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645513" cy="55905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E47A1"/>
                </a:solidFill>
              </a:rPr>
              <a:t>Analysis Phase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Analysis part </a:t>
            </a:r>
            <a:r>
              <a:rPr lang="en-US" dirty="0" smtClean="0">
                <a:solidFill>
                  <a:srgbClr val="C00000"/>
                </a:solidFill>
              </a:rPr>
              <a:t>breaks up the source program into constituent pieces </a:t>
            </a:r>
            <a:r>
              <a:rPr lang="en-US" dirty="0" smtClean="0"/>
              <a:t>and creates an intermediate representation of the source program.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Analysis phase consists of three sub phases:</a:t>
            </a:r>
          </a:p>
          <a:p>
            <a:pPr marL="914400" indent="-457200" algn="just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 Lexical analysis</a:t>
            </a:r>
          </a:p>
          <a:p>
            <a:pPr marL="914400" indent="-457200" algn="just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 Syntax analysis</a:t>
            </a:r>
          </a:p>
          <a:p>
            <a:pPr marL="914400" indent="-457200" algn="just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 Semantic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919435"/>
            <a:ext cx="5964820" cy="559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b="1" dirty="0" smtClean="0">
                <a:solidFill>
                  <a:srgbClr val="0E47A1"/>
                </a:solidFill>
              </a:rPr>
              <a:t>Synthesis Phase</a:t>
            </a:r>
          </a:p>
          <a:p>
            <a:pPr>
              <a:lnSpc>
                <a:spcPct val="100000"/>
              </a:lnSpc>
            </a:pPr>
            <a:r>
              <a:rPr lang="en-US" dirty="0"/>
              <a:t>The synthesis part constructs the desired target program from the intermediate representation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Synthesis phase consist of the following sub </a:t>
            </a:r>
            <a:r>
              <a:rPr lang="en-US" dirty="0" smtClean="0"/>
              <a:t>phases:</a:t>
            </a:r>
          </a:p>
          <a:p>
            <a:pPr marL="914400" indent="-457200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Code optimization</a:t>
            </a:r>
          </a:p>
          <a:p>
            <a:pPr marL="914400" indent="-457200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Code generation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36346" y="970547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</a:t>
            </a:r>
            <a:r>
              <a:rPr lang="en-US" dirty="0"/>
              <a:t>c</a:t>
            </a:r>
            <a:r>
              <a:rPr lang="en-US" dirty="0" smtClean="0"/>
              <a:t>ompiler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4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681583" cy="5590565"/>
          </a:xfrm>
        </p:spPr>
        <p:txBody>
          <a:bodyPr/>
          <a:lstStyle/>
          <a:p>
            <a:r>
              <a:rPr lang="en-US" dirty="0"/>
              <a:t>Lexical Analysis is also called </a:t>
            </a:r>
            <a:r>
              <a:rPr lang="en-US" b="1" dirty="0">
                <a:solidFill>
                  <a:srgbClr val="0E47A1"/>
                </a:solidFill>
              </a:rPr>
              <a:t>linear analysis </a:t>
            </a:r>
            <a:r>
              <a:rPr lang="en-US" dirty="0"/>
              <a:t>or </a:t>
            </a:r>
            <a:r>
              <a:rPr lang="en-US" b="1" dirty="0">
                <a:solidFill>
                  <a:srgbClr val="0E47A1"/>
                </a:solidFill>
              </a:rPr>
              <a:t>scanning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Lexical Analyzer divides the given source statement into the </a:t>
            </a:r>
            <a:r>
              <a:rPr lang="en-US" b="1" dirty="0">
                <a:solidFill>
                  <a:srgbClr val="0E47A1"/>
                </a:solidFill>
              </a:rPr>
              <a:t>tokens</a:t>
            </a:r>
            <a:r>
              <a:rPr lang="en-US" dirty="0"/>
              <a:t>.</a:t>
            </a:r>
          </a:p>
          <a:p>
            <a:r>
              <a:rPr lang="en-US" dirty="0"/>
              <a:t>Ex: </a:t>
            </a:r>
            <a:r>
              <a:rPr lang="en-US" b="1" dirty="0">
                <a:solidFill>
                  <a:srgbClr val="0E47A1"/>
                </a:solidFill>
              </a:rPr>
              <a:t>Position = initial + rate * 60 </a:t>
            </a:r>
            <a:r>
              <a:rPr lang="en-US" dirty="0"/>
              <a:t>would be grouped into the following tokens: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Position</a:t>
            </a:r>
            <a:r>
              <a:rPr lang="en-US" dirty="0"/>
              <a:t> (identifier)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=</a:t>
            </a:r>
            <a:r>
              <a:rPr lang="en-US" dirty="0"/>
              <a:t> (Assignment symbol)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initial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(identifier)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+</a:t>
            </a:r>
            <a:r>
              <a:rPr lang="en-US" dirty="0"/>
              <a:t> (Plus symbol)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rate</a:t>
            </a:r>
            <a:r>
              <a:rPr lang="en-US" dirty="0"/>
              <a:t> (identifier)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*</a:t>
            </a:r>
            <a:r>
              <a:rPr lang="en-US" dirty="0"/>
              <a:t> (Multiplication symbol)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60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(Number)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3444" y="1724109"/>
            <a:ext cx="2438400" cy="1033464"/>
            <a:chOff x="6134100" y="1100136"/>
            <a:chExt cx="2438400" cy="1033464"/>
          </a:xfrm>
        </p:grpSpPr>
        <p:sp>
          <p:nvSpPr>
            <p:cNvPr id="5" name="Rectangle 4"/>
            <p:cNvSpPr/>
            <p:nvPr/>
          </p:nvSpPr>
          <p:spPr>
            <a:xfrm>
              <a:off x="6134100" y="1600200"/>
              <a:ext cx="2438400" cy="533400"/>
            </a:xfrm>
            <a:prstGeom prst="rect">
              <a:avLst/>
            </a:prstGeom>
            <a:solidFill>
              <a:srgbClr val="0E47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Lexical analysis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7353299" y="1100136"/>
              <a:ext cx="4763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>
            <a:off x="10037407" y="2757573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 txBox="1">
            <a:spLocks/>
          </p:cNvSpPr>
          <p:nvPr/>
        </p:nvSpPr>
        <p:spPr>
          <a:xfrm>
            <a:off x="8708670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id1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8977750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9246830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id2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9515910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9813562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id3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10094551" y="3021892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10327906" y="2971884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2136" y="2132404"/>
            <a:ext cx="1012405" cy="344094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7424" y="2463098"/>
            <a:ext cx="347472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48859" y="2141331"/>
            <a:ext cx="316715" cy="326240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7864" y="2140866"/>
            <a:ext cx="819147" cy="327170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13224" y="2140269"/>
            <a:ext cx="205136" cy="322538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18359" y="2141463"/>
            <a:ext cx="590552" cy="335761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5958" y="2140865"/>
            <a:ext cx="257811" cy="336956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40830" y="2134035"/>
            <a:ext cx="390525" cy="335764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8142682" y="1379031"/>
            <a:ext cx="3779921" cy="12362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dirty="0"/>
              <a:t>Position = initial + rate*60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046118" y="863444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2549" y="1209473"/>
            <a:ext cx="7070313" cy="2107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Syntax Analysis is also called </a:t>
            </a:r>
            <a:r>
              <a:rPr lang="en-US" b="1" dirty="0">
                <a:solidFill>
                  <a:srgbClr val="0E47A1"/>
                </a:solidFill>
              </a:rPr>
              <a:t>Parsing </a:t>
            </a:r>
            <a:r>
              <a:rPr lang="en-US" dirty="0"/>
              <a:t>or </a:t>
            </a:r>
            <a:r>
              <a:rPr lang="en-US" b="1" dirty="0">
                <a:solidFill>
                  <a:srgbClr val="0E47A1"/>
                </a:solidFill>
              </a:rPr>
              <a:t>Hierarchical Analysis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syntax analyzer checks each line of the code and spots every tiny mistake.  </a:t>
            </a:r>
          </a:p>
          <a:p>
            <a:pPr lvl="0"/>
            <a:r>
              <a:rPr lang="en-US" dirty="0"/>
              <a:t>If code is error free then syntax analyzer generates the tree.</a:t>
            </a:r>
          </a:p>
          <a:p>
            <a:pPr marL="0" indent="0" algn="l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4084" y="2970609"/>
            <a:ext cx="2438400" cy="5334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analysis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629893" y="2707918"/>
            <a:ext cx="1781" cy="28860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614234" y="2133601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/>
          <p:cNvSpPr txBox="1">
            <a:spLocks/>
          </p:cNvSpPr>
          <p:nvPr/>
        </p:nvSpPr>
        <p:spPr>
          <a:xfrm>
            <a:off x="8234202" y="2251158"/>
            <a:ext cx="2667000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</a:rPr>
              <a:t>id1 = id2 + id3 * 60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395034" y="1373982"/>
            <a:ext cx="2438400" cy="759619"/>
            <a:chOff x="6134100" y="1373981"/>
            <a:chExt cx="2438400" cy="759619"/>
          </a:xfrm>
        </p:grpSpPr>
        <p:sp>
          <p:nvSpPr>
            <p:cNvPr id="25" name="Rectangle 24"/>
            <p:cNvSpPr/>
            <p:nvPr/>
          </p:nvSpPr>
          <p:spPr>
            <a:xfrm>
              <a:off x="6134100" y="1600200"/>
              <a:ext cx="2438400" cy="533400"/>
            </a:xfrm>
            <a:prstGeom prst="rect">
              <a:avLst/>
            </a:prstGeom>
            <a:solidFill>
              <a:srgbClr val="0E47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Lexical analysis</a:t>
              </a:r>
            </a:p>
          </p:txBody>
        </p:sp>
        <p:cxnSp>
          <p:nvCxnSpPr>
            <p:cNvPr id="26" name="Straight Arrow Connector 25"/>
            <p:cNvCxnSpPr>
              <a:endCxn id="25" idx="0"/>
            </p:cNvCxnSpPr>
            <p:nvPr/>
          </p:nvCxnSpPr>
          <p:spPr>
            <a:xfrm>
              <a:off x="7353300" y="1373981"/>
              <a:ext cx="0" cy="226219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9633284" y="3504010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198704" y="373022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=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128456" y="4073128"/>
            <a:ext cx="332185" cy="353616"/>
          </a:xfrm>
          <a:prstGeom prst="straightConnector1">
            <a:avLst/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432066" y="4073128"/>
            <a:ext cx="342898" cy="353616"/>
          </a:xfrm>
          <a:prstGeom prst="straightConnector1">
            <a:avLst/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99829" y="4385072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496358" y="4348161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9624353" y="4680347"/>
            <a:ext cx="332185" cy="353616"/>
          </a:xfrm>
          <a:prstGeom prst="straightConnector1">
            <a:avLst/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27963" y="4680347"/>
            <a:ext cx="342898" cy="353616"/>
          </a:xfrm>
          <a:prstGeom prst="straightConnector1">
            <a:avLst/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195726" y="4992291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992255" y="4955380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9655905" y="5270896"/>
            <a:ext cx="1491855" cy="692944"/>
            <a:chOff x="6206725" y="4073128"/>
            <a:chExt cx="1491855" cy="692944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6635351" y="4073128"/>
              <a:ext cx="332185" cy="353616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38962" y="4073128"/>
              <a:ext cx="342898" cy="353616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06725" y="4385072"/>
              <a:ext cx="69532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03254" y="4348161"/>
              <a:ext cx="69532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9699145" y="2641358"/>
            <a:ext cx="7965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23381" y="2641358"/>
            <a:ext cx="457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70699" y="2641358"/>
            <a:ext cx="5935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5"/>
          <p:cNvSpPr txBox="1">
            <a:spLocks/>
          </p:cNvSpPr>
          <p:nvPr/>
        </p:nvSpPr>
        <p:spPr>
          <a:xfrm>
            <a:off x="8113607" y="1085850"/>
            <a:ext cx="3779921" cy="12362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dirty="0"/>
              <a:t>Position = initial + rate*60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923" y="863203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8" grpId="0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181" y="863444"/>
            <a:ext cx="7231640" cy="55905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Semantic analyzer determines the </a:t>
            </a:r>
            <a:r>
              <a:rPr lang="en-US" b="1" dirty="0">
                <a:solidFill>
                  <a:srgbClr val="0E47A1"/>
                </a:solidFill>
              </a:rPr>
              <a:t>meaning of a source string</a:t>
            </a:r>
            <a:r>
              <a:rPr lang="en-US" dirty="0"/>
              <a:t>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It performs following operations: 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matching of parenthesis in the expression. 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Matching of </a:t>
            </a:r>
            <a:r>
              <a:rPr lang="en-US" sz="2400" dirty="0" err="1"/>
              <a:t>if..else</a:t>
            </a:r>
            <a:r>
              <a:rPr lang="en-US" sz="2400" dirty="0"/>
              <a:t> statement.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Performing arithmetic operation that are type compatible. 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Checking the scope of operation.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7994631" y="846050"/>
            <a:ext cx="2468169" cy="2267944"/>
            <a:chOff x="6206725" y="3730228"/>
            <a:chExt cx="2468169" cy="2267944"/>
          </a:xfrm>
        </p:grpSpPr>
        <p:sp>
          <p:nvSpPr>
            <p:cNvPr id="31" name="Rectangle 30"/>
            <p:cNvSpPr/>
            <p:nvPr/>
          </p:nvSpPr>
          <p:spPr>
            <a:xfrm>
              <a:off x="6705600" y="3730228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=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206725" y="4073128"/>
              <a:ext cx="1491855" cy="692944"/>
              <a:chOff x="6206725" y="4073128"/>
              <a:chExt cx="1491855" cy="69294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02622" y="4680347"/>
              <a:ext cx="1491855" cy="692944"/>
              <a:chOff x="6206725" y="4073128"/>
              <a:chExt cx="1491855" cy="69294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id2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162800" y="5270896"/>
              <a:ext cx="1512094" cy="727276"/>
              <a:chOff x="6206725" y="4073128"/>
              <a:chExt cx="1512094" cy="727276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id3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023493" y="4419404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</a:p>
            </p:txBody>
          </p:sp>
        </p:grpSp>
      </p:grpSp>
      <p:sp>
        <p:nvSpPr>
          <p:cNvPr id="79" name="Rectangle 78"/>
          <p:cNvSpPr/>
          <p:nvPr/>
        </p:nvSpPr>
        <p:spPr>
          <a:xfrm>
            <a:off x="8261334" y="3390815"/>
            <a:ext cx="2438400" cy="512871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9457315" y="3071677"/>
            <a:ext cx="0" cy="316698"/>
          </a:xfrm>
          <a:prstGeom prst="straightConnector1">
            <a:avLst/>
          </a:prstGeom>
          <a:ln w="2222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457315" y="3894708"/>
            <a:ext cx="0" cy="226219"/>
          </a:xfrm>
          <a:prstGeom prst="straightConnector1">
            <a:avLst/>
          </a:prstGeom>
          <a:ln w="2222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155366" y="3922647"/>
            <a:ext cx="2762254" cy="2233612"/>
            <a:chOff x="6206725" y="3730228"/>
            <a:chExt cx="2762254" cy="2233612"/>
          </a:xfrm>
        </p:grpSpPr>
        <p:sp>
          <p:nvSpPr>
            <p:cNvPr id="83" name="Rectangle 82"/>
            <p:cNvSpPr/>
            <p:nvPr/>
          </p:nvSpPr>
          <p:spPr>
            <a:xfrm>
              <a:off x="6705600" y="3730228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=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6206725" y="4073128"/>
              <a:ext cx="1491855" cy="692944"/>
              <a:chOff x="6206725" y="4073128"/>
              <a:chExt cx="1491855" cy="692944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2622" y="4680347"/>
              <a:ext cx="1491855" cy="692944"/>
              <a:chOff x="6206725" y="4073128"/>
              <a:chExt cx="1491855" cy="692944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id2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5270896"/>
              <a:ext cx="1806179" cy="692944"/>
              <a:chOff x="6206725" y="4073128"/>
              <a:chExt cx="1806179" cy="692944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id3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821682" y="4345694"/>
                <a:ext cx="1191222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C00000"/>
                    </a:solidFill>
                  </a:rPr>
                  <a:t>inttoreal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39" name="Straight Connector 38"/>
          <p:cNvCxnSpPr>
            <a:stCxn id="90" idx="2"/>
          </p:cNvCxnSpPr>
          <p:nvPr/>
        </p:nvCxnSpPr>
        <p:spPr>
          <a:xfrm>
            <a:off x="10322009" y="6116881"/>
            <a:ext cx="0" cy="27256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787084" y="6328975"/>
            <a:ext cx="112692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17898" y="3056312"/>
            <a:ext cx="6305381" cy="73764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27039" y="2161751"/>
            <a:ext cx="840582" cy="671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to real</a:t>
            </a: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10115136" y="2767558"/>
            <a:ext cx="403620" cy="298310"/>
          </a:xfrm>
          <a:prstGeom prst="curvedConnector4">
            <a:avLst>
              <a:gd name="adj1" fmla="val 6932"/>
              <a:gd name="adj2" fmla="val 17663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0190" y="4367052"/>
            <a:ext cx="4433285" cy="43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*Note: Consider id1, id2 and id3 are real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471923" y="863203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3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9" grpId="0"/>
      <p:bldP spid="43" grpId="0" animBg="1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180" y="863444"/>
            <a:ext cx="7334633" cy="55905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Two important properties of intermediate code : </a:t>
            </a:r>
          </a:p>
          <a:p>
            <a:pPr marL="85725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It should be </a:t>
            </a:r>
            <a:r>
              <a:rPr lang="en-US" b="1" dirty="0">
                <a:solidFill>
                  <a:srgbClr val="0E47A1"/>
                </a:solidFill>
              </a:rPr>
              <a:t>easy to produce</a:t>
            </a:r>
            <a:r>
              <a:rPr lang="en-US" dirty="0"/>
              <a:t>.</a:t>
            </a:r>
          </a:p>
          <a:p>
            <a:pPr marL="85725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E47A1"/>
                </a:solidFill>
              </a:rPr>
              <a:t>Easy to translate </a:t>
            </a:r>
            <a:r>
              <a:rPr lang="en-US" dirty="0"/>
              <a:t>into target program.</a:t>
            </a:r>
          </a:p>
          <a:p>
            <a:pPr>
              <a:lnSpc>
                <a:spcPct val="100000"/>
              </a:lnSpc>
            </a:pPr>
            <a:r>
              <a:rPr lang="en-US" dirty="0"/>
              <a:t>Intermediate form can be represented using </a:t>
            </a:r>
            <a:r>
              <a:rPr lang="en-US" b="1" dirty="0">
                <a:solidFill>
                  <a:srgbClr val="0E47A1"/>
                </a:solidFill>
              </a:rPr>
              <a:t>“three address code”.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Three address code consist of a sequence of instruction, each of which has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0E47A1"/>
                </a:solidFill>
              </a:rPr>
              <a:t>at most </a:t>
            </a:r>
            <a:r>
              <a:rPr lang="en-US" b="1" u="sng" dirty="0" smtClean="0">
                <a:solidFill>
                  <a:srgbClr val="0E47A1"/>
                </a:solidFill>
              </a:rPr>
              <a:t>three </a:t>
            </a:r>
            <a:r>
              <a:rPr lang="en-US" dirty="0" smtClean="0"/>
              <a:t>operands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43821" y="928689"/>
            <a:ext cx="2762254" cy="2745578"/>
            <a:chOff x="6270421" y="3730143"/>
            <a:chExt cx="2762254" cy="2745578"/>
          </a:xfrm>
        </p:grpSpPr>
        <p:grpSp>
          <p:nvGrpSpPr>
            <p:cNvPr id="82" name="Group 81"/>
            <p:cNvGrpSpPr/>
            <p:nvPr/>
          </p:nvGrpSpPr>
          <p:grpSpPr>
            <a:xfrm>
              <a:off x="6270421" y="3730143"/>
              <a:ext cx="2762254" cy="2233612"/>
              <a:chOff x="6206725" y="3730228"/>
              <a:chExt cx="2762254" cy="223361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705600" y="3730228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=</a:t>
                </a: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6206725" y="4073128"/>
                <a:ext cx="1491855" cy="692944"/>
                <a:chOff x="6206725" y="4073128"/>
                <a:chExt cx="1491855" cy="692944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6635351" y="4073128"/>
                  <a:ext cx="332185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6938962" y="4073128"/>
                  <a:ext cx="342898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/>
                <p:cNvSpPr/>
                <p:nvPr/>
              </p:nvSpPr>
              <p:spPr>
                <a:xfrm>
                  <a:off x="6206725" y="4385072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id1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003254" y="4348161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6702622" y="4680347"/>
                <a:ext cx="1491855" cy="692944"/>
                <a:chOff x="6206725" y="4073128"/>
                <a:chExt cx="1491855" cy="692944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6635351" y="4073128"/>
                  <a:ext cx="332185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6938962" y="4073128"/>
                  <a:ext cx="342898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6206725" y="4385072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id2</a:t>
                  </a: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003254" y="4348161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*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7162800" y="5270896"/>
                <a:ext cx="1806179" cy="692944"/>
                <a:chOff x="6206725" y="4073128"/>
                <a:chExt cx="1806179" cy="692944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H="1">
                  <a:off x="6635351" y="4073128"/>
                  <a:ext cx="332185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938962" y="4073128"/>
                  <a:ext cx="342898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6206725" y="4385072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id3</a:t>
                  </a: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821682" y="4345694"/>
                  <a:ext cx="1191222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rgbClr val="C00000"/>
                      </a:solidFill>
                    </a:rPr>
                    <a:t>inttoreal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cxnSp>
          <p:nvCxnSpPr>
            <p:cNvPr id="39" name="Straight Connector 38"/>
            <p:cNvCxnSpPr>
              <a:stCxn id="90" idx="2"/>
            </p:cNvCxnSpPr>
            <p:nvPr/>
          </p:nvCxnSpPr>
          <p:spPr>
            <a:xfrm>
              <a:off x="8437064" y="5924377"/>
              <a:ext cx="0" cy="272566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7854548" y="6094721"/>
              <a:ext cx="112692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7914677" y="3733718"/>
            <a:ext cx="2438400" cy="463148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code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110658" y="3415332"/>
            <a:ext cx="0" cy="31669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110658" y="4198258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393949" y="4432498"/>
            <a:ext cx="4072536" cy="200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2200" dirty="0">
                <a:solidFill>
                  <a:schemeClr val="tx1"/>
                </a:solidFill>
              </a:rPr>
              <a:t>t1= 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to real(60)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t2= id3 * t1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t3= t2 + id2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id1= t3</a:t>
            </a:r>
          </a:p>
        </p:txBody>
      </p:sp>
      <p:sp>
        <p:nvSpPr>
          <p:cNvPr id="4" name="Rectangle 3"/>
          <p:cNvSpPr/>
          <p:nvPr/>
        </p:nvSpPr>
        <p:spPr>
          <a:xfrm>
            <a:off x="9460707" y="2809877"/>
            <a:ext cx="892370" cy="89296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E47A1"/>
                </a:solidFill>
              </a:rPr>
              <a:t>t1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39797" y="2219324"/>
            <a:ext cx="1470416" cy="15127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E47A1"/>
                </a:solidFill>
              </a:rPr>
              <a:t>t2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35851" y="1654046"/>
            <a:ext cx="2074362" cy="202022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E47A1"/>
                </a:solidFill>
              </a:rPr>
              <a:t>t3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68842" y="990915"/>
            <a:ext cx="1122750" cy="90813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529981" y="84517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" grpId="0" animBg="1"/>
      <p:bldP spid="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7" y="195312"/>
            <a:ext cx="7668994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Topics to be covered </a:t>
            </a:r>
            <a:endParaRPr lang="en-US" sz="3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Translator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Analysis synthesis model of compilation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Phases of </a:t>
            </a:r>
            <a:r>
              <a:rPr lang="en-US" sz="2400" dirty="0" smtClean="0"/>
              <a:t>compiler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Grouping of the Phases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Difference between compiler &amp; interpreter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Context </a:t>
            </a:r>
            <a:r>
              <a:rPr lang="en-US" sz="2400" dirty="0"/>
              <a:t>of compiler (Cousins of compiler)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Pass </a:t>
            </a:r>
            <a:r>
              <a:rPr lang="en-US" sz="2400" dirty="0" smtClean="0"/>
              <a:t>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Types of compiler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1" y="863444"/>
            <a:ext cx="6927346" cy="55905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It </a:t>
            </a:r>
            <a:r>
              <a:rPr lang="en-US" b="1" dirty="0">
                <a:solidFill>
                  <a:srgbClr val="0E47A1"/>
                </a:solidFill>
              </a:rPr>
              <a:t>improves</a:t>
            </a:r>
            <a:r>
              <a:rPr lang="en-US" dirty="0"/>
              <a:t> the intermediate code.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This is necessary to have a </a:t>
            </a:r>
            <a:r>
              <a:rPr lang="en-US" b="1" dirty="0">
                <a:solidFill>
                  <a:srgbClr val="0E47A1"/>
                </a:solidFill>
              </a:rPr>
              <a:t>faster execution </a:t>
            </a:r>
            <a:r>
              <a:rPr lang="en-US" dirty="0"/>
              <a:t>of code or </a:t>
            </a:r>
            <a:r>
              <a:rPr lang="en-US" b="1" dirty="0">
                <a:solidFill>
                  <a:srgbClr val="0E47A1"/>
                </a:solidFill>
              </a:rPr>
              <a:t>less consumption of memory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78906" y="1449374"/>
            <a:ext cx="2438400" cy="506949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code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646320" y="1133989"/>
            <a:ext cx="8651" cy="33431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646320" y="1956324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45969" y="2180154"/>
            <a:ext cx="4071338" cy="200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200" dirty="0">
                <a:solidFill>
                  <a:schemeClr val="tx1"/>
                </a:solidFill>
              </a:rPr>
              <a:t>           t1= 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to real(60)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	t2= id3 * t1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	t3= t2 + id2</a:t>
            </a:r>
          </a:p>
          <a:p>
            <a:pPr defTabSz="885825"/>
            <a:r>
              <a:rPr lang="en-US" sz="2200" dirty="0">
                <a:solidFill>
                  <a:schemeClr val="tx1"/>
                </a:solidFill>
              </a:rPr>
              <a:t>		id1= t3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11492" y="3884648"/>
            <a:ext cx="2438400" cy="553037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Code optimization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692573" y="3567950"/>
            <a:ext cx="0" cy="31669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654971" y="4428514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091767" y="4671019"/>
            <a:ext cx="3809999" cy="85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2200" dirty="0">
                <a:solidFill>
                  <a:schemeClr val="tx1"/>
                </a:solidFill>
              </a:rPr>
              <a:t>t1= id3 * 60.0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id1 = id2 + 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18735" y="2181178"/>
            <a:ext cx="2390776" cy="72095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06834" y="2888631"/>
            <a:ext cx="2394932" cy="6806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29981" y="84517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0" y="863444"/>
            <a:ext cx="7184019" cy="5590565"/>
          </a:xfrm>
        </p:spPr>
        <p:txBody>
          <a:bodyPr/>
          <a:lstStyle/>
          <a:p>
            <a:r>
              <a:rPr lang="en-US" dirty="0"/>
              <a:t>The intermediate code instructions are </a:t>
            </a:r>
            <a:r>
              <a:rPr lang="en-US" b="1" dirty="0">
                <a:solidFill>
                  <a:srgbClr val="0E47A1"/>
                </a:solidFill>
              </a:rPr>
              <a:t>translated into sequence of machine instruction</a:t>
            </a:r>
            <a:r>
              <a:rPr lang="en-US" dirty="0"/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18988" y="2978946"/>
            <a:ext cx="2438400" cy="534356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Code generation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538188" y="2662248"/>
            <a:ext cx="0" cy="31669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9538188" y="3513302"/>
            <a:ext cx="598" cy="36867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47389" y="3837836"/>
            <a:ext cx="3809999" cy="1390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MOV </a:t>
            </a:r>
            <a:r>
              <a:rPr lang="en-US" sz="2200" dirty="0">
                <a:solidFill>
                  <a:schemeClr val="tx1"/>
                </a:solidFill>
              </a:rPr>
              <a:t>id3, R2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MUL </a:t>
            </a:r>
            <a:r>
              <a:rPr lang="en-US" sz="2200" dirty="0">
                <a:solidFill>
                  <a:schemeClr val="tx1"/>
                </a:solidFill>
              </a:rPr>
              <a:t>#60.0, R2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MOV </a:t>
            </a:r>
            <a:r>
              <a:rPr lang="en-US" sz="2200" dirty="0">
                <a:solidFill>
                  <a:schemeClr val="tx1"/>
                </a:solidFill>
              </a:rPr>
              <a:t>id2, R1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ADD </a:t>
            </a:r>
            <a:r>
              <a:rPr lang="en-US" sz="2200" dirty="0">
                <a:solidFill>
                  <a:schemeClr val="tx1"/>
                </a:solidFill>
              </a:rPr>
              <a:t>R2,R1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MOV </a:t>
            </a:r>
            <a:r>
              <a:rPr lang="en-US" sz="2200" dirty="0">
                <a:solidFill>
                  <a:schemeClr val="tx1"/>
                </a:solidFill>
              </a:rPr>
              <a:t>R1, id1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71372" y="1274181"/>
            <a:ext cx="2438400" cy="530371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Code optimization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538786" y="989600"/>
            <a:ext cx="0" cy="31669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524498" y="1784307"/>
            <a:ext cx="0" cy="2238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774" y="1938521"/>
            <a:ext cx="3809999" cy="85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2200" dirty="0">
                <a:solidFill>
                  <a:schemeClr val="tx1"/>
                </a:solidFill>
              </a:rPr>
              <a:t>t1= id3 * 60.0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id1 = id2 + t1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947405" y="2310063"/>
            <a:ext cx="13948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20258" y="2643198"/>
            <a:ext cx="13948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9981" y="84517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342221" y="5824882"/>
            <a:ext cx="1623848" cy="601498"/>
          </a:xfrm>
          <a:prstGeom prst="rect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Id3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R2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Id2R1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74124" y="3537032"/>
            <a:ext cx="1495866" cy="387906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Symbol table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AutoShape 12"/>
          <p:cNvCxnSpPr>
            <a:cxnSpLocks noChangeShapeType="1"/>
          </p:cNvCxnSpPr>
          <p:nvPr/>
        </p:nvCxnSpPr>
        <p:spPr bwMode="auto">
          <a:xfrm>
            <a:off x="5545297" y="3756352"/>
            <a:ext cx="591185" cy="1555750"/>
          </a:xfrm>
          <a:prstGeom prst="straightConnector1">
            <a:avLst/>
          </a:prstGeom>
          <a:noFill/>
          <a:ln w="9525">
            <a:solidFill>
              <a:schemeClr val="bg1">
                <a:lumMod val="100000"/>
                <a:lumOff val="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403443" y="3436043"/>
            <a:ext cx="1693703" cy="640619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Error detection and recovery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AutoShape 21"/>
          <p:cNvCxnSpPr>
            <a:cxnSpLocks noChangeShapeType="1"/>
          </p:cNvCxnSpPr>
          <p:nvPr/>
        </p:nvCxnSpPr>
        <p:spPr bwMode="auto">
          <a:xfrm flipH="1">
            <a:off x="7509352" y="3692217"/>
            <a:ext cx="633095" cy="1546860"/>
          </a:xfrm>
          <a:prstGeom prst="straightConnector1">
            <a:avLst/>
          </a:prstGeom>
          <a:noFill/>
          <a:ln w="9525">
            <a:solidFill>
              <a:schemeClr val="bg1">
                <a:lumMod val="100000"/>
                <a:lumOff val="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5017297" y="1691174"/>
            <a:ext cx="1981199" cy="347663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Lexical analysis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017296" y="4612168"/>
            <a:ext cx="1981198" cy="39541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optimization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999377" y="2402311"/>
            <a:ext cx="1981198" cy="347662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Syntax analysis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999377" y="3118565"/>
            <a:ext cx="1981198" cy="347663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Semantic analysis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999377" y="3834818"/>
            <a:ext cx="1999118" cy="403066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Intermediate code 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017296" y="5360902"/>
            <a:ext cx="1981198" cy="34661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generation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11776" y="6059788"/>
            <a:ext cx="1792239" cy="3476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Target Program</a:t>
            </a:r>
            <a:endParaRPr lang="en-US" altLang="en-US" dirty="0">
              <a:latin typeface="+mj-lt"/>
            </a:endParaRPr>
          </a:p>
        </p:txBody>
      </p:sp>
      <p:cxnSp>
        <p:nvCxnSpPr>
          <p:cNvPr id="29" name="AutoShape 33"/>
          <p:cNvCxnSpPr>
            <a:cxnSpLocks noChangeShapeType="1"/>
          </p:cNvCxnSpPr>
          <p:nvPr/>
        </p:nvCxnSpPr>
        <p:spPr bwMode="auto">
          <a:xfrm>
            <a:off x="6007895" y="2038836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093494" y="925421"/>
            <a:ext cx="1828800" cy="39146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program</a:t>
            </a:r>
            <a:endParaRPr lang="en-US" altLang="en-US" dirty="0">
              <a:latin typeface="+mj-lt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242650" y="31540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40" name="AutoShape 33"/>
          <p:cNvCxnSpPr>
            <a:cxnSpLocks noChangeShapeType="1"/>
          </p:cNvCxnSpPr>
          <p:nvPr/>
        </p:nvCxnSpPr>
        <p:spPr bwMode="auto">
          <a:xfrm>
            <a:off x="6007895" y="2749973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3"/>
          <p:cNvCxnSpPr>
            <a:cxnSpLocks noChangeShapeType="1"/>
          </p:cNvCxnSpPr>
          <p:nvPr/>
        </p:nvCxnSpPr>
        <p:spPr bwMode="auto">
          <a:xfrm>
            <a:off x="6007895" y="3481126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3"/>
          <p:cNvCxnSpPr>
            <a:cxnSpLocks noChangeShapeType="1"/>
          </p:cNvCxnSpPr>
          <p:nvPr/>
        </p:nvCxnSpPr>
        <p:spPr bwMode="auto">
          <a:xfrm>
            <a:off x="6007895" y="4243326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3"/>
          <p:cNvCxnSpPr>
            <a:cxnSpLocks noChangeShapeType="1"/>
          </p:cNvCxnSpPr>
          <p:nvPr/>
        </p:nvCxnSpPr>
        <p:spPr bwMode="auto">
          <a:xfrm>
            <a:off x="6007895" y="5007582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>
            <a:off x="6007895" y="5707516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33"/>
          <p:cNvCxnSpPr>
            <a:cxnSpLocks noChangeShapeType="1"/>
          </p:cNvCxnSpPr>
          <p:nvPr/>
        </p:nvCxnSpPr>
        <p:spPr bwMode="auto">
          <a:xfrm>
            <a:off x="5982068" y="1325413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/>
          <p:cNvCxnSpPr>
            <a:stCxn id="4" idx="3"/>
            <a:endCxn id="20" idx="1"/>
          </p:cNvCxnSpPr>
          <p:nvPr/>
        </p:nvCxnSpPr>
        <p:spPr>
          <a:xfrm flipV="1">
            <a:off x="3669990" y="1865005"/>
            <a:ext cx="1347306" cy="186598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22" idx="1"/>
          </p:cNvCxnSpPr>
          <p:nvPr/>
        </p:nvCxnSpPr>
        <p:spPr>
          <a:xfrm flipV="1">
            <a:off x="3639849" y="2576142"/>
            <a:ext cx="1359529" cy="117476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23" idx="1"/>
          </p:cNvCxnSpPr>
          <p:nvPr/>
        </p:nvCxnSpPr>
        <p:spPr>
          <a:xfrm flipV="1">
            <a:off x="3669991" y="3292397"/>
            <a:ext cx="1329387" cy="43858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5" idx="1"/>
            <a:endCxn id="4" idx="3"/>
          </p:cNvCxnSpPr>
          <p:nvPr/>
        </p:nvCxnSpPr>
        <p:spPr>
          <a:xfrm flipH="1" flipV="1">
            <a:off x="3669990" y="3730985"/>
            <a:ext cx="1347306" cy="180322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21" idx="1"/>
          </p:cNvCxnSpPr>
          <p:nvPr/>
        </p:nvCxnSpPr>
        <p:spPr>
          <a:xfrm>
            <a:off x="3669990" y="3730985"/>
            <a:ext cx="1347306" cy="107889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24" idx="1"/>
          </p:cNvCxnSpPr>
          <p:nvPr/>
        </p:nvCxnSpPr>
        <p:spPr>
          <a:xfrm>
            <a:off x="3669991" y="3730985"/>
            <a:ext cx="1329387" cy="30536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1"/>
          </p:cNvCxnSpPr>
          <p:nvPr/>
        </p:nvCxnSpPr>
        <p:spPr>
          <a:xfrm>
            <a:off x="6998496" y="1865006"/>
            <a:ext cx="1404947" cy="189134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3"/>
            <a:endCxn id="12" idx="1"/>
          </p:cNvCxnSpPr>
          <p:nvPr/>
        </p:nvCxnSpPr>
        <p:spPr>
          <a:xfrm>
            <a:off x="6980576" y="2576142"/>
            <a:ext cx="1422867" cy="11802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3"/>
            <a:endCxn id="12" idx="1"/>
          </p:cNvCxnSpPr>
          <p:nvPr/>
        </p:nvCxnSpPr>
        <p:spPr>
          <a:xfrm>
            <a:off x="6980576" y="3292396"/>
            <a:ext cx="1422867" cy="46395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3"/>
            <a:endCxn id="12" idx="1"/>
          </p:cNvCxnSpPr>
          <p:nvPr/>
        </p:nvCxnSpPr>
        <p:spPr>
          <a:xfrm flipV="1">
            <a:off x="6998496" y="3756353"/>
            <a:ext cx="1404947" cy="27999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1"/>
            <a:endCxn id="21" idx="3"/>
          </p:cNvCxnSpPr>
          <p:nvPr/>
        </p:nvCxnSpPr>
        <p:spPr>
          <a:xfrm flipH="1">
            <a:off x="6998494" y="3756353"/>
            <a:ext cx="1404948" cy="105352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1"/>
            <a:endCxn id="25" idx="3"/>
          </p:cNvCxnSpPr>
          <p:nvPr/>
        </p:nvCxnSpPr>
        <p:spPr>
          <a:xfrm flipH="1">
            <a:off x="6998494" y="3756353"/>
            <a:ext cx="1404948" cy="17778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56629" y="1395409"/>
            <a:ext cx="2514600" cy="21682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7389150" y="1514539"/>
            <a:ext cx="1693703" cy="4639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Analysis Phase</a:t>
            </a:r>
            <a:endParaRPr lang="en-US" altLang="en-US" dirty="0">
              <a:latin typeface="+mj-lt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7425181" y="5390562"/>
            <a:ext cx="1693703" cy="4639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Synthesis Phase</a:t>
            </a:r>
            <a:endParaRPr lang="en-US" altLang="en-US" dirty="0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50594" y="4370525"/>
            <a:ext cx="2514600" cy="151595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AutoShape 33"/>
          <p:cNvCxnSpPr>
            <a:cxnSpLocks noChangeShapeType="1"/>
          </p:cNvCxnSpPr>
          <p:nvPr/>
        </p:nvCxnSpPr>
        <p:spPr bwMode="auto">
          <a:xfrm>
            <a:off x="2922057" y="3920712"/>
            <a:ext cx="0" cy="70441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45350"/>
              </p:ext>
            </p:extLst>
          </p:nvPr>
        </p:nvGraphicFramePr>
        <p:xfrm>
          <a:off x="1139200" y="4606067"/>
          <a:ext cx="3108960" cy="1905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8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Variable </a:t>
                      </a:r>
                    </a:p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Position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Float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0001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Initial 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Float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0005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Rate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Float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0009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74" grpId="0" animBg="1"/>
      <p:bldP spid="81" grpId="0" animBg="1"/>
      <p:bldP spid="82" grpId="0" animBg="1"/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Write output of all the phases of compiler for following statements:</a:t>
            </a:r>
          </a:p>
          <a:p>
            <a:pPr marL="9144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x = b-c*2</a:t>
            </a:r>
          </a:p>
          <a:p>
            <a:pPr marL="9144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I=p*n*r/100 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of Phases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&amp; back end (Grouping of phases)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79" y="1293507"/>
            <a:ext cx="11929641" cy="27417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Depends primarily on source language and largely independent of the target machine.</a:t>
            </a:r>
          </a:p>
          <a:p>
            <a:r>
              <a:rPr lang="en-US" dirty="0" smtClean="0"/>
              <a:t>It includes following phases: 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Lexical analysis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Syntax analysis 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Semantic analysis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Intermediate code generation 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Creation of symbol table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079" y="783234"/>
            <a:ext cx="154232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Front end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64405" y="1244899"/>
            <a:ext cx="9144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62359" y="4527503"/>
            <a:ext cx="11929641" cy="23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Depends on target machine and do not depends on source program.</a:t>
            </a:r>
          </a:p>
          <a:p>
            <a:r>
              <a:rPr lang="en-US" sz="2200" dirty="0" smtClean="0"/>
              <a:t>It includes following phases: </a:t>
            </a:r>
          </a:p>
          <a:p>
            <a:pPr marL="120015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E47A1"/>
                </a:solidFill>
              </a:rPr>
              <a:t>Code optimization </a:t>
            </a:r>
          </a:p>
          <a:p>
            <a:pPr marL="120015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E47A1"/>
                </a:solidFill>
              </a:rPr>
              <a:t>Code generation phase </a:t>
            </a:r>
          </a:p>
          <a:p>
            <a:pPr marL="120015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E47A1"/>
                </a:solidFill>
              </a:rPr>
              <a:t>Error handling and symbol table operation</a:t>
            </a:r>
          </a:p>
          <a:p>
            <a:pPr marL="1200150" indent="-457200">
              <a:buFont typeface="+mj-lt"/>
              <a:buAutoNum type="arabicPeriod"/>
            </a:pPr>
            <a:endParaRPr lang="en-US" sz="2200" dirty="0" smtClean="0"/>
          </a:p>
          <a:p>
            <a:pPr marL="1200150" indent="-457200">
              <a:buFont typeface="+mj-lt"/>
              <a:buAutoNum type="arabicPeriod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222079" y="4033754"/>
            <a:ext cx="154232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Back </a:t>
            </a:r>
            <a:r>
              <a:rPr lang="en-US" sz="2400" b="1" dirty="0"/>
              <a:t>end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64405" y="4495419"/>
            <a:ext cx="9144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compiler &amp; interpreter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75214"/>
              </p:ext>
            </p:extLst>
          </p:nvPr>
        </p:nvGraphicFramePr>
        <p:xfrm>
          <a:off x="872291" y="1046747"/>
          <a:ext cx="1005840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E47A1"/>
                          </a:solidFill>
                        </a:rPr>
                        <a:t>Compiler </a:t>
                      </a:r>
                      <a:endParaRPr lang="en-US" sz="2200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E47A1"/>
                          </a:solidFill>
                        </a:rPr>
                        <a:t>Interpreter</a:t>
                      </a:r>
                      <a:endParaRPr lang="en-US" sz="2200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247183"/>
              </p:ext>
            </p:extLst>
          </p:nvPr>
        </p:nvGraphicFramePr>
        <p:xfrm>
          <a:off x="872268" y="1473467"/>
          <a:ext cx="10058400" cy="782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782320">
                <a:tc>
                  <a:txBody>
                    <a:bodyPr/>
                    <a:lstStyle/>
                    <a:p>
                      <a:pPr algn="just"/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</a:t>
                      </a:r>
                      <a:r>
                        <a:rPr lang="en-US" sz="2200" b="0" i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program and translates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as a whole into machine code.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ranslates program’s </a:t>
                      </a:r>
                      <a:r>
                        <a:rPr lang="en-US" sz="2200" b="0" i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statement at a time.</a:t>
                      </a:r>
                      <a:endParaRPr lang="en-US" sz="2200" b="0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58636"/>
              </p:ext>
            </p:extLst>
          </p:nvPr>
        </p:nvGraphicFramePr>
        <p:xfrm>
          <a:off x="872264" y="2252542"/>
          <a:ext cx="1005840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ntermediate code.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ntermediate code.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18495"/>
              </p:ext>
            </p:extLst>
          </p:nvPr>
        </p:nvGraphicFramePr>
        <p:xfrm>
          <a:off x="872264" y="3452132"/>
          <a:ext cx="1005840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requirement is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requirement is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14047"/>
              </p:ext>
            </p:extLst>
          </p:nvPr>
        </p:nvGraphicFramePr>
        <p:xfrm>
          <a:off x="872264" y="2679262"/>
          <a:ext cx="10058400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error is displayed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entire program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checked.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error is displayed for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instruction</a:t>
                      </a:r>
                      <a:r>
                        <a:rPr lang="en-US" sz="22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interpreted if any.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9088"/>
              </p:ext>
            </p:extLst>
          </p:nvPr>
        </p:nvGraphicFramePr>
        <p:xfrm>
          <a:off x="872263" y="3878852"/>
          <a:ext cx="1005840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C compiler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Basic, Python, Ruby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200" b="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of Compiler</a:t>
            </a:r>
            <a:br>
              <a:rPr lang="en-US" dirty="0" smtClean="0"/>
            </a:br>
            <a:r>
              <a:rPr lang="en-US" dirty="0" smtClean="0"/>
              <a:t>(Cousins of compiler)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ranslator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91" y="0"/>
            <a:ext cx="8686800" cy="1911350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8824916" y="2846015"/>
            <a:ext cx="1685925" cy="701675"/>
          </a:xfrm>
          <a:prstGeom prst="wedgeEllipseCallout">
            <a:avLst>
              <a:gd name="adj1" fmla="val 58579"/>
              <a:gd name="adj2" fmla="val 625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u-IN" dirty="0" smtClean="0"/>
              <a:t>હેલ્લો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0800000">
            <a:off x="6110290" y="1642373"/>
            <a:ext cx="2728915" cy="1554480"/>
          </a:xfrm>
          <a:prstGeom prst="curvedConnector2">
            <a:avLst/>
          </a:prstGeom>
          <a:ln w="63500">
            <a:solidFill>
              <a:srgbClr val="097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57" y="2233945"/>
            <a:ext cx="1097146" cy="10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788785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addition to compiler, many other system programs are required to generate absolute machine code.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These system programs are: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0E47A1"/>
                </a:solidFill>
              </a:rPr>
              <a:t>Preprocessor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0E47A1"/>
                </a:solidFill>
              </a:rPr>
              <a:t>Assembler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0E47A1"/>
                </a:solidFill>
              </a:rPr>
              <a:t>Linker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0E47A1"/>
                </a:solidFill>
              </a:rPr>
              <a:t>Loader 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4393" y="2383610"/>
            <a:ext cx="6080575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788785" cy="5590565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3A9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0014" y="1355574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Preprocessor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1180" y="1482398"/>
            <a:ext cx="6788785" cy="50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/>
              <a:t>Some of the task performed by preprocessor: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b="1" dirty="0" smtClean="0">
                <a:solidFill>
                  <a:srgbClr val="0E47A1"/>
                </a:solidFill>
              </a:rPr>
              <a:t>Macro </a:t>
            </a:r>
            <a:r>
              <a:rPr lang="en-US" sz="2200" b="1" dirty="0">
                <a:solidFill>
                  <a:srgbClr val="0E47A1"/>
                </a:solidFill>
              </a:rPr>
              <a:t>processing</a:t>
            </a:r>
            <a:r>
              <a:rPr lang="en-US" sz="2200" dirty="0">
                <a:solidFill>
                  <a:srgbClr val="0E47A1"/>
                </a:solidFill>
              </a:rPr>
              <a:t>: </a:t>
            </a:r>
            <a:r>
              <a:rPr lang="en-US" sz="2200" dirty="0"/>
              <a:t>Allows user to define macros. </a:t>
            </a:r>
            <a:r>
              <a:rPr lang="en-US" sz="2200" dirty="0" smtClean="0"/>
              <a:t>Ex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C00000"/>
                </a:solidFill>
              </a:rPr>
              <a:t>#define PI 3.14159265358979323846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E47A1"/>
                </a:solidFill>
              </a:rPr>
              <a:t>File inclusion</a:t>
            </a:r>
            <a:r>
              <a:rPr lang="en-US" sz="2200" dirty="0">
                <a:solidFill>
                  <a:srgbClr val="0E47A1"/>
                </a:solidFill>
              </a:rPr>
              <a:t>: </a:t>
            </a:r>
            <a:r>
              <a:rPr lang="en-US" sz="2200" dirty="0"/>
              <a:t>A preprocessor may include the header file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into the </a:t>
            </a:r>
            <a:r>
              <a:rPr lang="en-US" sz="2200" dirty="0" smtClean="0"/>
              <a:t>program. Ex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C00000"/>
                </a:solidFill>
              </a:rPr>
              <a:t>#include&lt;</a:t>
            </a:r>
            <a:r>
              <a:rPr lang="en-US" sz="2200" dirty="0" err="1">
                <a:solidFill>
                  <a:srgbClr val="C00000"/>
                </a:solidFill>
              </a:rPr>
              <a:t>stdio.h</a:t>
            </a:r>
            <a:r>
              <a:rPr lang="en-US" sz="2200" dirty="0">
                <a:solidFill>
                  <a:srgbClr val="C00000"/>
                </a:solidFill>
              </a:rPr>
              <a:t>&gt;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E47A1"/>
                </a:solidFill>
              </a:rPr>
              <a:t>Rational preprocessor</a:t>
            </a:r>
            <a:r>
              <a:rPr lang="en-US" sz="2200" dirty="0">
                <a:solidFill>
                  <a:srgbClr val="0E47A1"/>
                </a:solidFill>
              </a:rPr>
              <a:t>:</a:t>
            </a:r>
            <a:r>
              <a:rPr lang="en-US" sz="2200" dirty="0"/>
              <a:t> It provides built in macro for construct like </a:t>
            </a:r>
            <a:r>
              <a:rPr lang="en-US" sz="2200" dirty="0">
                <a:solidFill>
                  <a:srgbClr val="C00000"/>
                </a:solidFill>
              </a:rPr>
              <a:t>while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statement or </a:t>
            </a:r>
            <a:r>
              <a:rPr lang="en-US" sz="2200" dirty="0">
                <a:solidFill>
                  <a:srgbClr val="C00000"/>
                </a:solidFill>
              </a:rPr>
              <a:t>if</a:t>
            </a:r>
            <a:r>
              <a:rPr lang="en-US" sz="2200" dirty="0"/>
              <a:t>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E47A1"/>
                </a:solidFill>
              </a:rPr>
              <a:t>Language extensions</a:t>
            </a:r>
            <a:r>
              <a:rPr lang="en-US" sz="2200" dirty="0">
                <a:solidFill>
                  <a:srgbClr val="0E47A1"/>
                </a:solidFill>
              </a:rPr>
              <a:t>: </a:t>
            </a:r>
            <a:r>
              <a:rPr lang="en-US" sz="2200" dirty="0"/>
              <a:t>Add capabilities to the language by using built-in macros. </a:t>
            </a:r>
          </a:p>
          <a:p>
            <a:pPr marL="808038" indent="-342900"/>
            <a:r>
              <a:rPr lang="en-US" sz="2200" dirty="0"/>
              <a:t>Ex: the language equal is a database query language embedded in C. </a:t>
            </a:r>
            <a:r>
              <a:rPr lang="en-US" sz="2200" dirty="0" smtClean="0"/>
              <a:t>Statement </a:t>
            </a:r>
            <a:r>
              <a:rPr lang="en-US" sz="2200" dirty="0"/>
              <a:t>beginning with ## are taken by preprocessor to be database access statement unrelated to C and translated into procedure call on routines that perform the database access.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1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788785" cy="5590565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3A9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0014" y="1371616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Compiler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31180" y="1482398"/>
            <a:ext cx="6788785" cy="50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compiler is a program that reads a program written in source language and translates it into an equivalent program in target language.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788785" cy="5590565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3A9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0014" y="1371616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Assembler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1180" y="1482398"/>
            <a:ext cx="6788785" cy="50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Assembler </a:t>
            </a:r>
            <a:r>
              <a:rPr lang="en-US" dirty="0"/>
              <a:t>is a translator which takes the assembly program (mnemonic) as an input and</a:t>
            </a:r>
            <a:r>
              <a:rPr lang="en-US" b="1" dirty="0"/>
              <a:t> </a:t>
            </a:r>
            <a:r>
              <a:rPr lang="en-US" dirty="0"/>
              <a:t>generates the machine code as an output.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8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788785" cy="5590565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3A9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0014" y="1371616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Linker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1180" y="1482398"/>
            <a:ext cx="6788785" cy="50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Linker  makes a single program from a several files of </a:t>
            </a:r>
            <a:r>
              <a:rPr lang="en-US" dirty="0" err="1"/>
              <a:t>relocatable</a:t>
            </a:r>
            <a:r>
              <a:rPr lang="en-US" dirty="0"/>
              <a:t> machine code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These files may have been the result of several different compilation, and one or more library </a:t>
            </a:r>
            <a:r>
              <a:rPr lang="en-US" dirty="0" smtClean="0"/>
              <a:t>files.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1180" y="3312668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Loader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95348" y="3774349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171709" y="3885114"/>
            <a:ext cx="6788785" cy="2482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The process of loading consists </a:t>
            </a:r>
            <a:r>
              <a:rPr lang="en-US" dirty="0" smtClean="0"/>
              <a:t>of: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Taking </a:t>
            </a:r>
            <a:r>
              <a:rPr lang="en-US" sz="2400" dirty="0" err="1"/>
              <a:t>relocatable</a:t>
            </a:r>
            <a:r>
              <a:rPr lang="en-US" sz="2400" dirty="0"/>
              <a:t> machine code</a:t>
            </a:r>
            <a:endParaRPr lang="en-US" sz="2400" dirty="0" smtClean="0">
              <a:solidFill>
                <a:srgbClr val="0E47A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/>
              <a:t>Altering the </a:t>
            </a:r>
            <a:r>
              <a:rPr lang="en-US" sz="2400" dirty="0" err="1"/>
              <a:t>relocatable</a:t>
            </a:r>
            <a:r>
              <a:rPr lang="en-US" sz="2400" dirty="0"/>
              <a:t> address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Placing </a:t>
            </a:r>
            <a:r>
              <a:rPr lang="en-US" sz="2400" dirty="0"/>
              <a:t>the altered instructions and data in memory at the proper location</a:t>
            </a:r>
            <a:r>
              <a:rPr lang="en-US" sz="2400" dirty="0" smtClean="0"/>
              <a:t>.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dirty="0"/>
              <a:t>One complete scan of a source program is called pass.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Pass </a:t>
            </a:r>
            <a:r>
              <a:rPr lang="en-US" dirty="0" smtClean="0"/>
              <a:t>includes </a:t>
            </a:r>
            <a:r>
              <a:rPr lang="en-US" b="1" dirty="0">
                <a:solidFill>
                  <a:srgbClr val="0E47A1"/>
                </a:solidFill>
              </a:rPr>
              <a:t>reading an input file </a:t>
            </a:r>
            <a:r>
              <a:rPr lang="en-US" dirty="0"/>
              <a:t>and </a:t>
            </a:r>
            <a:r>
              <a:rPr lang="en-US" b="1" dirty="0">
                <a:solidFill>
                  <a:srgbClr val="0E47A1"/>
                </a:solidFill>
              </a:rPr>
              <a:t>writing to the output </a:t>
            </a:r>
            <a:r>
              <a:rPr lang="en-US" dirty="0"/>
              <a:t>file.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In a single pass compiler analysis of source statement is immediately followed by synthesis of equivalent target statement</a:t>
            </a:r>
            <a:r>
              <a:rPr lang="en-US" dirty="0" smtClean="0"/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While in a two pass compiler intermediate code is generated between analysis and synthesis phase.</a:t>
            </a:r>
            <a:endParaRPr lang="en-US" dirty="0"/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It is difficult to compile the source </a:t>
            </a:r>
            <a:r>
              <a:rPr lang="en-US" dirty="0"/>
              <a:t>program into single pass due to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E47A1"/>
                </a:solidFill>
              </a:rPr>
              <a:t>forward reference </a:t>
            </a:r>
            <a:endParaRPr lang="en-US" b="1" dirty="0">
              <a:solidFill>
                <a:srgbClr val="0E47A1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Forward reference: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forward reference of a program entity is a </a:t>
            </a:r>
            <a:r>
              <a:rPr lang="en-US" b="1" dirty="0">
                <a:solidFill>
                  <a:srgbClr val="0E47A1"/>
                </a:solidFill>
              </a:rPr>
              <a:t>reference to the entity which precedes its definition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program.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This problem can be solved by postponing the generation of target code until more information concerning the entity becomes available.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It leads to multi pass model of compilation</a:t>
            </a:r>
            <a:r>
              <a:rPr lang="en-US" dirty="0" smtClean="0"/>
              <a:t>.</a:t>
            </a:r>
          </a:p>
          <a:p>
            <a:pPr lvl="0" algn="just">
              <a:lnSpc>
                <a:spcPct val="100000"/>
              </a:lnSpc>
            </a:pPr>
            <a:endParaRPr lang="en-US" dirty="0"/>
          </a:p>
          <a:p>
            <a:pPr lvl="0" algn="just">
              <a:lnSpc>
                <a:spcPct val="100000"/>
              </a:lnSpc>
            </a:pPr>
            <a:endParaRPr lang="en-US" dirty="0" smtClean="0"/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Perform </a:t>
            </a:r>
            <a:r>
              <a:rPr lang="en-US" dirty="0"/>
              <a:t>analysis of the source program and note relevant information</a:t>
            </a:r>
            <a:r>
              <a:rPr lang="en-US" dirty="0" smtClean="0"/>
              <a:t>.</a:t>
            </a:r>
          </a:p>
          <a:p>
            <a:pPr lvl="0" algn="just">
              <a:lnSpc>
                <a:spcPct val="100000"/>
              </a:lnSpc>
            </a:pPr>
            <a:endParaRPr lang="en-US" dirty="0"/>
          </a:p>
          <a:p>
            <a:pPr lvl="0" algn="just">
              <a:lnSpc>
                <a:spcPct val="100000"/>
              </a:lnSpc>
            </a:pPr>
            <a:endParaRPr lang="en-US" dirty="0" smtClean="0"/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Pass II: Generate target code using information noted in pass I.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80" y="3317887"/>
            <a:ext cx="154232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Pass </a:t>
            </a:r>
            <a:r>
              <a:rPr lang="en-US" sz="2400" dirty="0"/>
              <a:t>I: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3506" y="3779552"/>
            <a:ext cx="9144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31179" y="4718178"/>
            <a:ext cx="154232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Pass II: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73505" y="5179843"/>
            <a:ext cx="9144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9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ffect </a:t>
            </a:r>
            <a:r>
              <a:rPr lang="en-US" dirty="0"/>
              <a:t>of reducing the number of </a:t>
            </a:r>
            <a:r>
              <a:rPr lang="en-US" dirty="0" smtClean="0"/>
              <a:t>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is desirable to have a few passes, because </a:t>
            </a:r>
            <a:r>
              <a:rPr lang="en-US" b="1" dirty="0">
                <a:solidFill>
                  <a:srgbClr val="0E47A1"/>
                </a:solidFill>
              </a:rPr>
              <a:t>it takes time to read and write</a:t>
            </a:r>
            <a:r>
              <a:rPr lang="en-US" dirty="0"/>
              <a:t> intermediate file.</a:t>
            </a:r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we group </a:t>
            </a:r>
            <a:r>
              <a:rPr lang="en-US" b="1" dirty="0">
                <a:solidFill>
                  <a:srgbClr val="0E47A1"/>
                </a:solidFill>
              </a:rPr>
              <a:t>several phases into one </a:t>
            </a:r>
            <a:r>
              <a:rPr lang="en-US" b="1" dirty="0" smtClean="0">
                <a:solidFill>
                  <a:srgbClr val="0E47A1"/>
                </a:solidFill>
              </a:rPr>
              <a:t>pass </a:t>
            </a:r>
            <a:r>
              <a:rPr lang="en-US" dirty="0" smtClean="0"/>
              <a:t>then </a:t>
            </a:r>
            <a:r>
              <a:rPr lang="en-US" b="1" dirty="0" smtClean="0">
                <a:solidFill>
                  <a:srgbClr val="0E47A1"/>
                </a:solidFill>
              </a:rPr>
              <a:t>memory </a:t>
            </a:r>
            <a:r>
              <a:rPr lang="en-US" b="1" dirty="0">
                <a:solidFill>
                  <a:srgbClr val="0E47A1"/>
                </a:solidFill>
              </a:rPr>
              <a:t>requirement</a:t>
            </a:r>
            <a:r>
              <a:rPr lang="en-US" b="1" dirty="0"/>
              <a:t> </a:t>
            </a:r>
            <a:r>
              <a:rPr lang="en-US" dirty="0"/>
              <a:t>may be </a:t>
            </a:r>
            <a:r>
              <a:rPr lang="en-US" b="1" dirty="0">
                <a:solidFill>
                  <a:srgbClr val="0E47A1"/>
                </a:solidFill>
              </a:rPr>
              <a:t>large</a:t>
            </a:r>
            <a:r>
              <a:rPr lang="en-US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0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compiler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dirty="0"/>
              <a:t>A translator is </a:t>
            </a:r>
            <a:r>
              <a:rPr lang="en-US" dirty="0" smtClean="0"/>
              <a:t>a </a:t>
            </a:r>
            <a:r>
              <a:rPr lang="en-US" dirty="0"/>
              <a:t>program that </a:t>
            </a:r>
            <a:r>
              <a:rPr lang="en-US" b="1" dirty="0">
                <a:solidFill>
                  <a:srgbClr val="0E47A1"/>
                </a:solidFill>
              </a:rPr>
              <a:t>takes one form of program as input </a:t>
            </a:r>
            <a:r>
              <a:rPr lang="en-US" dirty="0"/>
              <a:t>and </a:t>
            </a:r>
            <a:r>
              <a:rPr lang="en-US" b="1" dirty="0">
                <a:solidFill>
                  <a:srgbClr val="0E47A1"/>
                </a:solidFill>
              </a:rPr>
              <a:t>converts</a:t>
            </a:r>
            <a:r>
              <a:rPr lang="en-US" dirty="0"/>
              <a:t> </a:t>
            </a:r>
            <a:r>
              <a:rPr lang="en-US" b="1" dirty="0">
                <a:solidFill>
                  <a:srgbClr val="0E47A1"/>
                </a:solidFill>
              </a:rPr>
              <a:t>it into another form</a:t>
            </a:r>
            <a:r>
              <a:rPr lang="en-US" b="1" dirty="0" smtClean="0">
                <a:solidFill>
                  <a:srgbClr val="0E47A1"/>
                </a:solidFill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Types of translators are:</a:t>
            </a:r>
          </a:p>
          <a:p>
            <a:pPr marL="10287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marL="10287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Interpreter</a:t>
            </a:r>
            <a:endParaRPr lang="en-US" dirty="0">
              <a:solidFill>
                <a:srgbClr val="0E47A1"/>
              </a:solidFill>
            </a:endParaRPr>
          </a:p>
          <a:p>
            <a:pPr marL="10287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Assembler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28319" y="4815713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52019" y="5463409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Messages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2019" y="3827085"/>
            <a:ext cx="1752600" cy="990600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Translator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85219" y="4358516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04619" y="4358516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56456" y="3863216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Source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9947" y="3958457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Target 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1074" y="5947233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(If any)</a:t>
            </a:r>
          </a:p>
        </p:txBody>
      </p:sp>
    </p:spTree>
    <p:extLst>
      <p:ext uri="{BB962C8B-B14F-4D97-AF65-F5344CB8AC3E}">
        <p14:creationId xmlns:p14="http://schemas.microsoft.com/office/powerpoint/2010/main" val="9149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One pass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It is a type of compiler that compiles whole process in one-pass.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Two pass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It is a type of compiler that compiles whole process in two-pass.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It generates intermediate code.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Incremental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The compiler which compiles only the changed line from the source code and update the object code.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Native code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The compiler used to compile a source code for a same type of platform only.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Cross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compiler used to compile a source code for a different kinds platform.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0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 compiler is a program that reads a program written in source language and translates it into an equivalent program in target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24572" y="4762504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48272" y="5410200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Messages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10514" y="3773876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Source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86710" y="3848103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Target 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48272" y="3773876"/>
            <a:ext cx="1752600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Compiler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81472" y="4305307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00872" y="4305307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42653" y="2921784"/>
            <a:ext cx="2662236" cy="3479016"/>
            <a:chOff x="333372" y="2955135"/>
            <a:chExt cx="2662236" cy="3479016"/>
          </a:xfrm>
        </p:grpSpPr>
        <p:sp>
          <p:nvSpPr>
            <p:cNvPr id="17" name="Vertical Scroll 16"/>
            <p:cNvSpPr/>
            <p:nvPr/>
          </p:nvSpPr>
          <p:spPr>
            <a:xfrm>
              <a:off x="333372" y="2955135"/>
              <a:ext cx="2662236" cy="2624144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void main()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int</a:t>
              </a:r>
              <a:r>
                <a:rPr lang="en-US" sz="2000" dirty="0">
                  <a:solidFill>
                    <a:schemeClr val="tx1"/>
                  </a:solidFill>
                </a:rPr>
                <a:t> a=1,b=2,c;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c=</a:t>
              </a:r>
              <a:r>
                <a:rPr lang="en-US" sz="2000" dirty="0" err="1">
                  <a:solidFill>
                    <a:schemeClr val="tx1"/>
                  </a:solidFill>
                </a:rPr>
                <a:t>a+b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printf</a:t>
              </a:r>
              <a:r>
                <a:rPr lang="en-US" sz="2000" dirty="0">
                  <a:solidFill>
                    <a:schemeClr val="tx1"/>
                  </a:solidFill>
                </a:rPr>
                <a:t>(“%</a:t>
              </a:r>
              <a:r>
                <a:rPr lang="en-US" sz="2000" dirty="0" err="1">
                  <a:solidFill>
                    <a:schemeClr val="tx1"/>
                  </a:solidFill>
                </a:rPr>
                <a:t>d”,c</a:t>
              </a:r>
              <a:r>
                <a:rPr lang="en-US" sz="2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8190" y="5443551"/>
              <a:ext cx="17526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Source Program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29536" y="2915896"/>
            <a:ext cx="2662236" cy="3441955"/>
            <a:chOff x="6205536" y="3031331"/>
            <a:chExt cx="2662236" cy="3441955"/>
          </a:xfrm>
        </p:grpSpPr>
        <p:sp>
          <p:nvSpPr>
            <p:cNvPr id="18" name="Vertical Scroll 17"/>
            <p:cNvSpPr/>
            <p:nvPr/>
          </p:nvSpPr>
          <p:spPr>
            <a:xfrm>
              <a:off x="6205536" y="3031331"/>
              <a:ext cx="2662236" cy="2624144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0000 1100 0010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1111 0101 1110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1100 0000 1000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77022" y="5482686"/>
              <a:ext cx="17526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Target Program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634067" y="5900650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(If any)</a:t>
            </a:r>
          </a:p>
        </p:txBody>
      </p:sp>
    </p:spTree>
    <p:extLst>
      <p:ext uri="{BB962C8B-B14F-4D97-AF65-F5344CB8AC3E}">
        <p14:creationId xmlns:p14="http://schemas.microsoft.com/office/powerpoint/2010/main" val="188199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4" grpId="1"/>
      <p:bldP spid="11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Interpreter is also program that reads a program written in source language and translates it into an equivalent program in target language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67728" y="3394687"/>
            <a:ext cx="1752600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Interpreter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13420" y="3915962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20328" y="3915962"/>
            <a:ext cx="1047358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ertical Scroll 16"/>
          <p:cNvSpPr/>
          <p:nvPr/>
        </p:nvSpPr>
        <p:spPr>
          <a:xfrm>
            <a:off x="1974054" y="2603890"/>
            <a:ext cx="2662236" cy="2624144"/>
          </a:xfrm>
          <a:prstGeom prst="verticalScroll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8872" y="5220539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Source Program</a:t>
            </a:r>
          </a:p>
        </p:txBody>
      </p:sp>
      <p:sp>
        <p:nvSpPr>
          <p:cNvPr id="18" name="Vertical Scroll 17"/>
          <p:cNvSpPr/>
          <p:nvPr/>
        </p:nvSpPr>
        <p:spPr>
          <a:xfrm>
            <a:off x="7827633" y="2676814"/>
            <a:ext cx="2662236" cy="2624144"/>
          </a:xfrm>
          <a:prstGeom prst="verticalScroll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82451" y="5300958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Target Program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84499" y="1352927"/>
            <a:ext cx="1621167" cy="513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line by line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14729" y="3034730"/>
            <a:ext cx="1457328" cy="34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main()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9531" y="3392500"/>
            <a:ext cx="1457328" cy="34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{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96393" y="3738871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a=1,b=2,c;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96393" y="4084929"/>
            <a:ext cx="1818930" cy="3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c=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96393" y="4460025"/>
            <a:ext cx="1818930" cy="3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(“%</a:t>
            </a:r>
            <a:r>
              <a:rPr lang="en-US" dirty="0" err="1">
                <a:solidFill>
                  <a:schemeClr val="tx1"/>
                </a:solidFill>
              </a:rPr>
              <a:t>d”,c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44709" y="4834806"/>
            <a:ext cx="1457328" cy="34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49286" y="3054267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0000 1100 0010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58164" y="3431165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0000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47903" y="4877756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68425" y="4201369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1010 1100 0010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164" y="4586471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0011 1100 0010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60947" y="3816267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1111 1100 0010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62862" y="4385588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86562" y="5065951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Messages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72357" y="5556401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(If any)</a:t>
            </a:r>
          </a:p>
        </p:txBody>
      </p:sp>
    </p:spTree>
    <p:extLst>
      <p:ext uri="{BB962C8B-B14F-4D97-AF65-F5344CB8AC3E}">
        <p14:creationId xmlns:p14="http://schemas.microsoft.com/office/powerpoint/2010/main" val="18955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/>
      <p:bldP spid="18" grpId="0" animBg="1"/>
      <p:bldP spid="20" grpId="0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Assembler is a translator which takes the assembly </a:t>
            </a:r>
            <a:r>
              <a:rPr lang="en-US" dirty="0" smtClean="0"/>
              <a:t>code </a:t>
            </a:r>
            <a:r>
              <a:rPr lang="en-US" dirty="0"/>
              <a:t>as an input and</a:t>
            </a:r>
            <a:r>
              <a:rPr lang="en-US" b="1" dirty="0"/>
              <a:t> </a:t>
            </a:r>
            <a:r>
              <a:rPr lang="en-US" dirty="0"/>
              <a:t>generates the machine code as </a:t>
            </a:r>
            <a:r>
              <a:rPr lang="en-US" dirty="0" smtClean="0"/>
              <a:t>an </a:t>
            </a:r>
            <a:r>
              <a:rPr lang="en-US" dirty="0"/>
              <a:t>output.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05424" y="3352800"/>
            <a:ext cx="1752600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Assembler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38624" y="3848100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58024" y="3848100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914524" y="2507454"/>
            <a:ext cx="2662236" cy="3588553"/>
            <a:chOff x="390524" y="2507453"/>
            <a:chExt cx="2662236" cy="3588553"/>
          </a:xfrm>
        </p:grpSpPr>
        <p:sp>
          <p:nvSpPr>
            <p:cNvPr id="17" name="Vertical Scroll 16"/>
            <p:cNvSpPr/>
            <p:nvPr/>
          </p:nvSpPr>
          <p:spPr>
            <a:xfrm>
              <a:off x="390524" y="2507453"/>
              <a:ext cx="2662236" cy="2624144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MOV id3,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MUL #2.0,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id2, R2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MUL R2,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id1, R2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ADD R2,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R1, id1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4378" y="5105406"/>
              <a:ext cx="1914528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Assembly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86688" y="2536028"/>
            <a:ext cx="2662236" cy="3559978"/>
            <a:chOff x="6262688" y="2536028"/>
            <a:chExt cx="2662236" cy="3559978"/>
          </a:xfrm>
        </p:grpSpPr>
        <p:sp>
          <p:nvSpPr>
            <p:cNvPr id="18" name="Vertical Scroll 17"/>
            <p:cNvSpPr/>
            <p:nvPr/>
          </p:nvSpPr>
          <p:spPr>
            <a:xfrm>
              <a:off x="6262688" y="2536028"/>
              <a:ext cx="2662236" cy="2624144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0000 1100 0010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1111 0101 1110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1100 0000 1000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1011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1100 0000 1000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00824" y="5105406"/>
              <a:ext cx="1993106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Machine Code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191422" y="4348929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5122" y="5009504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Messages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0917" y="5499954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(If any)</a:t>
            </a:r>
          </a:p>
        </p:txBody>
      </p:sp>
    </p:spTree>
    <p:extLst>
      <p:ext uri="{BB962C8B-B14F-4D97-AF65-F5344CB8AC3E}">
        <p14:creationId xmlns:p14="http://schemas.microsoft.com/office/powerpoint/2010/main" val="26724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Synthesis </a:t>
            </a:r>
            <a:r>
              <a:rPr lang="en-US" dirty="0"/>
              <a:t>m</a:t>
            </a:r>
            <a:r>
              <a:rPr lang="en-US" dirty="0" smtClean="0"/>
              <a:t>odel of compilation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synthesis model of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 smtClean="0"/>
              <a:t>There are two parts of compilation.</a:t>
            </a:r>
            <a:endParaRPr lang="en-US" b="1" dirty="0"/>
          </a:p>
          <a:p>
            <a:pPr marL="914400" indent="-457200" algn="just">
              <a:buFont typeface="+mj-lt"/>
              <a:buAutoNum type="arabicPeriod"/>
            </a:pPr>
            <a:endParaRPr lang="en-US" dirty="0" smtClean="0">
              <a:solidFill>
                <a:srgbClr val="0E47A1"/>
              </a:solidFill>
            </a:endParaRPr>
          </a:p>
          <a:p>
            <a:pPr marL="9144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Analysis Phase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Synthesis Phase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210300" y="1752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02632" y="3124200"/>
            <a:ext cx="1191814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Analysis Phase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84690" y="3657600"/>
            <a:ext cx="730743" cy="50721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5594446" y="3619500"/>
            <a:ext cx="647406" cy="71914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04718" y="3124200"/>
            <a:ext cx="1182142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Synthesis Phase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08696" y="4313635"/>
            <a:ext cx="1858864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Representation</a:t>
            </a:r>
          </a:p>
        </p:txBody>
      </p:sp>
      <p:cxnSp>
        <p:nvCxnSpPr>
          <p:cNvPr id="34" name="Straight Arrow Connector 33"/>
          <p:cNvCxnSpPr>
            <a:stCxn id="25" idx="0"/>
            <a:endCxn id="24" idx="1"/>
          </p:cNvCxnSpPr>
          <p:nvPr/>
        </p:nvCxnSpPr>
        <p:spPr>
          <a:xfrm flipV="1">
            <a:off x="6238128" y="3619501"/>
            <a:ext cx="566590" cy="69413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86860" y="3551636"/>
            <a:ext cx="625076" cy="71914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14500" y="3124200"/>
            <a:ext cx="2247900" cy="2819400"/>
            <a:chOff x="190500" y="3124200"/>
            <a:chExt cx="2247900" cy="2819400"/>
          </a:xfrm>
        </p:grpSpPr>
        <p:sp>
          <p:nvSpPr>
            <p:cNvPr id="15" name="Vertical Scroll 14"/>
            <p:cNvSpPr/>
            <p:nvPr/>
          </p:nvSpPr>
          <p:spPr>
            <a:xfrm>
              <a:off x="190500" y="3124200"/>
              <a:ext cx="2247900" cy="2207420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void main()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int</a:t>
              </a:r>
              <a:r>
                <a:rPr lang="en-US" sz="2000" dirty="0">
                  <a:solidFill>
                    <a:schemeClr val="tx1"/>
                  </a:solidFill>
                </a:rPr>
                <a:t> a=1,b=2,c;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c=</a:t>
              </a:r>
              <a:r>
                <a:rPr lang="en-US" sz="2000" dirty="0" err="1">
                  <a:solidFill>
                    <a:schemeClr val="tx1"/>
                  </a:solidFill>
                </a:rPr>
                <a:t>a+b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printf</a:t>
              </a:r>
              <a:r>
                <a:rPr lang="en-US" sz="2000" dirty="0">
                  <a:solidFill>
                    <a:schemeClr val="tx1"/>
                  </a:solidFill>
                </a:rPr>
                <a:t>(“%</a:t>
              </a:r>
              <a:r>
                <a:rPr lang="en-US" sz="2000" dirty="0" err="1">
                  <a:solidFill>
                    <a:schemeClr val="tx1"/>
                  </a:solidFill>
                </a:rPr>
                <a:t>d”,c</a:t>
              </a:r>
              <a:r>
                <a:rPr lang="en-US" sz="2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9600" y="548640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 Code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38988" y="3146251"/>
            <a:ext cx="2252664" cy="2825923"/>
            <a:chOff x="6814988" y="3146251"/>
            <a:chExt cx="2252664" cy="2825923"/>
          </a:xfrm>
        </p:grpSpPr>
        <p:sp>
          <p:nvSpPr>
            <p:cNvPr id="19" name="Vertical Scroll 18"/>
            <p:cNvSpPr/>
            <p:nvPr/>
          </p:nvSpPr>
          <p:spPr>
            <a:xfrm>
              <a:off x="6814988" y="3146251"/>
              <a:ext cx="2252664" cy="2216479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0000 </a:t>
              </a:r>
              <a:r>
                <a:rPr lang="en-US" sz="2000" dirty="0">
                  <a:solidFill>
                    <a:schemeClr val="tx1"/>
                  </a:solidFill>
                </a:rPr>
                <a:t>1100 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1111 0101 1000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17420" y="5514974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Target Code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88140" y="1531691"/>
            <a:ext cx="11545839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VIdeo Lecture 16x9 Light Template (2)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 (2)</Template>
  <TotalTime>3152</TotalTime>
  <Words>1849</Words>
  <Application>Microsoft Office PowerPoint</Application>
  <PresentationFormat>Widescreen</PresentationFormat>
  <Paragraphs>521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Segoe UI Black</vt:lpstr>
      <vt:lpstr>Roboto Condensed Light</vt:lpstr>
      <vt:lpstr>Calibri</vt:lpstr>
      <vt:lpstr>Wingdings 2</vt:lpstr>
      <vt:lpstr>Wingdings</vt:lpstr>
      <vt:lpstr>Times New Roman</vt:lpstr>
      <vt:lpstr>Roboto Condensed</vt:lpstr>
      <vt:lpstr>Arial</vt:lpstr>
      <vt:lpstr>Wingdings 3</vt:lpstr>
      <vt:lpstr>VIdeo Lecture 16x9 Light Template (2)</vt:lpstr>
      <vt:lpstr>Unit – 1 Introduction to Compiler Design</vt:lpstr>
      <vt:lpstr>PowerPoint Presentation</vt:lpstr>
      <vt:lpstr>Translator</vt:lpstr>
      <vt:lpstr>Translator</vt:lpstr>
      <vt:lpstr>Compiler </vt:lpstr>
      <vt:lpstr>Interpreter </vt:lpstr>
      <vt:lpstr>Assembler </vt:lpstr>
      <vt:lpstr>Analysis Synthesis model of compilation </vt:lpstr>
      <vt:lpstr>Analysis synthesis model of compilation</vt:lpstr>
      <vt:lpstr>Analysis phase &amp; Synthesis phase</vt:lpstr>
      <vt:lpstr>Phases of compiler</vt:lpstr>
      <vt:lpstr>Phases of compiler</vt:lpstr>
      <vt:lpstr>Lexical analysis</vt:lpstr>
      <vt:lpstr>Phases of compiler</vt:lpstr>
      <vt:lpstr>Syntax analysis</vt:lpstr>
      <vt:lpstr>Phases of compiler</vt:lpstr>
      <vt:lpstr>Semantic analysis</vt:lpstr>
      <vt:lpstr>Phases of compiler</vt:lpstr>
      <vt:lpstr>Intermediate code generator</vt:lpstr>
      <vt:lpstr>Phases of compiler</vt:lpstr>
      <vt:lpstr>Code optimization</vt:lpstr>
      <vt:lpstr>Phases of compiler</vt:lpstr>
      <vt:lpstr>Code generation</vt:lpstr>
      <vt:lpstr>Phases of compiler</vt:lpstr>
      <vt:lpstr>Exercise</vt:lpstr>
      <vt:lpstr>Grouping of Phases</vt:lpstr>
      <vt:lpstr>Front end &amp; back end (Grouping of phases)</vt:lpstr>
      <vt:lpstr>Difference between compiler &amp; interpreter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Pass structure</vt:lpstr>
      <vt:lpstr>Pass structure</vt:lpstr>
      <vt:lpstr>Pass structure</vt:lpstr>
      <vt:lpstr>Effect of reducing the number of passes</vt:lpstr>
      <vt:lpstr>Types of compiler</vt:lpstr>
      <vt:lpstr>Types of compiler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267</cp:revision>
  <dcterms:created xsi:type="dcterms:W3CDTF">2020-05-01T05:09:15Z</dcterms:created>
  <dcterms:modified xsi:type="dcterms:W3CDTF">2020-06-27T06:20:49Z</dcterms:modified>
</cp:coreProperties>
</file>