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86"/>
  </p:notesMasterIdLst>
  <p:sldIdLst>
    <p:sldId id="372" r:id="rId2"/>
    <p:sldId id="376" r:id="rId3"/>
    <p:sldId id="314" r:id="rId4"/>
    <p:sldId id="378" r:id="rId5"/>
    <p:sldId id="379" r:id="rId6"/>
    <p:sldId id="31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8" r:id="rId30"/>
    <p:sldId id="456" r:id="rId31"/>
    <p:sldId id="460" r:id="rId32"/>
    <p:sldId id="459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438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62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61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6" r:id="rId84"/>
    <p:sldId id="437" r:id="rId85"/>
  </p:sldIdLst>
  <p:sldSz cx="12192000" cy="6858000"/>
  <p:notesSz cx="6858000" cy="9144000"/>
  <p:embeddedFontLst>
    <p:embeddedFont>
      <p:font typeface="Calibri" panose="020F0502020204030204" pitchFamily="34" charset="0"/>
      <p:regular r:id="rId87"/>
      <p:bold r:id="rId88"/>
      <p:italic r:id="rId89"/>
      <p:boldItalic r:id="rId90"/>
    </p:embeddedFont>
    <p:embeddedFont>
      <p:font typeface="Cambria Math" panose="02040503050406030204" pitchFamily="18" charset="0"/>
      <p:regular r:id="rId91"/>
    </p:embeddedFont>
    <p:embeddedFont>
      <p:font typeface="Roboto Condensed" panose="02000000000000000000" pitchFamily="2" charset="0"/>
      <p:regular r:id="rId92"/>
      <p:bold r:id="rId93"/>
      <p:italic r:id="rId94"/>
      <p:boldItalic r:id="rId95"/>
    </p:embeddedFont>
    <p:embeddedFont>
      <p:font typeface="Roboto Condensed Light" panose="02000000000000000000" pitchFamily="2" charset="0"/>
      <p:regular r:id="rId96"/>
      <p:italic r:id="rId97"/>
    </p:embeddedFont>
    <p:embeddedFont>
      <p:font typeface="Wingdings 3" panose="05040102010807070707" pitchFamily="18" charset="2"/>
      <p:regular r:id="rId9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+8AdYmNJUhUp0Sli1/w9w==" hashData="xg7CcjzY1Dcs+CyeVYJc87bMfBr/CUkt/TVlpHlaS90Q9l1jF30M1WC0vjHUSwGa5006wrBoVOirtZ5TDDjd+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3A9F5"/>
    <a:srgbClr val="0972C6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97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1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7.fntdata"/><Relationship Id="rId98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dixita.kagathara@darshan.ac.in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+91 - 97277 47317 (CE Department)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</a:t>
            </a:r>
            <a:r>
              <a:rPr lang="en-US" dirty="0" err="1"/>
              <a:t>Dixita</a:t>
            </a:r>
            <a:r>
              <a:rPr lang="en-US" dirty="0"/>
              <a:t> B </a:t>
            </a:r>
            <a:r>
              <a:rPr lang="en-US" dirty="0" err="1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Compiler Design (CD)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60963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Analyzer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1.png"/><Relationship Id="rId4" Type="http://schemas.openxmlformats.org/officeDocument/2006/relationships/image" Target="../media/image5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940.png"/><Relationship Id="rId26" Type="http://schemas.openxmlformats.org/officeDocument/2006/relationships/image" Target="../media/image109.png"/><Relationship Id="rId3" Type="http://schemas.openxmlformats.org/officeDocument/2006/relationships/image" Target="../media/image106.png"/><Relationship Id="rId21" Type="http://schemas.openxmlformats.org/officeDocument/2006/relationships/image" Target="../media/image114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28.png"/><Relationship Id="rId20" Type="http://schemas.openxmlformats.org/officeDocument/2006/relationships/image" Target="../media/image113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24" Type="http://schemas.openxmlformats.org/officeDocument/2006/relationships/image" Target="../media/image132.png"/><Relationship Id="rId5" Type="http://schemas.openxmlformats.org/officeDocument/2006/relationships/image" Target="../media/image108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image" Target="../media/image115.png"/><Relationship Id="rId10" Type="http://schemas.openxmlformats.org/officeDocument/2006/relationships/image" Target="../media/image111.png"/><Relationship Id="rId19" Type="http://schemas.openxmlformats.org/officeDocument/2006/relationships/image" Target="../media/image112.png"/><Relationship Id="rId31" Type="http://schemas.openxmlformats.org/officeDocument/2006/relationships/image" Target="../media/image118.png"/><Relationship Id="rId4" Type="http://schemas.openxmlformats.org/officeDocument/2006/relationships/image" Target="../media/image107.png"/><Relationship Id="rId9" Type="http://schemas.openxmlformats.org/officeDocument/2006/relationships/image" Target="../media/image122.png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image" Target="../media/image110.png"/><Relationship Id="rId30" Type="http://schemas.openxmlformats.org/officeDocument/2006/relationships/image" Target="../media/image11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36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2" Type="http://schemas.openxmlformats.org/officeDocument/2006/relationships/image" Target="../media/image69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34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75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3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220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38.png"/><Relationship Id="rId2" Type="http://schemas.openxmlformats.org/officeDocument/2006/relationships/image" Target="../media/image118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2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00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119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2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280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39.png"/><Relationship Id="rId2" Type="http://schemas.openxmlformats.org/officeDocument/2006/relationships/image" Target="../media/image118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2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00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119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29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320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40.png"/><Relationship Id="rId2" Type="http://schemas.openxmlformats.org/officeDocument/2006/relationships/image" Target="../media/image118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3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00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119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33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370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41.png"/><Relationship Id="rId2" Type="http://schemas.openxmlformats.org/officeDocument/2006/relationships/image" Target="../media/image118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3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350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119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38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1020.png"/><Relationship Id="rId18" Type="http://schemas.openxmlformats.org/officeDocument/2006/relationships/image" Target="../media/image1040.png"/><Relationship Id="rId26" Type="http://schemas.openxmlformats.org/officeDocument/2006/relationships/image" Target="../media/image1080.png"/><Relationship Id="rId39" Type="http://schemas.openxmlformats.org/officeDocument/2006/relationships/image" Target="../media/image1160.png"/><Relationship Id="rId3" Type="http://schemas.openxmlformats.org/officeDocument/2006/relationships/image" Target="../media/image700.png"/><Relationship Id="rId21" Type="http://schemas.openxmlformats.org/officeDocument/2006/relationships/image" Target="../media/image900.png"/><Relationship Id="rId34" Type="http://schemas.openxmlformats.org/officeDocument/2006/relationships/image" Target="../media/image1110.png"/><Relationship Id="rId42" Type="http://schemas.openxmlformats.org/officeDocument/2006/relationships/image" Target="../media/image1410.png"/><Relationship Id="rId7" Type="http://schemas.openxmlformats.org/officeDocument/2006/relationships/image" Target="../media/image990.png"/><Relationship Id="rId12" Type="http://schemas.openxmlformats.org/officeDocument/2006/relationships/image" Target="../media/image860.png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2" Type="http://schemas.openxmlformats.org/officeDocument/2006/relationships/image" Target="../media/image1180.png"/><Relationship Id="rId16" Type="http://schemas.openxmlformats.org/officeDocument/2006/relationships/image" Target="../media/image1030.png"/><Relationship Id="rId20" Type="http://schemas.openxmlformats.org/officeDocument/2006/relationships/image" Target="../media/image1050.png"/><Relationship Id="rId29" Type="http://schemas.openxmlformats.org/officeDocument/2006/relationships/image" Target="../media/image940.png"/><Relationship Id="rId41" Type="http://schemas.openxmlformats.org/officeDocument/2006/relationships/image" Target="../media/image14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0.png"/><Relationship Id="rId11" Type="http://schemas.openxmlformats.org/officeDocument/2006/relationships/image" Target="../media/image1010.png"/><Relationship Id="rId24" Type="http://schemas.openxmlformats.org/officeDocument/2006/relationships/image" Target="../media/image1070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390.png"/><Relationship Id="rId5" Type="http://schemas.openxmlformats.org/officeDocument/2006/relationships/image" Target="../media/image7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10" Type="http://schemas.openxmlformats.org/officeDocument/2006/relationships/image" Target="../media/image850.png"/><Relationship Id="rId19" Type="http://schemas.openxmlformats.org/officeDocument/2006/relationships/image" Target="../media/image890.png"/><Relationship Id="rId31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1000.png"/><Relationship Id="rId14" Type="http://schemas.openxmlformats.org/officeDocument/2006/relationships/image" Target="../media/image1190.png"/><Relationship Id="rId22" Type="http://schemas.openxmlformats.org/officeDocument/2006/relationships/image" Target="../media/image1060.png"/><Relationship Id="rId27" Type="http://schemas.openxmlformats.org/officeDocument/2006/relationships/image" Target="../media/image930.png"/><Relationship Id="rId30" Type="http://schemas.openxmlformats.org/officeDocument/2006/relationships/image" Target="../media/image1100.png"/><Relationship Id="rId35" Type="http://schemas.openxmlformats.org/officeDocument/2006/relationships/image" Target="../media/image1120.png"/><Relationship Id="rId43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sz="6000" dirty="0"/>
              <a:t> </a:t>
            </a:r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2</a:t>
            </a:r>
            <a:br>
              <a:rPr lang="en-US" dirty="0"/>
            </a:br>
            <a:r>
              <a:rPr lang="en-US" dirty="0"/>
              <a:t>Lexical Analyzer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Dixita</a:t>
            </a:r>
            <a:r>
              <a:rPr lang="en-US" dirty="0"/>
              <a:t> B. </a:t>
            </a:r>
            <a:r>
              <a:rPr lang="en-US" dirty="0" err="1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Compiler Design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2170701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two techniques for input buffering: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Buffer pairs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Sentinels</a:t>
            </a:r>
          </a:p>
          <a:p>
            <a:pPr marL="45720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45720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r>
              <a:rPr lang="en-US" dirty="0"/>
              <a:t>The lexical analysis scans the input string from left to right one character at a time.</a:t>
            </a:r>
          </a:p>
          <a:p>
            <a:r>
              <a:rPr lang="en-US" dirty="0"/>
              <a:t>Buffer divided into two N-character halves, where N is the number of character on one disk block.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0963" y="4830996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3163" y="4831957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201" y="2945250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180" y="2485390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Buffer Pair</a:t>
            </a:r>
          </a:p>
        </p:txBody>
      </p:sp>
    </p:spTree>
    <p:extLst>
      <p:ext uri="{BB962C8B-B14F-4D97-AF65-F5344CB8AC3E}">
        <p14:creationId xmlns:p14="http://schemas.microsoft.com/office/powerpoint/2010/main" val="21082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022555"/>
            <a:ext cx="11929641" cy="3431453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i="1" dirty="0">
                <a:solidFill>
                  <a:srgbClr val="0E47A1"/>
                </a:solidFill>
              </a:rPr>
              <a:t>Lexeme Begin</a:t>
            </a:r>
            <a:r>
              <a:rPr lang="en-US" dirty="0"/>
              <a:t>, marks the beginning of the current lexeme.</a:t>
            </a:r>
          </a:p>
          <a:p>
            <a:r>
              <a:rPr lang="en-US" dirty="0"/>
              <a:t>Pointer</a:t>
            </a:r>
            <a:r>
              <a:rPr lang="en-US" i="1" dirty="0"/>
              <a:t> </a:t>
            </a:r>
            <a:r>
              <a:rPr lang="en-US" i="1" dirty="0">
                <a:solidFill>
                  <a:srgbClr val="0E47A1"/>
                </a:solidFill>
              </a:rPr>
              <a:t>Forward</a:t>
            </a:r>
            <a:r>
              <a:rPr lang="en-US" i="1" dirty="0"/>
              <a:t>, </a:t>
            </a:r>
            <a:r>
              <a:rPr lang="en-US" dirty="0"/>
              <a:t>scans ahead until a pattern match is found.</a:t>
            </a:r>
          </a:p>
          <a:p>
            <a:r>
              <a:rPr lang="en-US" dirty="0"/>
              <a:t>Once the next lexeme is determined, </a:t>
            </a:r>
            <a:r>
              <a:rPr lang="en-US" i="1" dirty="0"/>
              <a:t>forward</a:t>
            </a:r>
            <a:r>
              <a:rPr lang="en-US" dirty="0"/>
              <a:t> is set to character at its right end.</a:t>
            </a:r>
          </a:p>
          <a:p>
            <a:r>
              <a:rPr lang="en-US" dirty="0"/>
              <a:t>Lexeme Begin is set to the character immediately after the lexeme just found.</a:t>
            </a:r>
          </a:p>
          <a:p>
            <a:r>
              <a:rPr lang="en-US" dirty="0"/>
              <a:t>If forward pointer is at the end of first buffer half then second is filled with N input character.</a:t>
            </a:r>
          </a:p>
          <a:p>
            <a:r>
              <a:rPr lang="en-US" dirty="0"/>
              <a:t>If forward pointer is at the end of second buffer half then first is filled with N input character.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84450" y="1046575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b="1" dirty="0" err="1">
                <a:solidFill>
                  <a:srgbClr val="0E47A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>
                <a:solidFill>
                  <a:srgbClr val="0E47A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6650" y="1044664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65550" y="1436779"/>
            <a:ext cx="1390589" cy="640107"/>
            <a:chOff x="3325508" y="1517615"/>
            <a:chExt cx="1390589" cy="64010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776750" y="1517615"/>
              <a:ext cx="0" cy="3028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002335" y="1429762"/>
            <a:ext cx="2359356" cy="1014223"/>
            <a:chOff x="2462293" y="1509972"/>
            <a:chExt cx="2359356" cy="101422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62293" y="2098438"/>
              <a:ext cx="2359356" cy="425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lexeme_beginnig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624350" y="1509972"/>
              <a:ext cx="0" cy="64712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74883" y="1447860"/>
            <a:ext cx="1390589" cy="640107"/>
            <a:chOff x="3325508" y="1517615"/>
            <a:chExt cx="1390589" cy="64010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810000" y="1517615"/>
              <a:ext cx="0" cy="3028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46650" y="1043464"/>
            <a:ext cx="2362200" cy="391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</p:spTree>
    <p:extLst>
      <p:ext uri="{BB962C8B-B14F-4D97-AF65-F5344CB8AC3E}">
        <p14:creationId xmlns:p14="http://schemas.microsoft.com/office/powerpoint/2010/main" val="35857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209 L 0.03711 0.0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5703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085474"/>
            <a:ext cx="11929641" cy="43685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Code to advance forward pointer</a:t>
            </a:r>
          </a:p>
          <a:p>
            <a:pPr marL="0" indent="0">
              <a:buNone/>
            </a:pPr>
            <a:r>
              <a:rPr lang="en-US" b="1" i="1" dirty="0"/>
              <a:t>	if</a:t>
            </a:r>
            <a:r>
              <a:rPr lang="en-US" i="1" dirty="0"/>
              <a:t> forward at end of first half </a:t>
            </a:r>
            <a:r>
              <a:rPr lang="en-US" b="1" i="1" dirty="0"/>
              <a:t>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reload second half;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forward := forward + 1;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else if </a:t>
            </a:r>
            <a:r>
              <a:rPr lang="en-US" i="1" dirty="0"/>
              <a:t>forward</a:t>
            </a:r>
            <a:r>
              <a:rPr lang="en-US" b="1" i="1" dirty="0"/>
              <a:t> </a:t>
            </a:r>
            <a:r>
              <a:rPr lang="en-US" i="1" dirty="0"/>
              <a:t>at end of second half</a:t>
            </a:r>
            <a:r>
              <a:rPr lang="en-US" b="1" i="1" dirty="0"/>
              <a:t> 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reload first half;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move forward to beginning of first half;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else </a:t>
            </a:r>
            <a:r>
              <a:rPr lang="en-US" i="1" dirty="0"/>
              <a:t>forward := forward + 1;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0702" y="934280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7263" y="941673"/>
            <a:ext cx="2362200" cy="393192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8753" y="1333142"/>
            <a:ext cx="1367250" cy="575145"/>
            <a:chOff x="3410011" y="1553069"/>
            <a:chExt cx="1367250" cy="57514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0011" y="1720096"/>
              <a:ext cx="1367250" cy="408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201496" y="1553069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5536802" y="1326401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95594" y="1855002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929277" y="1317831"/>
            <a:ext cx="1390589" cy="581663"/>
            <a:chOff x="6021129" y="1510336"/>
            <a:chExt cx="1390589" cy="58166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021129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91316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14089" y="1507373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98580" y="1317831"/>
            <a:ext cx="0" cy="30288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37263" y="937961"/>
            <a:ext cx="2362200" cy="391469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</p:spTree>
    <p:extLst>
      <p:ext uri="{BB962C8B-B14F-4D97-AF65-F5344CB8AC3E}">
        <p14:creationId xmlns:p14="http://schemas.microsoft.com/office/powerpoint/2010/main" val="28992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3034 -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41784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9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967789"/>
            <a:ext cx="11929641" cy="3486220"/>
          </a:xfrm>
        </p:spPr>
        <p:txBody>
          <a:bodyPr/>
          <a:lstStyle/>
          <a:p>
            <a:r>
              <a:rPr lang="en-US" dirty="0"/>
              <a:t>In buffer pairs we must check, each time we move the forward pointer that we have not moved off one of the buffers. </a:t>
            </a:r>
          </a:p>
          <a:p>
            <a:r>
              <a:rPr lang="en-US" dirty="0"/>
              <a:t>Thus, for each character read, we make two tests.</a:t>
            </a:r>
          </a:p>
          <a:p>
            <a:r>
              <a:rPr lang="en-US" dirty="0"/>
              <a:t>We can combine the buffer-end test with the test for the current character.</a:t>
            </a:r>
          </a:p>
          <a:p>
            <a:r>
              <a:rPr lang="en-US" dirty="0"/>
              <a:t>We can reduce the two tests to one if we extend each buffer to hold a sentinel character at the end. </a:t>
            </a:r>
          </a:p>
          <a:p>
            <a:r>
              <a:rPr lang="en-US" dirty="0"/>
              <a:t>The sentinel is a special character that cannot be part of the source program, and a natural choice is the character </a:t>
            </a:r>
            <a:r>
              <a:rPr lang="en-US" b="1" dirty="0">
                <a:solidFill>
                  <a:srgbClr val="C00000"/>
                </a:solidFill>
              </a:rPr>
              <a:t>EOF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47566" y="1206996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E :  : = :  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*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09766" y="1207957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6126635" y="2172210"/>
            <a:ext cx="313" cy="207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6522553" y="1838200"/>
            <a:ext cx="0" cy="75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5571" y="1780089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70358" y="2137450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65758" y="1590547"/>
            <a:ext cx="0" cy="30288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27558" y="1614359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3" y="2178913"/>
            <a:ext cx="11929641" cy="406373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forward  := forward + 1;</a:t>
            </a:r>
            <a:endParaRPr lang="en-US" sz="2000" dirty="0">
              <a:solidFill>
                <a:srgbClr val="C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	if</a:t>
            </a: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 forward  = </a:t>
            </a:r>
            <a:r>
              <a:rPr lang="en-US" sz="2000" i="1" dirty="0" err="1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eof</a:t>
            </a: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C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if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forward at end of first half 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reload second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forward  := forward + 1;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end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else if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forward at the second half 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reload first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move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forward to beginning of first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end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else 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terminate lexical analysis;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	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6113" y="1034062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E :  : = :  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*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8239" y="1034601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0158" y="1964516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1035" y="1417613"/>
            <a:ext cx="1390589" cy="581663"/>
            <a:chOff x="3206466" y="1510336"/>
            <a:chExt cx="1390589" cy="58166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907374" y="1441425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13156" y="1017216"/>
            <a:ext cx="598792" cy="38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0E47A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solidFill>
                <a:srgbClr val="0E47A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33219" y="1417426"/>
            <a:ext cx="1390589" cy="581663"/>
            <a:chOff x="3206466" y="1510336"/>
            <a:chExt cx="1390589" cy="5816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435329" y="1419287"/>
            <a:ext cx="1390589" cy="581663"/>
            <a:chOff x="3206466" y="1510336"/>
            <a:chExt cx="1390589" cy="58166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18239" y="1034063"/>
            <a:ext cx="2362200" cy="393192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04857 0.001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14792 0.000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6029 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tokens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85259"/>
              </p:ext>
            </p:extLst>
          </p:nvPr>
        </p:nvGraphicFramePr>
        <p:xfrm>
          <a:off x="1828796" y="977365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Definition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033026"/>
              </p:ext>
            </p:extLst>
          </p:nvPr>
        </p:nvGraphicFramePr>
        <p:xfrm>
          <a:off x="1828796" y="1405049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+mj-lt"/>
                        </a:rPr>
                        <a:t>Prefix</a:t>
                      </a:r>
                      <a:r>
                        <a:rPr lang="en-US" sz="2000" b="0" i="1" baseline="0" dirty="0">
                          <a:latin typeface="+mj-lt"/>
                        </a:rPr>
                        <a:t>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trailing symbol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string 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</a:t>
                      </a:r>
                      <a:r>
                        <a:rPr lang="en-US" sz="1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 prefix of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85176"/>
              </p:ext>
            </p:extLst>
          </p:nvPr>
        </p:nvGraphicFramePr>
        <p:xfrm>
          <a:off x="1828797" y="2428617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Suffix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leading symbol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string 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</a:t>
                      </a:r>
                      <a:r>
                        <a:rPr lang="en-US" sz="1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nana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suffix of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49766"/>
              </p:ext>
            </p:extLst>
          </p:nvPr>
        </p:nvGraphicFramePr>
        <p:xfrm>
          <a:off x="1828797" y="3451221"/>
          <a:ext cx="8648701" cy="7071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76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 string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prefix and suffix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substring of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87242"/>
              </p:ext>
            </p:extLst>
          </p:nvPr>
        </p:nvGraphicFramePr>
        <p:xfrm>
          <a:off x="1828797" y="4159321"/>
          <a:ext cx="8648701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 prefix, suffix and substring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nonempty string x that is respectively proper prefix, suffix or substring of S, such that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s≠x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67176"/>
              </p:ext>
            </p:extLst>
          </p:nvPr>
        </p:nvGraphicFramePr>
        <p:xfrm>
          <a:off x="1828796" y="4860361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Subsequence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not necessarily contiguous symbol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baaa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subsequence of 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prefix, suffix, substring, proper prefix, proper suffix and subsequence of following string:</a:t>
            </a:r>
          </a:p>
          <a:p>
            <a:pPr marL="0" indent="0" defTabSz="342900">
              <a:buNone/>
            </a:pPr>
            <a:r>
              <a:rPr lang="en-US" dirty="0"/>
              <a:t>	String: </a:t>
            </a:r>
            <a:r>
              <a:rPr lang="en-US" dirty="0">
                <a:solidFill>
                  <a:srgbClr val="C00000"/>
                </a:solidFill>
              </a:rPr>
              <a:t>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6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828801" y="990600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Definition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1598172"/>
                  </p:ext>
                </p:extLst>
              </p:nvPr>
            </p:nvGraphicFramePr>
            <p:xfrm>
              <a:off x="1828800" y="141732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+mj-lt"/>
                            </a:rPr>
                            <a:t>Union of L and M</a:t>
                          </a:r>
                          <a:endParaRPr lang="en-US" sz="2000" b="0" i="1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0" dirty="0">
                              <a:latin typeface="+mj-lt"/>
                            </a:rPr>
                            <a:t> U M</a:t>
                          </a:r>
                          <a:endParaRPr lang="en-US" sz="2000" b="0" i="1" baseline="0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{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1598172"/>
                  </p:ext>
                </p:extLst>
              </p:nvPr>
            </p:nvGraphicFramePr>
            <p:xfrm>
              <a:off x="1828800" y="141732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Union of L and M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0" dirty="0" smtClean="0">
                              <a:latin typeface="+mj-lt"/>
                            </a:rPr>
                            <a:t> U M</a:t>
                          </a:r>
                          <a:endParaRPr lang="en-US" sz="2000" b="0" i="1" baseline="0" dirty="0" smtClean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2"/>
                          <a:stretch>
                            <a:fillRect l="-37827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63817"/>
                  </p:ext>
                </p:extLst>
              </p:nvPr>
            </p:nvGraphicFramePr>
            <p:xfrm>
              <a:off x="1828800" y="2118360"/>
              <a:ext cx="8648701" cy="1005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latin typeface="+mj-lt"/>
                            </a:rPr>
                            <a:t>Concatenation of L and M</a:t>
                          </a:r>
                        </a:p>
                        <a:p>
                          <a:pPr algn="ctr"/>
                          <a:r>
                            <a:rPr lang="en-US" sz="2000" b="0" i="1" dirty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1" baseline="0" dirty="0">
                              <a:latin typeface="+mj-lt"/>
                            </a:rPr>
                            <a:t>M</a:t>
                          </a:r>
                          <a:endParaRPr lang="en-US" sz="2000" b="0" i="1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{</m:t>
                                </m:r>
                                <m:r>
                                  <a:rPr lang="en-US" sz="2000" b="0" i="1" kern="1200" dirty="0" err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63817"/>
                  </p:ext>
                </p:extLst>
              </p:nvPr>
            </p:nvGraphicFramePr>
            <p:xfrm>
              <a:off x="1828800" y="2118360"/>
              <a:ext cx="8648701" cy="1005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Concatenation of L and M</a:t>
                          </a:r>
                        </a:p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1" baseline="0" dirty="0" smtClean="0">
                              <a:latin typeface="+mj-lt"/>
                            </a:rPr>
                            <a:t>M</a:t>
                          </a:r>
                          <a:endParaRPr lang="en-US" sz="2000" b="0" i="1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3"/>
                          <a:stretch>
                            <a:fillRect l="-37827" t="-2410" r="-194" b="-108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75372"/>
                  </p:ext>
                </p:extLst>
              </p:nvPr>
            </p:nvGraphicFramePr>
            <p:xfrm>
              <a:off x="1828799" y="312254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+mj-lt"/>
                            </a:rPr>
                            <a:t>Kleene closure of L </a:t>
                          </a:r>
                          <a:endParaRPr lang="en-US" sz="2000" b="0" i="1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30000" dirty="0">
                              <a:latin typeface="+mj-lt"/>
                            </a:rPr>
                            <a:t>∗</a:t>
                          </a:r>
                          <a:endParaRPr lang="en-US" sz="2000" b="0" i="1" baseline="30000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baseline="300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𝑑𝑒𝑛𝑜𝑡𝑒𝑠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𝑧𝑒𝑟𝑜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𝑚𝑜𝑟𝑒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𝑐𝑜𝑛𝑐𝑎𝑡𝑒𝑛𝑎𝑡𝑖𝑜𝑛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𝑜𝑓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”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75372"/>
                  </p:ext>
                </p:extLst>
              </p:nvPr>
            </p:nvGraphicFramePr>
            <p:xfrm>
              <a:off x="1828799" y="312254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Kleene closure of L 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30000" dirty="0" smtClean="0">
                              <a:latin typeface="+mj-lt"/>
                            </a:rPr>
                            <a:t>∗</a:t>
                          </a:r>
                          <a:endParaRPr lang="en-US" sz="2000" b="0" i="1" baseline="30000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4"/>
                          <a:stretch>
                            <a:fillRect l="-37694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735273"/>
                  </p:ext>
                </p:extLst>
              </p:nvPr>
            </p:nvGraphicFramePr>
            <p:xfrm>
              <a:off x="1828799" y="382358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/>
                            <a:t>Positive closure of L </a:t>
                          </a:r>
                        </a:p>
                        <a:p>
                          <a:pPr algn="ctr"/>
                          <a:r>
                            <a:rPr lang="en-US" sz="2000" b="0" i="1" dirty="0"/>
                            <a:t>Written L</a:t>
                          </a:r>
                          <a:r>
                            <a:rPr lang="en-US" sz="2000" b="0" i="1" baseline="30000" dirty="0"/>
                            <a:t>+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baseline="300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𝑑𝑒𝑛𝑜𝑡𝑒𝑠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𝑜𝑛𝑒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𝑚𝑜𝑟𝑒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𝑐𝑜𝑛𝑐𝑎𝑡𝑒𝑛𝑎𝑡𝑖𝑜𝑛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𝑜𝑓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”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735273"/>
                  </p:ext>
                </p:extLst>
              </p:nvPr>
            </p:nvGraphicFramePr>
            <p:xfrm>
              <a:off x="1828799" y="382358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/>
                            <a:t>Positive closure of L </a:t>
                          </a:r>
                        </a:p>
                        <a:p>
                          <a:pPr algn="ctr"/>
                          <a:r>
                            <a:rPr lang="en-US" sz="2000" b="0" i="1" dirty="0" smtClean="0"/>
                            <a:t>Written L</a:t>
                          </a:r>
                          <a:r>
                            <a:rPr lang="en-US" sz="2000" b="0" i="1" baseline="30000" dirty="0" smtClean="0"/>
                            <a:t>+</a:t>
                          </a:r>
                          <a:endParaRPr lang="en-US" sz="2000" b="0" i="1" baseline="3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5"/>
                          <a:stretch>
                            <a:fillRect l="-37694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7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&amp; Regular Definition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6" y="195312"/>
            <a:ext cx="8733179" cy="8504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600" b="1" dirty="0">
                <a:solidFill>
                  <a:srgbClr val="0E47A1"/>
                </a:solidFill>
              </a:rPr>
              <a:t>Topics to be covered 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Interaction of scanner &amp; parser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Token, Pattern &amp; Lexemes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Input buffering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Specification of tokens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Regular expression &amp; Regular definition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Transition diagram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 coding &amp; automatic generation lexical analyzers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Finite automata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Regular expression to NFA using Thompson's rule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Conversion from NFA to DFA using subset construction method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DFA optimization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Conversion from regular expression to DFA</a:t>
            </a:r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 sequence of characters that define a pattern.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Notational shorthand's</a:t>
            </a:r>
            <a:endParaRPr lang="en-US" altLang="en-US" b="1" dirty="0">
              <a:solidFill>
                <a:srgbClr val="0E47A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One or more instances:  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Zero or more instances:  *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Zero or one instances:  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Alphabets: </a:t>
            </a:r>
            <a:r>
              <a:rPr lang="el-GR" altLang="en-US" dirty="0"/>
              <a:t>Σ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define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dirty="0">
                    <a:latin typeface="+mj-lt"/>
                  </a:rPr>
                  <a:t>is a regular expression that denotes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{∈}</m:t>
                    </m:r>
                  </m:oMath>
                </a14:m>
                <a:r>
                  <a:rPr lang="en-US" altLang="en-US" dirty="0">
                    <a:latin typeface="+mj-lt"/>
                  </a:rPr>
                  <a:t>, the set containing empty string.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>
                    <a:latin typeface="+mj-lt"/>
                  </a:rPr>
                  <a:t>If 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latin typeface="+mj-lt"/>
                  </a:rPr>
                  <a:t> is a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𝑎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={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}</m:t>
                    </m:r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𝑟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are regular expression denoting the languages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. Then,</a:t>
                </a:r>
              </a:p>
              <a:p>
                <a:pPr marL="968375" indent="-457200" defTabSz="108585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|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U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s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</a:t>
                </a:r>
                <a14:m>
                  <m:oMath xmlns:m="http://schemas.openxmlformats.org/officeDocument/2006/math"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* is a regular expression denoting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L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i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altLang="en-US" i="0" baseline="30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∗</m:t>
                    </m:r>
                  </m:oMath>
                </a14:m>
                <a:endParaRPr lang="en-US" altLang="en-US" baseline="30000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endParaRPr lang="en-US" altLang="en-US" baseline="30000" dirty="0">
                  <a:latin typeface="+mj-lt"/>
                </a:endParaRPr>
              </a:p>
              <a:p>
                <a:pPr marL="511175" indent="0">
                  <a:buNone/>
                </a:pPr>
                <a:endParaRPr lang="en-US" altLang="en-US" baseline="30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+mj-lt"/>
                  </a:rPr>
                  <a:t>The language denoted by regular expression is said to be a 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</a:rPr>
                  <a:t>regular set</a:t>
                </a:r>
                <a:r>
                  <a:rPr lang="en-US" altLang="en-US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8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Zero or More Occurrences of a =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176" y="1385771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>
                <a:solidFill>
                  <a:srgbClr val="0E47A1"/>
                </a:solidFill>
              </a:rPr>
              <a:t>*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5545" y="711201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</a:rPr>
              <a:t>a*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39" y="1966008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</a:rPr>
              <a:t>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059" y="2692407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600" b="1" dirty="0" err="1">
                <a:solidFill>
                  <a:srgbClr val="0E47A1"/>
                </a:solidFill>
                <a:latin typeface="+mj-lt"/>
              </a:rPr>
              <a:t>aaa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9295" y="2379493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</a:rPr>
              <a:t> 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9349" y="3097148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E47A1"/>
                </a:solidFill>
                <a:latin typeface="+mj-lt"/>
              </a:rPr>
              <a:t>aaaa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9349" y="3498758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E47A1"/>
                </a:solidFill>
                <a:latin typeface="+mj-lt"/>
              </a:rPr>
              <a:t>aaaaa</a:t>
            </a:r>
            <a:r>
              <a:rPr lang="en-US" sz="2600" b="1" dirty="0">
                <a:solidFill>
                  <a:srgbClr val="0E47A1"/>
                </a:solidFill>
                <a:latin typeface="+mj-lt"/>
              </a:rPr>
              <a:t>…..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966346" y="1932758"/>
            <a:ext cx="762000" cy="214235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8346" y="2767361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Infinite …..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5025892" y="1169973"/>
            <a:ext cx="1541726" cy="182880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46632" y="1624976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3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One or More Occurrences of a =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823" y="1176171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>
                <a:solidFill>
                  <a:srgbClr val="0E47A1"/>
                </a:solidFill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5028" y="686487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</a:rPr>
              <a:t> a</a:t>
            </a:r>
            <a:r>
              <a:rPr lang="en-US" sz="2600" b="1" baseline="30000" dirty="0">
                <a:solidFill>
                  <a:srgbClr val="0E47A1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5797" y="1941294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</a:rPr>
              <a:t>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5917" y="2667693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</a:rPr>
              <a:t> </a:t>
            </a:r>
            <a:r>
              <a:rPr lang="en-US" sz="2600" b="1" dirty="0" err="1">
                <a:solidFill>
                  <a:srgbClr val="0E47A1"/>
                </a:solidFill>
              </a:rPr>
              <a:t>aaa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5153" y="2354779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</a:rPr>
              <a:t> 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5207" y="3072434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E47A1"/>
                </a:solidFill>
              </a:rPr>
              <a:t>aaaa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5207" y="3474044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E47A1"/>
                </a:solidFill>
              </a:rPr>
              <a:t>aaaaa</a:t>
            </a:r>
            <a:r>
              <a:rPr lang="en-US" sz="2600" b="1" dirty="0">
                <a:solidFill>
                  <a:srgbClr val="0E47A1"/>
                </a:solidFill>
              </a:rPr>
              <a:t>…..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875579" y="1941294"/>
            <a:ext cx="762000" cy="214235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7579" y="2742647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Infinite …..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4901875" y="1176172"/>
            <a:ext cx="1541726" cy="182880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 of operators</a:t>
            </a:r>
          </a:p>
        </p:txBody>
      </p:sp>
      <p:graphicFrame>
        <p:nvGraphicFramePr>
          <p:cNvPr id="5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929044"/>
              </p:ext>
            </p:extLst>
          </p:nvPr>
        </p:nvGraphicFramePr>
        <p:xfrm>
          <a:off x="1171832" y="1093573"/>
          <a:ext cx="9848336" cy="2187577"/>
        </p:xfrm>
        <a:graphic>
          <a:graphicData uri="http://schemas.openxmlformats.org/drawingml/2006/table">
            <a:tbl>
              <a:tblPr/>
              <a:tblGrid>
                <a:gridCol w="318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Kleene </a:t>
                      </a:r>
                      <a:r>
                        <a:rPr kumimoji="1" lang="en-US" altLang="zh-TW" sz="24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Concatenation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Union 	</a:t>
                      </a:r>
                      <a:r>
                        <a:rPr kumimoji="1" lang="en-US" altLang="zh-TW" sz="24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|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defTabSz="465138">
                  <a:buFont typeface="+mj-lt"/>
                  <a:buAutoNum type="arabicPeriod"/>
                </a:pPr>
                <a:r>
                  <a:rPr lang="en-US" dirty="0"/>
                  <a:t>0 or 1</a:t>
                </a:r>
              </a:p>
              <a:p>
                <a:pPr marL="0" indent="0" defTabSz="465138">
                  <a:buNone/>
                </a:pPr>
                <a:r>
                  <a:rPr lang="en-US" dirty="0"/>
                  <a:t>	</a:t>
                </a:r>
              </a:p>
              <a:p>
                <a:pPr marL="457200" indent="-457200" defTabSz="465138">
                  <a:buFont typeface="+mj-lt"/>
                  <a:buAutoNum type="arabicPeriod" startAt="2"/>
                </a:pPr>
                <a:r>
                  <a:rPr lang="en-US" dirty="0"/>
                  <a:t>0 or 11 or 111</a:t>
                </a:r>
              </a:p>
              <a:p>
                <a:pPr marL="463550" indent="-457200" defTabSz="465138">
                  <a:buFont typeface="+mj-lt"/>
                  <a:buAutoNum type="arabicPeriod" startAt="2"/>
                </a:pPr>
                <a:endParaRPr lang="en-US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String having zero or more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String having one or more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Regular expression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that represent all string of length 3.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All binary string</a:t>
                </a:r>
                <a:endParaRPr lang="en-US" sz="2200" dirty="0"/>
              </a:p>
              <a:p>
                <a:pPr marL="6350" indent="0" defTabSz="465138">
                  <a:buNone/>
                </a:pPr>
                <a:r>
                  <a:rPr lang="en-US" sz="2200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0710" y="119236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1192369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0710" y="2180028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2180028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38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710" y="3040326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𝛜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3040326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38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0710" y="3854648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3854648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38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0710" y="4740065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𝐚𝐛𝐜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𝐛𝐜𝐚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𝐛𝐛𝐛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𝐜𝐚𝐛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𝐚𝐛𝐚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4740065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381" r="-10667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0710" y="5544520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5544520"/>
                <a:ext cx="32004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381" r="-13333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22371" y="204432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71" y="2044320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70259" y="116384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59" y="1163845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89053" y="290216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1" i="0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3" y="2902163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89053" y="373738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1" i="0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3" y="3737389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95800" y="4691974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91974"/>
                <a:ext cx="3200400" cy="60853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95800" y="546885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  <a:latin typeface="+mj-lt"/>
                  </a:rPr>
                  <a:t>+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68853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0 or more occurrence of either a or b or both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1 or more occurrence of either a or b or both</a:t>
            </a:r>
          </a:p>
          <a:p>
            <a:pPr marL="46355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9"/>
            </a:pPr>
            <a:r>
              <a:rPr lang="en-US" dirty="0"/>
              <a:t>Binary no. ends with 0</a:t>
            </a:r>
          </a:p>
          <a:p>
            <a:pPr marL="40640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10"/>
            </a:pPr>
            <a:r>
              <a:rPr lang="en-US" dirty="0"/>
              <a:t>Binary no. ends with 1</a:t>
            </a:r>
          </a:p>
          <a:p>
            <a:pPr marL="6350" indent="0">
              <a:buNone/>
            </a:pPr>
            <a:endParaRPr lang="en-US" dirty="0"/>
          </a:p>
          <a:p>
            <a:pPr marL="463550" indent="-457200">
              <a:buFont typeface="+mj-lt"/>
              <a:buAutoNum type="arabicPeriod" startAt="11"/>
            </a:pPr>
            <a:r>
              <a:rPr lang="en-US" dirty="0"/>
              <a:t>Binary no. starts and ends with 1</a:t>
            </a:r>
          </a:p>
          <a:p>
            <a:pPr marL="46355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12"/>
            </a:pPr>
            <a:r>
              <a:rPr lang="en-IN" dirty="0"/>
              <a:t>String starts and ends with same character</a:t>
            </a:r>
          </a:p>
          <a:p>
            <a:pPr marL="635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6705" y="1170314"/>
                <a:ext cx="3143873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1170314"/>
                <a:ext cx="3143873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705" y="208571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𝒃𝒃𝒃𝒂𝒂𝒂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2085717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 r="-20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6705" y="2986205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2986205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571" r="-15810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6705" y="387153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3871537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571" r="-457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6705" y="472909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4729097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571" r="-1028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6705" y="559060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5590607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57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30299" y="120871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1208712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30299" y="207680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  <a:latin typeface="+mj-lt"/>
                  </a:rPr>
                  <a:t>+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2076801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30299" y="370356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3703567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30299" y="284174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+mj-lt"/>
                  </a:rPr>
                  <a:t>*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2841746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30299" y="465343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4653430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63311" y="5845476"/>
                <a:ext cx="5318069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311" y="5845476"/>
                <a:ext cx="5318069" cy="608533"/>
              </a:xfrm>
              <a:prstGeom prst="rect">
                <a:avLst/>
              </a:prstGeom>
              <a:blipFill rotWithShape="0">
                <a:blip r:embed="rId13"/>
                <a:stretch>
                  <a:fillRect t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US" dirty="0"/>
                  <a:t>All string of a and b starting with a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of 0 and 1 ends with 00</a:t>
                </a:r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ends with </a:t>
                </a:r>
                <a:r>
                  <a:rPr lang="en-IN" dirty="0" err="1"/>
                  <a:t>abb</a:t>
                </a:r>
                <a:r>
                  <a:rPr lang="en-IN" dirty="0"/>
                  <a:t> 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starts with 1 and ends with 0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All binary string with at least 3 characters and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should be zero</a:t>
                </a:r>
                <a:endParaRPr lang="en-US" dirty="0"/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Language which consist of exactly two b’s over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7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0938" y="116162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1161627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96489" y="119618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  <a:latin typeface="+mj-lt"/>
                  </a:rPr>
                  <a:t>*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89" y="1196180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0938" y="2009953"/>
                <a:ext cx="389555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2009953"/>
                <a:ext cx="3895551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2487" y="197786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87" y="1977869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6980" y="2884050"/>
                <a:ext cx="36728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𝒂𝒃𝒂𝒃𝒃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0" y="2884050"/>
                <a:ext cx="3672811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26154" y="282372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𝒂𝒃𝒃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54" y="2823726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0938" y="3758147"/>
                <a:ext cx="412247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3758147"/>
                <a:ext cx="4122476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42487" y="372612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87" y="3726125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6980" y="4586776"/>
                <a:ext cx="43586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0" y="4586776"/>
                <a:ext cx="4358611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89791" y="4618798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91" y="4618798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0938" y="5557221"/>
                <a:ext cx="348998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𝒂𝒃𝒃𝒂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5557221"/>
                <a:ext cx="3489988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47796" y="549957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96" y="5499576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such that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from right end of the string is always 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46355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String should contain at least three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String should contain exactly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6355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Length of string should be at least 1 and at most 3</a:t>
                </a:r>
              </a:p>
              <a:p>
                <a:pPr marL="46355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52070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No. of zero should be multiple of 3</a:t>
                </a:r>
                <a:endParaRPr lang="en-US" dirty="0"/>
              </a:p>
              <a:p>
                <a:pPr marL="46355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9064" y="1222583"/>
                <a:ext cx="34290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4" y="1222583"/>
                <a:ext cx="34290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7672" y="123688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2" y="1236885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9064" y="2145063"/>
                <a:ext cx="40286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𝒂𝒂𝒃𝒃𝒄𝒄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4" y="2145063"/>
                <a:ext cx="4028608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78064" y="215430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64" y="2154305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2781" y="3062483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𝟎𝟏𝟎𝟏𝟏𝟏𝟎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1" y="3062483"/>
                <a:ext cx="5503808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77672" y="3032289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2" y="3032289"/>
                <a:ext cx="41610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2192" y="3935951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3935951"/>
                <a:ext cx="5503808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74032" y="3912346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32" y="3912346"/>
                <a:ext cx="41610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192" y="4792403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4792403"/>
                <a:ext cx="5503808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46689" y="4792403"/>
                <a:ext cx="4913302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89" y="4792403"/>
                <a:ext cx="4913302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2192" y="5674241"/>
                <a:ext cx="59055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𝟏𝟎𝟎𝟎𝟏𝟎𝟎𝟏𝟎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</a:rPr>
                  <a:t>….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5674241"/>
                <a:ext cx="5905500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97540" y="5595885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40" y="5595885"/>
                <a:ext cx="41610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20700" indent="-457200">
                  <a:buFont typeface="+mj-lt"/>
                  <a:buAutoNum type="arabicPeriod" startAt="24"/>
                </a:pPr>
                <a:r>
                  <a:rPr lang="en-IN" dirty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should be multiple of 3</a:t>
                </a:r>
              </a:p>
              <a:p>
                <a:pPr marL="63500" indent="0">
                  <a:buNone/>
                </a:pPr>
                <a:endParaRPr lang="en-IN" sz="2000" dirty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/>
                  <a:t>Even no. of 0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/>
                  <a:t>String should have odd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/>
                  <a:t>String should have even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/>
                  <a:t>String start with 0 and has odd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30"/>
                </a:pPr>
                <a:r>
                  <a:rPr lang="en-IN" dirty="0"/>
                  <a:t>String start with 1 and has even length</a:t>
                </a:r>
              </a:p>
              <a:p>
                <a:pPr marL="520700" indent="-457200">
                  <a:buFont typeface="+mj-lt"/>
                  <a:buAutoNum type="arabicPeriod" startAt="30"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30"/>
                </a:pPr>
                <a:r>
                  <a:rPr lang="en-IN" dirty="0"/>
                  <a:t>All string begins or ends with 00 or 11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7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147" y="1176198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𝒃𝒂𝒄𝒂𝒃𝒂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𝒂𝒂𝒂𝒂𝒂𝒂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1176198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 r="-27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9915" y="119171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15" y="1191711"/>
                <a:ext cx="4389664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147" y="2007938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2007938"/>
                <a:ext cx="4498905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12741" y="195862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1" y="1958621"/>
                <a:ext cx="4389664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1147" y="2797648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2797648"/>
                <a:ext cx="4498905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75301" y="279518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01" y="2795184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1148" y="3593932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8" y="3593932"/>
                <a:ext cx="4498905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12741" y="356941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1" y="3569414"/>
                <a:ext cx="43896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1147" y="4395145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𝟎𝟎𝟎𝟏𝟎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4395145"/>
                <a:ext cx="4498905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01168" y="4367102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68" y="4367102"/>
                <a:ext cx="4389664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147" y="5195244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….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5195244"/>
                <a:ext cx="4498905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75301" y="522264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01" y="5222644"/>
                <a:ext cx="43896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1147" y="603200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6032001"/>
                <a:ext cx="3200400" cy="608533"/>
              </a:xfrm>
              <a:prstGeom prst="rect">
                <a:avLst/>
              </a:prstGeom>
              <a:blipFill rotWithShape="0">
                <a:blip r:embed="rId15"/>
                <a:stretch>
                  <a:fillRect l="-571" r="-25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49915" y="603200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)∗|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15" y="6032001"/>
                <a:ext cx="4389664" cy="60853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Scanner &amp; Parser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6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457200">
              <a:lnSpc>
                <a:spcPct val="100000"/>
              </a:lnSpc>
              <a:buFont typeface="+mj-lt"/>
              <a:buAutoNum type="arabicPeriod" startAt="31"/>
            </a:pPr>
            <a:r>
              <a:rPr lang="en-IN" dirty="0"/>
              <a:t>Language of all string containing both 11 and 00 as substring </a:t>
            </a:r>
          </a:p>
          <a:p>
            <a:pPr marL="520700" indent="-457200">
              <a:lnSpc>
                <a:spcPct val="100000"/>
              </a:lnSpc>
              <a:buFont typeface="+mj-lt"/>
              <a:buAutoNum type="arabicPeriod" startAt="31"/>
            </a:pPr>
            <a:endParaRPr lang="en-IN" dirty="0"/>
          </a:p>
          <a:p>
            <a:pPr marL="520700" indent="-457200">
              <a:lnSpc>
                <a:spcPct val="100000"/>
              </a:lnSpc>
              <a:buFont typeface="+mj-lt"/>
              <a:buAutoNum type="arabicPeriod" startAt="31"/>
            </a:pPr>
            <a:r>
              <a:rPr lang="en-IN" dirty="0"/>
              <a:t>String ending with 1 and not contain 00 </a:t>
            </a:r>
          </a:p>
          <a:p>
            <a:pPr marL="463550" lvl="1" indent="0">
              <a:lnSpc>
                <a:spcPct val="100000"/>
              </a:lnSpc>
              <a:buNone/>
            </a:pPr>
            <a:endParaRPr lang="en-US" sz="2400" dirty="0"/>
          </a:p>
          <a:p>
            <a:pPr marL="520700" indent="-457200">
              <a:lnSpc>
                <a:spcPct val="100000"/>
              </a:lnSpc>
              <a:buFont typeface="+mj-lt"/>
              <a:buAutoNum type="arabicPeriod" startAt="31"/>
            </a:pPr>
            <a:r>
              <a:rPr lang="en-IN" dirty="0"/>
              <a:t>Language of C identifier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7189" y="130428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𝟎𝟏𝟎𝟎𝟏𝟏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9" y="1304285"/>
                <a:ext cx="3200400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381" r="-3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96535" y="1304285"/>
                <a:ext cx="676428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algn="just"/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1304285"/>
                <a:ext cx="6764286" cy="608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8853" y="223414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" y="2234142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97589" y="2296313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89" y="2296313"/>
                <a:ext cx="4389664" cy="6085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80329" y="3218878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(_+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)(_ +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29" y="3218878"/>
                <a:ext cx="4389664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8853" y="321887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𝒂𝒓𝒆𝒂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𝒓𝒆𝒅𝒊𝒐𝒖𝒔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𝒈𝒓𝒂𝒅𝒆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" y="3218879"/>
                <a:ext cx="3200400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381" r="-2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40806" y="3675387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𝑳𝒆𝒕𝒕𝒆𝒓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𝐝𝐢𝐠𝐢𝐭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06" y="3675387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 regular definition gives names to certain regular expressions and uses those names in other regular expressions.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Regular definition is a sequence of definitions of the form: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dirty="0"/>
                  <a:t>……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𝑟𝑛</m:t>
                      </m:r>
                    </m:oMath>
                  </m:oMathPara>
                </a14:m>
                <a:endParaRPr lang="en-US" baseline="-25000" dirty="0"/>
              </a:p>
              <a:p>
                <a:pPr marL="514350" lvl="3" indent="0">
                  <a:lnSpc>
                    <a:spcPct val="10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>
                    <a:solidFill>
                      <a:srgbClr val="0E47A1"/>
                    </a:solidFill>
                  </a:rPr>
                  <a:t>distinct name </a:t>
                </a:r>
                <a:r>
                  <a:rPr lang="en-US" sz="2400" dirty="0"/>
                  <a:t>&amp;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</a:t>
                </a:r>
                <a:r>
                  <a:rPr lang="en-US" sz="2400" b="1" dirty="0">
                    <a:solidFill>
                      <a:srgbClr val="0E47A1"/>
                    </a:solidFill>
                  </a:rPr>
                  <a:t>regular expression</a:t>
                </a:r>
                <a:r>
                  <a:rPr lang="en-US" sz="2400" dirty="0"/>
                  <a:t>.</a:t>
                </a:r>
              </a:p>
              <a:p>
                <a:pPr marL="285750" lvl="3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Example: Regular definition for identifier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letter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A|B|C|………..|</a:t>
                </a:r>
                <a:r>
                  <a:rPr lang="en-US" sz="2400" dirty="0" err="1">
                    <a:sym typeface="Wingdings" panose="05000000000000000000" pitchFamily="2" charset="2"/>
                  </a:rPr>
                  <a:t>Z|a|b</a:t>
                </a:r>
                <a:r>
                  <a:rPr lang="en-US" sz="2400" dirty="0">
                    <a:sym typeface="Wingdings" panose="05000000000000000000" pitchFamily="2" charset="2"/>
                  </a:rPr>
                  <a:t>|………..|z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digit</a:t>
                </a:r>
                <a:r>
                  <a:rPr lang="en-US" sz="2400" dirty="0">
                    <a:sym typeface="Wingdings" panose="05000000000000000000" pitchFamily="2" charset="2"/>
                  </a:rPr>
                  <a:t>  0|1|…….|9|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olidFill>
                      <a:srgbClr val="03A9F5"/>
                    </a:solidFill>
                    <a:sym typeface="Wingdings" panose="05000000000000000000" pitchFamily="2" charset="2"/>
                  </a:rPr>
                  <a:t>id</a:t>
                </a:r>
                <a:r>
                  <a:rPr lang="en-US" sz="2400" b="1" dirty="0">
                    <a:sym typeface="Wingdings" panose="05000000000000000000" pitchFamily="2" charset="2"/>
                  </a:rPr>
                  <a:t>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letter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ym typeface="Wingdings" panose="05000000000000000000" pitchFamily="2" charset="2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letter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ym typeface="Wingdings" panose="05000000000000000000" pitchFamily="2" charset="2"/>
                  </a:rPr>
                  <a:t>|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digit</a:t>
                </a:r>
                <a:r>
                  <a:rPr lang="en-US" sz="2400" b="1" dirty="0">
                    <a:sym typeface="Wingdings" panose="05000000000000000000" pitchFamily="2" charset="2"/>
                  </a:rPr>
                  <a:t>)*</a:t>
                </a:r>
                <a:endParaRPr lang="en-US" sz="2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763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9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Unsigned Pascal numbers	</a:t>
            </a:r>
          </a:p>
          <a:p>
            <a:pPr marL="0" indent="0">
              <a:buNone/>
            </a:pPr>
            <a:r>
              <a:rPr lang="en-US" dirty="0"/>
              <a:t>	3</a:t>
            </a:r>
          </a:p>
          <a:p>
            <a:pPr marL="0" indent="0">
              <a:buNone/>
            </a:pPr>
            <a:r>
              <a:rPr lang="en-US" dirty="0"/>
              <a:t>	5280</a:t>
            </a:r>
          </a:p>
          <a:p>
            <a:pPr marL="0" indent="0">
              <a:buNone/>
            </a:pPr>
            <a:r>
              <a:rPr lang="en-US" dirty="0"/>
              <a:t>	39.37</a:t>
            </a:r>
          </a:p>
          <a:p>
            <a:pPr marL="914400" lvl="2" indent="0">
              <a:buNone/>
            </a:pPr>
            <a:r>
              <a:rPr lang="en-US" sz="2400" dirty="0"/>
              <a:t>6.336E4</a:t>
            </a:r>
          </a:p>
          <a:p>
            <a:pPr marL="914400" lvl="2" indent="0">
              <a:buNone/>
            </a:pPr>
            <a:r>
              <a:rPr lang="en-US" sz="2400" dirty="0"/>
              <a:t>1.894E-4</a:t>
            </a:r>
          </a:p>
          <a:p>
            <a:pPr marL="914400" lvl="2" indent="0">
              <a:buNone/>
            </a:pPr>
            <a:r>
              <a:rPr lang="en-US" sz="2400" dirty="0"/>
              <a:t>2.56E+7</a:t>
            </a:r>
          </a:p>
          <a:p>
            <a:pPr marL="114300" lvl="2" indent="57150">
              <a:buNone/>
            </a:pPr>
            <a:r>
              <a:rPr lang="en-US" sz="2400" b="1" dirty="0"/>
              <a:t>Regular Definition</a:t>
            </a:r>
          </a:p>
          <a:p>
            <a:pPr marL="114300" lvl="2" indent="57150">
              <a:buNone/>
            </a:pPr>
            <a:r>
              <a:rPr lang="en-US" sz="2400" dirty="0"/>
              <a:t>	digit </a:t>
            </a:r>
            <a:r>
              <a:rPr lang="en-US" sz="2400" dirty="0">
                <a:sym typeface="Wingdings" panose="05000000000000000000" pitchFamily="2" charset="2"/>
              </a:rPr>
              <a:t> 0|1|…..|9</a:t>
            </a: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E47A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>
                <a:sym typeface="Wingdings" panose="05000000000000000000" pitchFamily="2" charset="2"/>
              </a:rPr>
              <a:t>  digit digit*</a:t>
            </a:r>
            <a:endParaRPr lang="en-US" sz="2400" baseline="300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baseline="300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>
                <a:sym typeface="Wingdings" panose="05000000000000000000" pitchFamily="2" charset="2"/>
              </a:rPr>
              <a:t>  .digits |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7030A0"/>
                </a:solidFill>
                <a:sym typeface="Wingdings" panose="05000000000000000000" pitchFamily="2" charset="2"/>
              </a:rPr>
              <a:t>optional_exponent</a:t>
            </a:r>
            <a:r>
              <a:rPr lang="en-US" sz="2400" dirty="0">
                <a:sym typeface="Wingdings" panose="05000000000000000000" pitchFamily="2" charset="2"/>
              </a:rPr>
              <a:t>  (E(+|-|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sz="2400" dirty="0">
                <a:sym typeface="Wingdings" panose="05000000000000000000" pitchFamily="2" charset="2"/>
              </a:rPr>
              <a:t>)digits)|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num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>
                <a:solidFill>
                  <a:srgbClr val="0E47A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7030A0"/>
                </a:solidFill>
                <a:sym typeface="Wingdings" panose="05000000000000000000" pitchFamily="2" charset="2"/>
              </a:rPr>
              <a:t>optional_exponent</a:t>
            </a:r>
            <a:endParaRPr lang="en-US" sz="2400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86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07453"/>
            <a:ext cx="11929641" cy="5590565"/>
          </a:xfrm>
        </p:spPr>
        <p:txBody>
          <a:bodyPr/>
          <a:lstStyle/>
          <a:p>
            <a:r>
              <a:rPr lang="en-US" dirty="0"/>
              <a:t>A stylized flowchart is called transition diagram.</a:t>
            </a:r>
          </a:p>
          <a:p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00192" y="1684341"/>
            <a:ext cx="647700" cy="649287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81280" y="1684341"/>
            <a:ext cx="12711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state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28755" y="3124203"/>
            <a:ext cx="792162" cy="0"/>
          </a:xfrm>
          <a:prstGeom prst="line">
            <a:avLst/>
          </a:prstGeom>
          <a:noFill/>
          <a:ln w="381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81280" y="2836866"/>
            <a:ext cx="185862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transition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700192" y="3989391"/>
            <a:ext cx="647700" cy="649287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908030" y="4349753"/>
            <a:ext cx="792162" cy="0"/>
          </a:xfrm>
          <a:prstGeom prst="line">
            <a:avLst/>
          </a:prstGeom>
          <a:noFill/>
          <a:ln w="381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81280" y="3989391"/>
            <a:ext cx="19820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start state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00191" y="5303520"/>
            <a:ext cx="720725" cy="703583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799409" y="5399724"/>
            <a:ext cx="522288" cy="511175"/>
          </a:xfrm>
          <a:prstGeom prst="ellipse">
            <a:avLst/>
          </a:prstGeom>
          <a:solidFill>
            <a:srgbClr val="0E47A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81280" y="5429253"/>
            <a:ext cx="18851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final state</a:t>
            </a:r>
          </a:p>
        </p:txBody>
      </p:sp>
    </p:spTree>
    <p:extLst>
      <p:ext uri="{BB962C8B-B14F-4D97-AF65-F5344CB8AC3E}">
        <p14:creationId xmlns:p14="http://schemas.microsoft.com/office/powerpoint/2010/main" val="16504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 : Relational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0596" y="197710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&lt;</a:t>
            </a:r>
          </a:p>
        </p:txBody>
      </p:sp>
      <p:sp>
        <p:nvSpPr>
          <p:cNvPr id="5" name="Oval 4"/>
          <p:cNvSpPr/>
          <p:nvPr/>
        </p:nvSpPr>
        <p:spPr>
          <a:xfrm>
            <a:off x="6286500" y="47244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229569" y="2071272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15324" y="214747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67668" y="285232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353423" y="292852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6242" y="3623863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5381997" y="37000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endCxn id="6" idx="2"/>
          </p:cNvCxnSpPr>
          <p:nvPr/>
        </p:nvCxnSpPr>
        <p:spPr>
          <a:xfrm>
            <a:off x="1828800" y="2383423"/>
            <a:ext cx="50501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2943412" y="2383423"/>
            <a:ext cx="843709" cy="25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96721" y="2392948"/>
            <a:ext cx="843709" cy="25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4460925" y="2336095"/>
            <a:ext cx="466314" cy="1175747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3" idx="2"/>
          </p:cNvCxnSpPr>
          <p:nvPr/>
        </p:nvCxnSpPr>
        <p:spPr>
          <a:xfrm rot="16200000" flipH="1">
            <a:off x="4097674" y="2730095"/>
            <a:ext cx="1221390" cy="1175745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05498" y="343335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3391253" y="350955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01016" y="544315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Oval 22"/>
          <p:cNvSpPr/>
          <p:nvPr/>
        </p:nvSpPr>
        <p:spPr>
          <a:xfrm>
            <a:off x="5486771" y="551935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367680" y="4481119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Oval 24"/>
          <p:cNvSpPr/>
          <p:nvPr/>
        </p:nvSpPr>
        <p:spPr>
          <a:xfrm>
            <a:off x="5453435" y="4557319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7" idx="6"/>
          </p:cNvCxnSpPr>
          <p:nvPr/>
        </p:nvCxnSpPr>
        <p:spPr>
          <a:xfrm flipV="1">
            <a:off x="4382432" y="4800185"/>
            <a:ext cx="990008" cy="47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5"/>
            <a:endCxn id="22" idx="2"/>
          </p:cNvCxnSpPr>
          <p:nvPr/>
        </p:nvCxnSpPr>
        <p:spPr>
          <a:xfrm rot="16200000" flipH="1">
            <a:off x="4483359" y="4830292"/>
            <a:ext cx="727457" cy="1107858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2161810" y="3179485"/>
            <a:ext cx="2116744" cy="1134220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4"/>
            <a:endCxn id="20" idx="2"/>
          </p:cNvCxnSpPr>
          <p:nvPr/>
        </p:nvCxnSpPr>
        <p:spPr>
          <a:xfrm rot="16200000" flipH="1">
            <a:off x="2447089" y="2879746"/>
            <a:ext cx="1049933" cy="66688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46724" y="201629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59350" y="345337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other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28196" y="272494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8331" y="447694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8424" y="524828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0000" y="322991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9953" y="429293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62746" y="2104193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relop,LE</a:t>
            </a:r>
            <a:r>
              <a:rPr lang="en-US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77280" y="28702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relop,NE</a:t>
            </a:r>
            <a:r>
              <a:rPr lang="en-US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4964" y="37381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relop,LT</a:t>
            </a:r>
            <a:r>
              <a:rPr lang="en-US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3015" y="46538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relop,GE</a:t>
            </a:r>
            <a:r>
              <a:rPr lang="en-US" dirty="0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7766" y="5609390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relop,GT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9873" y="39649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(</a:t>
            </a:r>
            <a:r>
              <a:rPr lang="en-US" dirty="0" err="1"/>
              <a:t>relop,EQ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2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 : Unsigned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370698" y="253064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98" y="2530649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478206" y="253390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06" y="253390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72916" y="2835449"/>
            <a:ext cx="50501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980298" y="2835449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898956" y="2530261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9975156" y="260646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33702" y="242351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other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4828" y="246796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85714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14" y="2572428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4087806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5653169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9" y="257242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5155261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6752336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36" y="2572428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254428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851503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503" y="2572428"/>
                <a:ext cx="609600" cy="6096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7353595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8950670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670" y="2572428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8452762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401048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1911" y="173642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2178" y="2509989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45522" y="1765213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5817" y="2498239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+or 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19335" y="173642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81640" y="247144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6200000" flipV="1">
            <a:off x="3781908" y="2459855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V="1">
            <a:off x="5964597" y="2486843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V="1">
            <a:off x="9265707" y="2451165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2483" y="252166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0305" y="2436684"/>
            <a:ext cx="16700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b="1" dirty="0"/>
              <a:t>.</a:t>
            </a:r>
          </a:p>
        </p:txBody>
      </p:sp>
      <p:cxnSp>
        <p:nvCxnSpPr>
          <p:cNvPr id="34" name="Curved Connector 33"/>
          <p:cNvCxnSpPr>
            <a:stCxn id="5" idx="4"/>
            <a:endCxn id="16" idx="4"/>
          </p:cNvCxnSpPr>
          <p:nvPr/>
        </p:nvCxnSpPr>
        <p:spPr>
          <a:xfrm rot="16200000" flipH="1">
            <a:off x="5400808" y="1525700"/>
            <a:ext cx="38526" cy="3274130"/>
          </a:xfrm>
          <a:prstGeom prst="curvedConnector3">
            <a:avLst>
              <a:gd name="adj1" fmla="val 1360902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4"/>
            <a:endCxn id="20" idx="4"/>
          </p:cNvCxnSpPr>
          <p:nvPr/>
        </p:nvCxnSpPr>
        <p:spPr>
          <a:xfrm rot="16200000" flipH="1">
            <a:off x="8156303" y="2082861"/>
            <a:ext cx="12700" cy="2198334"/>
          </a:xfrm>
          <a:prstGeom prst="curvedConnector3">
            <a:avLst>
              <a:gd name="adj1" fmla="val 3712496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2089" y="2466157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2178" y="3675990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6303" y="373854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308118" y="3753101"/>
            <a:ext cx="11928475" cy="2932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	5280</a:t>
            </a:r>
          </a:p>
          <a:p>
            <a:pPr marL="0" indent="0">
              <a:buNone/>
            </a:pPr>
            <a:r>
              <a:rPr lang="en-US" sz="2400" dirty="0"/>
              <a:t>	39.37</a:t>
            </a:r>
          </a:p>
          <a:p>
            <a:pPr marL="914400" lvl="2" indent="0">
              <a:buNone/>
            </a:pPr>
            <a:r>
              <a:rPr lang="en-US" sz="2400" dirty="0"/>
              <a:t>1.894 </a:t>
            </a:r>
            <a:r>
              <a:rPr lang="en-US" sz="2400" b="1" dirty="0">
                <a:solidFill>
                  <a:srgbClr val="0E47A1"/>
                </a:solidFill>
              </a:rPr>
              <a:t>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-</a:t>
            </a:r>
            <a:r>
              <a:rPr lang="en-US" sz="2400" dirty="0"/>
              <a:t> 4</a:t>
            </a:r>
          </a:p>
          <a:p>
            <a:pPr marL="914400" lvl="2" indent="0">
              <a:buNone/>
            </a:pPr>
            <a:r>
              <a:rPr lang="en-US" sz="2400" dirty="0"/>
              <a:t>2.56 </a:t>
            </a:r>
            <a:r>
              <a:rPr lang="en-US" sz="2400" b="1" dirty="0">
                <a:solidFill>
                  <a:srgbClr val="0E47A1"/>
                </a:solidFill>
              </a:rPr>
              <a:t>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 7</a:t>
            </a:r>
          </a:p>
          <a:p>
            <a:pPr marL="914400" lvl="2" indent="0">
              <a:buNone/>
            </a:pPr>
            <a:r>
              <a:rPr lang="en-US" sz="2400" dirty="0"/>
              <a:t>45 </a:t>
            </a:r>
            <a:r>
              <a:rPr lang="en-US" sz="2400" b="1" dirty="0">
                <a:solidFill>
                  <a:srgbClr val="0E47A1"/>
                </a:solidFill>
              </a:rPr>
              <a:t>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 6</a:t>
            </a:r>
          </a:p>
          <a:p>
            <a:pPr marL="914400" lvl="2" indent="0">
              <a:buNone/>
            </a:pPr>
            <a:r>
              <a:rPr lang="en-US" sz="2400" dirty="0"/>
              <a:t>96 </a:t>
            </a:r>
            <a:r>
              <a:rPr lang="en-US" sz="2400" b="1" dirty="0">
                <a:solidFill>
                  <a:srgbClr val="0E47A1"/>
                </a:solidFill>
              </a:rPr>
              <a:t>E</a:t>
            </a:r>
            <a:r>
              <a:rPr lang="en-US" sz="2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99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4" grpId="0" animBg="1"/>
      <p:bldP spid="16" grpId="0" animBg="1"/>
      <p:bldP spid="18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6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coding &amp; automatic generation Lexical </a:t>
            </a:r>
            <a:r>
              <a:rPr lang="en-US" dirty="0"/>
              <a:t>analyzers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2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Hard coding and automatic generation lexical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811587"/>
          </a:xfrm>
        </p:spPr>
        <p:txBody>
          <a:bodyPr/>
          <a:lstStyle/>
          <a:p>
            <a:r>
              <a:rPr lang="en-US" dirty="0"/>
              <a:t>Lexical analysis is about identifying the pattern from the input.</a:t>
            </a:r>
          </a:p>
          <a:p>
            <a:r>
              <a:rPr lang="en-US" dirty="0"/>
              <a:t>To recognize the pattern, transition diagram is constructed.</a:t>
            </a:r>
          </a:p>
          <a:p>
            <a:r>
              <a:rPr lang="en-US" dirty="0"/>
              <a:t>It is known as hard coding lexical analyzer.</a:t>
            </a:r>
          </a:p>
          <a:p>
            <a:r>
              <a:rPr lang="en-US" dirty="0"/>
              <a:t>Example: to represent identifier in ‘C’, the first character must be letter and other characters are either letter or digits.</a:t>
            </a:r>
          </a:p>
          <a:p>
            <a:r>
              <a:rPr lang="en-US" dirty="0"/>
              <a:t>To recognize this pattern, hard coding lexical analyzer will work with a transition diagram.</a:t>
            </a:r>
          </a:p>
          <a:p>
            <a:r>
              <a:rPr lang="en-US" dirty="0"/>
              <a:t>The automatic generation lexical analyzer takes special notation as input.</a:t>
            </a:r>
          </a:p>
          <a:p>
            <a:r>
              <a:rPr lang="en-US" dirty="0"/>
              <a:t>For example, </a:t>
            </a:r>
            <a:r>
              <a:rPr lang="en-US" dirty="0" err="1"/>
              <a:t>lex</a:t>
            </a:r>
            <a:r>
              <a:rPr lang="en-US" dirty="0"/>
              <a:t> compiler tool will take regular expression as input and finds out the pattern matching to that regular expression.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07659" y="5892908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437820" y="5892908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341" y="6125620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75465" y="6125620"/>
            <a:ext cx="943554" cy="509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64859" y="6125620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0433" y="5748765"/>
            <a:ext cx="1004209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06400" y="5961488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V="1">
            <a:off x="6633873" y="5821286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893" y="5067905"/>
            <a:ext cx="1550974" cy="42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Letter or digit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3670" y="5658061"/>
            <a:ext cx="1030783" cy="42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Letter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35857" y="5890875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053" y="4868795"/>
            <a:ext cx="11430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2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of scanner &amp;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3941420"/>
            <a:ext cx="11929641" cy="1769569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Upon receiving a </a:t>
            </a:r>
            <a:r>
              <a:rPr lang="en-US" b="1" dirty="0">
                <a:solidFill>
                  <a:srgbClr val="C00000"/>
                </a:solidFill>
              </a:rPr>
              <a:t>“Get next token” </a:t>
            </a:r>
            <a:r>
              <a:rPr lang="en-US" dirty="0"/>
              <a:t>command from parser, the lexical analyzer reads the input character until it can identify the next token.</a:t>
            </a:r>
          </a:p>
          <a:p>
            <a:pPr>
              <a:lnSpc>
                <a:spcPct val="114000"/>
              </a:lnSpc>
            </a:pPr>
            <a:r>
              <a:rPr lang="en-US" dirty="0"/>
              <a:t>Lexical analyzer also stripping out comments and white space in the form of blanks, tabs, and newline characters from the source program.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46091" y="1300003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4700" y="2899945"/>
            <a:ext cx="1843011" cy="5375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1447" y="1303541"/>
            <a:ext cx="1070317" cy="686116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182880" rIns="91440" bIns="9144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</a:p>
        </p:txBody>
      </p: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5672480" y="1765996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stCxn id="4" idx="2"/>
          </p:cNvCxnSpPr>
          <p:nvPr/>
        </p:nvCxnSpPr>
        <p:spPr bwMode="auto">
          <a:xfrm>
            <a:off x="4915010" y="1986120"/>
            <a:ext cx="477355" cy="9142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2"/>
          <p:cNvCxnSpPr>
            <a:cxnSpLocks noChangeShapeType="1"/>
            <a:stCxn id="6" idx="2"/>
          </p:cNvCxnSpPr>
          <p:nvPr/>
        </p:nvCxnSpPr>
        <p:spPr bwMode="auto">
          <a:xfrm flipH="1">
            <a:off x="6589559" y="1989657"/>
            <a:ext cx="527047" cy="910723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29180" y="985360"/>
            <a:ext cx="813570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16685" y="2010583"/>
            <a:ext cx="1497126" cy="40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99480" y="1285021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Program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6101" y="1646601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50096" y="1646599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AutoShape 7"/>
          <p:cNvCxnSpPr>
            <a:cxnSpLocks noChangeShapeType="1"/>
          </p:cNvCxnSpPr>
          <p:nvPr/>
        </p:nvCxnSpPr>
        <p:spPr bwMode="auto">
          <a:xfrm rot="10800000">
            <a:off x="5682260" y="1473518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>
          <a:xfrm>
            <a:off x="187919" y="3751437"/>
            <a:ext cx="11887200" cy="0"/>
          </a:xfrm>
          <a:prstGeom prst="line">
            <a:avLst/>
          </a:prstGeom>
          <a:ln w="127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Finite Automata are recognizers.</a:t>
                </a:r>
              </a:p>
              <a:p>
                <a:pPr lvl="1"/>
                <a:r>
                  <a:rPr lang="en-US" altLang="zh-TW" sz="2400" dirty="0"/>
                  <a:t>FA simply say “Yes” or “No” about each possible input string.</a:t>
                </a:r>
              </a:p>
              <a:p>
                <a:r>
                  <a:rPr lang="en-US" dirty="0"/>
                  <a:t>Finite Automata is a mathematical model consist of:</a:t>
                </a:r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Set of states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Set of input symbol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b="1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A transition function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move</a:t>
                </a:r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Initial state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baseline="-25000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Final states or accepting states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finite automata are: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2901" y="4322169"/>
                <a:ext cx="5883253" cy="21244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E47A1"/>
                    </a:solidFill>
                  </a:rPr>
                  <a:t>Nondeterministic finite automata (NFA): </a:t>
                </a:r>
                <a:r>
                  <a:rPr lang="en-US" dirty="0"/>
                  <a:t>There are </a:t>
                </a:r>
                <a:r>
                  <a:rPr lang="en-US" dirty="0">
                    <a:solidFill>
                      <a:srgbClr val="C00000"/>
                    </a:solidFill>
                  </a:rPr>
                  <a:t>no restrictions </a:t>
                </a:r>
                <a:r>
                  <a:rPr lang="en-US" dirty="0"/>
                  <a:t>on the edges leaving a state. There can be </a:t>
                </a:r>
                <a:r>
                  <a:rPr lang="en-US" dirty="0">
                    <a:solidFill>
                      <a:srgbClr val="C00000"/>
                    </a:solidFill>
                  </a:rPr>
                  <a:t>several with the same symbol as label </a:t>
                </a:r>
                <a:r>
                  <a:rPr lang="en-US" dirty="0"/>
                  <a:t>and some edges can be labeled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1" y="4322169"/>
                <a:ext cx="5883253" cy="2124455"/>
              </a:xfrm>
              <a:prstGeom prst="rect">
                <a:avLst/>
              </a:prstGeom>
              <a:blipFill rotWithShape="0">
                <a:blip r:embed="rId2"/>
                <a:stretch>
                  <a:fillRect l="-1449" t="-3725" r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957163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8979652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990521" y="5071216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979148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97647" y="528983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14407" y="529981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86993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41913" y="529204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51140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47189" y="5291063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47743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047728" y="5129814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8201805" y="499862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27000000" flipV="1">
            <a:off x="8173600" y="527213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11550" y="43278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8304" y="59525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42874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8865363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9908316" y="2562052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0945069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365532" y="2780670"/>
            <a:ext cx="466344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92748" y="27906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2704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320254" y="2766838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36851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389698" y="276585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433454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010834" y="2615106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27000000" flipV="1">
            <a:off x="9068101" y="2767770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99354" y="342630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35" name="Curved Connector 34"/>
          <p:cNvCxnSpPr>
            <a:stCxn id="23" idx="4"/>
            <a:endCxn id="22" idx="5"/>
          </p:cNvCxnSpPr>
          <p:nvPr/>
        </p:nvCxnSpPr>
        <p:spPr>
          <a:xfrm rot="5400000" flipH="1">
            <a:off x="9657793" y="2540130"/>
            <a:ext cx="76937" cy="881308"/>
          </a:xfrm>
          <a:prstGeom prst="curvedConnector3">
            <a:avLst>
              <a:gd name="adj1" fmla="val -297126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4" idx="4"/>
            <a:endCxn id="22" idx="5"/>
          </p:cNvCxnSpPr>
          <p:nvPr/>
        </p:nvCxnSpPr>
        <p:spPr>
          <a:xfrm rot="5400000" flipH="1">
            <a:off x="10181161" y="2016763"/>
            <a:ext cx="66955" cy="1918061"/>
          </a:xfrm>
          <a:prstGeom prst="curvedConnector3">
            <a:avLst>
              <a:gd name="adj1" fmla="val -1042726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4" idx="0"/>
            <a:endCxn id="21" idx="0"/>
          </p:cNvCxnSpPr>
          <p:nvPr/>
        </p:nvCxnSpPr>
        <p:spPr>
          <a:xfrm rot="16200000" flipV="1">
            <a:off x="9622572" y="1000972"/>
            <a:ext cx="12700" cy="3102195"/>
          </a:xfrm>
          <a:prstGeom prst="curvedConnector3">
            <a:avLst>
              <a:gd name="adj1" fmla="val 861081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958328" y="304816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35480" y="317722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61487" y="160536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69307" y="3791225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  <a:latin typeface="+mj-lt"/>
              </a:rPr>
              <a:t>DFA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47696" y="5885958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  <a:latin typeface="+mj-lt"/>
              </a:rPr>
              <a:t>NFA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27000000" flipV="1">
            <a:off x="8063196" y="2763002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0161" y="345011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81000" y="1804320"/>
            <a:ext cx="64008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118719" y="2024388"/>
            <a:ext cx="5883253" cy="236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E47A1"/>
                </a:solidFill>
              </a:rPr>
              <a:t>Deterministic finite automata (DFA): </a:t>
            </a:r>
            <a:r>
              <a:rPr lang="en-US" dirty="0"/>
              <a:t>have for each state </a:t>
            </a:r>
            <a:r>
              <a:rPr lang="en-US" dirty="0">
                <a:solidFill>
                  <a:srgbClr val="C00000"/>
                </a:solidFill>
              </a:rPr>
              <a:t>exactly one edge</a:t>
            </a:r>
            <a:r>
              <a:rPr lang="en-US" dirty="0"/>
              <a:t> leaving out for </a:t>
            </a:r>
            <a:r>
              <a:rPr lang="en-US" dirty="0">
                <a:solidFill>
                  <a:srgbClr val="C00000"/>
                </a:solidFill>
              </a:rPr>
              <a:t>each symbol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1000" y="1334810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DFA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81000" y="4177771"/>
            <a:ext cx="64008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1000" y="3708261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0301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/>
      <p:bldP spid="15" grpId="0"/>
      <p:bldP spid="16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7" grpId="0"/>
      <p:bldP spid="29" grpId="0"/>
      <p:bldP spid="31" grpId="0"/>
      <p:bldP spid="32" grpId="0" animBg="1"/>
      <p:bldP spid="34" grpId="0"/>
      <p:bldP spid="38" grpId="0"/>
      <p:bldP spid="39" grpId="0"/>
      <p:bldP spid="40" grpId="0"/>
      <p:bldP spid="41" grpId="0"/>
      <p:bldP spid="42" grpId="0"/>
      <p:bldP spid="44" grpId="0"/>
      <p:bldP spid="47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5458251" cy="559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, construct the NFA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construct the NFA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5458251" cy="5590565"/>
              </a:xfrm>
              <a:blipFill rotWithShape="0">
                <a:blip r:embed="rId2"/>
                <a:stretch>
                  <a:fillRect l="-178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30931" y="1950485"/>
                <a:ext cx="564285" cy="624381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931" y="1950485"/>
                <a:ext cx="564285" cy="62438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667612" y="1953760"/>
                <a:ext cx="564285" cy="624381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12" y="1953760"/>
                <a:ext cx="564285" cy="62438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776017" y="2255286"/>
            <a:ext cx="654914" cy="739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38147" y="2031807"/>
            <a:ext cx="423214" cy="4682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995216" y="2262676"/>
            <a:ext cx="672396" cy="327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42444" y="1898099"/>
            <a:ext cx="330625" cy="31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1065" y="1869524"/>
            <a:ext cx="667906" cy="31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532844" y="461750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4" y="4617502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752900" y="462077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00" y="4620777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1899436" y="4922302"/>
            <a:ext cx="633408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29100" y="469697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11" idx="6"/>
            <a:endCxn id="12" idx="2"/>
          </p:cNvCxnSpPr>
          <p:nvPr/>
        </p:nvCxnSpPr>
        <p:spPr>
          <a:xfrm>
            <a:off x="3142444" y="4922302"/>
            <a:ext cx="610456" cy="327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63121" y="456511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12877" y="4565106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011551" y="863444"/>
                <a:ext cx="5458251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ab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1" y="863444"/>
                <a:ext cx="5458251" cy="5590565"/>
              </a:xfrm>
              <a:prstGeom prst="rect">
                <a:avLst/>
              </a:prstGeom>
              <a:blipFill rotWithShape="0">
                <a:blip r:embed="rId7"/>
                <a:stretch>
                  <a:fillRect l="-1786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7175254" y="172258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54" y="1722586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647794" y="173239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94" y="1732398"/>
                <a:ext cx="609600" cy="6096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6439411" y="2027386"/>
            <a:ext cx="735843" cy="1933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23994" y="180859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1524" y="1680004"/>
            <a:ext cx="731520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78438" y="1577564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N(s)</a:t>
            </a:r>
          </a:p>
        </p:txBody>
      </p:sp>
      <p:sp>
        <p:nvSpPr>
          <p:cNvPr id="25" name="Oval 24"/>
          <p:cNvSpPr/>
          <p:nvPr/>
        </p:nvSpPr>
        <p:spPr>
          <a:xfrm>
            <a:off x="8228861" y="1549784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N(t)</a:t>
            </a:r>
          </a:p>
        </p:txBody>
      </p:sp>
      <p:sp>
        <p:nvSpPr>
          <p:cNvPr id="26" name="Oval 25"/>
          <p:cNvSpPr/>
          <p:nvPr/>
        </p:nvSpPr>
        <p:spPr>
          <a:xfrm>
            <a:off x="6764893" y="4722128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7918896" y="471656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9101018" y="4708469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8528874" y="5014793"/>
            <a:ext cx="572144" cy="809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27678" y="46314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3434" y="46314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6" idx="6"/>
            <a:endCxn id="27" idx="2"/>
          </p:cNvCxnSpPr>
          <p:nvPr/>
        </p:nvCxnSpPr>
        <p:spPr>
          <a:xfrm flipV="1">
            <a:off x="7377541" y="5022886"/>
            <a:ext cx="541355" cy="556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57915" y="5061646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178742" y="478619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846231" y="3606644"/>
            <a:ext cx="54864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/>
      <p:bldP spid="17" grpId="0"/>
      <p:bldP spid="19" grpId="0" animBg="1"/>
      <p:bldP spid="20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5728707" cy="559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(</a:t>
                </a:r>
                <a:r>
                  <a:rPr lang="en-US" dirty="0" err="1"/>
                  <a:t>a|b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5728707" cy="5590565"/>
              </a:xfrm>
              <a:blipFill rotWithShape="0">
                <a:blip r:embed="rId2"/>
                <a:stretch>
                  <a:fillRect l="-1704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47303" y="236794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03" y="2367949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072397" y="2379841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97" y="2379841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861516" y="2698921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48597" y="245604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41" y="2313159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90253" y="1498835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N(s)</a:t>
            </a:r>
          </a:p>
        </p:txBody>
      </p:sp>
      <p:sp>
        <p:nvSpPr>
          <p:cNvPr id="10" name="Oval 9"/>
          <p:cNvSpPr/>
          <p:nvPr/>
        </p:nvSpPr>
        <p:spPr>
          <a:xfrm>
            <a:off x="2583331" y="2895438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N(t)</a:t>
            </a:r>
          </a:p>
        </p:txBody>
      </p:sp>
      <p:sp>
        <p:nvSpPr>
          <p:cNvPr id="11" name="Oval 10"/>
          <p:cNvSpPr/>
          <p:nvPr/>
        </p:nvSpPr>
        <p:spPr>
          <a:xfrm>
            <a:off x="2857036" y="1691050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73040" y="1691050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57036" y="3091247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73040" y="3076343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4" idx="7"/>
            <a:endCxn id="11" idx="2"/>
          </p:cNvCxnSpPr>
          <p:nvPr/>
        </p:nvCxnSpPr>
        <p:spPr>
          <a:xfrm flipV="1">
            <a:off x="1967629" y="1997374"/>
            <a:ext cx="889407" cy="45984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5" idx="0"/>
          </p:cNvCxnSpPr>
          <p:nvPr/>
        </p:nvCxnSpPr>
        <p:spPr>
          <a:xfrm>
            <a:off x="4585688" y="1997374"/>
            <a:ext cx="791509" cy="38246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3" idx="2"/>
          </p:cNvCxnSpPr>
          <p:nvPr/>
        </p:nvCxnSpPr>
        <p:spPr>
          <a:xfrm>
            <a:off x="1967629" y="2888275"/>
            <a:ext cx="889407" cy="50929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  <a:endCxn id="5" idx="4"/>
          </p:cNvCxnSpPr>
          <p:nvPr/>
        </p:nvCxnSpPr>
        <p:spPr>
          <a:xfrm flipV="1">
            <a:off x="4585688" y="2989441"/>
            <a:ext cx="791509" cy="39322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28408" y="188898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1542" y="316352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4436" y="173420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14436" y="31915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01377" y="5008691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2694453" y="4241230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3792582" y="574239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3750646" y="423511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679492" y="5770063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4764549" y="5008691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cxnSp>
        <p:nvCxnSpPr>
          <p:cNvPr id="29" name="Straight Arrow Connector 28"/>
          <p:cNvCxnSpPr>
            <a:stCxn id="24" idx="6"/>
            <a:endCxn id="26" idx="2"/>
          </p:cNvCxnSpPr>
          <p:nvPr/>
        </p:nvCxnSpPr>
        <p:spPr>
          <a:xfrm flipV="1">
            <a:off x="3307101" y="4541436"/>
            <a:ext cx="443545" cy="611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24904" y="417653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24904" y="612179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6" idx="5"/>
          </p:cNvCxnSpPr>
          <p:nvPr/>
        </p:nvCxnSpPr>
        <p:spPr>
          <a:xfrm>
            <a:off x="4273574" y="4758040"/>
            <a:ext cx="575811" cy="38065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3"/>
          </p:cNvCxnSpPr>
          <p:nvPr/>
        </p:nvCxnSpPr>
        <p:spPr>
          <a:xfrm flipV="1">
            <a:off x="4341857" y="5531619"/>
            <a:ext cx="512412" cy="38143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5437" y="56957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3983" y="465623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7415" y="459144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8094" y="57569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>
            <a:stCxn id="23" idx="7"/>
            <a:endCxn id="24" idx="3"/>
          </p:cNvCxnSpPr>
          <p:nvPr/>
        </p:nvCxnSpPr>
        <p:spPr>
          <a:xfrm flipV="1">
            <a:off x="2224305" y="4764158"/>
            <a:ext cx="559868" cy="3342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5"/>
            <a:endCxn id="27" idx="1"/>
          </p:cNvCxnSpPr>
          <p:nvPr/>
        </p:nvCxnSpPr>
        <p:spPr>
          <a:xfrm>
            <a:off x="2224305" y="5531619"/>
            <a:ext cx="544907" cy="32816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6036" y="5315015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842273" y="508641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2" name="Straight Arrow Connector 41"/>
          <p:cNvCxnSpPr>
            <a:stCxn id="27" idx="6"/>
          </p:cNvCxnSpPr>
          <p:nvPr/>
        </p:nvCxnSpPr>
        <p:spPr>
          <a:xfrm flipV="1">
            <a:off x="3292140" y="6067264"/>
            <a:ext cx="514048" cy="912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6189257" y="863443"/>
                <a:ext cx="5728707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*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a*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57" y="863443"/>
                <a:ext cx="5728707" cy="5590565"/>
              </a:xfrm>
              <a:prstGeom prst="rect">
                <a:avLst/>
              </a:prstGeom>
              <a:blipFill rotWithShape="0">
                <a:blip r:embed="rId5"/>
                <a:stretch>
                  <a:fillRect l="-1702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7069689" y="223021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89" y="2230213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10694783" y="2242105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783" y="2242105"/>
                <a:ext cx="609600" cy="6096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6483902" y="2561185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770983" y="231830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5527" y="2175423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12038" y="2121294"/>
            <a:ext cx="2057400" cy="766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N(s)</a:t>
            </a:r>
          </a:p>
        </p:txBody>
      </p:sp>
      <p:sp>
        <p:nvSpPr>
          <p:cNvPr id="50" name="Oval 49"/>
          <p:cNvSpPr/>
          <p:nvPr/>
        </p:nvSpPr>
        <p:spPr>
          <a:xfrm>
            <a:off x="8622329" y="2323670"/>
            <a:ext cx="436544" cy="408391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98949" y="2330097"/>
            <a:ext cx="436544" cy="408391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2" name="Straight Arrow Connector 51"/>
          <p:cNvCxnSpPr>
            <a:stCxn id="44" idx="6"/>
            <a:endCxn id="50" idx="2"/>
          </p:cNvCxnSpPr>
          <p:nvPr/>
        </p:nvCxnSpPr>
        <p:spPr>
          <a:xfrm flipV="1">
            <a:off x="7679289" y="2527866"/>
            <a:ext cx="943040" cy="714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6"/>
            <a:endCxn id="45" idx="2"/>
          </p:cNvCxnSpPr>
          <p:nvPr/>
        </p:nvCxnSpPr>
        <p:spPr>
          <a:xfrm>
            <a:off x="10035493" y="2534293"/>
            <a:ext cx="659290" cy="1261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26046" y="21653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348874" y="216997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Curved Connector 55"/>
          <p:cNvCxnSpPr>
            <a:stCxn id="51" idx="0"/>
            <a:endCxn id="50" idx="0"/>
          </p:cNvCxnSpPr>
          <p:nvPr/>
        </p:nvCxnSpPr>
        <p:spPr>
          <a:xfrm rot="16200000" flipV="1">
            <a:off x="9325698" y="1838574"/>
            <a:ext cx="6427" cy="976620"/>
          </a:xfrm>
          <a:prstGeom prst="curvedConnector3">
            <a:avLst>
              <a:gd name="adj1" fmla="val 8547565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4" idx="4"/>
            <a:endCxn id="45" idx="4"/>
          </p:cNvCxnSpPr>
          <p:nvPr/>
        </p:nvCxnSpPr>
        <p:spPr>
          <a:xfrm rot="16200000" flipH="1">
            <a:off x="9181090" y="1033212"/>
            <a:ext cx="11892" cy="3625094"/>
          </a:xfrm>
          <a:prstGeom prst="curvedConnector3">
            <a:avLst>
              <a:gd name="adj1" fmla="val 6093054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40057" y="31981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25862" y="142819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741769" y="4662608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10366863" y="468794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863" y="4687947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6155982" y="4993580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452102" y="4772224"/>
            <a:ext cx="438912" cy="4410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4" name="Straight Arrow Connector 63"/>
          <p:cNvCxnSpPr>
            <a:stCxn id="60" idx="6"/>
            <a:endCxn id="71" idx="2"/>
          </p:cNvCxnSpPr>
          <p:nvPr/>
        </p:nvCxnSpPr>
        <p:spPr>
          <a:xfrm>
            <a:off x="7351369" y="4967408"/>
            <a:ext cx="601643" cy="1189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2" idx="6"/>
            <a:endCxn id="61" idx="2"/>
          </p:cNvCxnSpPr>
          <p:nvPr/>
        </p:nvCxnSpPr>
        <p:spPr>
          <a:xfrm>
            <a:off x="9734255" y="4980853"/>
            <a:ext cx="632608" cy="1189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98126" y="459771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31966" y="459771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 rot="16200000" flipH="1">
            <a:off x="8853170" y="3465607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80528" y="56443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25474" y="382223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7953012" y="467450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2</a:t>
            </a:r>
          </a:p>
        </p:txBody>
      </p:sp>
      <p:sp>
        <p:nvSpPr>
          <p:cNvPr id="72" name="Oval 71"/>
          <p:cNvSpPr/>
          <p:nvPr/>
        </p:nvSpPr>
        <p:spPr>
          <a:xfrm>
            <a:off x="9124655" y="4676053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3</a:t>
            </a:r>
          </a:p>
        </p:txBody>
      </p:sp>
      <p:cxnSp>
        <p:nvCxnSpPr>
          <p:cNvPr id="73" name="Straight Arrow Connector 72"/>
          <p:cNvCxnSpPr>
            <a:stCxn id="71" idx="6"/>
            <a:endCxn id="72" idx="2"/>
          </p:cNvCxnSpPr>
          <p:nvPr/>
        </p:nvCxnSpPr>
        <p:spPr>
          <a:xfrm>
            <a:off x="8562612" y="4979300"/>
            <a:ext cx="562043" cy="15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688932" y="456382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32" y="4563824"/>
                <a:ext cx="357176" cy="3095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>
            <a:stCxn id="72" idx="0"/>
            <a:endCxn id="71" idx="0"/>
          </p:cNvCxnSpPr>
          <p:nvPr/>
        </p:nvCxnSpPr>
        <p:spPr>
          <a:xfrm rot="16200000" flipV="1">
            <a:off x="8842858" y="4089455"/>
            <a:ext cx="1553" cy="1171643"/>
          </a:xfrm>
          <a:prstGeom prst="curvedConnector3">
            <a:avLst>
              <a:gd name="adj1" fmla="val 33869156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171592" y="3545520"/>
            <a:ext cx="54864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4" grpId="0"/>
      <p:bldP spid="35" grpId="0"/>
      <p:bldP spid="36" grpId="0"/>
      <p:bldP spid="37" grpId="0"/>
      <p:bldP spid="41" grpId="0" animBg="1"/>
      <p:bldP spid="44" grpId="0" animBg="1"/>
      <p:bldP spid="45" grpId="0" animBg="1"/>
      <p:bldP spid="47" grpId="0" animBg="1"/>
      <p:bldP spid="48" grpId="0"/>
      <p:bldP spid="49" grpId="0" animBg="1"/>
      <p:bldP spid="50" grpId="0" animBg="1"/>
      <p:bldP spid="51" grpId="0" animBg="1"/>
      <p:bldP spid="54" grpId="0"/>
      <p:bldP spid="55" grpId="0"/>
      <p:bldP spid="58" grpId="0"/>
      <p:bldP spid="59" grpId="0"/>
      <p:bldP spid="60" grpId="0" animBg="1"/>
      <p:bldP spid="61" grpId="0" animBg="1"/>
      <p:bldP spid="63" grpId="0" animBg="1"/>
      <p:bldP spid="66" grpId="0"/>
      <p:bldP spid="67" grpId="0"/>
      <p:bldP spid="69" grpId="0"/>
      <p:bldP spid="70" grpId="0"/>
      <p:bldP spid="71" grpId="0" animBg="1"/>
      <p:bldP spid="72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b*ab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2220" y="187226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26433" y="2185972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5410200" y="2185979"/>
            <a:ext cx="752498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857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241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Curved Connector 9"/>
          <p:cNvCxnSpPr>
            <a:stCxn id="4" idx="4"/>
            <a:endCxn id="5" idx="4"/>
          </p:cNvCxnSpPr>
          <p:nvPr/>
        </p:nvCxnSpPr>
        <p:spPr>
          <a:xfrm rot="16200000" flipH="1">
            <a:off x="4637799" y="661081"/>
            <a:ext cx="8920" cy="3650478"/>
          </a:xfrm>
          <a:prstGeom prst="curvedConnector3">
            <a:avLst>
              <a:gd name="adj1" fmla="val 9446614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50979" y="285105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29046" y="187820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45872" y="186928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52092" y="2180032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16200000" flipH="1" flipV="1">
            <a:off x="4608138" y="1289412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blipFill rotWithShape="0">
                <a:blip r:embed="rId5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455722" y="1951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28142" y="2197701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60351" y="2197701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3413" y="4738128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057626" y="5057229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31" idx="2"/>
          </p:cNvCxnSpPr>
          <p:nvPr/>
        </p:nvCxnSpPr>
        <p:spPr>
          <a:xfrm flipV="1">
            <a:off x="2253013" y="5042057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9977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361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Curved Connector 27"/>
          <p:cNvCxnSpPr>
            <a:stCxn id="22" idx="4"/>
            <a:endCxn id="23" idx="4"/>
          </p:cNvCxnSpPr>
          <p:nvPr/>
        </p:nvCxnSpPr>
        <p:spPr>
          <a:xfrm rot="16200000" flipH="1">
            <a:off x="3757634" y="3538307"/>
            <a:ext cx="23746" cy="3642588"/>
          </a:xfrm>
          <a:prstGeom prst="curvedConnector3">
            <a:avLst>
              <a:gd name="adj1" fmla="val 3610983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90919" y="58144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27118" y="38858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5785" y="4737257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4085252" y="4750001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/>
          <p:nvPr/>
        </p:nvCxnSpPr>
        <p:spPr>
          <a:xfrm rot="16200000" flipH="1" flipV="1">
            <a:off x="3752778" y="4173275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7" idx="6"/>
            <a:endCxn id="35" idx="2"/>
          </p:cNvCxnSpPr>
          <p:nvPr/>
        </p:nvCxnSpPr>
        <p:spPr>
          <a:xfrm>
            <a:off x="7109797" y="5078547"/>
            <a:ext cx="604597" cy="152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00197" y="4773747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790594" y="485147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67209" y="5069843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696565" y="5075892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906956" y="5085437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1" grpId="0"/>
      <p:bldP spid="12" grpId="0" animBg="1"/>
      <p:bldP spid="13" grpId="0" animBg="1"/>
      <p:bldP spid="15" grpId="0"/>
      <p:bldP spid="17" grpId="0" animBg="1"/>
      <p:bldP spid="18" grpId="0"/>
      <p:bldP spid="19" grpId="0" animBg="1"/>
      <p:bldP spid="22" grpId="0" animBg="1"/>
      <p:bldP spid="23" grpId="0" animBg="1"/>
      <p:bldP spid="26" grpId="0"/>
      <p:bldP spid="27" grpId="0"/>
      <p:bldP spid="29" grpId="0"/>
      <p:bldP spid="30" grpId="0"/>
      <p:bldP spid="31" grpId="0" animBg="1"/>
      <p:bldP spid="32" grpId="0" animBg="1"/>
      <p:bldP spid="33" grpId="0"/>
      <p:bldP spid="35" grpId="0" animBg="1"/>
      <p:bldP spid="37" grpId="0" animBg="1"/>
      <p:bldP spid="38" grpId="0"/>
      <p:bldP spid="39" grpId="0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Convert following regular expression to NFA: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abba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bb(a)*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a|b</a:t>
            </a:r>
            <a:r>
              <a:rPr lang="en-US" sz="2200" dirty="0"/>
              <a:t>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a* | 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a(a)*ab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aa*+ bb*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a+b</a:t>
            </a:r>
            <a:r>
              <a:rPr lang="en-US" sz="2200" dirty="0"/>
              <a:t>)*</a:t>
            </a:r>
            <a:r>
              <a:rPr lang="en-US" sz="2200" dirty="0" err="1"/>
              <a:t>abb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10(0+1)*1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a+b</a:t>
            </a:r>
            <a:r>
              <a:rPr lang="en-US" sz="2200" dirty="0"/>
              <a:t>)*a(</a:t>
            </a:r>
            <a:r>
              <a:rPr lang="en-US" sz="2200" dirty="0" err="1"/>
              <a:t>a+b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(0+1)*010(0+1)*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(010+00)*(10)*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100(1)*00(0+1)*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8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 using subset construction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Input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An NFA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Output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 DFA  D accepting the same language.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Method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Algorithm construct a transition table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𝐷𝑡𝑟𝑎𝑛</m:t>
                    </m:r>
                  </m:oMath>
                </a14:m>
                <a:r>
                  <a:rPr lang="en-US" dirty="0"/>
                  <a:t> for D. We use the following operation: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18335"/>
              </p:ext>
            </p:extLst>
          </p:nvPr>
        </p:nvGraphicFramePr>
        <p:xfrm>
          <a:off x="1064653" y="2445531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773320"/>
                  </p:ext>
                </p:extLst>
              </p:nvPr>
            </p:nvGraphicFramePr>
            <p:xfrm>
              <a:off x="1064653" y="28722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>
                              <a:latin typeface="+mj-lt"/>
                            </a:rPr>
                            <a:t> of NFA states reachable from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– transition alone.</a:t>
                          </a:r>
                          <a:endParaRPr lang="en-US" sz="2200" b="0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773320"/>
                  </p:ext>
                </p:extLst>
              </p:nvPr>
            </p:nvGraphicFramePr>
            <p:xfrm>
              <a:off x="1064653" y="28722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8" t="-4651" r="-266495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694" t="-4651" r="-194" b="-16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6104818"/>
                  </p:ext>
                </p:extLst>
              </p:nvPr>
            </p:nvGraphicFramePr>
            <p:xfrm>
              <a:off x="1064652" y="365628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>
                              <a:latin typeface="+mj-lt"/>
                            </a:rPr>
                            <a:t> of NFA states reachable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– transition alone.</a:t>
                          </a:r>
                          <a:endParaRPr lang="en-US" sz="2200" b="0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6104818"/>
                  </p:ext>
                </p:extLst>
              </p:nvPr>
            </p:nvGraphicFramePr>
            <p:xfrm>
              <a:off x="1064652" y="365628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8" t="-3846" r="-266495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7694" t="-3846" r="-194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8081101"/>
                  </p:ext>
                </p:extLst>
              </p:nvPr>
            </p:nvGraphicFramePr>
            <p:xfrm>
              <a:off x="1064651" y="4440321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M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𝒐𝒗𝒆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>
                              <a:latin typeface="+mj-lt"/>
                            </a:rPr>
                            <a:t> of NFA states to which there is a transition on input symbol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>
                              <a:latin typeface="+mj-lt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dirty="0">
                              <a:latin typeface="+mj-lt"/>
                            </a:rPr>
                            <a:t>.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8081101"/>
                  </p:ext>
                </p:extLst>
              </p:nvPr>
            </p:nvGraphicFramePr>
            <p:xfrm>
              <a:off x="1064651" y="4440321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" t="-3968" r="-2664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694" t="-3968" r="-194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61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initially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be the only state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it is unmarked;</a:t>
                </a:r>
              </a:p>
              <a:p>
                <a:pPr marL="0" indent="0">
                  <a:buNone/>
                </a:pPr>
                <a:r>
                  <a:rPr lang="en-US" dirty="0"/>
                  <a:t>while there is unmarked states </a:t>
                </a:r>
                <a:r>
                  <a:rPr lang="en-US" i="1" dirty="0"/>
                  <a:t>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/>
                  <a:t>  </a:t>
                </a:r>
                <a:r>
                  <a:rPr lang="en-US" b="1" i="1" dirty="0"/>
                  <a:t>do begin</a:t>
                </a:r>
              </a:p>
              <a:p>
                <a:pPr marL="0" indent="0" defTabSz="1028700">
                  <a:buNone/>
                </a:pPr>
                <a:r>
                  <a:rPr lang="en-US" dirty="0"/>
                  <a:t>	mark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for each input symbol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</a:t>
                </a:r>
                <a:r>
                  <a:rPr lang="en-US" b="1" i="1" dirty="0"/>
                  <a:t>do begin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𝑚𝑜𝑣𝑒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i="1" dirty="0"/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is not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		add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as unmarked state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𝐷𝑡𝑟𝑎𝑛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i="1" dirty="0"/>
                  <a:t>end</a:t>
                </a:r>
              </a:p>
              <a:p>
                <a:pPr marL="0" indent="0">
                  <a:buNone/>
                </a:pPr>
                <a:r>
                  <a:rPr lang="en-US" b="1" i="1" dirty="0"/>
                  <a:t>	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separate lexical analysis &amp; parsing?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Simplicity in </a:t>
            </a:r>
            <a:r>
              <a:rPr lang="en-US" dirty="0">
                <a:solidFill>
                  <a:srgbClr val="C00000"/>
                </a:solidFill>
              </a:rPr>
              <a:t>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Improves compiler </a:t>
            </a:r>
            <a:r>
              <a:rPr lang="en-US" altLang="en-US" dirty="0">
                <a:solidFill>
                  <a:srgbClr val="C00000"/>
                </a:solidFill>
              </a:rPr>
              <a:t>efficiency.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/>
              <a:t>Enhance compiler </a:t>
            </a:r>
            <a:r>
              <a:rPr lang="en-US" altLang="en-US" dirty="0">
                <a:solidFill>
                  <a:srgbClr val="C00000"/>
                </a:solidFill>
              </a:rPr>
              <a:t>portability.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37" y="6718185"/>
            <a:ext cx="11929641" cy="1612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41523" y="28322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07" y="1112367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a|b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769" y="103947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*</a:t>
            </a:r>
          </a:p>
        </p:txBody>
      </p:sp>
      <p:sp>
        <p:nvSpPr>
          <p:cNvPr id="7" name="Rectangle 6"/>
          <p:cNvSpPr/>
          <p:nvPr/>
        </p:nvSpPr>
        <p:spPr>
          <a:xfrm>
            <a:off x="994322" y="1112367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abb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13288" y="212974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007152" y="350483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007152" y="2148542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96431" y="350379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740629" y="281799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6763118" y="2793056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4" name="Oval 13"/>
          <p:cNvSpPr/>
          <p:nvPr/>
        </p:nvSpPr>
        <p:spPr>
          <a:xfrm>
            <a:off x="7785607" y="2793056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8801666" y="280303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2365231" y="283227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17" name="Oval 16"/>
          <p:cNvSpPr/>
          <p:nvPr/>
        </p:nvSpPr>
        <p:spPr>
          <a:xfrm>
            <a:off x="9824972" y="279193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35530" y="3052261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53399" y="26798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74530" y="2364431"/>
            <a:ext cx="53949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48806" y="194692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2" name="Straight Arrow Connector 21"/>
          <p:cNvCxnSpPr>
            <a:stCxn id="11" idx="6"/>
            <a:endCxn id="9" idx="2"/>
          </p:cNvCxnSpPr>
          <p:nvPr/>
        </p:nvCxnSpPr>
        <p:spPr>
          <a:xfrm>
            <a:off x="4453631" y="3732390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48806" y="37442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>
            <a:stCxn id="4" idx="7"/>
            <a:endCxn id="8" idx="3"/>
          </p:cNvCxnSpPr>
          <p:nvPr/>
        </p:nvCxnSpPr>
        <p:spPr>
          <a:xfrm flipV="1">
            <a:off x="3631768" y="2519985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11" idx="1"/>
          </p:cNvCxnSpPr>
          <p:nvPr/>
        </p:nvCxnSpPr>
        <p:spPr>
          <a:xfrm>
            <a:off x="3631768" y="3222524"/>
            <a:ext cx="431618" cy="34822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2" idx="1"/>
          </p:cNvCxnSpPr>
          <p:nvPr/>
        </p:nvCxnSpPr>
        <p:spPr>
          <a:xfrm>
            <a:off x="5397397" y="2522408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12" idx="3"/>
          </p:cNvCxnSpPr>
          <p:nvPr/>
        </p:nvCxnSpPr>
        <p:spPr>
          <a:xfrm flipV="1">
            <a:off x="5397397" y="3208235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03602" y="302165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83558" y="266751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12992" y="3031638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92948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240498" y="300782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57095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266423" y="3019731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353698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22331" y="3060878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70692" y="283765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55831" y="338353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14987" y="238190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36137" y="237150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8806" y="339663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 flipV="1">
            <a:off x="4697894" y="1553550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48806" y="13073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27394" y="428794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5400000" flipH="1" flipV="1">
            <a:off x="4773166" y="1070923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1" grpId="0"/>
      <p:bldP spid="23" grpId="0"/>
      <p:bldP spid="29" grpId="0"/>
      <p:bldP spid="31" grpId="0"/>
      <p:bldP spid="33" grpId="0"/>
      <p:bldP spid="35" grpId="0"/>
      <p:bldP spid="37" grpId="0" animBg="1"/>
      <p:bldP spid="38" grpId="0"/>
      <p:bldP spid="39" grpId="0"/>
      <p:bldP spid="40" grpId="0"/>
      <p:bldP spid="41" grpId="0"/>
      <p:bldP spid="43" grpId="0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42699" y="2351552"/>
            <a:ext cx="53949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8" idx="1"/>
          </p:cNvCxnSpPr>
          <p:nvPr/>
        </p:nvCxnSpPr>
        <p:spPr>
          <a:xfrm>
            <a:off x="1699937" y="3209645"/>
            <a:ext cx="431618" cy="34822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H="1" flipV="1">
            <a:off x="2766064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7938861" y="2824779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24646" y="4995319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{0, 1, 7, 2, 4}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43706" y="5603553"/>
            <a:ext cx="1170319" cy="35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----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9397" y="4962979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Closure(0</a:t>
            </a:r>
            <a:r>
              <a:rPr lang="en-US" sz="2200" dirty="0">
                <a:solidFill>
                  <a:schemeClr val="tx1"/>
                </a:solidFill>
              </a:rPr>
              <a:t>)=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2503771" y="5034250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96733" y="5050953"/>
            <a:ext cx="56345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73408" y="5016309"/>
            <a:ext cx="630696" cy="41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47290" y="5578274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  {0,1,2,4,7}</a:t>
            </a:r>
          </a:p>
        </p:txBody>
      </p:sp>
    </p:spTree>
    <p:extLst>
      <p:ext uri="{BB962C8B-B14F-4D97-AF65-F5344CB8AC3E}">
        <p14:creationId xmlns:p14="http://schemas.microsoft.com/office/powerpoint/2010/main" val="1297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701" y="4626954"/>
            <a:ext cx="2167393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A= {0, 1, 2, 4, 7}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A,a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{3,8}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A,a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 6, 7, 1, 2, 4, 8}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371748" y="2070186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71748" y="2070186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979067" y="2647785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{1,2,3,4,6,7,8}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534274" y="209876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4151" y="5626507"/>
            <a:ext cx="670428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74720" y="5534752"/>
            <a:ext cx="320192" cy="383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5" name="Straight Connector 64"/>
          <p:cNvCxnSpPr>
            <a:stCxn id="47" idx="2"/>
          </p:cNvCxnSpPr>
          <p:nvPr/>
        </p:nvCxnSpPr>
        <p:spPr>
          <a:xfrm>
            <a:off x="14043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204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5321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86063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1666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0661268" y="2542087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9703" y="4669492"/>
            <a:ext cx="2167393" cy="39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A= {0, 1, 2, 4, 7}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6367" y="5118443"/>
            <a:ext cx="1726386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A,b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 =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4471" y="5177521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0499" y="5534752"/>
            <a:ext cx="3043553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A,b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 =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58359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{5, 6, 7, 1, 2, 4}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48762" y="605740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{1,2,4,5,6,7}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516271" y="5063358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08722" y="5161035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06799" y="5623840"/>
            <a:ext cx="317464" cy="28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78089" y="5631269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59689" y="5523375"/>
            <a:ext cx="512589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78623" y="5578886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6" name="Oval 65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6128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29194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365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119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1356319" y="252731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3" grpId="0"/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5" name="Oval 4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9" idx="6"/>
            <a:endCxn id="7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5" idx="7"/>
            <a:endCxn id="6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0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10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3" idx="4"/>
            <a:endCxn id="11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9103" y="4655982"/>
            <a:ext cx="2928189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B = {1, 2, 3, 4, 6, 7, 8}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{3,8}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 6, 7, 1, 2, 4, 8}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{1,2,3,4,6,7,8}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193052" y="501469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98154" y="5007902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6128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29194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6656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119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779820" y="2856356"/>
            <a:ext cx="163399" cy="241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4" grpId="0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29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38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289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2119" y="4685445"/>
            <a:ext cx="256992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B= {1, 2, 3, 4, 6, 7, 8}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{5,9}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{5, 6, 7, 1, 2, 4, 9}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{1,2,4,5,6,7,9}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743812" y="5068023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33667" y="505719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09320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87453" y="5575120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92415" y="5586518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5211" y="554464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07386" y="5544646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85843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1686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11411420" y="2903111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{3,8}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 6, 7, 1, 2, 4, 8}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{1,2,3,4,6,7,8}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144829" y="5082311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190173" y="506318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0553" y="4682183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C= {1, 2, 4, 5, 6 ,7}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966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42780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687453" y="326369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 =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5556" y="5162230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))=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0583" y="560108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{5, 6, 7, 1, 2, 4}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{1,2,4,5,6,7}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231790" y="5049836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718946" y="513313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4315" y="5610766"/>
            <a:ext cx="354645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44171" y="5696543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28329" y="5627375"/>
            <a:ext cx="440753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41421" y="5624191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1207" y="4668836"/>
            <a:ext cx="23431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C= {1, 2, 4, 5, 6, 7}</a:t>
            </a:r>
          </a:p>
        </p:txBody>
      </p:sp>
      <p:sp>
        <p:nvSpPr>
          <p:cNvPr id="67" name="Oval 66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8" name="Oval 67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1114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56614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1331484" y="3247359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3" grpId="0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{3,8}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 6, 7, 1, 2, 4, 8}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{1,2,3,4,6,7,8}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54721" y="5577165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131938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02480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6018" y="4708984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D= {1, 2, 4, 5, 6, 7, 9}</a:t>
            </a: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1114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09448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10664607" y="362945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8382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747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9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216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4676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{5,10}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80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{5, 6, 7, 1, 2, 4, 10}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{1,2,4,5,6,7,10}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398440" y="506760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76180" y="50665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58788" y="5626507"/>
            <a:ext cx="482570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06044" y="5551674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41856" y="5563072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27368" y="553071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4243" y="5539704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744" y="4699011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D= {1, 2, 4, 5, 6, 7, 9}</a:t>
            </a:r>
          </a:p>
        </p:txBody>
      </p:sp>
      <p:sp>
        <p:nvSpPr>
          <p:cNvPr id="69" name="Oval 68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70" name="Oval 69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34049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2785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7241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1551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29965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47850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E = {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11325252" y="3637230"/>
            <a:ext cx="360179" cy="213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9" grpId="0" animBg="1"/>
      <p:bldP spid="60" grpId="0" animBg="1"/>
      <p:bldP spid="61" grpId="0" animBg="1"/>
      <p:bldP spid="62" grpId="0" animBg="1"/>
      <p:bldP spid="63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Token, Pattern &amp; Lexemes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E,a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{3,8}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E,a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{3, 6, 7, 1, 2, 4, 8}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---- 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{1,2,3,4,6,7,8}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84549" y="497887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59285" y="499956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5095" y="4677269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E= {1, 2, 4, 5, 6, 7, 10}</a:t>
            </a:r>
          </a:p>
        </p:txBody>
      </p:sp>
      <p:sp>
        <p:nvSpPr>
          <p:cNvPr id="69" name="Oval 68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70" name="Oval 69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34049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2785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7241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1551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29965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08301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E = {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92699" y="3942812"/>
            <a:ext cx="154439" cy="240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E,b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)=</a:t>
            </a:r>
            <a:endParaRPr lang="en-US" sz="2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63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E,b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))=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55163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 {5,6,7,1,2,4}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---- 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{1,2,4,5,6,7}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22920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53228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1219573" y="502462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65645" y="5146289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7793" y="5568987"/>
            <a:ext cx="215906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45961" y="5568987"/>
            <a:ext cx="271014" cy="30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01494" y="5524889"/>
            <a:ext cx="381358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89995" y="5608909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4806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72609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8303271" y="5913073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9609" y="4705845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E= {1, 2, 4, 5, 6, 7, 10}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35772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 = {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19873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E = {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448462" y="5907673"/>
            <a:ext cx="188056" cy="21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1412802" y="3976044"/>
            <a:ext cx="154439" cy="240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52" grpId="0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7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602545" y="305728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45" y="3057289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7831300" y="2206015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00" y="2206015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831300" y="378417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00" y="3784177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7122871" y="2510815"/>
            <a:ext cx="708429" cy="63574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2"/>
          </p:cNvCxnSpPr>
          <p:nvPr/>
        </p:nvCxnSpPr>
        <p:spPr>
          <a:xfrm>
            <a:off x="7122871" y="3577615"/>
            <a:ext cx="708429" cy="51136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7"/>
          </p:cNvCxnSpPr>
          <p:nvPr/>
        </p:nvCxnSpPr>
        <p:spPr>
          <a:xfrm rot="5400000" flipH="1" flipV="1">
            <a:off x="8136100" y="2079763"/>
            <a:ext cx="12700" cy="431052"/>
          </a:xfrm>
          <a:prstGeom prst="curvedConnector3">
            <a:avLst>
              <a:gd name="adj1" fmla="val 5090449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7"/>
          <p:cNvSpPr txBox="1"/>
          <p:nvPr/>
        </p:nvSpPr>
        <p:spPr>
          <a:xfrm>
            <a:off x="7148614" y="24631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11" name="TextBox 38"/>
          <p:cNvSpPr txBox="1"/>
          <p:nvPr/>
        </p:nvSpPr>
        <p:spPr>
          <a:xfrm>
            <a:off x="7062864" y="374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7991607" y="13138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2987" y="3382102"/>
            <a:ext cx="309558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 flipV="1">
            <a:off x="8143197" y="4072500"/>
            <a:ext cx="12700" cy="431052"/>
          </a:xfrm>
          <a:prstGeom prst="curvedConnector3">
            <a:avLst>
              <a:gd name="adj1" fmla="val 5090449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1"/>
          <p:cNvSpPr txBox="1"/>
          <p:nvPr/>
        </p:nvSpPr>
        <p:spPr>
          <a:xfrm>
            <a:off x="7994813" y="4916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8136100" y="2822152"/>
            <a:ext cx="0" cy="96202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7"/>
          <p:cNvSpPr txBox="1"/>
          <p:nvPr/>
        </p:nvSpPr>
        <p:spPr>
          <a:xfrm>
            <a:off x="7859246" y="32269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412473" y="220125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73" y="2201252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9474379" y="376346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79" y="3763467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9550579" y="383966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5" idx="7"/>
            <a:endCxn id="18" idx="1"/>
          </p:cNvCxnSpPr>
          <p:nvPr/>
        </p:nvCxnSpPr>
        <p:spPr>
          <a:xfrm flipV="1">
            <a:off x="8351626" y="2290526"/>
            <a:ext cx="1150121" cy="47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8376673" y="2639462"/>
            <a:ext cx="1150121" cy="47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1"/>
          <p:cNvSpPr txBox="1"/>
          <p:nvPr/>
        </p:nvSpPr>
        <p:spPr>
          <a:xfrm>
            <a:off x="8776361" y="1907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sp>
        <p:nvSpPr>
          <p:cNvPr id="24" name="TextBox 41"/>
          <p:cNvSpPr txBox="1"/>
          <p:nvPr/>
        </p:nvSpPr>
        <p:spPr>
          <a:xfrm>
            <a:off x="8843471" y="26033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9745821" y="2818011"/>
            <a:ext cx="0" cy="96202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1"/>
          <p:cNvSpPr txBox="1"/>
          <p:nvPr/>
        </p:nvSpPr>
        <p:spPr>
          <a:xfrm>
            <a:off x="9717273" y="3195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414403" y="4109532"/>
            <a:ext cx="1087344" cy="5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1"/>
          <p:cNvSpPr txBox="1"/>
          <p:nvPr/>
        </p:nvSpPr>
        <p:spPr>
          <a:xfrm>
            <a:off x="8783796" y="4109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67668" y="2742383"/>
            <a:ext cx="1212027" cy="112640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8735546" y="31987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52407" y="4525594"/>
            <a:ext cx="1936294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E47A1"/>
                </a:solidFill>
                <a:latin typeface="+mj-lt"/>
              </a:rPr>
              <a:t>Transition Table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59843" y="5195909"/>
            <a:ext cx="2523418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E47A1"/>
                </a:solidFill>
                <a:latin typeface="+mj-lt"/>
              </a:rPr>
              <a:t>DFA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08636" y="5094425"/>
            <a:ext cx="3801565" cy="114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Accepting state in NFA is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10 is element of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 So, E is acceptance state in DFA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47133"/>
              </p:ext>
            </p:extLst>
          </p:nvPr>
        </p:nvGraphicFramePr>
        <p:xfrm>
          <a:off x="673808" y="2224917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85645"/>
              </p:ext>
            </p:extLst>
          </p:nvPr>
        </p:nvGraphicFramePr>
        <p:xfrm>
          <a:off x="673809" y="264785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 = {0,1,2,4,7}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69732"/>
              </p:ext>
            </p:extLst>
          </p:nvPr>
        </p:nvGraphicFramePr>
        <p:xfrm>
          <a:off x="673809" y="301361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 = {1,2,3,4,6,7,8}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20009"/>
              </p:ext>
            </p:extLst>
          </p:nvPr>
        </p:nvGraphicFramePr>
        <p:xfrm>
          <a:off x="673809" y="3386696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 = {1,2,4,5,6,7}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68361"/>
              </p:ext>
            </p:extLst>
          </p:nvPr>
        </p:nvGraphicFramePr>
        <p:xfrm>
          <a:off x="673808" y="374521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D = {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b="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53481"/>
              </p:ext>
            </p:extLst>
          </p:nvPr>
        </p:nvGraphicFramePr>
        <p:xfrm>
          <a:off x="673808" y="410719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/>
                        <a:t>E = {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</a:t>
                      </a:r>
                      <a:r>
                        <a:rPr lang="en-US" sz="17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700" b="0" dirty="0"/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5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6" grpId="0"/>
      <p:bldP spid="28" grpId="0"/>
      <p:bldP spid="30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following regular expression to DFA using subset construction method: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)*a(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)*ab*a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3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Construct an initial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of the set of states with two groups: the accepting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the non-accepting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Apply the repartition procedure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to construct a new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continue with step (4). Otherwise, repeat step (2)   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dirty="0" err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defTabSz="600075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for</a:t>
                </a:r>
                <a:r>
                  <a:rPr lang="en-US" dirty="0"/>
                  <a:t> each group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 begin </a:t>
                </a:r>
              </a:p>
              <a:p>
                <a:pPr marL="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partition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into subgroups such that two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defTabSz="642938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	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are in the same subgroup if and only if for all </a:t>
                </a:r>
              </a:p>
              <a:p>
                <a:pPr marL="0" indent="0" defTabSz="198438">
                  <a:lnSpc>
                    <a:spcPct val="114000"/>
                  </a:lnSpc>
                  <a:spcBef>
                    <a:spcPts val="0"/>
                  </a:spcBef>
                  <a:buNone/>
                  <a:tabLst>
                    <a:tab pos="2057400" algn="l"/>
                  </a:tabLst>
                </a:pPr>
                <a:r>
                  <a:rPr lang="en-US" dirty="0"/>
                  <a:t>				input symbols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have transitions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 defTabSz="657225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	to states in the same group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replace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 by the set of all subgroups formed.</a:t>
                </a:r>
              </a:p>
              <a:p>
                <a:pPr marL="120015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654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dirty="0"/>
                  <a:t>Choose one state in each group of the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𝑓𝑖𝑛𝑎𝑙</m:t>
                    </m:r>
                  </m:oMath>
                </a14:m>
                <a:r>
                  <a:rPr lang="en-US" dirty="0"/>
                  <a:t> as the representative for that group. The representatives will be the states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Let s be a representative state, and suppose on input a there is a transition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be the representative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s group.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transition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Let the start state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representative of the group containing start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and let the accepting states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representatives that are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dead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Also remove any state not reachable from the start state.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654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6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969345"/>
            <a:ext cx="5920221" cy="1484663"/>
          </a:xfrm>
        </p:spPr>
        <p:txBody>
          <a:bodyPr/>
          <a:lstStyle/>
          <a:p>
            <a:r>
              <a:rPr lang="en-US" dirty="0"/>
              <a:t>Now no more splitting is possible.</a:t>
            </a:r>
          </a:p>
          <a:p>
            <a:r>
              <a:rPr lang="en-US" dirty="0"/>
              <a:t>If we chose A as the representative for group (AC), then we obtain reduced transition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1695"/>
              </p:ext>
            </p:extLst>
          </p:nvPr>
        </p:nvGraphicFramePr>
        <p:xfrm>
          <a:off x="7312486" y="1482516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277"/>
              </p:ext>
            </p:extLst>
          </p:nvPr>
        </p:nvGraphicFramePr>
        <p:xfrm>
          <a:off x="7312487" y="1848276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56240"/>
              </p:ext>
            </p:extLst>
          </p:nvPr>
        </p:nvGraphicFramePr>
        <p:xfrm>
          <a:off x="7312486" y="2221355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1938"/>
              </p:ext>
            </p:extLst>
          </p:nvPr>
        </p:nvGraphicFramePr>
        <p:xfrm>
          <a:off x="7312486" y="258819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9401"/>
              </p:ext>
            </p:extLst>
          </p:nvPr>
        </p:nvGraphicFramePr>
        <p:xfrm>
          <a:off x="7312486" y="2953958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14162"/>
              </p:ext>
            </p:extLst>
          </p:nvPr>
        </p:nvGraphicFramePr>
        <p:xfrm>
          <a:off x="7312485" y="1113097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blipFill rotWithShape="0">
                <a:blip r:embed="rId2"/>
                <a:stretch>
                  <a:fillRect l="-6800" r="-2800" b="-20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Nonaccepting States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blipFill rotWithShape="0">
                <a:blip r:embed="rId3"/>
                <a:stretch>
                  <a:fillRect b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Accepting States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blipFill rotWithShape="0">
                <a:blip r:embed="rId4"/>
                <a:stretch>
                  <a:fillRect b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2667000" y="1676977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95662" y="1677906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1368618" y="2721064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97280" y="2721993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5145" y="3527869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23807" y="3528798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20033"/>
              </p:ext>
            </p:extLst>
          </p:nvPr>
        </p:nvGraphicFramePr>
        <p:xfrm>
          <a:off x="7314986" y="418323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20509"/>
              </p:ext>
            </p:extLst>
          </p:nvPr>
        </p:nvGraphicFramePr>
        <p:xfrm>
          <a:off x="7314987" y="4548998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98334"/>
              </p:ext>
            </p:extLst>
          </p:nvPr>
        </p:nvGraphicFramePr>
        <p:xfrm>
          <a:off x="7320777" y="4915740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00730"/>
              </p:ext>
            </p:extLst>
          </p:nvPr>
        </p:nvGraphicFramePr>
        <p:xfrm>
          <a:off x="7323673" y="5282482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72030"/>
              </p:ext>
            </p:extLst>
          </p:nvPr>
        </p:nvGraphicFramePr>
        <p:xfrm>
          <a:off x="7314985" y="3813819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542230" y="564324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Optimized Transition Table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861202" y="359893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21" grpId="0"/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to compute </a:t>
            </a:r>
            <a:r>
              <a:rPr lang="en-US" altLang="zh-TW" dirty="0" err="1"/>
              <a:t>nullable</a:t>
            </a:r>
            <a:r>
              <a:rPr lang="en-US" altLang="zh-TW" dirty="0"/>
              <a:t>, </a:t>
            </a:r>
            <a:r>
              <a:rPr lang="en-US" altLang="zh-TW" dirty="0" err="1"/>
              <a:t>firstpos</a:t>
            </a:r>
            <a:r>
              <a:rPr lang="en-US" altLang="zh-TW" dirty="0"/>
              <a:t>, </a:t>
            </a:r>
            <a:r>
              <a:rPr lang="en-US" altLang="zh-TW" dirty="0" err="1"/>
              <a:t>lastpos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en-US" altLang="zh-TW" sz="2600" dirty="0">
                    <a:solidFill>
                      <a:srgbClr val="0E47A1"/>
                    </a:solidFill>
                  </a:rPr>
                  <a:t>nullable(n)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200" dirty="0"/>
                  <a:t> generates languages including the empty string.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firstpos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set of positions that can match the first symbol of a string generated by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lastpos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set of positions that can match the last symbol of a string generated be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followpos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</a:t>
                </a:r>
                <a:r>
                  <a:rPr lang="en-US" altLang="zh-TW" sz="2600" dirty="0" err="1">
                    <a:solidFill>
                      <a:srgbClr val="0E47A1"/>
                    </a:solidFill>
                  </a:rPr>
                  <a:t>i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 The set of positions that can follow position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 in the tree.</a:t>
                </a:r>
                <a:endParaRPr lang="en-US" altLang="zh-TW" sz="22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Token, Pattern &amp; Lexemes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4"/>
            <a:ext cx="5499599" cy="5590565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en-US" b="1" dirty="0">
              <a:solidFill>
                <a:srgbClr val="0E47A1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Sequence of character having a collective meaning is known as </a:t>
            </a:r>
            <a:r>
              <a:rPr lang="en-US" b="1" dirty="0"/>
              <a:t>token</a:t>
            </a:r>
            <a:r>
              <a:rPr lang="en-US" dirty="0"/>
              <a:t>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Categories of Tokens: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Identifier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Keyword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Operator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Special symbol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Constant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315412" y="863444"/>
            <a:ext cx="549959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4000"/>
              </a:lnSpc>
              <a:buNone/>
            </a:pPr>
            <a:endParaRPr lang="en-US" sz="2400" dirty="0"/>
          </a:p>
          <a:p>
            <a:pPr marL="0" lvl="1" indent="0">
              <a:lnSpc>
                <a:spcPct val="114000"/>
              </a:lnSpc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set of rules </a:t>
            </a:r>
            <a:r>
              <a:rPr lang="en-US" sz="2400" dirty="0"/>
              <a:t>called </a:t>
            </a:r>
            <a:r>
              <a:rPr lang="en-US" sz="2400" b="1" dirty="0"/>
              <a:t>pattern</a:t>
            </a:r>
            <a:r>
              <a:rPr lang="en-US" sz="2400" i="1" dirty="0"/>
              <a:t> </a:t>
            </a:r>
            <a:r>
              <a:rPr lang="en-US" sz="2400" dirty="0"/>
              <a:t>associated with a token.</a:t>
            </a:r>
            <a:r>
              <a:rPr lang="en-US" altLang="zh-TW" sz="2400" dirty="0"/>
              <a:t> </a:t>
            </a:r>
          </a:p>
          <a:p>
            <a:pPr marL="0" lvl="1" indent="0">
              <a:lnSpc>
                <a:spcPct val="114000"/>
              </a:lnSpc>
              <a:buNone/>
            </a:pPr>
            <a:r>
              <a:rPr lang="en-US" altLang="zh-TW" sz="2400" dirty="0"/>
              <a:t>Example: </a:t>
            </a:r>
            <a:r>
              <a:rPr lang="en-US" altLang="zh-TW" sz="2400" dirty="0">
                <a:latin typeface="Times New Roman" panose="02020603050405020304" pitchFamily="18" charset="0"/>
              </a:rPr>
              <a:t>“</a:t>
            </a:r>
            <a:r>
              <a:rPr lang="en-US" altLang="zh-TW" sz="2400" i="1" dirty="0">
                <a:latin typeface="Times New Roman" panose="02020603050405020304" pitchFamily="18" charset="0"/>
              </a:rPr>
              <a:t>non-empty sequence of digits</a:t>
            </a:r>
            <a:r>
              <a:rPr lang="en-US" altLang="zh-TW" sz="2400" dirty="0">
                <a:latin typeface="Times New Roman" panose="02020603050405020304" pitchFamily="18" charset="0"/>
              </a:rPr>
              <a:t>”,  “</a:t>
            </a:r>
            <a:r>
              <a:rPr lang="en-US" altLang="zh-TW" sz="2400" i="1" dirty="0">
                <a:latin typeface="Times New Roman" panose="02020603050405020304" pitchFamily="18" charset="0"/>
              </a:rPr>
              <a:t>letter followed by letters and digits”</a:t>
            </a:r>
            <a:r>
              <a:rPr lang="en-US" altLang="zh-TW" sz="2400" dirty="0"/>
              <a:t> 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sequence of character </a:t>
            </a:r>
            <a:r>
              <a:rPr lang="en-US" dirty="0"/>
              <a:t>in a source program </a:t>
            </a:r>
            <a:r>
              <a:rPr lang="en-US" dirty="0">
                <a:solidFill>
                  <a:srgbClr val="C00000"/>
                </a:solidFill>
              </a:rPr>
              <a:t>matched with a pattern </a:t>
            </a:r>
            <a:r>
              <a:rPr lang="en-US" dirty="0"/>
              <a:t>for a </a:t>
            </a:r>
            <a:r>
              <a:rPr lang="en-US" dirty="0">
                <a:solidFill>
                  <a:srgbClr val="C00000"/>
                </a:solidFill>
              </a:rPr>
              <a:t>token</a:t>
            </a:r>
            <a:r>
              <a:rPr lang="en-US" dirty="0"/>
              <a:t> is called lexeme.</a:t>
            </a:r>
          </a:p>
          <a:p>
            <a:pPr marL="0" lvl="1" indent="0">
              <a:lnSpc>
                <a:spcPct val="114000"/>
              </a:lnSpc>
              <a:buNone/>
            </a:pPr>
            <a:r>
              <a:rPr lang="en-US" altLang="zh-TW" sz="2400" dirty="0"/>
              <a:t>Example:  Rate,  DIET, </a:t>
            </a:r>
            <a:r>
              <a:rPr lang="en-US" sz="2400" dirty="0"/>
              <a:t>count, Flag</a:t>
            </a:r>
            <a:endParaRPr lang="en-US" altLang="zh-TW" sz="2400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930" y="1371616"/>
            <a:ext cx="557784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Token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260378" y="1312796"/>
            <a:ext cx="576072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52357" y="84977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Pattern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260378" y="4122255"/>
            <a:ext cx="576072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68399" y="3659232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Lexemes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7916" y="5662863"/>
            <a:ext cx="2871537" cy="385011"/>
          </a:xfrm>
          <a:prstGeom prst="rect">
            <a:avLst/>
          </a:prstGeom>
          <a:solidFill>
            <a:srgbClr val="0E47A1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8849034" y="5196488"/>
            <a:ext cx="583408" cy="349342"/>
          </a:xfrm>
          <a:prstGeom prst="curvedConnector3">
            <a:avLst>
              <a:gd name="adj1" fmla="val 27959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8097541" y="3744553"/>
            <a:ext cx="1645306" cy="4410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2812658" y="2871989"/>
            <a:ext cx="3502754" cy="270456"/>
          </a:xfrm>
          <a:prstGeom prst="curvedConnector3">
            <a:avLst>
              <a:gd name="adj1" fmla="val 41176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to compute </a:t>
            </a:r>
            <a:r>
              <a:rPr lang="en-US" altLang="zh-TW" dirty="0" err="1"/>
              <a:t>nullable</a:t>
            </a:r>
            <a:r>
              <a:rPr lang="en-US" altLang="zh-TW" dirty="0"/>
              <a:t>, </a:t>
            </a:r>
            <a:r>
              <a:rPr lang="en-US" altLang="zh-TW" dirty="0" err="1"/>
              <a:t>firstpos</a:t>
            </a:r>
            <a:r>
              <a:rPr lang="en-US" altLang="zh-TW" dirty="0"/>
              <a:t>, </a:t>
            </a:r>
            <a:r>
              <a:rPr lang="en-US" altLang="zh-TW" dirty="0" err="1"/>
              <a:t>lastpos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68210"/>
              </p:ext>
            </p:extLst>
          </p:nvPr>
        </p:nvGraphicFramePr>
        <p:xfrm>
          <a:off x="1054769" y="1062789"/>
          <a:ext cx="8458200" cy="396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Node n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482415"/>
                  </p:ext>
                </p:extLst>
              </p:nvPr>
            </p:nvGraphicFramePr>
            <p:xfrm>
              <a:off x="1054769" y="1455231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7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11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145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labeled by</a:t>
                          </a:r>
                          <a:r>
                            <a:rPr kumimoji="1" lang="en-US" altLang="zh-TW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  <a:sym typeface="Symbol" pitchFamily="18" charset="2"/>
                                </a:rPr>
                                <m:t>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  <a:sym typeface="Symbol" pitchFamily="18" charset="2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482415"/>
                  </p:ext>
                </p:extLst>
              </p:nvPr>
            </p:nvGraphicFramePr>
            <p:xfrm>
              <a:off x="1054769" y="1455231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396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576" t="-6061" r="-300576" b="-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179625" t="-6061" r="-93566" b="-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300576" t="-6061" r="-576" b="-287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90217"/>
                  </p:ext>
                </p:extLst>
              </p:nvPr>
            </p:nvGraphicFramePr>
            <p:xfrm>
              <a:off x="1054769" y="1854352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7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11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145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with position</a:t>
                          </a:r>
                          <a:r>
                            <a:rPr kumimoji="1" lang="en-US" altLang="zh-TW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𝐢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0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i</m:t>
                                </m:r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0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i</m:t>
                                </m:r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90217"/>
                  </p:ext>
                </p:extLst>
              </p:nvPr>
            </p:nvGraphicFramePr>
            <p:xfrm>
              <a:off x="1054769" y="1854352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70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576" t="-3448" r="-300576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179625" t="-3448" r="-93566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300576" t="-3448" r="-576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90371"/>
              </p:ext>
            </p:extLst>
          </p:nvPr>
        </p:nvGraphicFramePr>
        <p:xfrm>
          <a:off x="1054769" y="2555398"/>
          <a:ext cx="8458200" cy="1341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or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38506"/>
              </p:ext>
            </p:extLst>
          </p:nvPr>
        </p:nvGraphicFramePr>
        <p:xfrm>
          <a:off x="1054769" y="3895109"/>
          <a:ext cx="8458200" cy="13716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and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then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82349"/>
              </p:ext>
            </p:extLst>
          </p:nvPr>
        </p:nvGraphicFramePr>
        <p:xfrm>
          <a:off x="1054769" y="5266715"/>
          <a:ext cx="8458200" cy="1095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898795" y="2794862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95" y="2794862"/>
                <a:ext cx="552716" cy="396326"/>
              </a:xfrm>
              <a:prstGeom prst="ellipse">
                <a:avLst/>
              </a:prstGeom>
              <a:blipFill rotWithShape="0">
                <a:blip r:embed="rId4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38"/>
          <p:cNvSpPr txBox="1"/>
          <p:nvPr/>
        </p:nvSpPr>
        <p:spPr>
          <a:xfrm>
            <a:off x="1599893" y="275095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p:sp>
        <p:nvSpPr>
          <p:cNvPr id="12" name="Oval 11"/>
          <p:cNvSpPr/>
          <p:nvPr/>
        </p:nvSpPr>
        <p:spPr>
          <a:xfrm>
            <a:off x="1370387" y="335507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latin typeface="+mj-lt"/>
              </a:rPr>
              <a:t>c</a:t>
            </a:r>
            <a:r>
              <a:rPr lang="en-US" b="0" i="1" baseline="-25000" dirty="0">
                <a:latin typeface="+mj-lt"/>
              </a:rPr>
              <a:t>1</a:t>
            </a:r>
            <a:endParaRPr lang="en-US" i="1" baseline="-250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10" idx="5"/>
            <a:endCxn id="15" idx="0"/>
          </p:cNvCxnSpPr>
          <p:nvPr/>
        </p:nvCxnSpPr>
        <p:spPr>
          <a:xfrm>
            <a:off x="2370568" y="3133147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12" idx="0"/>
          </p:cNvCxnSpPr>
          <p:nvPr/>
        </p:nvCxnSpPr>
        <p:spPr>
          <a:xfrm flipH="1">
            <a:off x="1638387" y="3133147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37007" y="338579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2</a:t>
            </a:r>
          </a:p>
        </p:txBody>
      </p:sp>
      <p:sp>
        <p:nvSpPr>
          <p:cNvPr id="16" name="TextBox 38"/>
          <p:cNvSpPr txBox="1"/>
          <p:nvPr/>
        </p:nvSpPr>
        <p:spPr>
          <a:xfrm>
            <a:off x="1632373" y="405759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1724" y="5321410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24" y="5321410"/>
                <a:ext cx="498464" cy="40372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38"/>
          <p:cNvSpPr txBox="1"/>
          <p:nvPr/>
        </p:nvSpPr>
        <p:spPr>
          <a:xfrm>
            <a:off x="1639419" y="5361223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p:cxnSp>
        <p:nvCxnSpPr>
          <p:cNvPr id="19" name="Straight Connector 18"/>
          <p:cNvCxnSpPr>
            <a:stCxn id="17" idx="4"/>
          </p:cNvCxnSpPr>
          <p:nvPr/>
        </p:nvCxnSpPr>
        <p:spPr>
          <a:xfrm>
            <a:off x="2240956" y="5725130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1946267" y="4086510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b="1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267" y="4086510"/>
                <a:ext cx="552716" cy="39632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1417859" y="4646724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i="1" baseline="-25000" dirty="0">
                <a:solidFill>
                  <a:schemeClr val="bg1"/>
                </a:solidFill>
                <a:latin typeface="+mj-lt"/>
              </a:rPr>
              <a:t>1</a:t>
            </a:r>
            <a:endParaRPr lang="en-US" i="1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20" idx="5"/>
            <a:endCxn id="24" idx="0"/>
          </p:cNvCxnSpPr>
          <p:nvPr/>
        </p:nvCxnSpPr>
        <p:spPr>
          <a:xfrm>
            <a:off x="2418040" y="4424795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1" idx="0"/>
          </p:cNvCxnSpPr>
          <p:nvPr/>
        </p:nvCxnSpPr>
        <p:spPr>
          <a:xfrm flipH="1">
            <a:off x="1685859" y="4424795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84479" y="4677444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i="1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1986797" y="5924379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i="1" baseline="-25000" dirty="0">
                <a:solidFill>
                  <a:schemeClr val="bg1"/>
                </a:solidFill>
                <a:latin typeface="+mj-lt"/>
              </a:rPr>
              <a:t>1</a:t>
            </a:r>
            <a:endParaRPr lang="en-US" i="1" baseline="-25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9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5" grpId="0" animBg="1"/>
      <p:bldP spid="16" grpId="0"/>
      <p:bldP spid="17" grpId="0" animBg="1"/>
      <p:bldP spid="18" grpId="0"/>
      <p:bldP spid="20" grpId="0" animBg="1"/>
      <p:bldP spid="21" grpId="0" animBg="1"/>
      <p:bldP spid="24" grpId="0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</a:t>
            </a:r>
            <a:r>
              <a:rPr lang="en-US" dirty="0" err="1"/>
              <a:t>followpos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zh-TW" dirty="0"/>
              <a:t>If 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en-US" altLang="zh-TW" dirty="0"/>
              <a:t>If n is </a:t>
            </a:r>
            <a:r>
              <a:rPr lang="en-US" altLang="zh-TW" b="1" dirty="0"/>
              <a:t>*</a:t>
            </a:r>
            <a:r>
              <a:rPr lang="en-US" altLang="zh-TW" dirty="0"/>
              <a:t> node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5185" y="3705087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15879" y="2623916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hlinkClick r:id="" action="ppaction://noaction"/>
          </p:cNvPr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a|b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990776" y="1152554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16377" y="1794948"/>
            <a:ext cx="376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</a:t>
            </a:r>
            <a:r>
              <a:rPr lang="en-US" sz="2400" dirty="0" err="1"/>
              <a:t>Nullable</a:t>
            </a:r>
            <a:r>
              <a:rPr lang="en-US" sz="2400" dirty="0"/>
              <a:t> node</a:t>
            </a:r>
          </a:p>
          <a:p>
            <a:endParaRPr lang="en-US" sz="2400" dirty="0"/>
          </a:p>
          <a:p>
            <a:r>
              <a:rPr lang="en-US" sz="2400" dirty="0"/>
              <a:t>Here, 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 is only </a:t>
            </a:r>
            <a:r>
              <a:rPr lang="en-US" sz="2400" dirty="0" err="1"/>
              <a:t>nullable</a:t>
            </a:r>
            <a:r>
              <a:rPr lang="en-US" sz="2400" dirty="0"/>
              <a:t> node</a:t>
            </a:r>
          </a:p>
        </p:txBody>
      </p:sp>
      <p:sp>
        <p:nvSpPr>
          <p:cNvPr id="39" name="Oval 38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43140" y="1136512"/>
            <a:ext cx="382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Construct Syntax Tree</a:t>
            </a:r>
          </a:p>
        </p:txBody>
      </p:sp>
    </p:spTree>
    <p:extLst>
      <p:ext uri="{BB962C8B-B14F-4D97-AF65-F5344CB8AC3E}">
        <p14:creationId xmlns:p14="http://schemas.microsoft.com/office/powerpoint/2010/main" val="10434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4" grpId="0"/>
      <p:bldP spid="15" grpId="0"/>
      <p:bldP spid="16" grpId="0"/>
      <p:bldP spid="17" grpId="0"/>
      <p:bldP spid="20" grpId="0"/>
      <p:bldP spid="23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35" grpId="0"/>
      <p:bldP spid="36" grpId="0"/>
      <p:bldP spid="37" grpId="0"/>
      <p:bldP spid="3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6122" y="5259038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Calculate </a:t>
            </a:r>
            <a:r>
              <a:rPr lang="en-US" sz="2400" dirty="0" err="1"/>
              <a:t>firstpos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549590" y="1154872"/>
            <a:ext cx="2140820" cy="633971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Firstpos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101762" y="1477683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432370" y="2321220"/>
                <a:ext cx="2756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>
                    <a:latin typeface="+mj-lt"/>
                  </a:rPr>
                  <a:t>A leaf with position</a:t>
                </a:r>
                <a:r>
                  <a:rPr kumimoji="1" lang="en-US" altLang="zh-TW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1" lang="en-US" altLang="zh-TW" b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70" y="2321220"/>
                <a:ext cx="2756139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22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777535" y="3104973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35" y="3104973"/>
                <a:ext cx="552716" cy="396326"/>
              </a:xfrm>
              <a:prstGeom prst="ellipse">
                <a:avLst/>
              </a:prstGeom>
              <a:blipFill rotWithShape="0">
                <a:blip r:embed="rId23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38"/>
          <p:cNvSpPr txBox="1"/>
          <p:nvPr/>
        </p:nvSpPr>
        <p:spPr>
          <a:xfrm>
            <a:off x="6500388" y="29916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6249127" y="366518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Straight Connector 46"/>
          <p:cNvCxnSpPr>
            <a:stCxn id="44" idx="5"/>
            <a:endCxn id="49" idx="0"/>
          </p:cNvCxnSpPr>
          <p:nvPr/>
        </p:nvCxnSpPr>
        <p:spPr>
          <a:xfrm>
            <a:off x="7249308" y="3443258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3"/>
            <a:endCxn id="46" idx="0"/>
          </p:cNvCxnSpPr>
          <p:nvPr/>
        </p:nvCxnSpPr>
        <p:spPr>
          <a:xfrm flipH="1">
            <a:off x="6517127" y="3443258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315747" y="369590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830717" y="3283418"/>
            <a:ext cx="258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latin typeface="+mj-lt"/>
              </a:rPr>
              <a:t>firstpos</a:t>
            </a:r>
            <a:r>
              <a:rPr kumimoji="1" lang="en-US" altLang="zh-TW" dirty="0">
                <a:latin typeface="+mj-lt"/>
              </a:rPr>
              <a:t>(</a:t>
            </a:r>
            <a:r>
              <a:rPr kumimoji="1" lang="en-US" altLang="zh-TW" i="1" dirty="0">
                <a:latin typeface="+mj-lt"/>
              </a:rPr>
              <a:t>c</a:t>
            </a:r>
            <a:r>
              <a:rPr kumimoji="1" lang="en-US" altLang="zh-TW" baseline="-25000" dirty="0">
                <a:latin typeface="+mj-lt"/>
              </a:rPr>
              <a:t>1</a:t>
            </a:r>
            <a:r>
              <a:rPr kumimoji="1" lang="en-US" altLang="zh-TW" dirty="0">
                <a:latin typeface="+mj-lt"/>
              </a:rPr>
              <a:t>) </a:t>
            </a:r>
            <a:r>
              <a:rPr kumimoji="1" lang="en-US" altLang="zh-TW" b="1" dirty="0">
                <a:latin typeface="+mj-lt"/>
                <a:sym typeface="Symbol" pitchFamily="18" charset="2"/>
              </a:rPr>
              <a:t></a:t>
            </a:r>
            <a:r>
              <a:rPr kumimoji="1" lang="en-US" altLang="zh-TW" dirty="0">
                <a:latin typeface="+mj-lt"/>
              </a:rPr>
              <a:t> </a:t>
            </a:r>
            <a:r>
              <a:rPr kumimoji="1" lang="en-US" altLang="zh-TW" i="1" dirty="0" err="1">
                <a:latin typeface="+mj-lt"/>
              </a:rPr>
              <a:t>firstpos</a:t>
            </a:r>
            <a:r>
              <a:rPr kumimoji="1" lang="en-US" altLang="zh-TW" dirty="0">
                <a:latin typeface="+mj-lt"/>
              </a:rPr>
              <a:t>(</a:t>
            </a:r>
            <a:r>
              <a:rPr kumimoji="1" lang="en-US" altLang="zh-TW" i="1" dirty="0">
                <a:latin typeface="+mj-lt"/>
              </a:rPr>
              <a:t>c</a:t>
            </a:r>
            <a:r>
              <a:rPr kumimoji="1" lang="en-US" altLang="zh-TW" baseline="-25000" dirty="0">
                <a:latin typeface="+mj-lt"/>
              </a:rPr>
              <a:t>2</a:t>
            </a:r>
            <a:r>
              <a:rPr kumimoji="1" lang="en-US" altLang="zh-TW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85127" y="4167924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27" y="4167924"/>
                <a:ext cx="498464" cy="403720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38"/>
          <p:cNvSpPr txBox="1"/>
          <p:nvPr/>
        </p:nvSpPr>
        <p:spPr>
          <a:xfrm>
            <a:off x="6509561" y="41940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53" name="Straight Connector 52"/>
          <p:cNvCxnSpPr>
            <a:stCxn id="51" idx="4"/>
          </p:cNvCxnSpPr>
          <p:nvPr/>
        </p:nvCxnSpPr>
        <p:spPr>
          <a:xfrm>
            <a:off x="7034359" y="4571644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780200" y="4770893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91766" y="4430156"/>
            <a:ext cx="22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latin typeface="+mj-lt"/>
              </a:rPr>
              <a:t>firstpos</a:t>
            </a:r>
            <a:r>
              <a:rPr kumimoji="1" lang="en-US" altLang="zh-TW" dirty="0">
                <a:latin typeface="+mj-lt"/>
              </a:rPr>
              <a:t>(</a:t>
            </a:r>
            <a:r>
              <a:rPr kumimoji="1" lang="en-US" altLang="zh-TW" i="1" dirty="0">
                <a:latin typeface="+mj-lt"/>
              </a:rPr>
              <a:t>c</a:t>
            </a:r>
            <a:r>
              <a:rPr kumimoji="1" lang="en-US" altLang="zh-TW" baseline="-25000" dirty="0">
                <a:latin typeface="+mj-lt"/>
              </a:rPr>
              <a:t>1</a:t>
            </a:r>
            <a:r>
              <a:rPr kumimoji="1" lang="en-US" altLang="zh-TW" dirty="0">
                <a:latin typeface="+mj-lt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6735112" y="5355524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12" y="5355524"/>
                <a:ext cx="552716" cy="396326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38"/>
          <p:cNvSpPr txBox="1"/>
          <p:nvPr/>
        </p:nvSpPr>
        <p:spPr>
          <a:xfrm>
            <a:off x="6457965" y="5242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58" name="Oval 57"/>
          <p:cNvSpPr/>
          <p:nvPr/>
        </p:nvSpPr>
        <p:spPr>
          <a:xfrm>
            <a:off x="6206704" y="5915738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Straight Connector 58"/>
          <p:cNvCxnSpPr>
            <a:stCxn id="56" idx="5"/>
            <a:endCxn id="61" idx="0"/>
          </p:cNvCxnSpPr>
          <p:nvPr/>
        </p:nvCxnSpPr>
        <p:spPr>
          <a:xfrm>
            <a:off x="7206885" y="5693809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3"/>
            <a:endCxn id="58" idx="0"/>
          </p:cNvCxnSpPr>
          <p:nvPr/>
        </p:nvCxnSpPr>
        <p:spPr>
          <a:xfrm flipH="1">
            <a:off x="6474704" y="5693809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273324" y="5946458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7558101" y="5167300"/>
            <a:ext cx="2551938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>
                <a:ea typeface="新細明體" pitchFamily="18" charset="-120"/>
              </a:rPr>
              <a:t>if  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)) 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 err="1"/>
              <a:t>then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r>
              <a:rPr kumimoji="1" lang="en-US" altLang="zh-TW" b="1" dirty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b="1" dirty="0">
                <a:ea typeface="新細明體" pitchFamily="18" charset="-120"/>
              </a:rPr>
              <a:t>else  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4" grpId="0"/>
      <p:bldP spid="25" grpId="0"/>
      <p:bldP spid="29" grpId="0"/>
      <p:bldP spid="30" grpId="0"/>
      <p:bldP spid="34" grpId="0"/>
      <p:bldP spid="41" grpId="0" animBg="1"/>
      <p:bldP spid="43" grpId="0"/>
      <p:bldP spid="44" grpId="0" animBg="1"/>
      <p:bldP spid="45" grpId="0"/>
      <p:bldP spid="46" grpId="0" animBg="1"/>
      <p:bldP spid="49" grpId="0" animBg="1"/>
      <p:bldP spid="50" grpId="0"/>
      <p:bldP spid="51" grpId="0" animBg="1"/>
      <p:bldP spid="52" grpId="0"/>
      <p:bldP spid="54" grpId="0" animBg="1"/>
      <p:bldP spid="55" grpId="0"/>
      <p:bldP spid="56" grpId="0" animBg="1"/>
      <p:bldP spid="57" grpId="0"/>
      <p:bldP spid="58" grpId="0" animBg="1"/>
      <p:bldP spid="61" grpId="0" animBg="1"/>
      <p:bldP spid="7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1298" y="5258643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52699" y="3135762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4551" y="1038503"/>
            <a:ext cx="441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Calculate </a:t>
            </a:r>
            <a:r>
              <a:rPr lang="en-US" sz="2400" dirty="0" err="1"/>
              <a:t>lastpos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613945" y="1215510"/>
            <a:ext cx="2140820" cy="71462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Lastpos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8206984" y="1588558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613945" y="2387986"/>
                <a:ext cx="2756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/>
                  <a:t>A leaf with position</a:t>
                </a:r>
                <a:r>
                  <a:rPr kumimoji="1" lang="en-US" altLang="zh-TW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TW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1" lang="en-US" altLang="zh-TW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45" y="2387986"/>
                <a:ext cx="2756139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22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6936903" y="3068062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03" y="3068062"/>
                <a:ext cx="552716" cy="396326"/>
              </a:xfrm>
              <a:prstGeom prst="ellipse">
                <a:avLst/>
              </a:prstGeom>
              <a:blipFill rotWithShape="0">
                <a:blip r:embed="rId41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38"/>
          <p:cNvSpPr txBox="1"/>
          <p:nvPr/>
        </p:nvSpPr>
        <p:spPr>
          <a:xfrm>
            <a:off x="6659756" y="2954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sp>
        <p:nvSpPr>
          <p:cNvPr id="64" name="Oval 63"/>
          <p:cNvSpPr/>
          <p:nvPr/>
        </p:nvSpPr>
        <p:spPr>
          <a:xfrm>
            <a:off x="6408495" y="362827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c</a:t>
            </a:r>
            <a:r>
              <a:rPr lang="en-US" b="0" baseline="-25000" dirty="0"/>
              <a:t>1</a:t>
            </a:r>
            <a:endParaRPr lang="en-US" baseline="-25000" dirty="0"/>
          </a:p>
        </p:txBody>
      </p:sp>
      <p:cxnSp>
        <p:nvCxnSpPr>
          <p:cNvPr id="65" name="Straight Connector 64"/>
          <p:cNvCxnSpPr>
            <a:stCxn id="62" idx="5"/>
            <a:endCxn id="67" idx="0"/>
          </p:cNvCxnSpPr>
          <p:nvPr/>
        </p:nvCxnSpPr>
        <p:spPr>
          <a:xfrm>
            <a:off x="7408676" y="3406347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3"/>
            <a:endCxn id="64" idx="0"/>
          </p:cNvCxnSpPr>
          <p:nvPr/>
        </p:nvCxnSpPr>
        <p:spPr>
          <a:xfrm flipH="1">
            <a:off x="6676495" y="3406347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475115" y="365899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85731" y="5208377"/>
            <a:ext cx="2584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>
                <a:ea typeface="新細明體" pitchFamily="18" charset="-120"/>
              </a:rPr>
              <a:t>if  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sz="2000" i="1" dirty="0" err="1">
                <a:ea typeface="新細明體" pitchFamily="18" charset="-120"/>
              </a:rPr>
              <a:t>nullable</a:t>
            </a:r>
            <a:r>
              <a:rPr kumimoji="1" lang="en-US" altLang="zh-TW" sz="2000" dirty="0">
                <a:ea typeface="新細明體" pitchFamily="18" charset="-120"/>
              </a:rPr>
              <a:t>(</a:t>
            </a:r>
            <a:r>
              <a:rPr kumimoji="1" lang="en-US" altLang="zh-TW" sz="2000" i="1" dirty="0">
                <a:ea typeface="新細明體" pitchFamily="18" charset="-120"/>
              </a:rPr>
              <a:t>c</a:t>
            </a:r>
            <a:r>
              <a:rPr kumimoji="1" lang="en-US" altLang="zh-TW" sz="2000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)) </a:t>
            </a:r>
            <a:r>
              <a:rPr kumimoji="1" lang="en-US" altLang="zh-TW" b="1" dirty="0">
                <a:ea typeface="新細明體" pitchFamily="18" charset="-120"/>
              </a:rPr>
              <a:t>then</a:t>
            </a:r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b="1" i="1" dirty="0">
                <a:ea typeface="新細明體" pitchFamily="18" charset="-120"/>
              </a:rPr>
              <a:t> </a:t>
            </a: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r>
              <a:rPr kumimoji="1" lang="en-US" altLang="zh-TW" b="1" dirty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b="1" dirty="0">
                <a:ea typeface="新細明體" pitchFamily="18" charset="-120"/>
              </a:rPr>
              <a:t>else </a:t>
            </a: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6944495" y="4131013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95" y="4131013"/>
                <a:ext cx="498464" cy="403720"/>
              </a:xfrm>
              <a:prstGeom prst="ellipse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38"/>
          <p:cNvSpPr txBox="1"/>
          <p:nvPr/>
        </p:nvSpPr>
        <p:spPr>
          <a:xfrm>
            <a:off x="6668929" y="4157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cxnSp>
        <p:nvCxnSpPr>
          <p:cNvPr id="71" name="Straight Connector 70"/>
          <p:cNvCxnSpPr>
            <a:stCxn id="69" idx="4"/>
          </p:cNvCxnSpPr>
          <p:nvPr/>
        </p:nvCxnSpPr>
        <p:spPr>
          <a:xfrm>
            <a:off x="7193727" y="4534733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939568" y="4733982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c</a:t>
            </a:r>
            <a:r>
              <a:rPr lang="en-US" b="0" baseline="-25000" dirty="0"/>
              <a:t>1</a:t>
            </a:r>
            <a:endParaRPr lang="en-US" baseline="-25000" dirty="0"/>
          </a:p>
        </p:txBody>
      </p:sp>
      <p:sp>
        <p:nvSpPr>
          <p:cNvPr id="73" name="Rectangle 72"/>
          <p:cNvSpPr/>
          <p:nvPr/>
        </p:nvSpPr>
        <p:spPr>
          <a:xfrm>
            <a:off x="7563115" y="4381197"/>
            <a:ext cx="22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/>
              <a:t>lastpos</a:t>
            </a:r>
            <a:r>
              <a:rPr kumimoji="1" lang="en-US" altLang="zh-TW" dirty="0"/>
              <a:t>(</a:t>
            </a:r>
            <a:r>
              <a:rPr kumimoji="1" lang="en-US" altLang="zh-TW" i="1" dirty="0"/>
              <a:t>c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6894480" y="5318613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480" y="5318613"/>
                <a:ext cx="552716" cy="396326"/>
              </a:xfrm>
              <a:prstGeom prst="ellipse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38"/>
          <p:cNvSpPr txBox="1"/>
          <p:nvPr/>
        </p:nvSpPr>
        <p:spPr>
          <a:xfrm>
            <a:off x="6617333" y="5205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6366072" y="587882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c</a:t>
            </a:r>
            <a:r>
              <a:rPr lang="en-US" b="0" baseline="-25000" dirty="0"/>
              <a:t>1</a:t>
            </a:r>
            <a:endParaRPr lang="en-US" baseline="-25000" dirty="0"/>
          </a:p>
        </p:txBody>
      </p:sp>
      <p:cxnSp>
        <p:nvCxnSpPr>
          <p:cNvPr id="77" name="Straight Connector 76"/>
          <p:cNvCxnSpPr>
            <a:stCxn id="74" idx="5"/>
            <a:endCxn id="79" idx="0"/>
          </p:cNvCxnSpPr>
          <p:nvPr/>
        </p:nvCxnSpPr>
        <p:spPr>
          <a:xfrm>
            <a:off x="7366253" y="5656898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  <a:endCxn id="76" idx="0"/>
          </p:cNvCxnSpPr>
          <p:nvPr/>
        </p:nvCxnSpPr>
        <p:spPr>
          <a:xfrm flipH="1">
            <a:off x="6634072" y="5656898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432692" y="590954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056756" y="3302130"/>
            <a:ext cx="262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r>
              <a:rPr kumimoji="1" lang="en-US" altLang="zh-TW" b="1" dirty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31" grpId="0"/>
      <p:bldP spid="33" grpId="0"/>
      <p:bldP spid="38" grpId="0"/>
      <p:bldP spid="45" grpId="0"/>
      <p:bldP spid="47" grpId="0"/>
      <p:bldP spid="59" grpId="0" animBg="1"/>
      <p:bldP spid="61" grpId="0"/>
      <p:bldP spid="62" grpId="0" animBg="1"/>
      <p:bldP spid="63" grpId="0"/>
      <p:bldP spid="64" grpId="0" animBg="1"/>
      <p:bldP spid="67" grpId="0" animBg="1"/>
      <p:bldP spid="68" grpId="0"/>
      <p:bldP spid="69" grpId="0" animBg="1"/>
      <p:bldP spid="70" grpId="0"/>
      <p:bldP spid="72" grpId="0" animBg="1"/>
      <p:bldP spid="73" grpId="0"/>
      <p:bldP spid="74" grpId="0" animBg="1"/>
      <p:bldP spid="75" grpId="0"/>
      <p:bldP spid="76" grpId="0" animBg="1"/>
      <p:bldP spid="79" grpId="0" animBg="1"/>
      <p:bldP spid="8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997496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Step 4: Calculate </a:t>
            </a:r>
            <a:r>
              <a:rPr lang="en-US" sz="2400" dirty="0" err="1">
                <a:latin typeface="+mj-lt"/>
              </a:rPr>
              <a:t>followpos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890007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{5}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Firstpos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  <a:latin typeface="+mj-lt"/>
              </a:rPr>
              <a:t>Lastpos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>
            <a:off x="3933206" y="2402197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340773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67972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Step 4: Calculate </a:t>
            </a:r>
            <a:r>
              <a:rPr lang="en-US" sz="2400" dirty="0" err="1">
                <a:latin typeface="+mj-lt"/>
              </a:rPr>
              <a:t>followpos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428207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249180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>
            <a:off x="3303526" y="293129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906145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10987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Step 4: Calculate </a:t>
            </a:r>
            <a:r>
              <a:rPr lang="en-US" sz="2400" dirty="0" err="1">
                <a:latin typeface="+mj-lt"/>
              </a:rPr>
              <a:t>followpos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057692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518791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17365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Firstpos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  <a:latin typeface="+mj-lt"/>
              </a:rPr>
              <a:t>Lastpos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5400000" flipH="1">
            <a:off x="2659380" y="345790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942844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11900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Step 4: Calculate </a:t>
            </a:r>
            <a:r>
              <a:rPr lang="en-US" sz="2400" dirty="0" err="1">
                <a:latin typeface="+mj-lt"/>
              </a:rPr>
              <a:t>followpos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496967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561106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286069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254434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862854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Firstpos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  <a:latin typeface="+mj-lt"/>
              </a:rPr>
              <a:t>Lastpos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4" idx="2"/>
          </p:cNvCxnSpPr>
          <p:nvPr/>
        </p:nvCxnSpPr>
        <p:spPr>
          <a:xfrm rot="5400000" flipH="1">
            <a:off x="2040595" y="4151377"/>
            <a:ext cx="45311" cy="512249"/>
          </a:xfrm>
          <a:prstGeom prst="curvedConnector4">
            <a:avLst>
              <a:gd name="adj1" fmla="val -504513"/>
              <a:gd name="adj2" fmla="val 90907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E47A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1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92399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12483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51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Step 4: Calculate </a:t>
            </a:r>
            <a:r>
              <a:rPr lang="en-US" sz="2400" dirty="0" err="1">
                <a:latin typeface="+mj-lt"/>
              </a:rPr>
              <a:t>followpos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03267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20578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884044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428877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262367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80952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6459914" y="3824065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94506" y="2686573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1,2,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94506" y="3079752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1,2,</a:t>
            </a:r>
          </a:p>
        </p:txBody>
      </p:sp>
      <p:sp>
        <p:nvSpPr>
          <p:cNvPr id="72" name="Rectangle 71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Firstpos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  <a:latin typeface="+mj-lt"/>
              </a:rPr>
              <a:t>Lastpos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E47A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62" grpId="0"/>
      <p:bldP spid="67" grpId="0"/>
      <p:bldP spid="68" grpId="0"/>
      <p:bldP spid="69" grpId="0" animBg="1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Token, Pattern &amp;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 total = sum + 45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Tokens: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total 		</a:t>
            </a:r>
          </a:p>
          <a:p>
            <a:pPr marL="0" indent="0">
              <a:buNone/>
            </a:pPr>
            <a:r>
              <a:rPr lang="en-US" sz="2600" dirty="0"/>
              <a:t>	= 	</a:t>
            </a:r>
          </a:p>
          <a:p>
            <a:pPr marL="0" indent="0">
              <a:buNone/>
            </a:pPr>
            <a:r>
              <a:rPr lang="en-US" sz="2600" dirty="0"/>
              <a:t>	sum 	</a:t>
            </a:r>
          </a:p>
          <a:p>
            <a:pPr marL="0" indent="0">
              <a:buNone/>
            </a:pPr>
            <a:r>
              <a:rPr lang="en-US" sz="2600" dirty="0"/>
              <a:t>	+ 	</a:t>
            </a:r>
          </a:p>
          <a:p>
            <a:pPr marL="0" indent="0">
              <a:buNone/>
            </a:pPr>
            <a:r>
              <a:rPr lang="en-US" sz="2600" dirty="0"/>
              <a:t>	45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Lexemes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/>
              <a:t>Lexemes of identifier: total, sum</a:t>
            </a:r>
          </a:p>
          <a:p>
            <a:pPr marL="0" indent="0">
              <a:buNone/>
            </a:pPr>
            <a:r>
              <a:rPr lang="en-US" dirty="0"/>
              <a:t>	Lexemes of operator: =, +</a:t>
            </a:r>
          </a:p>
          <a:p>
            <a:pPr marL="0" indent="0">
              <a:buNone/>
            </a:pPr>
            <a:r>
              <a:rPr lang="en-US" dirty="0"/>
              <a:t>	Lexemes of constant: 45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6771" y="1833354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Identifier1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758571" y="1985754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92003" y="2285798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Operator1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753803" y="2438198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72947" y="2809682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Identifier2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1734747" y="2962082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87235" y="3295457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49035" y="3447857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72951" y="3738374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34751" y="3890774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4112119" y="1515356"/>
            <a:ext cx="666732" cy="274320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8414" y="2625014"/>
            <a:ext cx="1416854" cy="523883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13086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1" y="863444"/>
                <a:ext cx="6285662" cy="55905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Initial state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𝑖𝑟𝑠𝑡𝑝𝑜𝑠</m:t>
                    </m:r>
                  </m:oMath>
                </a14:m>
                <a:r>
                  <a:rPr lang="en-US" dirty="0">
                    <a:latin typeface="+mj-lt"/>
                  </a:rPr>
                  <a:t> of root = {1,2,3} ----- A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+mj-lt"/>
                  </a:rPr>
                  <a:t>State A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+mj-lt"/>
                  </a:rPr>
                  <a:t>δ</a:t>
                </a:r>
                <a:r>
                  <a:rPr lang="en-US" dirty="0">
                    <a:latin typeface="+mj-lt"/>
                  </a:rPr>
                  <a:t>( (1,2,3),a) = </a:t>
                </a:r>
                <a:r>
                  <a:rPr lang="en-US" dirty="0" err="1">
                    <a:latin typeface="+mj-lt"/>
                  </a:rPr>
                  <a:t>followpos</a:t>
                </a:r>
                <a:r>
                  <a:rPr lang="en-US" dirty="0">
                    <a:latin typeface="+mj-lt"/>
                  </a:rPr>
                  <a:t>(1) U followpos(3)</a:t>
                </a:r>
              </a:p>
              <a:p>
                <a:pPr marL="0" indent="0" defTabSz="742950">
                  <a:buNone/>
                </a:pPr>
                <a:r>
                  <a:rPr lang="en-US" dirty="0">
                    <a:latin typeface="+mj-lt"/>
                  </a:rPr>
                  <a:t>		=(1,2,3) U (4) = {1,2,3,4} ----- B</a:t>
                </a:r>
              </a:p>
              <a:p>
                <a:pPr marL="0" indent="0" defTabSz="74295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+mj-lt"/>
                  </a:rPr>
                  <a:t>δ</a:t>
                </a:r>
                <a:r>
                  <a:rPr lang="en-US" dirty="0">
                    <a:latin typeface="+mj-lt"/>
                  </a:rPr>
                  <a:t>( (1,2,3),b) = </a:t>
                </a:r>
                <a:r>
                  <a:rPr lang="en-US" dirty="0" err="1">
                    <a:latin typeface="+mj-lt"/>
                  </a:rPr>
                  <a:t>followpos</a:t>
                </a:r>
                <a:r>
                  <a:rPr lang="en-US" dirty="0">
                    <a:latin typeface="+mj-lt"/>
                  </a:rPr>
                  <a:t>(2) </a:t>
                </a:r>
              </a:p>
              <a:p>
                <a:pPr marL="0" indent="0" defTabSz="742950">
                  <a:buNone/>
                </a:pPr>
                <a:r>
                  <a:rPr lang="en-US" dirty="0">
                    <a:latin typeface="+mj-lt"/>
                  </a:rPr>
                  <a:t>		=(1,2,3) ----- 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1" y="863444"/>
                <a:ext cx="6285662" cy="5590565"/>
              </a:xfrm>
              <a:blipFill rotWithShape="0">
                <a:blip r:embed="rId2"/>
                <a:stretch>
                  <a:fillRect l="-1552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36325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622172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174824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59805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423525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517572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7628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6074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A={1,2,3}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9210"/>
              </p:ext>
            </p:extLst>
          </p:nvPr>
        </p:nvGraphicFramePr>
        <p:xfrm>
          <a:off x="6419371" y="4711284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B={1,2,3,4}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913077" y="4441582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99534" y="44345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State B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(1,2,3,4),a)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(1,2,3,4),b) = </a:t>
            </a:r>
            <a:r>
              <a:rPr lang="en-US" dirty="0" err="1"/>
              <a:t>followpos</a:t>
            </a:r>
            <a:r>
              <a:rPr lang="en-US" dirty="0"/>
              <a:t>(2) U </a:t>
            </a:r>
            <a:r>
              <a:rPr lang="en-US" dirty="0" err="1"/>
              <a:t>followpos</a:t>
            </a:r>
            <a:r>
              <a:rPr lang="en-US" dirty="0"/>
              <a:t>(4)</a:t>
            </a:r>
          </a:p>
          <a:p>
            <a:pPr marL="0" indent="0" defTabSz="857250">
              <a:buNone/>
            </a:pPr>
            <a:r>
              <a:rPr lang="en-US" dirty="0"/>
              <a:t> 		=(1,2,3) U (5) = {1,2,3,5} ----- C</a:t>
            </a:r>
          </a:p>
          <a:p>
            <a:pPr marL="0" indent="0">
              <a:buNone/>
            </a:pPr>
            <a:r>
              <a:rPr lang="en-US" b="1" u="sng" dirty="0"/>
              <a:t>State C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(1,2,3,5),a)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(1,2,3,5),b) = </a:t>
            </a:r>
            <a:r>
              <a:rPr lang="en-US" dirty="0" err="1"/>
              <a:t>followpos</a:t>
            </a:r>
            <a:r>
              <a:rPr lang="en-US" dirty="0"/>
              <a:t>(2) U </a:t>
            </a:r>
            <a:r>
              <a:rPr lang="en-US" dirty="0" err="1"/>
              <a:t>followpos</a:t>
            </a:r>
            <a:r>
              <a:rPr lang="en-US" dirty="0"/>
              <a:t>(5)</a:t>
            </a:r>
          </a:p>
          <a:p>
            <a:pPr marL="0" indent="0" defTabSz="857250">
              <a:buNone/>
            </a:pPr>
            <a:r>
              <a:rPr lang="en-US" dirty="0"/>
              <a:t> 		=(1,2,3) U (6) = {1,2,3,6} ----- D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869950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716707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579065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902710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94778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631494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84657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48265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A={1,2,3}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00491"/>
              </p:ext>
            </p:extLst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B={1,2,3,4}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75411"/>
              </p:ext>
            </p:extLst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C={1,2,3,5}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67648" y="4810505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42382" y="47917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77168" y="51746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51902" y="51727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44839"/>
              </p:ext>
            </p:extLst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D={1,2,3,6}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State D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(1,2,3,6),a)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(1,2,3,6),b) = </a:t>
            </a:r>
            <a:r>
              <a:rPr lang="en-US" dirty="0" err="1"/>
              <a:t>followpos</a:t>
            </a:r>
            <a:r>
              <a:rPr lang="en-US" dirty="0"/>
              <a:t>(2) </a:t>
            </a:r>
          </a:p>
          <a:p>
            <a:pPr marL="0" indent="0" defTabSz="857250">
              <a:buNone/>
            </a:pPr>
            <a:r>
              <a:rPr lang="en-US" dirty="0"/>
              <a:t> 		=(1,2,3)  ----- A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0912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119565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728716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443560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75755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793283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1,2,3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7823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111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A={1,2,3}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9420"/>
              </p:ext>
            </p:extLst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B={1,2,3,4}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96932"/>
              </p:ext>
            </p:extLst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C={1,2,3,5}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9921"/>
              </p:ext>
            </p:extLst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D={1,2,3,6}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62880" y="55318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37614" y="55299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1878" y="47756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034367" y="47756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060695" y="47856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080823" y="4775679"/>
            <a:ext cx="548640" cy="54864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52362" y="500427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61752" y="5014261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170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89258" y="499044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05855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25452" y="498946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0245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49403" y="4844259"/>
            <a:ext cx="411480" cy="41148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27000000" flipV="1">
            <a:off x="2222698" y="499137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68239" y="56499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7332" y="527177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04484" y="540083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44097" y="3852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5400000" flipH="1">
            <a:off x="3783930" y="4749473"/>
            <a:ext cx="76937" cy="881308"/>
          </a:xfrm>
          <a:prstGeom prst="curvedConnector3">
            <a:avLst>
              <a:gd name="adj1" fmla="val -44569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>
            <a:off x="4220891" y="4262638"/>
            <a:ext cx="66955" cy="2011247"/>
          </a:xfrm>
          <a:prstGeom prst="curvedConnector3">
            <a:avLst>
              <a:gd name="adj1" fmla="val -125899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261161" y="470275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05866" y="403709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6997" y="6058715"/>
            <a:ext cx="2523418" cy="58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j-lt"/>
              </a:rPr>
              <a:t>DFA</a:t>
            </a:r>
          </a:p>
        </p:txBody>
      </p:sp>
      <p:cxnSp>
        <p:nvCxnSpPr>
          <p:cNvPr id="39" name="Curved Connector 38"/>
          <p:cNvCxnSpPr/>
          <p:nvPr/>
        </p:nvCxnSpPr>
        <p:spPr>
          <a:xfrm rot="16200000" flipV="1">
            <a:off x="3838169" y="3177986"/>
            <a:ext cx="12700" cy="3195381"/>
          </a:xfrm>
          <a:prstGeom prst="curvedConnector3">
            <a:avLst>
              <a:gd name="adj1" fmla="val 6524969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5" grpId="0"/>
      <p:bldP spid="27" grpId="0"/>
      <p:bldP spid="28" grpId="0" animBg="1"/>
      <p:bldP spid="30" grpId="0"/>
      <p:bldP spid="31" grpId="0"/>
      <p:bldP spid="32" grpId="0"/>
      <p:bldP spid="33" grpId="0"/>
      <p:bldP spid="37" grpId="0"/>
      <p:bldP spid="3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DFA for following regular expression: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(c | d)*c#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364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4881</TotalTime>
  <Words>7068</Words>
  <Application>Microsoft Office PowerPoint</Application>
  <PresentationFormat>Widescreen</PresentationFormat>
  <Paragraphs>1908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Calibri</vt:lpstr>
      <vt:lpstr>Roboto Condensed Light</vt:lpstr>
      <vt:lpstr>Wingdings 3</vt:lpstr>
      <vt:lpstr>Roboto Condensed</vt:lpstr>
      <vt:lpstr>Wingdings</vt:lpstr>
      <vt:lpstr>Times New Roman</vt:lpstr>
      <vt:lpstr>Arial</vt:lpstr>
      <vt:lpstr>Cambria Math</vt:lpstr>
      <vt:lpstr>VIdeo Lecture 16x9 Light Template (2)</vt:lpstr>
      <vt:lpstr>Unit – 2 Lexical Analyzer</vt:lpstr>
      <vt:lpstr>PowerPoint Presentation</vt:lpstr>
      <vt:lpstr>Interaction with Scanner &amp; Parser</vt:lpstr>
      <vt:lpstr>Interaction of scanner &amp; parser</vt:lpstr>
      <vt:lpstr>Why to separate lexical analysis &amp; parsing?</vt:lpstr>
      <vt:lpstr>Token, Pattern &amp; Lexemes</vt:lpstr>
      <vt:lpstr>Token, Pattern &amp; Lexemes</vt:lpstr>
      <vt:lpstr>Example: Token, Pattern &amp; Lexemes</vt:lpstr>
      <vt:lpstr>Input buffering</vt:lpstr>
      <vt:lpstr>Input buffering</vt:lpstr>
      <vt:lpstr>Buffer pairs</vt:lpstr>
      <vt:lpstr>Buffer pairs</vt:lpstr>
      <vt:lpstr>Sentinels </vt:lpstr>
      <vt:lpstr>Sentinels </vt:lpstr>
      <vt:lpstr>Specification of tokens</vt:lpstr>
      <vt:lpstr>Strings and languages</vt:lpstr>
      <vt:lpstr>Exercise</vt:lpstr>
      <vt:lpstr>Operations on languages</vt:lpstr>
      <vt:lpstr>Regular Expression &amp; Regular Definition</vt:lpstr>
      <vt:lpstr>Regular expression</vt:lpstr>
      <vt:lpstr>Rules to define regular expression</vt:lpstr>
      <vt:lpstr>Regular expression</vt:lpstr>
      <vt:lpstr>Regular expression</vt:lpstr>
      <vt:lpstr>Precedence and associativity of operators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definition</vt:lpstr>
      <vt:lpstr>Regular definition example</vt:lpstr>
      <vt:lpstr>Transition Diagram</vt:lpstr>
      <vt:lpstr>Transition Diagram</vt:lpstr>
      <vt:lpstr>Transition Diagram : Relational operator</vt:lpstr>
      <vt:lpstr>Transition diagram : Unsigned number</vt:lpstr>
      <vt:lpstr>Hard coding &amp; automatic generation Lexical analyzers</vt:lpstr>
      <vt:lpstr>Hard coding and automatic generation lexical analyzers</vt:lpstr>
      <vt:lpstr>Finite Automata</vt:lpstr>
      <vt:lpstr>Finite Automata</vt:lpstr>
      <vt:lpstr>Types of finite automata</vt:lpstr>
      <vt:lpstr>Regular expression to NFA using Thompson's rule</vt:lpstr>
      <vt:lpstr>Regular expression to NFA using Thompson's rule</vt:lpstr>
      <vt:lpstr>Regular expression to NFA using Thompson's rule</vt:lpstr>
      <vt:lpstr>Regular expression to NFA using Thompson's rule</vt:lpstr>
      <vt:lpstr>Exercise</vt:lpstr>
      <vt:lpstr>Conversion from NFA to DFA using subset construction method</vt:lpstr>
      <vt:lpstr>Subset construction algorithm</vt:lpstr>
      <vt:lpstr>Subset construction algorithm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Exercise</vt:lpstr>
      <vt:lpstr>DFA optimization</vt:lpstr>
      <vt:lpstr>DFA optimization</vt:lpstr>
      <vt:lpstr>DFA optimization</vt:lpstr>
      <vt:lpstr>DFA optimization</vt:lpstr>
      <vt:lpstr>Conversion from regular expression to DFA</vt:lpstr>
      <vt:lpstr>Rules to compute nullable, firstpos, lastpos</vt:lpstr>
      <vt:lpstr>Rules to compute nullable, firstpos, lastpos</vt:lpstr>
      <vt:lpstr>Rules to compute followpos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393</cp:revision>
  <dcterms:created xsi:type="dcterms:W3CDTF">2020-05-01T05:09:15Z</dcterms:created>
  <dcterms:modified xsi:type="dcterms:W3CDTF">2020-08-27T05:34:54Z</dcterms:modified>
</cp:coreProperties>
</file>