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Helios" charset="1" panose="020B0504020202020204"/>
      <p:regular r:id="rId12"/>
    </p:embeddedFont>
    <p:embeddedFont>
      <p:font typeface="Klein Bold" charset="1" panose="02000503060000020004"/>
      <p:regular r:id="rId13"/>
    </p:embeddedFont>
    <p:embeddedFont>
      <p:font typeface="Canva Sans" charset="1" panose="020B0503030501040103"/>
      <p:regular r:id="rId14"/>
    </p:embeddedFont>
    <p:embeddedFont>
      <p:font typeface="Arial" charset="1" panose="020B0502020202020204"/>
      <p:regular r:id="rId15"/>
    </p:embeddedFont>
    <p:embeddedFont>
      <p:font typeface="Canva Sans Bold" charset="1" panose="020B0803030501040103"/>
      <p:regular r:id="rId16"/>
    </p:embeddedFont>
    <p:embeddedFont>
      <p:font typeface="Arial Bold" charset="1" panose="020B0802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125837"/>
            <a:ext cx="4702618" cy="618185"/>
            <a:chOff x="0" y="0"/>
            <a:chExt cx="6270157" cy="82424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85282" cy="824246"/>
            </a:xfrm>
            <a:custGeom>
              <a:avLst/>
              <a:gdLst/>
              <a:ahLst/>
              <a:cxnLst/>
              <a:rect r="r" b="b" t="t" l="l"/>
              <a:pathLst>
                <a:path h="824246" w="785282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1119714" y="116233"/>
              <a:ext cx="5150443" cy="5346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61"/>
                </a:lnSpc>
                <a:spcBef>
                  <a:spcPct val="0"/>
                </a:spcBef>
              </a:pPr>
              <a:r>
                <a:rPr lang="en-US" sz="2401">
                  <a:solidFill>
                    <a:srgbClr val="F4F4F4"/>
                  </a:solidFill>
                  <a:latin typeface="Helios"/>
                  <a:ea typeface="Helios"/>
                  <a:cs typeface="Helios"/>
                  <a:sym typeface="Helios"/>
                </a:rPr>
                <a:t>TEAM BITS &amp; BYTES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1434929"/>
            <a:ext cx="1817957" cy="1123828"/>
          </a:xfrm>
          <a:custGeom>
            <a:avLst/>
            <a:gdLst/>
            <a:ahLst/>
            <a:cxnLst/>
            <a:rect r="r" b="b" t="t" l="l"/>
            <a:pathLst>
              <a:path h="1123828" w="1817957">
                <a:moveTo>
                  <a:pt x="0" y="0"/>
                </a:moveTo>
                <a:lnTo>
                  <a:pt x="1817957" y="0"/>
                </a:lnTo>
                <a:lnTo>
                  <a:pt x="1817957" y="1123828"/>
                </a:lnTo>
                <a:lnTo>
                  <a:pt x="0" y="11238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731318" y="3544290"/>
            <a:ext cx="3094649" cy="2987743"/>
          </a:xfrm>
          <a:custGeom>
            <a:avLst/>
            <a:gdLst/>
            <a:ahLst/>
            <a:cxnLst/>
            <a:rect r="r" b="b" t="t" l="l"/>
            <a:pathLst>
              <a:path h="2987743" w="3094649">
                <a:moveTo>
                  <a:pt x="0" y="0"/>
                </a:moveTo>
                <a:lnTo>
                  <a:pt x="3094649" y="0"/>
                </a:lnTo>
                <a:lnTo>
                  <a:pt x="3094649" y="2987743"/>
                </a:lnTo>
                <a:lnTo>
                  <a:pt x="0" y="29877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144000" y="2962881"/>
            <a:ext cx="8115300" cy="4361239"/>
            <a:chOff x="0" y="0"/>
            <a:chExt cx="10820400" cy="581498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0"/>
              <a:ext cx="10820400" cy="4851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399"/>
                </a:lnSpc>
              </a:pPr>
              <a:r>
                <a:rPr lang="en-US" sz="11999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Banking System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5097858"/>
              <a:ext cx="10498974" cy="717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B&amp;B Banking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7259300" y="9452873"/>
            <a:ext cx="135211" cy="349416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1"/>
              </a:lnSpc>
              <a:spcBef>
                <a:spcPct val="0"/>
              </a:spcBef>
            </a:pPr>
            <a:r>
              <a:rPr lang="en-US" sz="20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69537" y="-796452"/>
            <a:ext cx="9129300" cy="9129300"/>
            <a:chOff x="0" y="0"/>
            <a:chExt cx="12172400" cy="12172400"/>
          </a:xfrm>
        </p:grpSpPr>
        <p:sp>
          <p:nvSpPr>
            <p:cNvPr name="Freeform 3" id="3"/>
            <p:cNvSpPr/>
            <p:nvPr/>
          </p:nvSpPr>
          <p:spPr>
            <a:xfrm flipH="false" flipV="false" rot="-1200957">
              <a:off x="1338327" y="1338327"/>
              <a:ext cx="9495746" cy="9495746"/>
            </a:xfrm>
            <a:custGeom>
              <a:avLst/>
              <a:gdLst/>
              <a:ahLst/>
              <a:cxnLst/>
              <a:rect r="r" b="b" t="t" l="l"/>
              <a:pathLst>
                <a:path h="9495746" w="9495746">
                  <a:moveTo>
                    <a:pt x="0" y="0"/>
                  </a:moveTo>
                  <a:lnTo>
                    <a:pt x="9495746" y="0"/>
                  </a:lnTo>
                  <a:lnTo>
                    <a:pt x="9495746" y="9495746"/>
                  </a:lnTo>
                  <a:lnTo>
                    <a:pt x="0" y="9495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214402" y="1214402"/>
              <a:ext cx="9495746" cy="9495746"/>
            </a:xfrm>
            <a:custGeom>
              <a:avLst/>
              <a:gdLst/>
              <a:ahLst/>
              <a:cxnLst/>
              <a:rect r="r" b="b" t="t" l="l"/>
              <a:pathLst>
                <a:path h="9495746" w="9495746">
                  <a:moveTo>
                    <a:pt x="0" y="0"/>
                  </a:moveTo>
                  <a:lnTo>
                    <a:pt x="9495746" y="0"/>
                  </a:lnTo>
                  <a:lnTo>
                    <a:pt x="9495746" y="9495746"/>
                  </a:lnTo>
                  <a:lnTo>
                    <a:pt x="0" y="9495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1757552" y="628982"/>
            <a:ext cx="6153270" cy="5624132"/>
            <a:chOff x="0" y="0"/>
            <a:chExt cx="5827155" cy="53260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816" y="5143"/>
              <a:ext cx="5815535" cy="5315784"/>
            </a:xfrm>
            <a:custGeom>
              <a:avLst/>
              <a:gdLst/>
              <a:ahLst/>
              <a:cxnLst/>
              <a:rect r="r" b="b" t="t" l="l"/>
              <a:pathLst>
                <a:path h="5315784" w="5815535">
                  <a:moveTo>
                    <a:pt x="5815523" y="4439081"/>
                  </a:moveTo>
                  <a:cubicBezTo>
                    <a:pt x="5815523" y="4923270"/>
                    <a:pt x="5371729" y="5315785"/>
                    <a:pt x="4824244" y="5315785"/>
                  </a:cubicBezTo>
                  <a:lnTo>
                    <a:pt x="991279" y="5315785"/>
                  </a:lnTo>
                  <a:cubicBezTo>
                    <a:pt x="443805" y="5315785"/>
                    <a:pt x="0" y="4923280"/>
                    <a:pt x="0" y="4439081"/>
                  </a:cubicBezTo>
                  <a:lnTo>
                    <a:pt x="0" y="876693"/>
                  </a:lnTo>
                  <a:cubicBezTo>
                    <a:pt x="0" y="392504"/>
                    <a:pt x="443794" y="0"/>
                    <a:pt x="991279" y="0"/>
                  </a:cubicBezTo>
                  <a:lnTo>
                    <a:pt x="4824255" y="0"/>
                  </a:lnTo>
                  <a:cubicBezTo>
                    <a:pt x="5371729" y="0"/>
                    <a:pt x="5815535" y="392504"/>
                    <a:pt x="5815535" y="876693"/>
                  </a:cubicBezTo>
                  <a:lnTo>
                    <a:pt x="5815535" y="4439081"/>
                  </a:lnTo>
                  <a:close/>
                </a:path>
              </a:pathLst>
            </a:custGeom>
            <a:blipFill>
              <a:blip r:embed="rId4"/>
              <a:stretch>
                <a:fillRect l="-99" t="-3168" r="-88" b="-318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628982"/>
            <a:ext cx="10196620" cy="4008493"/>
            <a:chOff x="0" y="0"/>
            <a:chExt cx="13595493" cy="534465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76200"/>
              <a:ext cx="13595493" cy="13800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366"/>
                </a:lnSpc>
              </a:pPr>
              <a:r>
                <a:rPr lang="en-US" sz="6435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About Project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942620"/>
              <a:ext cx="12274291" cy="34020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18"/>
                </a:lnSpc>
              </a:pPr>
              <a:r>
                <a:rPr lang="en-US" sz="2942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This project focuses on creating a simple banking system using C programming. The system allows users to perform various banking operations, including account management, secure login, and financial transactions.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0" y="4239462"/>
            <a:ext cx="6988413" cy="6988413"/>
            <a:chOff x="0" y="0"/>
            <a:chExt cx="9317885" cy="9317885"/>
          </a:xfrm>
        </p:grpSpPr>
        <p:sp>
          <p:nvSpPr>
            <p:cNvPr name="Freeform 11" id="11"/>
            <p:cNvSpPr/>
            <p:nvPr/>
          </p:nvSpPr>
          <p:spPr>
            <a:xfrm flipH="false" flipV="false" rot="-1200957">
              <a:off x="1024479" y="1024479"/>
              <a:ext cx="7268926" cy="7268926"/>
            </a:xfrm>
            <a:custGeom>
              <a:avLst/>
              <a:gdLst/>
              <a:ahLst/>
              <a:cxnLst/>
              <a:rect r="r" b="b" t="t" l="l"/>
              <a:pathLst>
                <a:path h="7268926" w="7268926">
                  <a:moveTo>
                    <a:pt x="0" y="0"/>
                  </a:moveTo>
                  <a:lnTo>
                    <a:pt x="7268926" y="0"/>
                  </a:lnTo>
                  <a:lnTo>
                    <a:pt x="7268926" y="7268926"/>
                  </a:lnTo>
                  <a:lnTo>
                    <a:pt x="0" y="72689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929616" y="929616"/>
              <a:ext cx="7268926" cy="7268926"/>
            </a:xfrm>
            <a:custGeom>
              <a:avLst/>
              <a:gdLst/>
              <a:ahLst/>
              <a:cxnLst/>
              <a:rect r="r" b="b" t="t" l="l"/>
              <a:pathLst>
                <a:path h="7268926" w="7268926">
                  <a:moveTo>
                    <a:pt x="0" y="0"/>
                  </a:moveTo>
                  <a:lnTo>
                    <a:pt x="7268926" y="0"/>
                  </a:lnTo>
                  <a:lnTo>
                    <a:pt x="7268926" y="7268926"/>
                  </a:lnTo>
                  <a:lnTo>
                    <a:pt x="0" y="72689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28700" y="6192460"/>
            <a:ext cx="4726012" cy="3065840"/>
            <a:chOff x="0" y="0"/>
            <a:chExt cx="4475540" cy="2903354"/>
          </a:xfrm>
        </p:grpSpPr>
        <p:sp>
          <p:nvSpPr>
            <p:cNvPr name="Freeform 14" id="14"/>
            <p:cNvSpPr/>
            <p:nvPr/>
          </p:nvSpPr>
          <p:spPr>
            <a:xfrm flipH="false" flipV="false" rot="-29999">
              <a:off x="-6225" y="-13656"/>
              <a:ext cx="4487998" cy="2930671"/>
            </a:xfrm>
            <a:custGeom>
              <a:avLst/>
              <a:gdLst/>
              <a:ahLst/>
              <a:cxnLst/>
              <a:rect r="r" b="b" t="t" l="l"/>
              <a:pathLst>
                <a:path h="2930671" w="4487998">
                  <a:moveTo>
                    <a:pt x="4468740" y="2455754"/>
                  </a:moveTo>
                  <a:cubicBezTo>
                    <a:pt x="4466437" y="2719686"/>
                    <a:pt x="4123727" y="2930672"/>
                    <a:pt x="3703248" y="2927002"/>
                  </a:cubicBezTo>
                  <a:lnTo>
                    <a:pt x="759455" y="2901312"/>
                  </a:lnTo>
                  <a:cubicBezTo>
                    <a:pt x="338985" y="2897643"/>
                    <a:pt x="0" y="2680714"/>
                    <a:pt x="2303" y="2416776"/>
                  </a:cubicBezTo>
                  <a:lnTo>
                    <a:pt x="19250" y="474912"/>
                  </a:lnTo>
                  <a:cubicBezTo>
                    <a:pt x="21553" y="210980"/>
                    <a:pt x="364263" y="0"/>
                    <a:pt x="784742" y="3670"/>
                  </a:cubicBezTo>
                  <a:lnTo>
                    <a:pt x="3728544" y="29360"/>
                  </a:lnTo>
                  <a:cubicBezTo>
                    <a:pt x="4149014" y="33029"/>
                    <a:pt x="4487999" y="249959"/>
                    <a:pt x="4485695" y="513890"/>
                  </a:cubicBezTo>
                  <a:lnTo>
                    <a:pt x="4468749" y="2455754"/>
                  </a:lnTo>
                  <a:close/>
                </a:path>
              </a:pathLst>
            </a:custGeom>
            <a:blipFill>
              <a:blip r:embed="rId5"/>
              <a:stretch>
                <a:fillRect l="-92" t="-1819" r="-137490" b="-154357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6477092" y="6237812"/>
            <a:ext cx="12093086" cy="3528480"/>
            <a:chOff x="0" y="0"/>
            <a:chExt cx="16124115" cy="4704640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76200"/>
              <a:ext cx="16124115" cy="16225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922"/>
                </a:lnSpc>
              </a:pPr>
              <a:r>
                <a:rPr lang="en-US" sz="7632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Importance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2295507"/>
              <a:ext cx="14557183" cy="24091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84"/>
                </a:lnSpc>
              </a:pPr>
              <a:r>
                <a:rPr lang="en-US" sz="348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 banking system is crucial for managing financial transactions, ensuring security, and providing users with a reliable way to handle their finances.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A2E3A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661800" y="-2862695"/>
            <a:ext cx="15978794" cy="15978794"/>
          </a:xfrm>
          <a:custGeom>
            <a:avLst/>
            <a:gdLst/>
            <a:ahLst/>
            <a:cxnLst/>
            <a:rect r="r" b="b" t="t" l="l"/>
            <a:pathLst>
              <a:path h="15978794" w="15978794">
                <a:moveTo>
                  <a:pt x="0" y="0"/>
                </a:moveTo>
                <a:lnTo>
                  <a:pt x="15978795" y="0"/>
                </a:lnTo>
                <a:lnTo>
                  <a:pt x="15978795" y="15978794"/>
                </a:lnTo>
                <a:lnTo>
                  <a:pt x="0" y="1597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986877"/>
            <a:ext cx="6278177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Key Features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261809" y="7351716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2" y="0"/>
                </a:lnTo>
                <a:lnTo>
                  <a:pt x="5764382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506063" y="901119"/>
            <a:ext cx="9482308" cy="9668155"/>
            <a:chOff x="0" y="0"/>
            <a:chExt cx="12643077" cy="1289087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12359549" cy="42826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63876" indent="-331938" lvl="1">
                <a:lnSpc>
                  <a:spcPts val="4304"/>
                </a:lnSpc>
                <a:buFont typeface="Arial"/>
                <a:buChar char="•"/>
              </a:pPr>
              <a:r>
                <a:rPr lang="en-US" sz="3074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Account Management:</a:t>
              </a:r>
            </a:p>
            <a:p>
              <a:pPr algn="l" marL="1327752" indent="-442584" lvl="2">
                <a:lnSpc>
                  <a:spcPts val="4304"/>
                </a:lnSpc>
                <a:buFont typeface="Arial"/>
                <a:buChar char="⚬"/>
              </a:pPr>
              <a:r>
                <a:rPr lang="en-US" sz="3074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Create new account holders, admin accounts. and  delete account holder accounts as needed.</a:t>
              </a:r>
            </a:p>
            <a:p>
              <a:pPr algn="l">
                <a:lnSpc>
                  <a:spcPts val="4304"/>
                </a:lnSpc>
              </a:pPr>
            </a:p>
            <a:p>
              <a:pPr algn="l">
                <a:lnSpc>
                  <a:spcPts val="4304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993404"/>
              <a:ext cx="12359549" cy="42826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63876" indent="-331938" lvl="1">
                <a:lnSpc>
                  <a:spcPts val="4304"/>
                </a:lnSpc>
                <a:buFont typeface="Arial"/>
                <a:buChar char="•"/>
              </a:pPr>
              <a:r>
                <a:rPr lang="en-US" sz="3074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Secure Login:</a:t>
              </a:r>
            </a:p>
            <a:p>
              <a:pPr algn="l" marL="1327752" indent="-442584" lvl="2">
                <a:lnSpc>
                  <a:spcPts val="4304"/>
                </a:lnSpc>
                <a:buFont typeface="Arial"/>
                <a:buChar char="⚬"/>
              </a:pPr>
              <a:r>
                <a:rPr lang="en-US" sz="3074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Implementation of secure login for both account holders and admins to protect sensitive information.</a:t>
              </a:r>
            </a:p>
            <a:p>
              <a:pPr algn="l">
                <a:lnSpc>
                  <a:spcPts val="4304"/>
                </a:lnSpc>
              </a:pPr>
            </a:p>
            <a:p>
              <a:pPr algn="l">
                <a:lnSpc>
                  <a:spcPts val="4304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283528" y="5913864"/>
              <a:ext cx="12359549" cy="42826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63876" indent="-331938" lvl="1">
                <a:lnSpc>
                  <a:spcPts val="4304"/>
                </a:lnSpc>
                <a:buFont typeface="Arial"/>
                <a:buChar char="•"/>
              </a:pPr>
              <a:r>
                <a:rPr lang="en-US" sz="3074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Financial Transactions:</a:t>
              </a:r>
            </a:p>
            <a:p>
              <a:pPr algn="l" marL="1327752" indent="-442584" lvl="2">
                <a:lnSpc>
                  <a:spcPts val="4304"/>
                </a:lnSpc>
                <a:buFont typeface="Arial"/>
                <a:buChar char="⚬"/>
              </a:pPr>
              <a:r>
                <a:rPr lang="en-US" sz="3074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Functions for depositing and withdrawing money from accounts and also transfer balance between accounts.</a:t>
              </a:r>
            </a:p>
            <a:p>
              <a:pPr algn="l">
                <a:lnSpc>
                  <a:spcPts val="4304"/>
                </a:lnSpc>
              </a:pPr>
            </a:p>
            <a:p>
              <a:pPr algn="l">
                <a:lnSpc>
                  <a:spcPts val="4304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283528" y="9328268"/>
              <a:ext cx="12359549" cy="35626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63876" indent="-331938" lvl="1">
                <a:lnSpc>
                  <a:spcPts val="4304"/>
                </a:lnSpc>
                <a:buFont typeface="Arial"/>
                <a:buChar char="•"/>
              </a:pPr>
              <a:r>
                <a:rPr lang="en-US" sz="3074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Account Details Viewing:</a:t>
              </a:r>
            </a:p>
            <a:p>
              <a:pPr algn="l" marL="1327752" indent="-442584" lvl="2">
                <a:lnSpc>
                  <a:spcPts val="4304"/>
                </a:lnSpc>
                <a:buFont typeface="Arial"/>
                <a:buChar char="⚬"/>
              </a:pPr>
              <a:r>
                <a:rPr lang="en-US" sz="3074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Admin functionalities to view account holders' details for management purposes.</a:t>
              </a:r>
            </a:p>
            <a:p>
              <a:pPr algn="l">
                <a:lnSpc>
                  <a:spcPts val="4304"/>
                </a:lnSpc>
              </a:pPr>
            </a:p>
            <a:p>
              <a:pPr algn="l">
                <a:lnSpc>
                  <a:spcPts val="4304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7447806" y="9506898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23386" y="-135165"/>
            <a:ext cx="9964614" cy="6649115"/>
          </a:xfrm>
          <a:custGeom>
            <a:avLst/>
            <a:gdLst/>
            <a:ahLst/>
            <a:cxnLst/>
            <a:rect r="r" b="b" t="t" l="l"/>
            <a:pathLst>
              <a:path h="6649115" w="9964614">
                <a:moveTo>
                  <a:pt x="0" y="0"/>
                </a:moveTo>
                <a:lnTo>
                  <a:pt x="9964614" y="0"/>
                </a:lnTo>
                <a:lnTo>
                  <a:pt x="9964614" y="6649115"/>
                </a:lnTo>
                <a:lnTo>
                  <a:pt x="0" y="66491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95801" y="7584801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661800" y="-2087359"/>
            <a:ext cx="15978794" cy="15978794"/>
          </a:xfrm>
          <a:custGeom>
            <a:avLst/>
            <a:gdLst/>
            <a:ahLst/>
            <a:cxnLst/>
            <a:rect r="r" b="b" t="t" l="l"/>
            <a:pathLst>
              <a:path h="15978794" w="15978794">
                <a:moveTo>
                  <a:pt x="0" y="0"/>
                </a:moveTo>
                <a:lnTo>
                  <a:pt x="15978795" y="0"/>
                </a:lnTo>
                <a:lnTo>
                  <a:pt x="15978795" y="15978794"/>
                </a:lnTo>
                <a:lnTo>
                  <a:pt x="0" y="159787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127076" y="382522"/>
            <a:ext cx="3439142" cy="2198215"/>
          </a:xfrm>
          <a:custGeom>
            <a:avLst/>
            <a:gdLst/>
            <a:ahLst/>
            <a:cxnLst/>
            <a:rect r="r" b="b" t="t" l="l"/>
            <a:pathLst>
              <a:path h="2198215" w="3439142">
                <a:moveTo>
                  <a:pt x="0" y="0"/>
                </a:moveTo>
                <a:lnTo>
                  <a:pt x="3439142" y="0"/>
                </a:lnTo>
                <a:lnTo>
                  <a:pt x="3439142" y="2198215"/>
                </a:lnTo>
                <a:lnTo>
                  <a:pt x="0" y="21982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359" t="-9418" r="-1367" b="-4652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62709" y="2580737"/>
            <a:ext cx="3484784" cy="3006643"/>
          </a:xfrm>
          <a:custGeom>
            <a:avLst/>
            <a:gdLst/>
            <a:ahLst/>
            <a:cxnLst/>
            <a:rect r="r" b="b" t="t" l="l"/>
            <a:pathLst>
              <a:path h="3006643" w="3484784">
                <a:moveTo>
                  <a:pt x="0" y="0"/>
                </a:moveTo>
                <a:lnTo>
                  <a:pt x="3484783" y="0"/>
                </a:lnTo>
                <a:lnTo>
                  <a:pt x="3484783" y="3006643"/>
                </a:lnTo>
                <a:lnTo>
                  <a:pt x="0" y="300664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814" r="-89443" b="-5356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4428" y="6723500"/>
            <a:ext cx="4068506" cy="2677675"/>
          </a:xfrm>
          <a:custGeom>
            <a:avLst/>
            <a:gdLst/>
            <a:ahLst/>
            <a:cxnLst/>
            <a:rect r="r" b="b" t="t" l="l"/>
            <a:pathLst>
              <a:path h="2677675" w="4068506">
                <a:moveTo>
                  <a:pt x="0" y="0"/>
                </a:moveTo>
                <a:lnTo>
                  <a:pt x="4068506" y="0"/>
                </a:lnTo>
                <a:lnTo>
                  <a:pt x="4068506" y="2677675"/>
                </a:lnTo>
                <a:lnTo>
                  <a:pt x="0" y="26776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981273" y="2778872"/>
            <a:ext cx="3484784" cy="2610373"/>
          </a:xfrm>
          <a:custGeom>
            <a:avLst/>
            <a:gdLst/>
            <a:ahLst/>
            <a:cxnLst/>
            <a:rect r="r" b="b" t="t" l="l"/>
            <a:pathLst>
              <a:path h="2610373" w="3484784">
                <a:moveTo>
                  <a:pt x="0" y="0"/>
                </a:moveTo>
                <a:lnTo>
                  <a:pt x="3484784" y="0"/>
                </a:lnTo>
                <a:lnTo>
                  <a:pt x="3484784" y="2610373"/>
                </a:lnTo>
                <a:lnTo>
                  <a:pt x="0" y="261037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266982" y="6723500"/>
            <a:ext cx="7754036" cy="1748532"/>
          </a:xfrm>
          <a:custGeom>
            <a:avLst/>
            <a:gdLst/>
            <a:ahLst/>
            <a:cxnLst/>
            <a:rect r="r" b="b" t="t" l="l"/>
            <a:pathLst>
              <a:path h="1748532" w="7754036">
                <a:moveTo>
                  <a:pt x="0" y="0"/>
                </a:moveTo>
                <a:lnTo>
                  <a:pt x="7754036" y="0"/>
                </a:lnTo>
                <a:lnTo>
                  <a:pt x="7754036" y="1748531"/>
                </a:lnTo>
                <a:lnTo>
                  <a:pt x="0" y="174853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393440" y="6723500"/>
            <a:ext cx="4529391" cy="2466500"/>
          </a:xfrm>
          <a:custGeom>
            <a:avLst/>
            <a:gdLst/>
            <a:ahLst/>
            <a:cxnLst/>
            <a:rect r="r" b="b" t="t" l="l"/>
            <a:pathLst>
              <a:path h="2466500" w="4529391">
                <a:moveTo>
                  <a:pt x="0" y="0"/>
                </a:moveTo>
                <a:lnTo>
                  <a:pt x="4529391" y="0"/>
                </a:lnTo>
                <a:lnTo>
                  <a:pt x="4529391" y="2466500"/>
                </a:lnTo>
                <a:lnTo>
                  <a:pt x="0" y="24665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flipH="true" flipV="true">
            <a:off x="7042324" y="4505062"/>
            <a:ext cx="180432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 flipV="true">
            <a:off x="8846647" y="4486012"/>
            <a:ext cx="1968078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>
            <a:off x="8846647" y="3732331"/>
            <a:ext cx="0" cy="74415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4" id="14"/>
          <p:cNvSpPr/>
          <p:nvPr/>
        </p:nvSpPr>
        <p:spPr>
          <a:xfrm>
            <a:off x="4323347" y="7616811"/>
            <a:ext cx="879886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>
            <a:off x="4794958" y="6288563"/>
            <a:ext cx="0" cy="130920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>
            <a:off x="14466057" y="4084058"/>
            <a:ext cx="11920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5658135" y="4084058"/>
            <a:ext cx="0" cy="263944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8" id="18"/>
          <p:cNvSpPr txBox="true"/>
          <p:nvPr/>
        </p:nvSpPr>
        <p:spPr>
          <a:xfrm rot="0">
            <a:off x="7718485" y="2750297"/>
            <a:ext cx="2256323" cy="35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0486" indent="-235243" lvl="1">
              <a:lnSpc>
                <a:spcPts val="2832"/>
              </a:lnSpc>
              <a:spcBef>
                <a:spcPct val="0"/>
              </a:spcBef>
              <a:buAutoNum type="arabicPeriod" startAt="1"/>
            </a:pPr>
            <a:r>
              <a:rPr lang="en-US" b="true" sz="2179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landing page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92574" y="6003266"/>
            <a:ext cx="1804768" cy="285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7"/>
              </a:lnSpc>
              <a:spcBef>
                <a:spcPct val="0"/>
              </a:spcBef>
            </a:pPr>
            <a:r>
              <a:rPr lang="en-US" b="true" sz="1752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2. Admin profile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308757" y="5512031"/>
            <a:ext cx="2737296" cy="250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8"/>
              </a:lnSpc>
              <a:spcBef>
                <a:spcPct val="0"/>
              </a:spcBef>
            </a:pPr>
            <a:r>
              <a:rPr lang="en-US" b="true" sz="1521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3. Account holder profile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60936" y="9649573"/>
            <a:ext cx="2101773" cy="263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7"/>
              </a:lnSpc>
              <a:spcBef>
                <a:spcPct val="0"/>
              </a:spcBef>
            </a:pPr>
            <a:r>
              <a:rPr lang="en-US" b="true" sz="1606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4. Account creation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261210" y="8786356"/>
            <a:ext cx="3765580" cy="274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8"/>
              </a:lnSpc>
              <a:spcBef>
                <a:spcPct val="0"/>
              </a:spcBef>
            </a:pPr>
            <a:r>
              <a:rPr lang="en-US" b="true" sz="1621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5. Account holder details viewing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606427" y="9382125"/>
            <a:ext cx="2103417" cy="286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8"/>
              </a:lnSpc>
              <a:spcBef>
                <a:spcPct val="0"/>
              </a:spcBef>
            </a:pPr>
            <a:r>
              <a:rPr lang="en-US" b="true" sz="1760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6. Balance transfer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7769091" y="9563408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12338" y="-7228893"/>
            <a:ext cx="29642354" cy="35349503"/>
            <a:chOff x="0" y="0"/>
            <a:chExt cx="39523139" cy="471326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05484" cy="15316880"/>
            </a:xfrm>
            <a:custGeom>
              <a:avLst/>
              <a:gdLst/>
              <a:ahLst/>
              <a:cxnLst/>
              <a:rect r="r" b="b" t="t" l="l"/>
              <a:pathLst>
                <a:path h="15316880" w="15205484">
                  <a:moveTo>
                    <a:pt x="0" y="0"/>
                  </a:moveTo>
                  <a:lnTo>
                    <a:pt x="15205484" y="0"/>
                  </a:lnTo>
                  <a:lnTo>
                    <a:pt x="15205484" y="15316880"/>
                  </a:lnTo>
                  <a:lnTo>
                    <a:pt x="0" y="15316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1731387" y="9651324"/>
              <a:ext cx="9412291" cy="6280565"/>
            </a:xfrm>
            <a:custGeom>
              <a:avLst/>
              <a:gdLst/>
              <a:ahLst/>
              <a:cxnLst/>
              <a:rect r="r" b="b" t="t" l="l"/>
              <a:pathLst>
                <a:path h="6280565" w="9412291">
                  <a:moveTo>
                    <a:pt x="0" y="0"/>
                  </a:moveTo>
                  <a:lnTo>
                    <a:pt x="9412291" y="0"/>
                  </a:lnTo>
                  <a:lnTo>
                    <a:pt x="9412291" y="6280565"/>
                  </a:lnTo>
                  <a:lnTo>
                    <a:pt x="0" y="62805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5" id="5"/>
            <p:cNvGrpSpPr/>
            <p:nvPr/>
          </p:nvGrpSpPr>
          <p:grpSpPr>
            <a:xfrm rot="-851681">
              <a:off x="7895072" y="19694416"/>
              <a:ext cx="29100227" cy="24240363"/>
              <a:chOff x="0" y="0"/>
              <a:chExt cx="5748193" cy="478822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5748193" cy="4788220"/>
              </a:xfrm>
              <a:custGeom>
                <a:avLst/>
                <a:gdLst/>
                <a:ahLst/>
                <a:cxnLst/>
                <a:rect r="r" b="b" t="t" l="l"/>
                <a:pathLst>
                  <a:path h="4788220" w="5748193">
                    <a:moveTo>
                      <a:pt x="0" y="0"/>
                    </a:moveTo>
                    <a:lnTo>
                      <a:pt x="5748193" y="0"/>
                    </a:lnTo>
                    <a:lnTo>
                      <a:pt x="5748193" y="4788220"/>
                    </a:lnTo>
                    <a:lnTo>
                      <a:pt x="0" y="478822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27DDDF">
                      <a:alpha val="0"/>
                    </a:srgbClr>
                  </a:gs>
                  <a:gs pos="100000">
                    <a:srgbClr val="27DDDF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19050"/>
                <a:ext cx="5748193" cy="476917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387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11519346" y="13167383"/>
              <a:ext cx="17523498" cy="41275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6948" indent="-258474" lvl="1">
                <a:lnSpc>
                  <a:spcPts val="4118"/>
                </a:lnSpc>
                <a:buFont typeface="Arial"/>
                <a:buChar char="•"/>
              </a:pPr>
              <a:r>
                <a:rPr lang="en-US" sz="2394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Successfully developed a functional banking system using C.</a:t>
              </a:r>
            </a:p>
            <a:p>
              <a:pPr algn="l" marL="516948" indent="-258474" lvl="1">
                <a:lnSpc>
                  <a:spcPts val="4118"/>
                </a:lnSpc>
                <a:buFont typeface="Arial"/>
                <a:buChar char="•"/>
              </a:pPr>
              <a:r>
                <a:rPr lang="en-US" sz="2394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Implemented key features like user authentication, deposits, withdrawals, and admin controls.</a:t>
              </a:r>
            </a:p>
            <a:p>
              <a:pPr algn="l" marL="516948" indent="-258474" lvl="1">
                <a:lnSpc>
                  <a:spcPts val="4118"/>
                </a:lnSpc>
                <a:buFont typeface="Arial"/>
                <a:buChar char="•"/>
              </a:pPr>
              <a:r>
                <a:rPr lang="en-US" sz="2394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Enhanced our programming, debugging, and system design skills.</a:t>
              </a:r>
            </a:p>
            <a:p>
              <a:pPr algn="l" marL="516948" indent="-258474" lvl="1">
                <a:lnSpc>
                  <a:spcPts val="4118"/>
                </a:lnSpc>
                <a:buFont typeface="Arial"/>
                <a:buChar char="•"/>
              </a:pPr>
              <a:r>
                <a:rPr lang="en-US" sz="2394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Overcame challenges through teamwork and problem-solving.</a:t>
              </a:r>
            </a:p>
            <a:p>
              <a:pPr algn="ctr">
                <a:lnSpc>
                  <a:spcPts val="4118"/>
                </a:lnSpc>
              </a:pPr>
            </a:p>
            <a:p>
              <a:pPr algn="ctr">
                <a:lnSpc>
                  <a:spcPts val="4118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5950352" y="16367397"/>
              <a:ext cx="6116197" cy="147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363"/>
                </a:lnSpc>
              </a:pPr>
              <a:r>
                <a:rPr lang="en-US" sz="6688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Thank You!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2184979" y="18374256"/>
              <a:ext cx="13646944" cy="1401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32"/>
                </a:lnSpc>
              </a:pPr>
              <a:r>
                <a:rPr lang="en-US" sz="2179" b="true">
                  <a:solidFill>
                    <a:srgbClr val="000000"/>
                  </a:solidFill>
                  <a:latin typeface="Klein Bold"/>
                  <a:ea typeface="Klein Bold"/>
                  <a:cs typeface="Klein Bold"/>
                  <a:sym typeface="Klein Bold"/>
                </a:rPr>
                <a:t>Special Thanks to our team members for their dedication and hard work!</a:t>
              </a:r>
            </a:p>
            <a:p>
              <a:pPr algn="ctr">
                <a:lnSpc>
                  <a:spcPts val="2832"/>
                </a:lnSpc>
              </a:pPr>
            </a:p>
            <a:p>
              <a:pPr algn="ctr">
                <a:lnSpc>
                  <a:spcPts val="2832"/>
                </a:lnSpc>
                <a:spcBef>
                  <a:spcPct val="0"/>
                </a:spcBef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4886117" y="19152483"/>
              <a:ext cx="7687866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Team Bits &amp; Bytes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6162720" y="20643251"/>
              <a:ext cx="4369057" cy="1871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470486" indent="-235243" lvl="1">
                <a:lnSpc>
                  <a:spcPts val="2832"/>
                </a:lnSpc>
                <a:buFont typeface="Arial"/>
                <a:buChar char="•"/>
              </a:pPr>
              <a:r>
                <a:rPr lang="en-US" b="true" sz="2179">
                  <a:solidFill>
                    <a:srgbClr val="000000"/>
                  </a:solidFill>
                  <a:latin typeface="Klein Bold"/>
                  <a:ea typeface="Klein Bold"/>
                  <a:cs typeface="Klein Bold"/>
                  <a:sym typeface="Klein Bold"/>
                </a:rPr>
                <a:t>Safal Gautam</a:t>
              </a:r>
            </a:p>
            <a:p>
              <a:pPr algn="ctr" marL="470486" indent="-235243" lvl="1">
                <a:lnSpc>
                  <a:spcPts val="2832"/>
                </a:lnSpc>
                <a:buFont typeface="Arial"/>
                <a:buChar char="•"/>
              </a:pPr>
              <a:r>
                <a:rPr lang="en-US" b="true" sz="2179">
                  <a:solidFill>
                    <a:srgbClr val="000000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Pratik Dahal</a:t>
              </a:r>
            </a:p>
            <a:p>
              <a:pPr algn="ctr" marL="470486" indent="-235243" lvl="1">
                <a:lnSpc>
                  <a:spcPts val="2832"/>
                </a:lnSpc>
                <a:buFont typeface="Arial"/>
                <a:buChar char="•"/>
              </a:pPr>
              <a:r>
                <a:rPr lang="en-US" b="true" sz="2179">
                  <a:solidFill>
                    <a:srgbClr val="000000"/>
                  </a:solidFill>
                  <a:latin typeface="Klein Bold"/>
                  <a:ea typeface="Klein Bold"/>
                  <a:cs typeface="Klein Bold"/>
                  <a:sym typeface="Klein Bold"/>
                </a:rPr>
                <a:t>Shekhar Limbu</a:t>
              </a:r>
            </a:p>
            <a:p>
              <a:pPr algn="ctr" marL="470486" indent="-235243" lvl="1">
                <a:lnSpc>
                  <a:spcPts val="2832"/>
                </a:lnSpc>
                <a:buFont typeface="Arial"/>
                <a:buChar char="•"/>
              </a:pPr>
              <a:r>
                <a:rPr lang="en-US" b="true" sz="2179">
                  <a:solidFill>
                    <a:srgbClr val="000000"/>
                  </a:solidFill>
                  <a:latin typeface="Klein Bold"/>
                  <a:ea typeface="Klein Bold"/>
                  <a:cs typeface="Klein Bold"/>
                  <a:sym typeface="Klein Bold"/>
                </a:rPr>
                <a:t>Rupesh Thapa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573601" y="990600"/>
            <a:ext cx="9558399" cy="150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48"/>
              </a:lnSpc>
            </a:pPr>
            <a:r>
              <a:rPr lang="en-US" b="true" sz="9662" spc="-40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</a:t>
            </a:r>
            <a:r>
              <a:rPr lang="en-US" b="true" sz="9662" spc="-40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onclusion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862923" y="-5406196"/>
            <a:ext cx="25150923" cy="17010547"/>
            <a:chOff x="0" y="0"/>
            <a:chExt cx="33534564" cy="226807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7369190" y="6763490"/>
              <a:ext cx="16165373" cy="10786713"/>
            </a:xfrm>
            <a:custGeom>
              <a:avLst/>
              <a:gdLst/>
              <a:ahLst/>
              <a:cxnLst/>
              <a:rect r="r" b="b" t="t" l="l"/>
              <a:pathLst>
                <a:path h="10786713" w="16165373">
                  <a:moveTo>
                    <a:pt x="0" y="0"/>
                  </a:moveTo>
                  <a:lnTo>
                    <a:pt x="16165374" y="0"/>
                  </a:lnTo>
                  <a:lnTo>
                    <a:pt x="16165374" y="10786713"/>
                  </a:lnTo>
                  <a:lnTo>
                    <a:pt x="0" y="107867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416523" cy="14416523"/>
            </a:xfrm>
            <a:custGeom>
              <a:avLst/>
              <a:gdLst/>
              <a:ahLst/>
              <a:cxnLst/>
              <a:rect r="r" b="b" t="t" l="l"/>
              <a:pathLst>
                <a:path h="14416523" w="14416523">
                  <a:moveTo>
                    <a:pt x="0" y="0"/>
                  </a:moveTo>
                  <a:lnTo>
                    <a:pt x="14416523" y="0"/>
                  </a:lnTo>
                  <a:lnTo>
                    <a:pt x="14416523" y="14416523"/>
                  </a:lnTo>
                  <a:lnTo>
                    <a:pt x="0" y="144165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11829128" y="10948528"/>
              <a:ext cx="19474458" cy="5279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55767" indent="-327884" lvl="1">
                <a:lnSpc>
                  <a:spcPts val="3948"/>
                </a:lnSpc>
                <a:buFont typeface="Arial"/>
                <a:buChar char="•"/>
              </a:pPr>
              <a:r>
                <a:rPr lang="en-US" b="true" sz="3037">
                  <a:solidFill>
                    <a:srgbClr val="000000"/>
                  </a:solidFill>
                  <a:latin typeface="Klein Bold"/>
                  <a:ea typeface="Klein Bold"/>
                  <a:cs typeface="Klein Bold"/>
                  <a:sym typeface="Klein Bold"/>
                </a:rPr>
                <a:t>Why did we choose banking system as our project?</a:t>
              </a:r>
            </a:p>
            <a:p>
              <a:pPr algn="l" marL="655767" indent="-327884" lvl="1">
                <a:lnSpc>
                  <a:spcPts val="3948"/>
                </a:lnSpc>
                <a:buFont typeface="Arial"/>
                <a:buChar char="•"/>
              </a:pPr>
              <a:r>
                <a:rPr lang="en-US" b="true" sz="3037">
                  <a:solidFill>
                    <a:srgbClr val="000000"/>
                  </a:solidFill>
                  <a:latin typeface="Klein Bold"/>
                  <a:ea typeface="Klein Bold"/>
                  <a:cs typeface="Klein Bold"/>
                  <a:sym typeface="Klein Bold"/>
                </a:rPr>
                <a:t>What kind of problems and consequences we faced during our project?</a:t>
              </a:r>
            </a:p>
            <a:p>
              <a:pPr algn="l" marL="655767" indent="-327884" lvl="1">
                <a:lnSpc>
                  <a:spcPts val="3948"/>
                </a:lnSpc>
                <a:buFont typeface="Arial"/>
                <a:buChar char="•"/>
              </a:pPr>
              <a:r>
                <a:rPr lang="en-US" b="true" sz="3037">
                  <a:solidFill>
                    <a:srgbClr val="000000"/>
                  </a:solidFill>
                  <a:latin typeface="Klein Bold"/>
                  <a:ea typeface="Klein Bold"/>
                  <a:cs typeface="Klein Bold"/>
                  <a:sym typeface="Klein Bold"/>
                </a:rPr>
                <a:t>How did we change font color and background color?</a:t>
              </a:r>
            </a:p>
            <a:p>
              <a:pPr algn="l" marL="655767" indent="-327884" lvl="1">
                <a:lnSpc>
                  <a:spcPts val="3948"/>
                </a:lnSpc>
                <a:buFont typeface="Arial"/>
                <a:buChar char="•"/>
              </a:pPr>
              <a:r>
                <a:rPr lang="en-US" b="true" sz="3037">
                  <a:solidFill>
                    <a:srgbClr val="000000"/>
                  </a:solidFill>
                  <a:latin typeface="Klein Bold"/>
                  <a:ea typeface="Klein Bold"/>
                  <a:cs typeface="Klein Bold"/>
                  <a:sym typeface="Klein Bold"/>
                </a:rPr>
                <a:t>Explain password masking.</a:t>
              </a:r>
            </a:p>
            <a:p>
              <a:pPr algn="l" marL="655767" indent="-327884" lvl="1">
                <a:lnSpc>
                  <a:spcPts val="3948"/>
                </a:lnSpc>
                <a:buFont typeface="Arial"/>
                <a:buChar char="•"/>
              </a:pPr>
              <a:r>
                <a:rPr lang="en-US" b="true" sz="3037">
                  <a:solidFill>
                    <a:srgbClr val="000000"/>
                  </a:solidFill>
                  <a:latin typeface="Klein Bold"/>
                  <a:ea typeface="Klein Bold"/>
                  <a:cs typeface="Klein Bold"/>
                  <a:sym typeface="Klein Bold"/>
                </a:rPr>
                <a:t>Explain headerfile used in project.</a:t>
              </a:r>
            </a:p>
            <a:p>
              <a:pPr algn="l" marL="655767" indent="-327884" lvl="1">
                <a:lnSpc>
                  <a:spcPts val="3948"/>
                </a:lnSpc>
                <a:buFont typeface="Arial"/>
                <a:buChar char="•"/>
              </a:pPr>
              <a:r>
                <a:rPr lang="en-US" b="true" sz="3037">
                  <a:solidFill>
                    <a:srgbClr val="000000"/>
                  </a:solidFill>
                  <a:latin typeface="Klein Bold"/>
                  <a:ea typeface="Klein Bold"/>
                  <a:cs typeface="Klein Bold"/>
                  <a:sym typeface="Klein Bold"/>
                </a:rPr>
                <a:t>How did we create header file “Utilities.h”?</a:t>
              </a:r>
            </a:p>
            <a:p>
              <a:pPr algn="l" marL="655767" indent="-327884" lvl="1">
                <a:lnSpc>
                  <a:spcPts val="3948"/>
                </a:lnSpc>
                <a:buFont typeface="Arial"/>
                <a:buChar char="•"/>
              </a:pPr>
              <a:r>
                <a:rPr lang="en-US" b="true" sz="3037">
                  <a:solidFill>
                    <a:srgbClr val="000000"/>
                  </a:solidFill>
                  <a:latin typeface="Klein Bold"/>
                  <a:ea typeface="Klein Bold"/>
                  <a:cs typeface="Klein Bold"/>
                  <a:sym typeface="Klein Bold"/>
                </a:rPr>
                <a:t>Explain why is project for all O.S.</a:t>
              </a:r>
            </a:p>
            <a:p>
              <a:pPr algn="l" marL="655767" indent="-327884" lvl="1">
                <a:lnSpc>
                  <a:spcPts val="3948"/>
                </a:lnSpc>
                <a:buFont typeface="Arial"/>
                <a:buChar char="•"/>
              </a:pPr>
              <a:r>
                <a:rPr lang="en-US" b="true" sz="3037">
                  <a:solidFill>
                    <a:srgbClr val="000000"/>
                  </a:solidFill>
                  <a:latin typeface="Klein Bold"/>
                  <a:ea typeface="Klein Bold"/>
                  <a:cs typeface="Klein Bold"/>
                  <a:sym typeface="Klein Bold"/>
                </a:rPr>
                <a:t>How can we implement these project in our life?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2819775" y="8456036"/>
              <a:ext cx="17045578" cy="1447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167"/>
                </a:lnSpc>
              </a:pPr>
              <a:r>
                <a:rPr lang="en-US" sz="6547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Questions Expected:</a:t>
              </a:r>
            </a:p>
          </p:txBody>
        </p:sp>
        <p:sp>
          <p:nvSpPr>
            <p:cNvPr name="Freeform 7" id="7"/>
            <p:cNvSpPr/>
            <p:nvPr/>
          </p:nvSpPr>
          <p:spPr>
            <a:xfrm flipH="false" flipV="false" rot="0">
              <a:off x="6351645" y="14994885"/>
              <a:ext cx="7685844" cy="7685844"/>
            </a:xfrm>
            <a:custGeom>
              <a:avLst/>
              <a:gdLst/>
              <a:ahLst/>
              <a:cxnLst/>
              <a:rect r="r" b="b" t="t" l="l"/>
              <a:pathLst>
                <a:path h="7685844" w="7685844">
                  <a:moveTo>
                    <a:pt x="0" y="0"/>
                  </a:moveTo>
                  <a:lnTo>
                    <a:pt x="7685844" y="0"/>
                  </a:lnTo>
                  <a:lnTo>
                    <a:pt x="7685844" y="7685844"/>
                  </a:lnTo>
                  <a:lnTo>
                    <a:pt x="0" y="76858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30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DAGhZ7hZVdI</dc:identifier>
  <dcterms:modified xsi:type="dcterms:W3CDTF">2011-08-01T06:04:30Z</dcterms:modified>
  <cp:revision>1</cp:revision>
  <dc:title>Banking System</dc:title>
</cp:coreProperties>
</file>