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1" r:id="rId6"/>
    <p:sldId id="259"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8CB492F4-E39A-4C3E-B66F-DEDA8DDF4EB4}" type="datetimeFigureOut">
              <a:rPr lang="en-US" smtClean="0"/>
              <a:pPr/>
              <a:t>9/9/2024</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D6B8A5E3-F61D-4343-AA9C-97D19EDE1C54}"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CB492F4-E39A-4C3E-B66F-DEDA8DDF4EB4}" type="datetimeFigureOut">
              <a:rPr lang="en-US" smtClean="0"/>
              <a:pPr/>
              <a:t>9/9/2024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6B8A5E3-F61D-4343-AA9C-97D19EDE1C5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CB492F4-E39A-4C3E-B66F-DEDA8DDF4EB4}" type="datetimeFigureOut">
              <a:rPr lang="en-US" smtClean="0"/>
              <a:pPr/>
              <a:t>9/9/2024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6B8A5E3-F61D-4343-AA9C-97D19EDE1C5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CB492F4-E39A-4C3E-B66F-DEDA8DDF4EB4}" type="datetimeFigureOut">
              <a:rPr lang="en-US" smtClean="0"/>
              <a:pPr/>
              <a:t>9/9/2024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6B8A5E3-F61D-4343-AA9C-97D19EDE1C5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8CB492F4-E39A-4C3E-B66F-DEDA8DDF4EB4}" type="datetimeFigureOut">
              <a:rPr lang="en-US" smtClean="0"/>
              <a:pPr/>
              <a:t>9/9/2024</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D6B8A5E3-F61D-4343-AA9C-97D19EDE1C54}"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CB492F4-E39A-4C3E-B66F-DEDA8DDF4EB4}" type="datetimeFigureOut">
              <a:rPr lang="en-US" smtClean="0"/>
              <a:pPr/>
              <a:t>9/9/2024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D6B8A5E3-F61D-4343-AA9C-97D19EDE1C54}"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CB492F4-E39A-4C3E-B66F-DEDA8DDF4EB4}" type="datetimeFigureOut">
              <a:rPr lang="en-US" smtClean="0"/>
              <a:pPr/>
              <a:t>9/9/2024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D6B8A5E3-F61D-4343-AA9C-97D19EDE1C5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CB492F4-E39A-4C3E-B66F-DEDA8DDF4EB4}" type="datetimeFigureOut">
              <a:rPr lang="en-US" smtClean="0"/>
              <a:pPr/>
              <a:t>9/9/2024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6B8A5E3-F61D-4343-AA9C-97D19EDE1C54}"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CB492F4-E39A-4C3E-B66F-DEDA8DDF4EB4}" type="datetimeFigureOut">
              <a:rPr lang="en-US" smtClean="0"/>
              <a:pPr/>
              <a:t>9/9/2024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6B8A5E3-F61D-4343-AA9C-97D19EDE1C5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8CB492F4-E39A-4C3E-B66F-DEDA8DDF4EB4}" type="datetimeFigureOut">
              <a:rPr lang="en-US" smtClean="0"/>
              <a:pPr/>
              <a:t>9/9/2024</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D6B8A5E3-F61D-4343-AA9C-97D19EDE1C54}"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8CB492F4-E39A-4C3E-B66F-DEDA8DDF4EB4}" type="datetimeFigureOut">
              <a:rPr lang="en-US" smtClean="0"/>
              <a:pPr/>
              <a:t>9/9/2024</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D6B8A5E3-F61D-4343-AA9C-97D19EDE1C54}"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8CB492F4-E39A-4C3E-B66F-DEDA8DDF4EB4}" type="datetimeFigureOut">
              <a:rPr lang="en-US" smtClean="0"/>
              <a:pPr/>
              <a:t>9/9/2024</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D6B8A5E3-F61D-4343-AA9C-97D19EDE1C54}"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0"/>
            <a:ext cx="8229600" cy="2209800"/>
          </a:xfrm>
        </p:spPr>
        <p:txBody>
          <a:bodyPr/>
          <a:lstStyle/>
          <a:p>
            <a:pPr algn="l"/>
            <a:r>
              <a:rPr lang="en-GB" dirty="0" smtClean="0"/>
              <a:t>Introduction To Cryptography</a:t>
            </a:r>
            <a:endParaRPr lang="en-US" dirty="0"/>
          </a:p>
        </p:txBody>
      </p:sp>
      <p:sp>
        <p:nvSpPr>
          <p:cNvPr id="3" name="Subtitle 2"/>
          <p:cNvSpPr>
            <a:spLocks noGrp="1"/>
          </p:cNvSpPr>
          <p:nvPr>
            <p:ph type="subTitle" idx="1"/>
          </p:nvPr>
        </p:nvSpPr>
        <p:spPr>
          <a:xfrm>
            <a:off x="2357422" y="4786322"/>
            <a:ext cx="6560234" cy="1752600"/>
          </a:xfrm>
        </p:spPr>
        <p:txBody>
          <a:bodyPr/>
          <a:lstStyle/>
          <a:p>
            <a:r>
              <a:rPr lang="en-GB" dirty="0" err="1" smtClean="0"/>
              <a:t>Gautam</a:t>
            </a:r>
            <a:r>
              <a:rPr lang="en-GB" dirty="0" smtClean="0"/>
              <a:t> </a:t>
            </a:r>
            <a:r>
              <a:rPr lang="en-GB" dirty="0" err="1" smtClean="0"/>
              <a:t>Suraj</a:t>
            </a:r>
            <a:r>
              <a:rPr lang="en-GB" dirty="0" smtClean="0"/>
              <a:t/>
            </a:r>
            <a:br>
              <a:rPr lang="en-GB" dirty="0" smtClean="0"/>
            </a:br>
            <a:r>
              <a:rPr lang="en-GB" dirty="0" smtClean="0"/>
              <a:t>CSE AI 7</a:t>
            </a:r>
            <a:r>
              <a:rPr lang="en-GB" baseline="30000" dirty="0" smtClean="0"/>
              <a:t>th</a:t>
            </a:r>
            <a:r>
              <a:rPr lang="en-GB" dirty="0" smtClean="0"/>
              <a:t/>
            </a:r>
            <a:br>
              <a:rPr lang="en-GB" dirty="0" smtClean="0"/>
            </a:br>
            <a:r>
              <a:rPr lang="en-GB" dirty="0" smtClean="0"/>
              <a:t>Roll No. 42</a:t>
            </a:r>
            <a:endParaRPr lang="en-US" dirty="0"/>
          </a:p>
        </p:txBody>
      </p:sp>
      <p:pic>
        <p:nvPicPr>
          <p:cNvPr id="4" name="Picture 3" descr="caesarcipher-removebg-preview.png"/>
          <p:cNvPicPr>
            <a:picLocks noChangeAspect="1"/>
          </p:cNvPicPr>
          <p:nvPr/>
        </p:nvPicPr>
        <p:blipFill>
          <a:blip r:embed="rId2"/>
          <a:stretch>
            <a:fillRect/>
          </a:stretch>
        </p:blipFill>
        <p:spPr>
          <a:xfrm>
            <a:off x="357158" y="3500438"/>
            <a:ext cx="3086100" cy="3086100"/>
          </a:xfrm>
          <a:prstGeom prst="rect">
            <a:avLst/>
          </a:prstGeom>
        </p:spPr>
      </p:pic>
      <p:sp>
        <p:nvSpPr>
          <p:cNvPr id="5" name="TextBox 4"/>
          <p:cNvSpPr txBox="1"/>
          <p:nvPr/>
        </p:nvSpPr>
        <p:spPr>
          <a:xfrm>
            <a:off x="428596" y="3000372"/>
            <a:ext cx="7072362" cy="369332"/>
          </a:xfrm>
          <a:prstGeom prst="rect">
            <a:avLst/>
          </a:prstGeom>
          <a:noFill/>
        </p:spPr>
        <p:txBody>
          <a:bodyPr wrap="square" rtlCol="0">
            <a:spAutoFit/>
          </a:bodyPr>
          <a:lstStyle/>
          <a:p>
            <a:r>
              <a:rPr lang="en-GB" dirty="0" smtClean="0"/>
              <a:t>The privacy and integrity matters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Algorithms</a:t>
            </a:r>
            <a:endParaRPr lang="en-US" dirty="0"/>
          </a:p>
        </p:txBody>
      </p:sp>
      <p:sp>
        <p:nvSpPr>
          <p:cNvPr id="3" name="Content Placeholder 2"/>
          <p:cNvSpPr>
            <a:spLocks noGrp="1"/>
          </p:cNvSpPr>
          <p:nvPr>
            <p:ph idx="1"/>
          </p:nvPr>
        </p:nvSpPr>
        <p:spPr/>
        <p:txBody>
          <a:bodyPr>
            <a:normAutofit/>
          </a:bodyPr>
          <a:lstStyle/>
          <a:p>
            <a:r>
              <a:rPr lang="en-GB" sz="2000" b="1" dirty="0" smtClean="0"/>
              <a:t>DES </a:t>
            </a:r>
            <a:r>
              <a:rPr lang="en-GB" sz="2000" dirty="0" smtClean="0"/>
              <a:t>: The full form of DES is Data Encryption Standard. DES is a cryptographic symmetric-key algorithm that encrypts digital data. Even though the short key length (56 bits) makes DES too insecure for any application- it is still very influential in advancing cryptography.</a:t>
            </a:r>
          </a:p>
          <a:p>
            <a:r>
              <a:rPr lang="en-GB" sz="2000" dirty="0" smtClean="0"/>
              <a:t> </a:t>
            </a:r>
            <a:r>
              <a:rPr lang="en-GB" sz="2000" b="1" dirty="0" smtClean="0"/>
              <a:t>AES</a:t>
            </a:r>
            <a:r>
              <a:rPr lang="en-GB" sz="2000" dirty="0" smtClean="0"/>
              <a:t> : AES – Advanced Encryption Standards uses symmetric keys to encrypt and decrypt data, so it's faster, but the encryption key must be shared securely. The used key sizes are 128, 192, and 256 bits. Overall, AES is much faster and more efficient, particularly for encrypting large data.</a:t>
            </a:r>
          </a:p>
          <a:p>
            <a:r>
              <a:rPr lang="en-GB" sz="2000" b="1" dirty="0" smtClean="0"/>
              <a:t>Hashing </a:t>
            </a:r>
            <a:r>
              <a:rPr lang="en-GB" sz="2000" dirty="0" smtClean="0"/>
              <a:t>: In cryptography, hashing is a one-way mathematical process that converts data into a unique string of characters, called a hash value, that can't be reversed or decoded.</a:t>
            </a:r>
            <a:endParaRPr lang="en-US" sz="2000" dirty="0"/>
          </a:p>
        </p:txBody>
      </p:sp>
      <p:pic>
        <p:nvPicPr>
          <p:cNvPr id="4" name="Picture 3" descr="hash.png"/>
          <p:cNvPicPr>
            <a:picLocks noChangeAspect="1"/>
          </p:cNvPicPr>
          <p:nvPr/>
        </p:nvPicPr>
        <p:blipFill>
          <a:blip r:embed="rId2" cstate="print"/>
          <a:stretch>
            <a:fillRect/>
          </a:stretch>
        </p:blipFill>
        <p:spPr>
          <a:xfrm rot="16200000">
            <a:off x="7267938" y="18682"/>
            <a:ext cx="1108983" cy="1500198"/>
          </a:xfrm>
          <a:prstGeom prst="rect">
            <a:avLst/>
          </a:prstGeom>
          <a:ln>
            <a:noFill/>
          </a:ln>
          <a:effectLst>
            <a:softEdge rad="112500"/>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Applications of Cryptography</a:t>
            </a:r>
            <a:endParaRPr lang="en-US" dirty="0"/>
          </a:p>
        </p:txBody>
      </p:sp>
      <p:pic>
        <p:nvPicPr>
          <p:cNvPr id="4" name="Content Placeholder 3" descr="Applications-What_Is_Cryptography.png"/>
          <p:cNvPicPr>
            <a:picLocks noGrp="1" noChangeAspect="1"/>
          </p:cNvPicPr>
          <p:nvPr>
            <p:ph idx="1"/>
          </p:nvPr>
        </p:nvPicPr>
        <p:blipFill>
          <a:blip r:embed="rId2"/>
          <a:stretch>
            <a:fillRect/>
          </a:stretch>
        </p:blipFill>
        <p:spPr>
          <a:xfrm>
            <a:off x="571472" y="2071678"/>
            <a:ext cx="8043890" cy="405793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Closure</a:t>
            </a:r>
            <a:endParaRPr lang="en-US" dirty="0"/>
          </a:p>
        </p:txBody>
      </p:sp>
      <p:sp>
        <p:nvSpPr>
          <p:cNvPr id="3" name="Content Placeholder 2"/>
          <p:cNvSpPr>
            <a:spLocks noGrp="1"/>
          </p:cNvSpPr>
          <p:nvPr>
            <p:ph idx="1"/>
          </p:nvPr>
        </p:nvSpPr>
        <p:spPr/>
        <p:txBody>
          <a:bodyPr>
            <a:normAutofit/>
          </a:bodyPr>
          <a:lstStyle/>
          <a:p>
            <a:pPr>
              <a:buNone/>
            </a:pPr>
            <a:r>
              <a:rPr lang="en-GB" sz="2800" dirty="0" smtClean="0"/>
              <a:t>   Cryptography is important in the present time because it helps protect sensitive information, maintain data integrity, and verify identities.  With a loads of information flowing through the internet, it is our responsibility to keep our data safe from other’s eyes.</a:t>
            </a:r>
            <a:br>
              <a:rPr lang="en-GB" sz="2800" dirty="0" smtClean="0"/>
            </a:br>
            <a:r>
              <a:rPr lang="en-GB" sz="2800" dirty="0" smtClean="0"/>
              <a:t>Thank You !</a:t>
            </a:r>
            <a:br>
              <a:rPr lang="en-GB" sz="2800" dirty="0" smtClean="0"/>
            </a:br>
            <a:r>
              <a:rPr lang="en-GB" sz="2800" dirty="0" smtClean="0"/>
              <a:t/>
            </a:r>
            <a:br>
              <a:rPr lang="en-GB" sz="2800" dirty="0" smtClean="0"/>
            </a:br>
            <a:r>
              <a:rPr lang="en-GB" sz="2800" dirty="0" smtClean="0"/>
              <a:t/>
            </a:r>
            <a:br>
              <a:rPr lang="en-GB" sz="2800" dirty="0" smtClean="0"/>
            </a:br>
            <a:r>
              <a:rPr lang="en-GB" sz="2000" b="1" dirty="0" smtClean="0"/>
              <a:t>References : </a:t>
            </a:r>
            <a:r>
              <a:rPr lang="en-GB" sz="2000" dirty="0" err="1" smtClean="0"/>
              <a:t>Simplilearn</a:t>
            </a:r>
            <a:r>
              <a:rPr lang="en-GB" sz="2000" dirty="0" smtClean="0"/>
              <a:t>, </a:t>
            </a:r>
            <a:r>
              <a:rPr lang="en-GB" sz="2000" dirty="0" err="1" smtClean="0"/>
              <a:t>Slideshare</a:t>
            </a:r>
            <a:r>
              <a:rPr lang="en-GB" sz="2000" dirty="0" smtClean="0"/>
              <a:t>, </a:t>
            </a:r>
            <a:r>
              <a:rPr lang="en-GB" sz="2000" dirty="0" err="1" smtClean="0"/>
              <a:t>Geeksforgeeks</a:t>
            </a:r>
            <a:r>
              <a:rPr lang="en-GB" sz="2000" dirty="0" smtClean="0"/>
              <a:t>.</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Contents</a:t>
            </a:r>
            <a:endParaRPr lang="en-US" dirty="0"/>
          </a:p>
        </p:txBody>
      </p:sp>
      <p:sp>
        <p:nvSpPr>
          <p:cNvPr id="3" name="Content Placeholder 2"/>
          <p:cNvSpPr>
            <a:spLocks noGrp="1"/>
          </p:cNvSpPr>
          <p:nvPr>
            <p:ph idx="1"/>
          </p:nvPr>
        </p:nvSpPr>
        <p:spPr/>
        <p:txBody>
          <a:bodyPr/>
          <a:lstStyle/>
          <a:p>
            <a:r>
              <a:rPr lang="en-GB" dirty="0" smtClean="0"/>
              <a:t> Cryptography</a:t>
            </a:r>
          </a:p>
          <a:p>
            <a:r>
              <a:rPr lang="en-GB" dirty="0" smtClean="0"/>
              <a:t> Objectives</a:t>
            </a:r>
          </a:p>
          <a:p>
            <a:r>
              <a:rPr lang="en-GB" dirty="0" smtClean="0"/>
              <a:t> Ciphers</a:t>
            </a:r>
          </a:p>
          <a:p>
            <a:r>
              <a:rPr lang="en-GB" dirty="0" smtClean="0"/>
              <a:t> Encryption Decryption</a:t>
            </a:r>
          </a:p>
          <a:p>
            <a:r>
              <a:rPr lang="en-GB" dirty="0" smtClean="0"/>
              <a:t> Types of Cryptography</a:t>
            </a:r>
          </a:p>
          <a:p>
            <a:r>
              <a:rPr lang="en-GB" dirty="0" smtClean="0"/>
              <a:t> Techniques of Encryption Decryption</a:t>
            </a:r>
          </a:p>
          <a:p>
            <a:r>
              <a:rPr lang="en-GB" dirty="0" smtClean="0"/>
              <a:t> Algorithms</a:t>
            </a:r>
          </a:p>
          <a:p>
            <a:r>
              <a:rPr lang="en-GB" dirty="0" smtClean="0"/>
              <a:t> Applications</a:t>
            </a:r>
          </a:p>
          <a:p>
            <a:r>
              <a:rPr lang="en-GB" dirty="0" smtClean="0"/>
              <a:t> Closure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Cryptography</a:t>
            </a:r>
            <a:endParaRPr lang="en-US" dirty="0"/>
          </a:p>
        </p:txBody>
      </p:sp>
      <p:sp>
        <p:nvSpPr>
          <p:cNvPr id="3" name="Content Placeholder 2"/>
          <p:cNvSpPr>
            <a:spLocks noGrp="1"/>
          </p:cNvSpPr>
          <p:nvPr>
            <p:ph idx="1"/>
          </p:nvPr>
        </p:nvSpPr>
        <p:spPr>
          <a:xfrm>
            <a:off x="457200" y="1646237"/>
            <a:ext cx="5829312" cy="4526280"/>
          </a:xfrm>
        </p:spPr>
        <p:txBody>
          <a:bodyPr>
            <a:normAutofit fontScale="92500"/>
          </a:bodyPr>
          <a:lstStyle/>
          <a:p>
            <a:pPr>
              <a:buNone/>
            </a:pPr>
            <a:r>
              <a:rPr lang="en-GB" sz="2800" dirty="0" smtClean="0"/>
              <a:t>What is Cryptography ?</a:t>
            </a:r>
            <a:br>
              <a:rPr lang="en-GB" sz="2800" dirty="0" smtClean="0"/>
            </a:br>
            <a:r>
              <a:rPr lang="en-GB" sz="2800" dirty="0" smtClean="0"/>
              <a:t/>
            </a:r>
            <a:br>
              <a:rPr lang="en-GB" sz="2800" dirty="0" smtClean="0"/>
            </a:br>
            <a:r>
              <a:rPr lang="en-GB" sz="2000" dirty="0" smtClean="0"/>
              <a:t>Cryptography derived it’s name from a  </a:t>
            </a:r>
            <a:br>
              <a:rPr lang="en-GB" sz="2000" dirty="0" smtClean="0"/>
            </a:br>
            <a:r>
              <a:rPr lang="en-GB" sz="2000" dirty="0" smtClean="0"/>
              <a:t>Greek word “</a:t>
            </a:r>
            <a:r>
              <a:rPr lang="en-GB" sz="2000" dirty="0" err="1" smtClean="0"/>
              <a:t>Kryptos</a:t>
            </a:r>
            <a:r>
              <a:rPr lang="en-GB" sz="2000" dirty="0" smtClean="0"/>
              <a:t>” which means “Hidden  </a:t>
            </a:r>
            <a:br>
              <a:rPr lang="en-GB" sz="2000" dirty="0" smtClean="0"/>
            </a:br>
            <a:r>
              <a:rPr lang="en-GB" sz="2000" dirty="0" smtClean="0"/>
              <a:t>Secrets”.</a:t>
            </a:r>
            <a:br>
              <a:rPr lang="en-GB" sz="2000" dirty="0" smtClean="0"/>
            </a:br>
            <a:r>
              <a:rPr lang="en-GB" sz="2000" dirty="0" smtClean="0"/>
              <a:t/>
            </a:r>
            <a:br>
              <a:rPr lang="en-GB" sz="2000" dirty="0" smtClean="0"/>
            </a:br>
            <a:r>
              <a:rPr lang="en-GB" sz="2000" dirty="0" smtClean="0"/>
              <a:t>It is the science of converting a plain intelligible data into unintelligible data and again transform that message into its original form.</a:t>
            </a:r>
            <a:br>
              <a:rPr lang="en-GB" sz="2000" dirty="0" smtClean="0"/>
            </a:br>
            <a:r>
              <a:rPr lang="en-GB" sz="2000" dirty="0" smtClean="0"/>
              <a:t/>
            </a:r>
            <a:br>
              <a:rPr lang="en-GB" sz="2000" dirty="0" smtClean="0"/>
            </a:br>
            <a:r>
              <a:rPr lang="en-GB" sz="2000" dirty="0" smtClean="0"/>
              <a:t>It provides confidentiality,  integrity and accuracy.</a:t>
            </a:r>
            <a:br>
              <a:rPr lang="en-GB" sz="2000" dirty="0" smtClean="0"/>
            </a:br>
            <a:r>
              <a:rPr lang="en-GB" sz="2000" dirty="0" smtClean="0"/>
              <a:t/>
            </a:r>
            <a:br>
              <a:rPr lang="en-GB" sz="2000" dirty="0" smtClean="0"/>
            </a:br>
            <a:endParaRPr lang="en-GB" sz="2800" dirty="0" smtClean="0"/>
          </a:p>
          <a:p>
            <a:pPr>
              <a:buNone/>
            </a:pPr>
            <a:endParaRPr lang="en-GB" sz="2800" dirty="0" smtClean="0"/>
          </a:p>
          <a:p>
            <a:pPr>
              <a:buNone/>
            </a:pPr>
            <a:endParaRPr lang="en-US" sz="2800" dirty="0"/>
          </a:p>
        </p:txBody>
      </p:sp>
      <p:pic>
        <p:nvPicPr>
          <p:cNvPr id="4" name="Picture 3" descr="cryptography.png"/>
          <p:cNvPicPr>
            <a:picLocks noChangeAspect="1"/>
          </p:cNvPicPr>
          <p:nvPr/>
        </p:nvPicPr>
        <p:blipFill>
          <a:blip r:embed="rId2"/>
          <a:stretch>
            <a:fillRect/>
          </a:stretch>
        </p:blipFill>
        <p:spPr>
          <a:xfrm>
            <a:off x="5786446" y="2000240"/>
            <a:ext cx="3071802" cy="307180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Objectives</a:t>
            </a:r>
            <a:endParaRPr lang="en-US" dirty="0"/>
          </a:p>
        </p:txBody>
      </p:sp>
      <p:sp>
        <p:nvSpPr>
          <p:cNvPr id="5" name="Content Placeholder 4"/>
          <p:cNvSpPr>
            <a:spLocks noGrp="1"/>
          </p:cNvSpPr>
          <p:nvPr>
            <p:ph idx="1"/>
          </p:nvPr>
        </p:nvSpPr>
        <p:spPr>
          <a:xfrm>
            <a:off x="457200" y="1646237"/>
            <a:ext cx="5829312" cy="4526280"/>
          </a:xfrm>
        </p:spPr>
        <p:txBody>
          <a:bodyPr>
            <a:normAutofit fontScale="62500" lnSpcReduction="20000"/>
          </a:bodyPr>
          <a:lstStyle/>
          <a:p>
            <a:r>
              <a:rPr lang="en-GB" b="1" dirty="0" smtClean="0"/>
              <a:t>Confidentiality</a:t>
            </a:r>
          </a:p>
          <a:p>
            <a:pPr fontAlgn="ctr">
              <a:buNone/>
            </a:pPr>
            <a:r>
              <a:rPr lang="en-GB" dirty="0" smtClean="0"/>
              <a:t>	Prevents unauthorized parties from accessing data or understanding information intended for a specific recipient. </a:t>
            </a:r>
          </a:p>
          <a:p>
            <a:pPr>
              <a:buNone/>
            </a:pPr>
            <a:r>
              <a:rPr lang="en-GB" dirty="0" smtClean="0"/>
              <a:t> </a:t>
            </a:r>
          </a:p>
          <a:p>
            <a:r>
              <a:rPr lang="en-GB" b="1" dirty="0" smtClean="0"/>
              <a:t>Integrity</a:t>
            </a:r>
          </a:p>
          <a:p>
            <a:pPr fontAlgn="ctr">
              <a:buNone/>
            </a:pPr>
            <a:r>
              <a:rPr lang="en-GB" dirty="0" smtClean="0"/>
              <a:t>	Ensures that information is not altered during storage or transmission. </a:t>
            </a:r>
          </a:p>
          <a:p>
            <a:pPr>
              <a:buNone/>
            </a:pPr>
            <a:r>
              <a:rPr lang="en-GB" dirty="0" smtClean="0"/>
              <a:t> </a:t>
            </a:r>
          </a:p>
          <a:p>
            <a:r>
              <a:rPr lang="en-GB" b="1" dirty="0" smtClean="0"/>
              <a:t>Authentication</a:t>
            </a:r>
          </a:p>
          <a:p>
            <a:pPr fontAlgn="ctr">
              <a:buNone/>
            </a:pPr>
            <a:r>
              <a:rPr lang="en-GB" dirty="0" smtClean="0"/>
              <a:t>	Verifies the identity of the sender and receiver, and the origin and destination of the information. </a:t>
            </a:r>
          </a:p>
          <a:p>
            <a:pPr>
              <a:buNone/>
            </a:pPr>
            <a:r>
              <a:rPr lang="en-GB" dirty="0" smtClean="0"/>
              <a:t> </a:t>
            </a:r>
          </a:p>
          <a:p>
            <a:r>
              <a:rPr lang="en-GB" b="1" dirty="0" smtClean="0"/>
              <a:t>Non-repudiation</a:t>
            </a:r>
          </a:p>
          <a:p>
            <a:pPr fontAlgn="ctr">
              <a:buNone/>
            </a:pPr>
            <a:r>
              <a:rPr lang="en-GB" dirty="0" smtClean="0"/>
              <a:t>	Ensures that the creator or sender of the information cannot deny their intentions later on. </a:t>
            </a:r>
          </a:p>
          <a:p>
            <a:pPr>
              <a:buNone/>
            </a:pPr>
            <a:endParaRPr lang="en-GB" dirty="0" smtClean="0"/>
          </a:p>
          <a:p>
            <a:pPr>
              <a:buNone/>
            </a:pPr>
            <a:endParaRPr lang="en-US" dirty="0"/>
          </a:p>
        </p:txBody>
      </p:sp>
      <p:pic>
        <p:nvPicPr>
          <p:cNvPr id="6" name="Picture 5" descr="v1_txt2img_a0d86987-4432-41d2-84df-c6cd9128db3f.png"/>
          <p:cNvPicPr>
            <a:picLocks noChangeAspect="1"/>
          </p:cNvPicPr>
          <p:nvPr/>
        </p:nvPicPr>
        <p:blipFill>
          <a:blip r:embed="rId2">
            <a:lum contrast="3000"/>
          </a:blip>
          <a:stretch>
            <a:fillRect/>
          </a:stretch>
        </p:blipFill>
        <p:spPr>
          <a:xfrm>
            <a:off x="6215074" y="3071810"/>
            <a:ext cx="2714644" cy="1809763"/>
          </a:xfrm>
          <a:prstGeom prst="rect">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Ciphers</a:t>
            </a:r>
            <a:endParaRPr lang="en-US" dirty="0"/>
          </a:p>
        </p:txBody>
      </p:sp>
      <p:sp>
        <p:nvSpPr>
          <p:cNvPr id="5" name="Content Placeholder 4"/>
          <p:cNvSpPr>
            <a:spLocks noGrp="1"/>
          </p:cNvSpPr>
          <p:nvPr>
            <p:ph idx="1"/>
          </p:nvPr>
        </p:nvSpPr>
        <p:spPr/>
        <p:txBody>
          <a:bodyPr>
            <a:normAutofit/>
          </a:bodyPr>
          <a:lstStyle/>
          <a:p>
            <a:r>
              <a:rPr lang="en-GB" sz="2400" dirty="0" smtClean="0"/>
              <a:t>A cipher is a mathematical algorithm used in cryptography to encrypt or decrypt data</a:t>
            </a:r>
          </a:p>
          <a:p>
            <a:r>
              <a:rPr lang="en-GB" sz="2400" dirty="0" smtClean="0"/>
              <a:t> The plaintext that gets converted into unreadable code is called </a:t>
            </a:r>
            <a:r>
              <a:rPr lang="en-GB" sz="2400" dirty="0" err="1" smtClean="0"/>
              <a:t>Ciphertext</a:t>
            </a:r>
            <a:endParaRPr lang="en-US" sz="2400" dirty="0"/>
          </a:p>
        </p:txBody>
      </p:sp>
      <p:pic>
        <p:nvPicPr>
          <p:cNvPr id="6" name="Picture 5" descr="2BD18913-D8BD-40C3-B4BC-C101BAE8BA1B.png"/>
          <p:cNvPicPr>
            <a:picLocks noChangeAspect="1"/>
          </p:cNvPicPr>
          <p:nvPr/>
        </p:nvPicPr>
        <p:blipFill>
          <a:blip r:embed="rId2"/>
          <a:stretch>
            <a:fillRect/>
          </a:stretch>
        </p:blipFill>
        <p:spPr>
          <a:xfrm>
            <a:off x="1571604" y="3143248"/>
            <a:ext cx="6215106" cy="3862031"/>
          </a:xfrm>
          <a:prstGeom prst="rect">
            <a:avLst/>
          </a:prstGeom>
          <a:ln>
            <a:noFill/>
          </a:ln>
          <a:effectLst>
            <a:softEdge rad="112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Encryption Decryption</a:t>
            </a:r>
            <a:endParaRPr lang="en-US" dirty="0"/>
          </a:p>
        </p:txBody>
      </p:sp>
      <p:sp>
        <p:nvSpPr>
          <p:cNvPr id="3" name="Content Placeholder 2"/>
          <p:cNvSpPr>
            <a:spLocks noGrp="1"/>
          </p:cNvSpPr>
          <p:nvPr>
            <p:ph sz="half" idx="1"/>
          </p:nvPr>
        </p:nvSpPr>
        <p:spPr/>
        <p:txBody>
          <a:bodyPr>
            <a:normAutofit/>
          </a:bodyPr>
          <a:lstStyle/>
          <a:p>
            <a:r>
              <a:rPr lang="en-GB" dirty="0" smtClean="0"/>
              <a:t>Encryption : </a:t>
            </a:r>
            <a:r>
              <a:rPr lang="en-GB" sz="2200" dirty="0" smtClean="0"/>
              <a:t>It is a process that scrambles data using mathematical models to make it unreadable to anyone without the correct key or password</a:t>
            </a:r>
            <a:r>
              <a:rPr lang="en-GB" sz="2600" dirty="0" smtClean="0"/>
              <a:t/>
            </a:r>
            <a:br>
              <a:rPr lang="en-GB" sz="2600" dirty="0" smtClean="0"/>
            </a:br>
            <a:r>
              <a:rPr lang="en-GB" sz="2000" dirty="0" smtClean="0"/>
              <a:t/>
            </a:r>
            <a:br>
              <a:rPr lang="en-GB" sz="2000" dirty="0" smtClean="0"/>
            </a:br>
            <a:endParaRPr lang="en-GB" sz="2400" dirty="0" smtClean="0"/>
          </a:p>
          <a:p>
            <a:r>
              <a:rPr lang="en-GB" dirty="0" smtClean="0"/>
              <a:t> </a:t>
            </a:r>
            <a:endParaRPr lang="en-US" sz="4000" dirty="0"/>
          </a:p>
        </p:txBody>
      </p:sp>
      <p:sp>
        <p:nvSpPr>
          <p:cNvPr id="5" name="Content Placeholder 4"/>
          <p:cNvSpPr>
            <a:spLocks noGrp="1"/>
          </p:cNvSpPr>
          <p:nvPr>
            <p:ph sz="half" idx="2"/>
          </p:nvPr>
        </p:nvSpPr>
        <p:spPr/>
        <p:txBody>
          <a:bodyPr>
            <a:normAutofit/>
          </a:bodyPr>
          <a:lstStyle/>
          <a:p>
            <a:r>
              <a:rPr lang="en-GB" dirty="0" smtClean="0"/>
              <a:t>Decryption : </a:t>
            </a:r>
            <a:r>
              <a:rPr lang="en-GB" sz="2200" dirty="0" smtClean="0"/>
              <a:t>The conversion of encrypted data into its original form is called Decryption. It is generally a reverse process of encryption.</a:t>
            </a:r>
            <a:r>
              <a:rPr lang="en-GB" dirty="0" smtClean="0"/>
              <a:t/>
            </a:r>
            <a:br>
              <a:rPr lang="en-GB" dirty="0" smtClean="0"/>
            </a:br>
            <a:endParaRPr lang="en-US" sz="4400" dirty="0" smtClean="0"/>
          </a:p>
          <a:p>
            <a:endParaRPr lang="en-US" dirty="0"/>
          </a:p>
        </p:txBody>
      </p:sp>
      <p:pic>
        <p:nvPicPr>
          <p:cNvPr id="4" name="Picture 3" descr="Data-encryption-decryption-process.png"/>
          <p:cNvPicPr>
            <a:picLocks noChangeAspect="1"/>
          </p:cNvPicPr>
          <p:nvPr/>
        </p:nvPicPr>
        <p:blipFill>
          <a:blip r:embed="rId2"/>
          <a:stretch>
            <a:fillRect/>
          </a:stretch>
        </p:blipFill>
        <p:spPr>
          <a:xfrm>
            <a:off x="1142976" y="4071942"/>
            <a:ext cx="6858048" cy="2424992"/>
          </a:xfrm>
          <a:prstGeom prst="rect">
            <a:avLst/>
          </a:prstGeom>
          <a:scene3d>
            <a:camera prst="perspectiveFront"/>
            <a:lightRig rig="threePt" dir="t"/>
          </a:scene3d>
          <a:sp3d>
            <a:bevelT w="330200" h="254000"/>
            <a:bevelB w="133350"/>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Types of Cryptography</a:t>
            </a:r>
            <a:endParaRPr lang="en-US" dirty="0"/>
          </a:p>
        </p:txBody>
      </p:sp>
      <p:sp>
        <p:nvSpPr>
          <p:cNvPr id="3" name="Content Placeholder 2"/>
          <p:cNvSpPr>
            <a:spLocks noGrp="1"/>
          </p:cNvSpPr>
          <p:nvPr>
            <p:ph idx="1"/>
          </p:nvPr>
        </p:nvSpPr>
        <p:spPr/>
        <p:txBody>
          <a:bodyPr/>
          <a:lstStyle/>
          <a:p>
            <a:r>
              <a:rPr lang="en-GB" dirty="0" smtClean="0"/>
              <a:t>Symmetric Key Cryptography</a:t>
            </a:r>
            <a:br>
              <a:rPr lang="en-GB" dirty="0" smtClean="0"/>
            </a:br>
            <a:r>
              <a:rPr lang="en-GB" sz="2400" dirty="0" smtClean="0"/>
              <a:t>It uses same key in both side for encrypting and decrypting data.</a:t>
            </a:r>
            <a:br>
              <a:rPr lang="en-GB" sz="2400" dirty="0" smtClean="0"/>
            </a:br>
            <a:r>
              <a:rPr lang="en-GB" sz="2400" b="1" dirty="0" smtClean="0"/>
              <a:t>Advantage</a:t>
            </a:r>
            <a:r>
              <a:rPr lang="en-GB" sz="2400" dirty="0" smtClean="0"/>
              <a:t> : Simple and Faster</a:t>
            </a:r>
            <a:br>
              <a:rPr lang="en-GB" sz="2400" dirty="0" smtClean="0"/>
            </a:br>
            <a:r>
              <a:rPr lang="en-GB" sz="2400" b="1" dirty="0" smtClean="0"/>
              <a:t>Disadvantage</a:t>
            </a:r>
            <a:r>
              <a:rPr lang="en-GB" sz="2400" dirty="0" smtClean="0"/>
              <a:t> : Less Secured</a:t>
            </a:r>
            <a:endParaRPr lang="en-US" dirty="0"/>
          </a:p>
        </p:txBody>
      </p:sp>
      <p:pic>
        <p:nvPicPr>
          <p:cNvPr id="5" name="Picture 4" descr="Symmetric key.png"/>
          <p:cNvPicPr>
            <a:picLocks noChangeAspect="1"/>
          </p:cNvPicPr>
          <p:nvPr/>
        </p:nvPicPr>
        <p:blipFill>
          <a:blip r:embed="rId2"/>
          <a:stretch>
            <a:fillRect/>
          </a:stretch>
        </p:blipFill>
        <p:spPr>
          <a:xfrm>
            <a:off x="1643042" y="3786190"/>
            <a:ext cx="5967338" cy="274077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Types of Cryptography</a:t>
            </a:r>
            <a:endParaRPr lang="en-US" dirty="0"/>
          </a:p>
        </p:txBody>
      </p:sp>
      <p:sp>
        <p:nvSpPr>
          <p:cNvPr id="3" name="Content Placeholder 2"/>
          <p:cNvSpPr>
            <a:spLocks noGrp="1"/>
          </p:cNvSpPr>
          <p:nvPr>
            <p:ph idx="1"/>
          </p:nvPr>
        </p:nvSpPr>
        <p:spPr/>
        <p:txBody>
          <a:bodyPr/>
          <a:lstStyle/>
          <a:p>
            <a:r>
              <a:rPr lang="en-GB" dirty="0" smtClean="0"/>
              <a:t> </a:t>
            </a:r>
            <a:r>
              <a:rPr lang="en-GB" sz="2800" dirty="0" smtClean="0"/>
              <a:t>Asymmetric Key Cryptography</a:t>
            </a:r>
            <a:br>
              <a:rPr lang="en-GB" sz="2800" dirty="0" smtClean="0"/>
            </a:br>
            <a:r>
              <a:rPr lang="en-GB" sz="2000" dirty="0" smtClean="0"/>
              <a:t>Two different keys are used and the user gets the key from a Certified Authority.</a:t>
            </a:r>
            <a:br>
              <a:rPr lang="en-GB" sz="2000" dirty="0" smtClean="0"/>
            </a:br>
            <a:r>
              <a:rPr lang="en-GB" sz="2000" dirty="0" smtClean="0"/>
              <a:t/>
            </a:r>
            <a:br>
              <a:rPr lang="en-GB" sz="2000" dirty="0" smtClean="0"/>
            </a:br>
            <a:r>
              <a:rPr lang="en-GB" sz="2400" b="1" dirty="0" smtClean="0"/>
              <a:t>Advantages : </a:t>
            </a:r>
            <a:r>
              <a:rPr lang="en-GB" sz="2400" dirty="0" smtClean="0"/>
              <a:t>More secured, Authentication.</a:t>
            </a:r>
            <a:br>
              <a:rPr lang="en-GB" sz="2400" dirty="0" smtClean="0"/>
            </a:br>
            <a:r>
              <a:rPr lang="en-GB" sz="2400" b="1" dirty="0" smtClean="0"/>
              <a:t>Disadvantages : </a:t>
            </a:r>
            <a:r>
              <a:rPr lang="en-GB" sz="2400" dirty="0" smtClean="0"/>
              <a:t>Relatively complex.</a:t>
            </a:r>
            <a:endParaRPr lang="en-US" dirty="0"/>
          </a:p>
        </p:txBody>
      </p:sp>
      <p:pic>
        <p:nvPicPr>
          <p:cNvPr id="4" name="Picture 3" descr="Asymmetric-Encryption.png"/>
          <p:cNvPicPr>
            <a:picLocks noChangeAspect="1"/>
          </p:cNvPicPr>
          <p:nvPr/>
        </p:nvPicPr>
        <p:blipFill>
          <a:blip r:embed="rId2"/>
          <a:stretch>
            <a:fillRect/>
          </a:stretch>
        </p:blipFill>
        <p:spPr>
          <a:xfrm>
            <a:off x="1857356" y="4071942"/>
            <a:ext cx="5000660" cy="2447021"/>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229600" cy="1143000"/>
          </a:xfrm>
        </p:spPr>
        <p:txBody>
          <a:bodyPr>
            <a:normAutofit fontScale="90000"/>
          </a:bodyPr>
          <a:lstStyle/>
          <a:p>
            <a:pPr algn="l"/>
            <a:r>
              <a:rPr lang="en-GB" dirty="0" smtClean="0"/>
              <a:t>Techniques of Encryption and Decryption</a:t>
            </a:r>
            <a:endParaRPr lang="en-US" dirty="0"/>
          </a:p>
        </p:txBody>
      </p:sp>
      <p:sp>
        <p:nvSpPr>
          <p:cNvPr id="3" name="Content Placeholder 2"/>
          <p:cNvSpPr>
            <a:spLocks noGrp="1"/>
          </p:cNvSpPr>
          <p:nvPr>
            <p:ph idx="1"/>
          </p:nvPr>
        </p:nvSpPr>
        <p:spPr/>
        <p:txBody>
          <a:bodyPr>
            <a:normAutofit/>
          </a:bodyPr>
          <a:lstStyle/>
          <a:p>
            <a:r>
              <a:rPr lang="en-GB" sz="2400" dirty="0" smtClean="0"/>
              <a:t> </a:t>
            </a:r>
            <a:r>
              <a:rPr lang="en-GB" sz="2400" b="1" dirty="0" smtClean="0"/>
              <a:t>Key</a:t>
            </a:r>
            <a:r>
              <a:rPr lang="en-GB" sz="2400" dirty="0" smtClean="0"/>
              <a:t> : A key is a group of random characters in a particular order. Encryption protocols use a key to alter data so that it's scrambled, and so that anyone without the key can't decode the information.</a:t>
            </a:r>
            <a:br>
              <a:rPr lang="en-GB" sz="2400" dirty="0" smtClean="0"/>
            </a:br>
            <a:r>
              <a:rPr lang="en-GB" sz="2400" dirty="0" smtClean="0"/>
              <a:t/>
            </a:r>
            <a:br>
              <a:rPr lang="en-GB" sz="2400" dirty="0" smtClean="0"/>
            </a:br>
            <a:r>
              <a:rPr lang="en-GB" sz="2400" b="1" dirty="0" smtClean="0"/>
              <a:t>Block Cipher </a:t>
            </a:r>
            <a:r>
              <a:rPr lang="en-GB" sz="2400" dirty="0" smtClean="0"/>
              <a:t>: A method of encrypting / decrypting data.  A cryptographic algorithm that encrypts data in fixed-size blocks using a key and algorithm</a:t>
            </a:r>
            <a:br>
              <a:rPr lang="en-GB" sz="2400" dirty="0" smtClean="0"/>
            </a:br>
            <a:r>
              <a:rPr lang="en-GB" sz="2400" dirty="0" smtClean="0"/>
              <a:t/>
            </a:r>
            <a:br>
              <a:rPr lang="en-GB" sz="2400" dirty="0" smtClean="0"/>
            </a:br>
            <a:r>
              <a:rPr lang="en-GB" sz="2400" b="1" dirty="0" smtClean="0"/>
              <a:t>Stream Cipher </a:t>
            </a:r>
            <a:r>
              <a:rPr lang="en-GB" sz="2400" dirty="0" smtClean="0"/>
              <a:t>: It is a type of encryption that transforms plain text into code that's unreadable without the correct key</a:t>
            </a:r>
            <a:endParaRPr lang="en-US" sz="2400" dirty="0"/>
          </a:p>
        </p:txBody>
      </p:sp>
      <p:pic>
        <p:nvPicPr>
          <p:cNvPr id="4" name="Picture 3" descr="key-4.png"/>
          <p:cNvPicPr>
            <a:picLocks noChangeAspect="1"/>
          </p:cNvPicPr>
          <p:nvPr/>
        </p:nvPicPr>
        <p:blipFill>
          <a:blip r:embed="rId2" cstate="print"/>
          <a:stretch>
            <a:fillRect/>
          </a:stretch>
        </p:blipFill>
        <p:spPr>
          <a:xfrm>
            <a:off x="7000892" y="4632948"/>
            <a:ext cx="2000232" cy="1902261"/>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147</TotalTime>
  <Words>146</Words>
  <Application>Microsoft Office PowerPoint</Application>
  <PresentationFormat>On-screen Show (4:3)</PresentationFormat>
  <Paragraphs>47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Foundry</vt:lpstr>
      <vt:lpstr>Introduction To Cryptography</vt:lpstr>
      <vt:lpstr>Contents</vt:lpstr>
      <vt:lpstr>Cryptography</vt:lpstr>
      <vt:lpstr>Objectives</vt:lpstr>
      <vt:lpstr>Ciphers</vt:lpstr>
      <vt:lpstr>Encryption Decryption</vt:lpstr>
      <vt:lpstr>Types of Cryptography</vt:lpstr>
      <vt:lpstr>Types of Cryptography</vt:lpstr>
      <vt:lpstr>Techniques of Encryption and Decryption</vt:lpstr>
      <vt:lpstr>Algorithms</vt:lpstr>
      <vt:lpstr>Applications of Cryptography</vt:lpstr>
      <vt:lpstr>Closure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azel2</dc:creator>
  <cp:lastModifiedBy>azel2</cp:lastModifiedBy>
  <cp:revision>27</cp:revision>
  <dcterms:created xsi:type="dcterms:W3CDTF">2024-09-09T04:42:03Z</dcterms:created>
  <dcterms:modified xsi:type="dcterms:W3CDTF">2024-09-09T07:09:58Z</dcterms:modified>
</cp:coreProperties>
</file>