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3" r:id="rId8"/>
    <p:sldId id="271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5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0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4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8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6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4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8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79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9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5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4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1E99C4-396B-430E-9A9F-653E744A46E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5E41E5-89B4-4D87-9B99-DCBDC4DC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21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780D-5FE8-F842-2801-2FE061E5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623" y="77637"/>
            <a:ext cx="6340416" cy="297611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Introduction to Phishing Attacks</a:t>
            </a:r>
            <a:br>
              <a:rPr lang="en-US" sz="6000" dirty="0"/>
            </a:br>
            <a:endParaRPr lang="en-IN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21B4F1F9-6533-2584-CE64-56611E77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3" y="486012"/>
            <a:ext cx="2842748" cy="5885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89041-2148-7D66-7BC1-513D4D8698A6}"/>
              </a:ext>
            </a:extLst>
          </p:cNvPr>
          <p:cNvSpPr txBox="1"/>
          <p:nvPr/>
        </p:nvSpPr>
        <p:spPr>
          <a:xfrm>
            <a:off x="5952226" y="3565552"/>
            <a:ext cx="5564037" cy="203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Phishing attacks are a common form of cybercrime. They involve fraudulent attempts to obtain sensitive information, such as login credentials or financial details, by masquerading as a trusted entity in electronic communications.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612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F8A18FD-4432-B71F-0412-7AFDBBEA4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6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F5A84E-7F72-CB21-99A3-E508BA18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85C09A-E949-7FA8-6B2F-DEE6A5C2E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4E704D2-120B-1D07-35A3-9E92667A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3AB14-E319-FEA7-9726-927AF4F929CF}"/>
              </a:ext>
            </a:extLst>
          </p:cNvPr>
          <p:cNvSpPr txBox="1"/>
          <p:nvPr/>
        </p:nvSpPr>
        <p:spPr>
          <a:xfrm>
            <a:off x="534837" y="103516"/>
            <a:ext cx="403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Are Phishing Attacks Effective ?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039F9-3574-407D-4A6D-A91F655C13F4}"/>
              </a:ext>
            </a:extLst>
          </p:cNvPr>
          <p:cNvSpPr txBox="1"/>
          <p:nvPr/>
        </p:nvSpPr>
        <p:spPr>
          <a:xfrm>
            <a:off x="534837" y="1199072"/>
            <a:ext cx="6780363" cy="139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Phishing attacks are effective because they exploit human vulnerabilities. Attackers use psychological manipulation to make their messages appear legitimate and urgent, prompting victims to act without thinking critically.</a:t>
            </a:r>
            <a:endParaRPr lang="en-US" sz="1800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43678D9D-9C5E-3FB2-4239-46EC8A016B3E}"/>
              </a:ext>
            </a:extLst>
          </p:cNvPr>
          <p:cNvSpPr/>
          <p:nvPr/>
        </p:nvSpPr>
        <p:spPr>
          <a:xfrm>
            <a:off x="506536" y="3008108"/>
            <a:ext cx="467916" cy="452884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r>
              <a:rPr lang="en-US" dirty="0"/>
              <a:t> 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357C2-C551-D8E8-2BBB-E26C1C0002DA}"/>
              </a:ext>
            </a:extLst>
          </p:cNvPr>
          <p:cNvSpPr txBox="1"/>
          <p:nvPr/>
        </p:nvSpPr>
        <p:spPr>
          <a:xfrm>
            <a:off x="1056086" y="3037188"/>
            <a:ext cx="2453110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Trust and Familiarity</a:t>
            </a:r>
            <a:endParaRPr lang="en-US" sz="18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E692C05D-40BF-8A92-EC49-1BBA3F738CC0}"/>
              </a:ext>
            </a:extLst>
          </p:cNvPr>
          <p:cNvSpPr/>
          <p:nvPr/>
        </p:nvSpPr>
        <p:spPr>
          <a:xfrm>
            <a:off x="4104085" y="3029252"/>
            <a:ext cx="467916" cy="467916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r>
              <a:rPr lang="en-US" dirty="0"/>
              <a:t> 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B7129-CDEA-510D-DE45-BAEE09EB8FD3}"/>
              </a:ext>
            </a:extLst>
          </p:cNvPr>
          <p:cNvSpPr txBox="1"/>
          <p:nvPr/>
        </p:nvSpPr>
        <p:spPr>
          <a:xfrm>
            <a:off x="4572001" y="3056600"/>
            <a:ext cx="2786332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Urgency and Fear</a:t>
            </a:r>
            <a:endParaRPr lang="en-US" sz="18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49834440-FF31-6B19-CA67-D7218C8DABCF}"/>
              </a:ext>
            </a:extLst>
          </p:cNvPr>
          <p:cNvSpPr/>
          <p:nvPr/>
        </p:nvSpPr>
        <p:spPr>
          <a:xfrm>
            <a:off x="506536" y="4702171"/>
            <a:ext cx="467916" cy="467916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r>
              <a:rPr lang="en-US" dirty="0"/>
              <a:t> 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FA697-6986-72A6-D2EF-C4F68F119F59}"/>
              </a:ext>
            </a:extLst>
          </p:cNvPr>
          <p:cNvSpPr txBox="1"/>
          <p:nvPr/>
        </p:nvSpPr>
        <p:spPr>
          <a:xfrm>
            <a:off x="1075580" y="4702171"/>
            <a:ext cx="2668284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Curiosity and Greed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08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8D73EF0-A25C-1529-7569-C80F3915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56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8818B-3E84-8517-F294-41F685F5E531}"/>
              </a:ext>
            </a:extLst>
          </p:cNvPr>
          <p:cNvSpPr txBox="1"/>
          <p:nvPr/>
        </p:nvSpPr>
        <p:spPr>
          <a:xfrm>
            <a:off x="4485735" y="1966821"/>
            <a:ext cx="4615131" cy="73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6050"/>
              </a:lnSpc>
              <a:buNone/>
            </a:pPr>
            <a:r>
              <a:rPr lang="en-US" sz="1800" dirty="0">
                <a:solidFill>
                  <a:srgbClr val="F5F0F0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Examples of Phishing Attacks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B0985-AAF4-2D85-3133-FED874FB9895}"/>
              </a:ext>
            </a:extLst>
          </p:cNvPr>
          <p:cNvSpPr txBox="1"/>
          <p:nvPr/>
        </p:nvSpPr>
        <p:spPr>
          <a:xfrm>
            <a:off x="897148" y="2995804"/>
            <a:ext cx="1915064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F5F0F0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Spoofed Emails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234A9-114B-3CE6-E7F3-90310460AB92}"/>
              </a:ext>
            </a:extLst>
          </p:cNvPr>
          <p:cNvSpPr txBox="1"/>
          <p:nvPr/>
        </p:nvSpPr>
        <p:spPr>
          <a:xfrm>
            <a:off x="431321" y="3491823"/>
            <a:ext cx="4278702" cy="163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Attackers send emails that mimic legitimate communications from trusted organizations. These emails may contain malicious links or attachments.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3E8B-EA88-8E27-8950-D4E5439E6219}"/>
              </a:ext>
            </a:extLst>
          </p:cNvPr>
          <p:cNvSpPr txBox="1"/>
          <p:nvPr/>
        </p:nvSpPr>
        <p:spPr>
          <a:xfrm>
            <a:off x="7496353" y="2878401"/>
            <a:ext cx="2009955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F5F0F0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Fake Websites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FAABB-32F7-483A-A8EB-4D427E115DEE}"/>
              </a:ext>
            </a:extLst>
          </p:cNvPr>
          <p:cNvSpPr txBox="1"/>
          <p:nvPr/>
        </p:nvSpPr>
        <p:spPr>
          <a:xfrm>
            <a:off x="6452558" y="3416060"/>
            <a:ext cx="4615131" cy="163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Attackers create fake websites that look identical to legitimate websites. They may use these websites to steal login credentials or other personal information.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497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CD0E269-F708-0158-4378-F416D94D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893" y="0"/>
            <a:ext cx="44541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02FD8-FE6B-25A1-C0B6-3790FAA9CE37}"/>
              </a:ext>
            </a:extLst>
          </p:cNvPr>
          <p:cNvSpPr txBox="1"/>
          <p:nvPr/>
        </p:nvSpPr>
        <p:spPr>
          <a:xfrm>
            <a:off x="286829" y="0"/>
            <a:ext cx="3560552" cy="58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4500"/>
              </a:lnSpc>
              <a:buNone/>
            </a:pPr>
            <a:r>
              <a:rPr lang="en-US" sz="1800" dirty="0">
                <a:solidFill>
                  <a:srgbClr val="F5F0F0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Identifying Phishing Attempts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0B9A-69BA-CC86-CF36-F645F6277CF5}"/>
              </a:ext>
            </a:extLst>
          </p:cNvPr>
          <p:cNvSpPr txBox="1"/>
          <p:nvPr/>
        </p:nvSpPr>
        <p:spPr>
          <a:xfrm>
            <a:off x="249087" y="663929"/>
            <a:ext cx="7019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It's important to be vigilant and learn how to identify phishing attempts to protect yourself. Look for red flags and inconsistencies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B455E-1D51-D7F4-95EB-9D086914A286}"/>
              </a:ext>
            </a:extLst>
          </p:cNvPr>
          <p:cNvSpPr txBox="1"/>
          <p:nvPr/>
        </p:nvSpPr>
        <p:spPr>
          <a:xfrm>
            <a:off x="249087" y="1772728"/>
            <a:ext cx="2839170" cy="372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Suspicious Sender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AE66C-566B-4028-698E-5927BEDB11C2}"/>
              </a:ext>
            </a:extLst>
          </p:cNvPr>
          <p:cNvSpPr txBox="1"/>
          <p:nvPr/>
        </p:nvSpPr>
        <p:spPr>
          <a:xfrm>
            <a:off x="3140012" y="1728228"/>
            <a:ext cx="4966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Check the email address and domain name for typos or inconsistencies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EC3FE-A992-5A03-FDB5-581AFF4FA8DE}"/>
              </a:ext>
            </a:extLst>
          </p:cNvPr>
          <p:cNvSpPr/>
          <p:nvPr/>
        </p:nvSpPr>
        <p:spPr>
          <a:xfrm>
            <a:off x="249087" y="1509623"/>
            <a:ext cx="7359411" cy="8626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8FEE9D-2FFF-0185-7EFE-F4208907304E}"/>
              </a:ext>
            </a:extLst>
          </p:cNvPr>
          <p:cNvSpPr txBox="1"/>
          <p:nvPr/>
        </p:nvSpPr>
        <p:spPr>
          <a:xfrm>
            <a:off x="241538" y="2969178"/>
            <a:ext cx="2094062" cy="372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Urgency and Fear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E87B2-9D60-C327-ED39-B7A37CEEDA62}"/>
              </a:ext>
            </a:extLst>
          </p:cNvPr>
          <p:cNvSpPr txBox="1"/>
          <p:nvPr/>
        </p:nvSpPr>
        <p:spPr>
          <a:xfrm>
            <a:off x="3088257" y="2821701"/>
            <a:ext cx="4796289" cy="667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Be wary of emails that create a sense of urgency, fear, or pressure to act quickly.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9D868-B95C-DB35-6377-6A839D237F41}"/>
              </a:ext>
            </a:extLst>
          </p:cNvPr>
          <p:cNvSpPr txBox="1"/>
          <p:nvPr/>
        </p:nvSpPr>
        <p:spPr>
          <a:xfrm>
            <a:off x="241538" y="3875582"/>
            <a:ext cx="2156605" cy="372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Suspicious Links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A32C59-8FDA-08BA-BBA2-9E3CCBC44C4E}"/>
              </a:ext>
            </a:extLst>
          </p:cNvPr>
          <p:cNvSpPr txBox="1"/>
          <p:nvPr/>
        </p:nvSpPr>
        <p:spPr>
          <a:xfrm>
            <a:off x="2895779" y="3809020"/>
            <a:ext cx="4942937" cy="667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Hover over links before clicking to see the actual URL. Don't click on links from unknown senders.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3773BB-1F95-7AAA-C9B6-E2CC871ED8C0}"/>
              </a:ext>
            </a:extLst>
          </p:cNvPr>
          <p:cNvSpPr/>
          <p:nvPr/>
        </p:nvSpPr>
        <p:spPr>
          <a:xfrm>
            <a:off x="286829" y="3766962"/>
            <a:ext cx="7321669" cy="962571"/>
          </a:xfrm>
          <a:prstGeom prst="rect">
            <a:avLst/>
          </a:prstGeom>
          <a:noFill/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21C1A-3976-3E07-2C6A-5CB30793332D}"/>
              </a:ext>
            </a:extLst>
          </p:cNvPr>
          <p:cNvSpPr/>
          <p:nvPr/>
        </p:nvSpPr>
        <p:spPr>
          <a:xfrm>
            <a:off x="286829" y="5365630"/>
            <a:ext cx="7321669" cy="9625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0B8BF-1A02-4F5D-346B-E14C250F2792}"/>
              </a:ext>
            </a:extLst>
          </p:cNvPr>
          <p:cNvSpPr txBox="1"/>
          <p:nvPr/>
        </p:nvSpPr>
        <p:spPr>
          <a:xfrm>
            <a:off x="249087" y="5526452"/>
            <a:ext cx="2697911" cy="667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Requests for Personal Information</a:t>
            </a:r>
            <a:endParaRPr 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9061BD-9F75-5337-012F-51DD3456F698}"/>
              </a:ext>
            </a:extLst>
          </p:cNvPr>
          <p:cNvSpPr txBox="1"/>
          <p:nvPr/>
        </p:nvSpPr>
        <p:spPr>
          <a:xfrm>
            <a:off x="3088257" y="5476297"/>
            <a:ext cx="4557983" cy="647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Be cautious of emails requesting sensitive information, such as login credentials, credit card details, or personal details.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985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C3B7A93-E0EF-9911-683B-8D81C8A5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7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F458E4-3F86-6EC8-D64E-AD06A6C2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4536E08-0920-E1D6-B1CA-6B125B2F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A59DF059-AD05-F818-AC3C-0F72C4C7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AB53B3-E271-0317-BDB9-9EE16F2F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phishing</Template>
  <TotalTime>0</TotalTime>
  <Words>252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Asar</vt:lpstr>
      <vt:lpstr>Calibri</vt:lpstr>
      <vt:lpstr>Calibri Light</vt:lpstr>
      <vt:lpstr>Celestial</vt:lpstr>
      <vt:lpstr>Introduction to Phishing Attacks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Virag</dc:creator>
  <cp:lastModifiedBy>Gautam Virag</cp:lastModifiedBy>
  <cp:revision>1</cp:revision>
  <dcterms:created xsi:type="dcterms:W3CDTF">2024-09-18T19:04:11Z</dcterms:created>
  <dcterms:modified xsi:type="dcterms:W3CDTF">2024-09-18T19:04:38Z</dcterms:modified>
</cp:coreProperties>
</file>