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99DB"/>
    <a:srgbClr val="D95050"/>
    <a:srgbClr val="00BA00"/>
    <a:srgbClr val="3BA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4660"/>
  </p:normalViewPr>
  <p:slideViewPr>
    <p:cSldViewPr snapToGrid="0" snapToObjects="1">
      <p:cViewPr varScale="1">
        <p:scale>
          <a:sx n="17" d="100"/>
          <a:sy n="17" d="100"/>
        </p:scale>
        <p:origin x="822" y="10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2C9624-8537-344B-A181-774C3CF89A66}" type="datetimeFigureOut">
              <a:rPr lang="en-US" smtClean="0"/>
              <a:pPr/>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C9624-8537-344B-A181-774C3CF89A66}" type="datetimeFigureOut">
              <a:rPr lang="en-US" smtClean="0"/>
              <a:pPr/>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2C9624-8537-344B-A181-774C3CF89A66}" type="datetimeFigureOut">
              <a:rPr lang="en-US" smtClean="0"/>
              <a:pPr/>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2C9624-8537-344B-A181-774C3CF89A66}" type="datetimeFigureOut">
              <a:rPr lang="en-US" smtClean="0"/>
              <a:pPr/>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2C9624-8537-344B-A181-774C3CF89A66}" type="datetimeFigureOut">
              <a:rPr lang="en-US" smtClean="0"/>
              <a:pPr/>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2C9624-8537-344B-A181-774C3CF89A66}" type="datetimeFigureOut">
              <a:rPr lang="en-US" smtClean="0"/>
              <a:pPr/>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0C2C9624-8537-344B-A181-774C3CF89A66}" type="datetimeFigureOut">
              <a:rPr lang="en-US" smtClean="0"/>
              <a:pPr/>
              <a:t>4/27/2022</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AF12122-570C-394B-A3C0-8A0DA37D73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7" name="Group 176"/>
          <p:cNvGrpSpPr/>
          <p:nvPr/>
        </p:nvGrpSpPr>
        <p:grpSpPr>
          <a:xfrm>
            <a:off x="1269510" y="1041448"/>
            <a:ext cx="41526330" cy="31753939"/>
            <a:chOff x="1206079" y="952545"/>
            <a:chExt cx="41526330" cy="31753939"/>
          </a:xfrm>
        </p:grpSpPr>
        <p:sp>
          <p:nvSpPr>
            <p:cNvPr id="176" name="Rounded Rectangle 175"/>
            <p:cNvSpPr/>
            <p:nvPr/>
          </p:nvSpPr>
          <p:spPr>
            <a:xfrm>
              <a:off x="7535728" y="952545"/>
              <a:ext cx="29550092" cy="4811120"/>
            </a:xfrm>
            <a:prstGeom prst="roundRect">
              <a:avLst/>
            </a:prstGeom>
            <a:solidFill>
              <a:schemeClr val="accent5">
                <a:lumMod val="60000"/>
                <a:lumOff val="40000"/>
                <a:alpha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74" name="Group 173"/>
            <p:cNvGrpSpPr/>
            <p:nvPr/>
          </p:nvGrpSpPr>
          <p:grpSpPr>
            <a:xfrm>
              <a:off x="1206079" y="1471535"/>
              <a:ext cx="41526330" cy="31234949"/>
              <a:chOff x="1206079" y="1471535"/>
              <a:chExt cx="41526330" cy="31234949"/>
            </a:xfrm>
          </p:grpSpPr>
          <p:grpSp>
            <p:nvGrpSpPr>
              <p:cNvPr id="110" name="Group 109"/>
              <p:cNvGrpSpPr/>
              <p:nvPr/>
            </p:nvGrpSpPr>
            <p:grpSpPr>
              <a:xfrm>
                <a:off x="1206079" y="1471535"/>
                <a:ext cx="41526330" cy="31234949"/>
                <a:chOff x="1206079" y="1471535"/>
                <a:chExt cx="41526330" cy="31234949"/>
              </a:xfrm>
            </p:grpSpPr>
            <p:sp>
              <p:nvSpPr>
                <p:cNvPr id="75" name="Rounded Rectangle 74"/>
                <p:cNvSpPr/>
                <p:nvPr/>
              </p:nvSpPr>
              <p:spPr>
                <a:xfrm>
                  <a:off x="1206079" y="17944013"/>
                  <a:ext cx="12801600" cy="14762471"/>
                </a:xfrm>
                <a:prstGeom prst="roundRect">
                  <a:avLst/>
                </a:prstGeom>
                <a:solidFill>
                  <a:schemeClr val="accent5">
                    <a:lumMod val="60000"/>
                    <a:lumOff val="40000"/>
                    <a:alpha val="1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endParaRPr lang="en-US" sz="6000" dirty="0">
                    <a:solidFill>
                      <a:schemeClr val="tx1"/>
                    </a:solidFill>
                  </a:endParaRPr>
                </a:p>
              </p:txBody>
            </p:sp>
            <p:sp>
              <p:nvSpPr>
                <p:cNvPr id="19" name="Rounded Rectangle 18"/>
                <p:cNvSpPr/>
                <p:nvPr/>
              </p:nvSpPr>
              <p:spPr>
                <a:xfrm>
                  <a:off x="14644420" y="6377231"/>
                  <a:ext cx="8714945" cy="5766893"/>
                </a:xfrm>
                <a:prstGeom prst="roundRect">
                  <a:avLst/>
                </a:prstGeom>
                <a:solidFill>
                  <a:schemeClr val="accent5">
                    <a:lumMod val="60000"/>
                    <a:lumOff val="40000"/>
                    <a:alpha val="1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1143000" indent="-1143000">
                    <a:buFont typeface="Arial" panose="020B0604020202020204" pitchFamily="34" charset="0"/>
                    <a:buChar char="•"/>
                  </a:pPr>
                  <a:r>
                    <a:rPr lang="en-US" sz="5400" dirty="0">
                      <a:solidFill>
                        <a:schemeClr val="tx1"/>
                      </a:solidFill>
                    </a:rPr>
                    <a:t>Determine whether guaranteed contract value is predicated on player performance</a:t>
                  </a:r>
                </a:p>
              </p:txBody>
            </p:sp>
            <p:sp>
              <p:nvSpPr>
                <p:cNvPr id="16" name="Rounded Rectangle 15"/>
                <p:cNvSpPr/>
                <p:nvPr/>
              </p:nvSpPr>
              <p:spPr>
                <a:xfrm>
                  <a:off x="1342491" y="6119186"/>
                  <a:ext cx="12801600" cy="11543213"/>
                </a:xfrm>
                <a:prstGeom prst="roundRect">
                  <a:avLst/>
                </a:prstGeom>
                <a:solidFill>
                  <a:schemeClr val="accent5">
                    <a:lumMod val="60000"/>
                    <a:lumOff val="40000"/>
                    <a:alpha val="1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5400" dirty="0">
                      <a:solidFill>
                        <a:schemeClr val="tx1"/>
                      </a:solidFill>
                    </a:rPr>
                    <a:t>Our model took in all relevant wide receiver contracts i.e. players who played a significant enough minutes, and we took their YDS, REC, TDs, Catch%, and FPTS/G and used these performance metrics to determine if there was a strong relationship that existed between how much a player produces and how much they earn.  We concluded that the NFL players are not </a:t>
                  </a:r>
                  <a:r>
                    <a:rPr lang="en-US" sz="5400" dirty="0" err="1">
                      <a:solidFill>
                        <a:schemeClr val="tx1"/>
                      </a:solidFill>
                    </a:rPr>
                    <a:t>payed</a:t>
                  </a:r>
                  <a:r>
                    <a:rPr lang="en-US" sz="5400" dirty="0">
                      <a:solidFill>
                        <a:schemeClr val="tx1"/>
                      </a:solidFill>
                    </a:rPr>
                    <a:t> completely in accordance with what they are worth. </a:t>
                  </a:r>
                </a:p>
              </p:txBody>
            </p:sp>
            <p:sp>
              <p:nvSpPr>
                <p:cNvPr id="4" name="TextBox 3"/>
                <p:cNvSpPr txBox="1"/>
                <p:nvPr/>
              </p:nvSpPr>
              <p:spPr>
                <a:xfrm>
                  <a:off x="7619727" y="1471535"/>
                  <a:ext cx="28659992" cy="3416320"/>
                </a:xfrm>
                <a:prstGeom prst="rect">
                  <a:avLst/>
                </a:prstGeom>
                <a:noFill/>
              </p:spPr>
              <p:txBody>
                <a:bodyPr wrap="square" rtlCol="0">
                  <a:spAutoFit/>
                </a:bodyPr>
                <a:lstStyle/>
                <a:p>
                  <a:pPr algn="ctr"/>
                  <a:r>
                    <a:rPr lang="en-US" sz="7200" b="1" dirty="0"/>
                    <a:t>NFL Wide Receiver Contracts Compared to Performance </a:t>
                  </a:r>
                </a:p>
                <a:p>
                  <a:pPr algn="ctr"/>
                  <a:r>
                    <a:rPr lang="en-US" sz="7200" b="1" dirty="0"/>
                    <a:t>Ty Brunner, Tyler </a:t>
                  </a:r>
                  <a:r>
                    <a:rPr lang="en-US" sz="7200" b="1" dirty="0" err="1"/>
                    <a:t>McCulla</a:t>
                  </a:r>
                  <a:r>
                    <a:rPr lang="en-US" sz="7200" b="1" dirty="0"/>
                    <a:t> </a:t>
                  </a:r>
                </a:p>
                <a:p>
                  <a:pPr algn="ctr"/>
                  <a:r>
                    <a:rPr lang="en-US" sz="7200" b="1" dirty="0"/>
                    <a:t>Auburn University</a:t>
                  </a:r>
                  <a:endParaRPr lang="en-US" sz="7200" dirty="0"/>
                </a:p>
              </p:txBody>
            </p:sp>
            <p:sp>
              <p:nvSpPr>
                <p:cNvPr id="8" name="TextBox 7"/>
                <p:cNvSpPr txBox="1"/>
                <p:nvPr/>
              </p:nvSpPr>
              <p:spPr>
                <a:xfrm>
                  <a:off x="15148600" y="6988961"/>
                  <a:ext cx="7908597" cy="1569660"/>
                </a:xfrm>
                <a:prstGeom prst="rect">
                  <a:avLst/>
                </a:prstGeom>
                <a:noFill/>
              </p:spPr>
              <p:txBody>
                <a:bodyPr wrap="square" rtlCol="0">
                  <a:spAutoFit/>
                </a:bodyPr>
                <a:lstStyle/>
                <a:p>
                  <a:pPr algn="ctr"/>
                  <a:r>
                    <a:rPr lang="en-US" sz="4800" dirty="0"/>
                    <a:t>Objectives</a:t>
                  </a:r>
                </a:p>
                <a:p>
                  <a:endParaRPr lang="en-US" sz="4800" dirty="0"/>
                </a:p>
              </p:txBody>
            </p:sp>
            <p:sp>
              <p:nvSpPr>
                <p:cNvPr id="7" name="Rectangle 6"/>
                <p:cNvSpPr/>
                <p:nvPr/>
              </p:nvSpPr>
              <p:spPr>
                <a:xfrm>
                  <a:off x="1878326" y="6400800"/>
                  <a:ext cx="11628414" cy="1323439"/>
                </a:xfrm>
                <a:prstGeom prst="rect">
                  <a:avLst/>
                </a:prstGeom>
                <a:noFill/>
                <a:ln>
                  <a:noFill/>
                </a:ln>
              </p:spPr>
              <p:txBody>
                <a:bodyPr wrap="square">
                  <a:spAutoFit/>
                </a:bodyPr>
                <a:lstStyle/>
                <a:p>
                  <a:pPr algn="ctr"/>
                  <a:r>
                    <a:rPr lang="en-US" sz="4800" dirty="0"/>
                    <a:t>Abstract</a:t>
                  </a:r>
                </a:p>
                <a:p>
                  <a:r>
                    <a:rPr lang="en-US" sz="3200" dirty="0"/>
                    <a:t>        </a:t>
                  </a:r>
                </a:p>
              </p:txBody>
            </p:sp>
            <p:sp>
              <p:nvSpPr>
                <p:cNvPr id="21" name="Rounded Rectangle 20"/>
                <p:cNvSpPr/>
                <p:nvPr/>
              </p:nvSpPr>
              <p:spPr>
                <a:xfrm>
                  <a:off x="14718713" y="12351206"/>
                  <a:ext cx="8714945" cy="19813788"/>
                </a:xfrm>
                <a:prstGeom prst="roundRect">
                  <a:avLst/>
                </a:prstGeom>
                <a:solidFill>
                  <a:schemeClr val="accent5">
                    <a:lumMod val="60000"/>
                    <a:lumOff val="40000"/>
                    <a:alpha val="1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endParaRPr lang="en-US" dirty="0">
                    <a:solidFill>
                      <a:schemeClr val="tx1"/>
                    </a:solidFill>
                  </a:endParaRPr>
                </a:p>
              </p:txBody>
            </p:sp>
            <p:sp>
              <p:nvSpPr>
                <p:cNvPr id="80" name="TextBox 79"/>
                <p:cNvSpPr txBox="1"/>
                <p:nvPr/>
              </p:nvSpPr>
              <p:spPr>
                <a:xfrm>
                  <a:off x="4038570" y="18406322"/>
                  <a:ext cx="7136618" cy="830997"/>
                </a:xfrm>
                <a:prstGeom prst="rect">
                  <a:avLst/>
                </a:prstGeom>
                <a:noFill/>
              </p:spPr>
              <p:txBody>
                <a:bodyPr wrap="square" rtlCol="0">
                  <a:spAutoFit/>
                </a:bodyPr>
                <a:lstStyle/>
                <a:p>
                  <a:pPr algn="ctr"/>
                  <a:r>
                    <a:rPr lang="en-US" sz="4800" dirty="0"/>
                    <a:t>Background</a:t>
                  </a:r>
                  <a:r>
                    <a:rPr lang="en-US" sz="4800"/>
                    <a:t>/Intro</a:t>
                  </a:r>
                  <a:endParaRPr lang="en-US" sz="4800" dirty="0"/>
                </a:p>
              </p:txBody>
            </p:sp>
            <p:sp>
              <p:nvSpPr>
                <p:cNvPr id="86" name="Rounded Rectangle 85"/>
                <p:cNvSpPr/>
                <p:nvPr/>
              </p:nvSpPr>
              <p:spPr>
                <a:xfrm>
                  <a:off x="23889488" y="6161517"/>
                  <a:ext cx="18842921" cy="20528817"/>
                </a:xfrm>
                <a:prstGeom prst="roundRect">
                  <a:avLst/>
                </a:prstGeom>
                <a:solidFill>
                  <a:schemeClr val="accent5">
                    <a:lumMod val="60000"/>
                    <a:lumOff val="40000"/>
                    <a:alpha val="1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0" name="Rounded Rectangle 99"/>
                <p:cNvSpPr/>
                <p:nvPr/>
              </p:nvSpPr>
              <p:spPr>
                <a:xfrm>
                  <a:off x="23889488" y="27065688"/>
                  <a:ext cx="18842921" cy="5126247"/>
                </a:xfrm>
                <a:prstGeom prst="roundRect">
                  <a:avLst/>
                </a:prstGeom>
                <a:solidFill>
                  <a:schemeClr val="accent5">
                    <a:lumMod val="60000"/>
                    <a:lumOff val="40000"/>
                    <a:alpha val="1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TextBox 100"/>
                <p:cNvSpPr txBox="1"/>
                <p:nvPr/>
              </p:nvSpPr>
              <p:spPr>
                <a:xfrm>
                  <a:off x="32607253" y="27338972"/>
                  <a:ext cx="4478567" cy="830997"/>
                </a:xfrm>
                <a:prstGeom prst="rect">
                  <a:avLst/>
                </a:prstGeom>
                <a:noFill/>
              </p:spPr>
              <p:txBody>
                <a:bodyPr wrap="square" rtlCol="0">
                  <a:spAutoFit/>
                </a:bodyPr>
                <a:lstStyle/>
                <a:p>
                  <a:r>
                    <a:rPr lang="en-US" sz="4800" dirty="0"/>
                    <a:t>Future Directions</a:t>
                  </a:r>
                </a:p>
              </p:txBody>
            </p:sp>
          </p:grpSp>
          <p:sp>
            <p:nvSpPr>
              <p:cNvPr id="2" name="TextBox 1"/>
              <p:cNvSpPr txBox="1"/>
              <p:nvPr/>
            </p:nvSpPr>
            <p:spPr>
              <a:xfrm>
                <a:off x="32804516" y="15988329"/>
                <a:ext cx="1197764" cy="830997"/>
              </a:xfrm>
              <a:prstGeom prst="rect">
                <a:avLst/>
              </a:prstGeom>
              <a:noFill/>
            </p:spPr>
            <p:txBody>
              <a:bodyPr wrap="none" rtlCol="0">
                <a:spAutoFit/>
              </a:bodyPr>
              <a:lstStyle/>
              <a:p>
                <a:r>
                  <a:rPr lang="en-US" sz="4800" dirty="0">
                    <a:solidFill>
                      <a:schemeClr val="bg1">
                        <a:lumMod val="95000"/>
                      </a:schemeClr>
                    </a:solidFill>
                  </a:rPr>
                  <a:t>NPY</a:t>
                </a:r>
              </a:p>
            </p:txBody>
          </p:sp>
          <p:sp>
            <p:nvSpPr>
              <p:cNvPr id="128" name="TextBox 127"/>
              <p:cNvSpPr txBox="1"/>
              <p:nvPr/>
            </p:nvSpPr>
            <p:spPr>
              <a:xfrm>
                <a:off x="32812627" y="11707275"/>
                <a:ext cx="1197764" cy="830997"/>
              </a:xfrm>
              <a:prstGeom prst="rect">
                <a:avLst/>
              </a:prstGeom>
              <a:noFill/>
            </p:spPr>
            <p:txBody>
              <a:bodyPr wrap="none" rtlCol="0">
                <a:spAutoFit/>
              </a:bodyPr>
              <a:lstStyle/>
              <a:p>
                <a:r>
                  <a:rPr lang="en-US" sz="4800" dirty="0">
                    <a:solidFill>
                      <a:schemeClr val="bg1">
                        <a:lumMod val="95000"/>
                      </a:schemeClr>
                    </a:solidFill>
                  </a:rPr>
                  <a:t>NPY</a:t>
                </a:r>
              </a:p>
            </p:txBody>
          </p:sp>
          <p:sp>
            <p:nvSpPr>
              <p:cNvPr id="129" name="TextBox 128"/>
              <p:cNvSpPr txBox="1"/>
              <p:nvPr/>
            </p:nvSpPr>
            <p:spPr>
              <a:xfrm>
                <a:off x="40005409" y="11770768"/>
                <a:ext cx="1764726" cy="830997"/>
              </a:xfrm>
              <a:prstGeom prst="rect">
                <a:avLst/>
              </a:prstGeom>
              <a:noFill/>
            </p:spPr>
            <p:txBody>
              <a:bodyPr wrap="none" rtlCol="0">
                <a:spAutoFit/>
              </a:bodyPr>
              <a:lstStyle/>
              <a:p>
                <a:r>
                  <a:rPr lang="en-US" sz="4800" dirty="0">
                    <a:solidFill>
                      <a:schemeClr val="bg1">
                        <a:lumMod val="95000"/>
                      </a:schemeClr>
                    </a:solidFill>
                  </a:rPr>
                  <a:t>POMC</a:t>
                </a:r>
              </a:p>
            </p:txBody>
          </p:sp>
          <p:sp>
            <p:nvSpPr>
              <p:cNvPr id="130" name="TextBox 129"/>
              <p:cNvSpPr txBox="1"/>
              <p:nvPr/>
            </p:nvSpPr>
            <p:spPr>
              <a:xfrm>
                <a:off x="40008320" y="16039580"/>
                <a:ext cx="2051948" cy="830997"/>
              </a:xfrm>
              <a:prstGeom prst="rect">
                <a:avLst/>
              </a:prstGeom>
              <a:noFill/>
            </p:spPr>
            <p:txBody>
              <a:bodyPr wrap="square" rtlCol="0">
                <a:spAutoFit/>
              </a:bodyPr>
              <a:lstStyle/>
              <a:p>
                <a:r>
                  <a:rPr lang="en-US" sz="4800" dirty="0">
                    <a:solidFill>
                      <a:schemeClr val="bg1">
                        <a:lumMod val="95000"/>
                      </a:schemeClr>
                    </a:solidFill>
                  </a:rPr>
                  <a:t>POMC</a:t>
                </a:r>
              </a:p>
            </p:txBody>
          </p:sp>
        </p:grpSp>
      </p:grpSp>
      <p:sp>
        <p:nvSpPr>
          <p:cNvPr id="190" name="TextBox 189"/>
          <p:cNvSpPr txBox="1"/>
          <p:nvPr/>
        </p:nvSpPr>
        <p:spPr>
          <a:xfrm>
            <a:off x="32905631" y="6667503"/>
            <a:ext cx="2184400" cy="830997"/>
          </a:xfrm>
          <a:prstGeom prst="rect">
            <a:avLst/>
          </a:prstGeom>
          <a:noFill/>
        </p:spPr>
        <p:txBody>
          <a:bodyPr wrap="square" rtlCol="0">
            <a:spAutoFit/>
          </a:bodyPr>
          <a:lstStyle/>
          <a:p>
            <a:r>
              <a:rPr lang="en-US" sz="4800" dirty="0"/>
              <a:t>Results</a:t>
            </a:r>
          </a:p>
        </p:txBody>
      </p:sp>
      <p:sp>
        <p:nvSpPr>
          <p:cNvPr id="123" name="Rectangle 122"/>
          <p:cNvSpPr/>
          <p:nvPr/>
        </p:nvSpPr>
        <p:spPr>
          <a:xfrm>
            <a:off x="15595571" y="12871455"/>
            <a:ext cx="7044315" cy="830997"/>
          </a:xfrm>
          <a:prstGeom prst="rect">
            <a:avLst/>
          </a:prstGeom>
          <a:noFill/>
          <a:ln>
            <a:noFill/>
          </a:ln>
        </p:spPr>
        <p:txBody>
          <a:bodyPr wrap="square">
            <a:spAutoFit/>
          </a:bodyPr>
          <a:lstStyle/>
          <a:p>
            <a:pPr algn="ctr"/>
            <a:r>
              <a:rPr lang="en-US" sz="4800" dirty="0"/>
              <a:t>Methods</a:t>
            </a:r>
            <a:endParaRPr lang="en-US" sz="3200" dirty="0"/>
          </a:p>
        </p:txBody>
      </p:sp>
      <p:sp>
        <p:nvSpPr>
          <p:cNvPr id="3" name="TextBox 2">
            <a:extLst>
              <a:ext uri="{FF2B5EF4-FFF2-40B4-BE49-F238E27FC236}">
                <a16:creationId xmlns:a16="http://schemas.microsoft.com/office/drawing/2014/main" id="{322CFBF2-8389-47EC-9331-AABBD45EA03C}"/>
              </a:ext>
            </a:extLst>
          </p:cNvPr>
          <p:cNvSpPr txBox="1"/>
          <p:nvPr/>
        </p:nvSpPr>
        <p:spPr>
          <a:xfrm>
            <a:off x="2004406" y="19278594"/>
            <a:ext cx="11503116" cy="7232749"/>
          </a:xfrm>
          <a:prstGeom prst="rect">
            <a:avLst/>
          </a:prstGeom>
          <a:noFill/>
        </p:spPr>
        <p:txBody>
          <a:bodyPr wrap="square" rtlCol="0">
            <a:spAutoFit/>
          </a:bodyPr>
          <a:lstStyle/>
          <a:p>
            <a:r>
              <a:rPr lang="en-US" sz="5400" dirty="0">
                <a:solidFill>
                  <a:schemeClr val="tx1"/>
                </a:solidFill>
              </a:rPr>
              <a:t>We grabbed our data from the fantasy pros site and over the cap.  The outstanding outliers in our data group was our rookie contracts which were salaries which strictly WEREN’T based of prior performance, so we dropped those values and began our analysis.</a:t>
            </a:r>
          </a:p>
          <a:p>
            <a:endParaRPr lang="en-US" dirty="0"/>
          </a:p>
        </p:txBody>
      </p:sp>
      <p:pic>
        <p:nvPicPr>
          <p:cNvPr id="1026" name="Picture 2">
            <a:extLst>
              <a:ext uri="{FF2B5EF4-FFF2-40B4-BE49-F238E27FC236}">
                <a16:creationId xmlns:a16="http://schemas.microsoft.com/office/drawing/2014/main" id="{D7ED82CD-4DAB-44C8-963E-4591CDB873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381" y="25402334"/>
            <a:ext cx="11949556" cy="59556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C1DF2DA-9D6E-4153-B7B1-15F7A617734D}"/>
              </a:ext>
            </a:extLst>
          </p:cNvPr>
          <p:cNvSpPr txBox="1"/>
          <p:nvPr/>
        </p:nvSpPr>
        <p:spPr>
          <a:xfrm>
            <a:off x="15032856" y="13667386"/>
            <a:ext cx="8389940" cy="2123658"/>
          </a:xfrm>
          <a:prstGeom prst="rect">
            <a:avLst/>
          </a:prstGeom>
          <a:noFill/>
        </p:spPr>
        <p:txBody>
          <a:bodyPr wrap="square" rtlCol="0">
            <a:spAutoFit/>
          </a:bodyPr>
          <a:lstStyle/>
          <a:p>
            <a:pPr marL="1143000" indent="-1143000">
              <a:buFont typeface="Arial" panose="020B0604020202020204" pitchFamily="34" charset="0"/>
              <a:buChar char="•"/>
            </a:pPr>
            <a:r>
              <a:rPr lang="en-US" sz="6600" dirty="0"/>
              <a:t>Use python to find test statistics</a:t>
            </a:r>
          </a:p>
        </p:txBody>
      </p:sp>
      <p:pic>
        <p:nvPicPr>
          <p:cNvPr id="1028" name="Picture 4">
            <a:extLst>
              <a:ext uri="{FF2B5EF4-FFF2-40B4-BE49-F238E27FC236}">
                <a16:creationId xmlns:a16="http://schemas.microsoft.com/office/drawing/2014/main" id="{E515FE74-BF6B-4A71-AE45-5DE733AF96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5336" y="15919601"/>
            <a:ext cx="6190263" cy="67758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D4E53D8-CB70-4CB1-A41C-72FB8B5E762B}"/>
              </a:ext>
            </a:extLst>
          </p:cNvPr>
          <p:cNvSpPr txBox="1"/>
          <p:nvPr/>
        </p:nvSpPr>
        <p:spPr>
          <a:xfrm>
            <a:off x="15032856" y="23352351"/>
            <a:ext cx="8087772" cy="2123658"/>
          </a:xfrm>
          <a:prstGeom prst="rect">
            <a:avLst/>
          </a:prstGeom>
          <a:noFill/>
        </p:spPr>
        <p:txBody>
          <a:bodyPr wrap="square" rtlCol="0">
            <a:spAutoFit/>
          </a:bodyPr>
          <a:lstStyle/>
          <a:p>
            <a:pPr marL="857250" indent="-857250">
              <a:buFont typeface="Arial" panose="020B0604020202020204" pitchFamily="34" charset="0"/>
              <a:buChar char="•"/>
            </a:pPr>
            <a:r>
              <a:rPr lang="en-US" sz="6600" dirty="0"/>
              <a:t>Use python to plot and observe model</a:t>
            </a:r>
          </a:p>
        </p:txBody>
      </p:sp>
      <p:pic>
        <p:nvPicPr>
          <p:cNvPr id="10" name="Picture 9" descr="Chart, scatter chart&#10;&#10;Description automatically generated">
            <a:extLst>
              <a:ext uri="{FF2B5EF4-FFF2-40B4-BE49-F238E27FC236}">
                <a16:creationId xmlns:a16="http://schemas.microsoft.com/office/drawing/2014/main" id="{CC92D15D-1710-4999-998A-6E5791C732C0}"/>
              </a:ext>
            </a:extLst>
          </p:cNvPr>
          <p:cNvPicPr>
            <a:picLocks noChangeAspect="1"/>
          </p:cNvPicPr>
          <p:nvPr/>
        </p:nvPicPr>
        <p:blipFill rotWithShape="1">
          <a:blip r:embed="rId4"/>
          <a:srcRect l="35862" t="29800" r="31358" b="11677"/>
          <a:stretch/>
        </p:blipFill>
        <p:spPr>
          <a:xfrm>
            <a:off x="15850062" y="25848343"/>
            <a:ext cx="6632534" cy="5063609"/>
          </a:xfrm>
          <a:prstGeom prst="rect">
            <a:avLst/>
          </a:prstGeom>
        </p:spPr>
      </p:pic>
      <p:sp>
        <p:nvSpPr>
          <p:cNvPr id="11" name="TextBox 10">
            <a:extLst>
              <a:ext uri="{FF2B5EF4-FFF2-40B4-BE49-F238E27FC236}">
                <a16:creationId xmlns:a16="http://schemas.microsoft.com/office/drawing/2014/main" id="{CFED8B1F-83C7-4C66-ACEC-2EEEAC55491A}"/>
              </a:ext>
            </a:extLst>
          </p:cNvPr>
          <p:cNvSpPr txBox="1"/>
          <p:nvPr/>
        </p:nvSpPr>
        <p:spPr>
          <a:xfrm>
            <a:off x="24951678" y="8049310"/>
            <a:ext cx="16881888" cy="3416320"/>
          </a:xfrm>
          <a:prstGeom prst="rect">
            <a:avLst/>
          </a:prstGeom>
          <a:noFill/>
        </p:spPr>
        <p:txBody>
          <a:bodyPr wrap="square" rtlCol="0">
            <a:spAutoFit/>
          </a:bodyPr>
          <a:lstStyle/>
          <a:p>
            <a:r>
              <a:rPr lang="en-US" sz="7200" dirty="0"/>
              <a:t>We used our residual plot seen below to determine if there was a better line of best fit for our data and decided there wasn’t.</a:t>
            </a:r>
          </a:p>
        </p:txBody>
      </p:sp>
      <p:pic>
        <p:nvPicPr>
          <p:cNvPr id="1034" name="Picture 10">
            <a:extLst>
              <a:ext uri="{FF2B5EF4-FFF2-40B4-BE49-F238E27FC236}">
                <a16:creationId xmlns:a16="http://schemas.microsoft.com/office/drawing/2014/main" id="{D6345B7F-9B16-4BBC-A23F-6C3B93B358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33914" y="11990351"/>
            <a:ext cx="11579058" cy="655130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709767F-5E97-49D9-8063-0AE74FE89422}"/>
              </a:ext>
            </a:extLst>
          </p:cNvPr>
          <p:cNvSpPr txBox="1"/>
          <p:nvPr/>
        </p:nvSpPr>
        <p:spPr>
          <a:xfrm>
            <a:off x="36693967" y="12044878"/>
            <a:ext cx="6064705" cy="6555641"/>
          </a:xfrm>
          <a:prstGeom prst="rect">
            <a:avLst/>
          </a:prstGeom>
          <a:noFill/>
        </p:spPr>
        <p:txBody>
          <a:bodyPr wrap="square" rtlCol="0">
            <a:spAutoFit/>
          </a:bodyPr>
          <a:lstStyle/>
          <a:p>
            <a:r>
              <a:rPr lang="en-US" sz="7000" dirty="0"/>
              <a:t>Going forth with this in mind we can see a very strong relationship</a:t>
            </a:r>
          </a:p>
        </p:txBody>
      </p:sp>
      <p:sp>
        <p:nvSpPr>
          <p:cNvPr id="13" name="TextBox 12">
            <a:extLst>
              <a:ext uri="{FF2B5EF4-FFF2-40B4-BE49-F238E27FC236}">
                <a16:creationId xmlns:a16="http://schemas.microsoft.com/office/drawing/2014/main" id="{E9DD113B-6C5E-4B19-B0CF-9EAD13FF1495}"/>
              </a:ext>
            </a:extLst>
          </p:cNvPr>
          <p:cNvSpPr txBox="1"/>
          <p:nvPr/>
        </p:nvSpPr>
        <p:spPr>
          <a:xfrm>
            <a:off x="24951678" y="19307515"/>
            <a:ext cx="16881888" cy="6555641"/>
          </a:xfrm>
          <a:prstGeom prst="rect">
            <a:avLst/>
          </a:prstGeom>
          <a:noFill/>
        </p:spPr>
        <p:txBody>
          <a:bodyPr wrap="square" rtlCol="0">
            <a:spAutoFit/>
          </a:bodyPr>
          <a:lstStyle/>
          <a:p>
            <a:r>
              <a:rPr lang="en-US" sz="7000" dirty="0"/>
              <a:t>between our Money value and our volume statistics e.g. Touchdowns, Yards, and Receptions.  Even though there exists a strong linear relationship between these values, it is not enough to say concretely that guaranteed contract value is based on performance</a:t>
            </a:r>
          </a:p>
        </p:txBody>
      </p:sp>
      <p:pic>
        <p:nvPicPr>
          <p:cNvPr id="1036" name="Picture 12">
            <a:extLst>
              <a:ext uri="{FF2B5EF4-FFF2-40B4-BE49-F238E27FC236}">
                <a16:creationId xmlns:a16="http://schemas.microsoft.com/office/drawing/2014/main" id="{778E40E0-24BF-4911-B470-6B0A1BB9AD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8123" y="27545092"/>
            <a:ext cx="7711908" cy="454690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4B68116-089C-465E-9316-9D335583A7C8}"/>
              </a:ext>
            </a:extLst>
          </p:cNvPr>
          <p:cNvSpPr txBox="1"/>
          <p:nvPr/>
        </p:nvSpPr>
        <p:spPr>
          <a:xfrm>
            <a:off x="32670684" y="28380147"/>
            <a:ext cx="9596135" cy="3293209"/>
          </a:xfrm>
          <a:prstGeom prst="rect">
            <a:avLst/>
          </a:prstGeom>
          <a:noFill/>
        </p:spPr>
        <p:txBody>
          <a:bodyPr wrap="square" rtlCol="0">
            <a:spAutoFit/>
          </a:bodyPr>
          <a:lstStyle/>
          <a:p>
            <a:r>
              <a:rPr lang="en-US" sz="5200" dirty="0"/>
              <a:t>All of our data contained a number of statistical outliers.  In the future our aim would be to control and account for them in our model.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1501</TotalTime>
  <Words>292</Words>
  <Application>Microsoft Office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Rutgers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Julia Xia</dc:creator>
  <cp:lastModifiedBy>Ty Brunner</cp:lastModifiedBy>
  <cp:revision>62</cp:revision>
  <cp:lastPrinted>2012-08-01T17:44:46Z</cp:lastPrinted>
  <dcterms:created xsi:type="dcterms:W3CDTF">2014-03-07T20:22:07Z</dcterms:created>
  <dcterms:modified xsi:type="dcterms:W3CDTF">2022-04-28T00:20:01Z</dcterms:modified>
</cp:coreProperties>
</file>