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67" r:id="rId2"/>
    <p:sldId id="256" r:id="rId3"/>
    <p:sldId id="258" r:id="rId4"/>
    <p:sldId id="304" r:id="rId5"/>
    <p:sldId id="259" r:id="rId6"/>
    <p:sldId id="306" r:id="rId7"/>
    <p:sldId id="260" r:id="rId8"/>
    <p:sldId id="268" r:id="rId9"/>
    <p:sldId id="261" r:id="rId10"/>
    <p:sldId id="266" r:id="rId11"/>
    <p:sldId id="301" r:id="rId12"/>
    <p:sldId id="311" r:id="rId13"/>
    <p:sldId id="302" r:id="rId14"/>
    <p:sldId id="310" r:id="rId15"/>
    <p:sldId id="283" r:id="rId16"/>
    <p:sldId id="265" r:id="rId17"/>
    <p:sldId id="303" r:id="rId18"/>
    <p:sldId id="278" r:id="rId19"/>
    <p:sldId id="284" r:id="rId20"/>
    <p:sldId id="285" r:id="rId21"/>
    <p:sldId id="286" r:id="rId22"/>
    <p:sldId id="287" r:id="rId23"/>
    <p:sldId id="279" r:id="rId24"/>
    <p:sldId id="280" r:id="rId25"/>
    <p:sldId id="288" r:id="rId26"/>
    <p:sldId id="289" r:id="rId27"/>
    <p:sldId id="307" r:id="rId28"/>
    <p:sldId id="308" r:id="rId29"/>
    <p:sldId id="282" r:id="rId30"/>
    <p:sldId id="291" r:id="rId31"/>
    <p:sldId id="262" r:id="rId32"/>
    <p:sldId id="276" r:id="rId33"/>
    <p:sldId id="292" r:id="rId34"/>
    <p:sldId id="293" r:id="rId35"/>
    <p:sldId id="281" r:id="rId36"/>
    <p:sldId id="277" r:id="rId37"/>
    <p:sldId id="305" r:id="rId38"/>
    <p:sldId id="272" r:id="rId39"/>
    <p:sldId id="309" r:id="rId40"/>
    <p:sldId id="31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46B96-479E-4A7F-9F8D-9AFD390AF45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DA423-81EB-4F08-A652-3F3BB9A35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3DB7-BC52-4996-A4AC-09936786A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573"/>
            <a:ext cx="9144000" cy="740259"/>
          </a:xfrm>
        </p:spPr>
        <p:txBody>
          <a:bodyPr anchor="b">
            <a:normAutofit/>
          </a:bodyPr>
          <a:lstStyle>
            <a:lvl1pPr algn="ctr"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E2906-4847-418A-896F-1B729EFB5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795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47C41-A889-45E9-A164-47344AFE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7968-5303-4195-AD24-C52C30D9B48F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7117-56FA-48C1-AAA0-B2EAA265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D51B9-C394-41C8-A323-E8253BC3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1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842-FEC1-4027-8A40-FCA91C2C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556C1-10B1-4D8A-BDA9-F8E2C0B70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37FB-F0AC-4BF1-AE4B-BF76F8C9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3AFF-56C0-407F-98AA-F02ED4B24D66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25B16-A3E8-4019-9CCB-CA193DB2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FDC6C-EFF1-4B80-974B-623D02DD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81F05-EF46-4F18-AD47-5C2FBCC2F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A02B6-AB31-42D6-9C8D-86E6ADF23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914AA-4A51-4771-81BC-CA8AE463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631F-53C4-43BD-BA6B-AEB20CBF7A3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C7E6B-054D-4FD1-AFE4-022F3E6A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D4A7-6177-467E-8662-CBB6F02C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7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827B-2A3E-45A2-9CEE-84FF2766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2178-4A86-4023-B29B-CF29F293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980A-4C4B-4BAA-9B8D-B5509ECC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8170B-3C5B-4E4D-99CA-A4DF8444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7C51-6D7A-447C-8138-E537BEFD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0CA2-FF7C-4CD8-B1A0-3DB69ED7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DDF5D-29C0-416C-A816-127447351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D1FEA-E835-4BD3-9B6F-7551289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9451-13A9-4829-94E7-E11884DA01DD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5492-BC38-49A5-94BF-CD3094F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911C1-42C4-429A-8915-8ED8E0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0181-20DC-49C9-B2BB-AA459B7C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47C7-4A35-46EA-A2F4-CE8936EA6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6E148-E671-4533-81B3-6720D4BB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713DF-598D-4FDB-868B-F10CB2FF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F56D-3011-4403-B0C2-B418C024FBCE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7B31B-712B-4EDF-98AF-16702BC5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FAAA8-1907-4825-ADDB-5371DA78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0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C493-37EB-4D6E-8FFF-229E1BFE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481E8-9FED-434C-ADAE-FED0F993D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FE6A8-E1CB-4AE5-B6A0-FA3A4CCAF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029DA-79A7-4A09-9700-D6BD3E17F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3E0B3-691E-4227-837F-8642A14E9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2FE73-E463-4DAC-85FC-6BD9C66D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8697-4D9B-4E45-8AE9-B95063DFA1CD}" type="datetime1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3A66D-608C-41C2-9320-6DDDB254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9CA1E-7168-44C2-B29B-FC83513B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3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D729-2105-430D-B0BE-7D9B1BB1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35355-D701-4CC3-9C0A-8246E2EA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B5A4-3314-43BF-91B6-297188EB1900}" type="datetime1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85AF0-785D-46BC-BE58-C668ADBB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762B0-0D3E-4BD7-AFFD-392E94A6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F4703-2F7D-4AE4-AD12-EB4C63CD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073B-453B-4283-B066-701528DA29B3}" type="datetime1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35EFA-F8D1-4356-8B7A-835C0334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1E231-7082-40BC-9125-0EF00F61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4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6534-C64C-49D1-A943-6DF1EC5A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236C-F111-4E23-B456-7F9212AE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AD88C-7C09-42BC-9675-FD9BB87C6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E0EE0-5D7E-4E59-81A8-EC8D19E5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1929-AEE6-4A14-8550-459E4EFF54CF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F4C4F-CA15-4D71-B329-9A36DBB1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94EF5-04BF-4137-BF39-9A8039F8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4450-8724-4A3E-8AA0-EECC0A0E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389F6-FDEC-41BC-B4CA-055C0C345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DF656-4441-4B97-A362-E0D63237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6B813-AE22-431F-8597-DFE669FD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4D9F-1699-47BE-BE69-CBD857D6BB9E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D49B5-131B-4087-90C2-11668283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99246-AD2E-4844-AE08-F386F2DB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6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58CF5-7DF7-4864-9F96-F3564311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27FE-F5AD-459F-BE86-1A16E0A6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8F45E-E370-44FE-93EB-47CC2D03D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C7805-3C2C-40D4-B688-892DE540FFD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0976-6E3D-4D74-AB8C-AB48ACC24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A5642-FF1F-4693-B6F5-CECDCFD01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9705-D5A5-4721-AAE4-A95C7FA9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849E-039B-4A50-8529-80E2857F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3679"/>
            <a:ext cx="9144000" cy="740259"/>
          </a:xfrm>
        </p:spPr>
        <p:txBody>
          <a:bodyPr/>
          <a:lstStyle/>
          <a:p>
            <a:r>
              <a:rPr lang="en-US" dirty="0"/>
              <a:t>Cricket Shots Analysis using AI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0E33B3F-D2BC-46CA-B91C-40FDC5753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7950"/>
            <a:ext cx="9144000" cy="356293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endParaRPr lang="en-US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Bhuwan </a:t>
            </a:r>
            <a:r>
              <a:rPr lang="en-US" sz="2200" b="0" dirty="0" err="1">
                <a:latin typeface="Arial" panose="020B0604020202020204" pitchFamily="34" charset="0"/>
                <a:cs typeface="Arial" panose="020B0604020202020204" pitchFamily="34" charset="0"/>
              </a:rPr>
              <a:t>Khatiwada</a:t>
            </a: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 (18208)</a:t>
            </a:r>
          </a:p>
          <a:p>
            <a:r>
              <a:rPr lang="en-US" sz="2200" b="0" dirty="0" err="1">
                <a:latin typeface="Arial" panose="020B0604020202020204" pitchFamily="34" charset="0"/>
                <a:cs typeface="Arial" panose="020B0604020202020204" pitchFamily="34" charset="0"/>
              </a:rPr>
              <a:t>Bishwa</a:t>
            </a: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 Prakash </a:t>
            </a:r>
            <a:r>
              <a:rPr lang="en-US" sz="2200" b="0" dirty="0" err="1">
                <a:latin typeface="Arial" panose="020B0604020202020204" pitchFamily="34" charset="0"/>
                <a:cs typeface="Arial" panose="020B0604020202020204" pitchFamily="34" charset="0"/>
              </a:rPr>
              <a:t>Subedi</a:t>
            </a: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dirty="0"/>
              <a:t>18209</a:t>
            </a: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Niraj </a:t>
            </a:r>
            <a:r>
              <a:rPr lang="en-US" sz="2200" b="0" dirty="0" err="1">
                <a:latin typeface="Arial" panose="020B0604020202020204" pitchFamily="34" charset="0"/>
                <a:cs typeface="Arial" panose="020B0604020202020204" pitchFamily="34" charset="0"/>
              </a:rPr>
              <a:t>Duwal</a:t>
            </a: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dirty="0"/>
              <a:t>18226</a:t>
            </a: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Rewan </a:t>
            </a:r>
            <a:r>
              <a:rPr lang="en-US" sz="2200" b="0" dirty="0" err="1">
                <a:latin typeface="Arial" panose="020B0604020202020204" pitchFamily="34" charset="0"/>
                <a:cs typeface="Arial" panose="020B0604020202020204" pitchFamily="34" charset="0"/>
              </a:rPr>
              <a:t>Gautam</a:t>
            </a:r>
            <a:r>
              <a:rPr lang="en-US" sz="2200" b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/>
              <a:t>18230</a:t>
            </a:r>
            <a:r>
              <a:rPr lang="en-US" sz="2200" b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/>
          </a:p>
          <a:p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Under the Supervision of</a:t>
            </a:r>
          </a:p>
          <a:p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Associate Prof. </a:t>
            </a:r>
            <a:r>
              <a:rPr lang="en-US" sz="2200" b="0" dirty="0" err="1">
                <a:latin typeface="Arial" panose="020B0604020202020204" pitchFamily="34" charset="0"/>
                <a:cs typeface="Arial" panose="020B0604020202020204" pitchFamily="34" charset="0"/>
              </a:rPr>
              <a:t>Suramya</a:t>
            </a: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 Sharma </a:t>
            </a:r>
            <a:r>
              <a:rPr lang="en-US" sz="2200" b="0" dirty="0" err="1">
                <a:latin typeface="Arial" panose="020B0604020202020204" pitchFamily="34" charset="0"/>
                <a:cs typeface="Arial" panose="020B0604020202020204" pitchFamily="34" charset="0"/>
              </a:rPr>
              <a:t>Dahal</a:t>
            </a:r>
            <a:endParaRPr lang="en-US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1CE2E-6C18-48F2-8CE9-B8755F01F681}"/>
              </a:ext>
            </a:extLst>
          </p:cNvPr>
          <p:cNvSpPr txBox="1"/>
          <p:nvPr/>
        </p:nvSpPr>
        <p:spPr>
          <a:xfrm>
            <a:off x="3069544" y="5110882"/>
            <a:ext cx="6268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Department of Electronics and Computer Engineering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Institute of Engineering,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Thapathali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Campus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March 9, 2022</a:t>
            </a:r>
          </a:p>
        </p:txBody>
      </p:sp>
    </p:spTree>
    <p:extLst>
      <p:ext uri="{BB962C8B-B14F-4D97-AF65-F5344CB8AC3E}">
        <p14:creationId xmlns:p14="http://schemas.microsoft.com/office/powerpoint/2010/main" val="338590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7AC6-D568-4CEE-B50F-F063FF08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Cont..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DF0F9-F010-4FD5-9D17-79881703B5C3}"/>
              </a:ext>
            </a:extLst>
          </p:cNvPr>
          <p:cNvSpPr txBox="1"/>
          <p:nvPr/>
        </p:nvSpPr>
        <p:spPr>
          <a:xfrm>
            <a:off x="4547235" y="5051573"/>
            <a:ext cx="62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 Block Diagram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18AB14B-DAA1-40C3-BA51-3AD39019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10</a:t>
            </a:fld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12C4241-2C47-49B9-84FE-F4D7A852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0E4F-B6F4-46DE-B212-DBCDA527B560}" type="datetime1">
              <a:rPr lang="en-US" smtClean="0"/>
              <a:t>3/9/2022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4ABC8A-0FA7-48AC-A550-D7AAE0F23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2" y="1610723"/>
            <a:ext cx="10422375" cy="297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3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D614-22A1-47CD-9A36-546DC77E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639"/>
            <a:ext cx="10515600" cy="1325563"/>
          </a:xfrm>
        </p:spPr>
        <p:txBody>
          <a:bodyPr/>
          <a:lstStyle/>
          <a:p>
            <a:r>
              <a:rPr lang="en-US" dirty="0"/>
              <a:t>Methodology: 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58A6-18EC-45D3-A8E6-A44E153A1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for shots classification</a:t>
            </a:r>
          </a:p>
          <a:p>
            <a:r>
              <a:rPr lang="en-US" dirty="0"/>
              <a:t>Plots the data items in space and finds hyperplane</a:t>
            </a:r>
          </a:p>
          <a:p>
            <a:r>
              <a:rPr lang="en-US" dirty="0"/>
              <a:t>Hyperplane divides the space into six parts in our case</a:t>
            </a:r>
          </a:p>
          <a:p>
            <a:pPr lvl="1"/>
            <a:r>
              <a:rPr lang="en-US" dirty="0"/>
              <a:t>Hyperplane with maximum marginal distance is optimal</a:t>
            </a:r>
          </a:p>
          <a:p>
            <a:r>
              <a:rPr lang="en-US" dirty="0"/>
              <a:t>Closer data points to hyperplane are support vectors</a:t>
            </a:r>
          </a:p>
          <a:p>
            <a:r>
              <a:rPr lang="en-US" dirty="0"/>
              <a:t>Only support vectors contribute to the orientation of hyperplane</a:t>
            </a:r>
          </a:p>
          <a:p>
            <a:r>
              <a:rPr lang="en-US" dirty="0"/>
              <a:t>Linearly separate non-linear data using SVM kernels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6C48-3B4F-4260-A9A0-35E9FAFF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F32F1-3468-41E2-9893-2029D813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A8EFD-B06B-4225-BD9D-CD706FE2D020}"/>
              </a:ext>
            </a:extLst>
          </p:cNvPr>
          <p:cNvSpPr txBox="1"/>
          <p:nvPr/>
        </p:nvSpPr>
        <p:spPr>
          <a:xfrm>
            <a:off x="838200" y="1144120"/>
            <a:ext cx="541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122819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D614-22A1-47CD-9A36-546DC77E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639"/>
            <a:ext cx="10515600" cy="1325563"/>
          </a:xfrm>
        </p:spPr>
        <p:txBody>
          <a:bodyPr/>
          <a:lstStyle/>
          <a:p>
            <a:r>
              <a:rPr lang="en-US" dirty="0"/>
              <a:t>Methodology: Working Principle Cont..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6C48-3B4F-4260-A9A0-35E9FAFF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F32F1-3468-41E2-9893-2029D813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A8EFD-B06B-4225-BD9D-CD706FE2D020}"/>
              </a:ext>
            </a:extLst>
          </p:cNvPr>
          <p:cNvSpPr txBox="1"/>
          <p:nvPr/>
        </p:nvSpPr>
        <p:spPr>
          <a:xfrm>
            <a:off x="838200" y="1144120"/>
            <a:ext cx="541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 (SVM)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22705A33-AA5C-4EB5-94CE-3D8F91444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80" y="1591558"/>
            <a:ext cx="7821439" cy="4122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470110-4CDA-4080-A170-00811F213A44}"/>
              </a:ext>
            </a:extLst>
          </p:cNvPr>
          <p:cNvSpPr txBox="1"/>
          <p:nvPr/>
        </p:nvSpPr>
        <p:spPr>
          <a:xfrm>
            <a:off x="4231210" y="5665783"/>
            <a:ext cx="372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Conversion to Higher 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6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0C19-BAE0-4302-845D-161AF5AF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Working Principle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8004-FBF0-43BD-BBA3-9BB27613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Published in 2020 by Google Brain</a:t>
            </a:r>
          </a:p>
          <a:p>
            <a:r>
              <a:rPr lang="en-US" dirty="0" err="1"/>
              <a:t>EfficientDet</a:t>
            </a:r>
            <a:r>
              <a:rPr lang="en-US" dirty="0"/>
              <a:t> for object detection </a:t>
            </a:r>
            <a:r>
              <a:rPr lang="en-US" dirty="0" err="1"/>
              <a:t>i.e</a:t>
            </a:r>
            <a:r>
              <a:rPr lang="en-US" dirty="0"/>
              <a:t> bat</a:t>
            </a:r>
          </a:p>
          <a:p>
            <a:r>
              <a:rPr lang="en-US" dirty="0"/>
              <a:t>Accurate and light model</a:t>
            </a:r>
          </a:p>
          <a:p>
            <a:r>
              <a:rPr lang="en-US" dirty="0" err="1"/>
              <a:t>EfficientNet</a:t>
            </a:r>
            <a:r>
              <a:rPr lang="en-US" dirty="0"/>
              <a:t> as backbone</a:t>
            </a:r>
          </a:p>
          <a:p>
            <a:pPr lvl="1"/>
            <a:r>
              <a:rPr lang="en-US" dirty="0"/>
              <a:t>Performs scaling on depth, width and resolution</a:t>
            </a:r>
          </a:p>
          <a:p>
            <a:r>
              <a:rPr lang="en-US" dirty="0" err="1"/>
              <a:t>BiFPN</a:t>
            </a:r>
            <a:r>
              <a:rPr lang="en-US" dirty="0"/>
              <a:t> as feature and shared class/box prediction network</a:t>
            </a:r>
          </a:p>
          <a:p>
            <a:r>
              <a:rPr lang="en-US" dirty="0"/>
              <a:t>Scaling of backbone, feature and detection network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8DFB2-F088-4230-88D1-B94AE251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E5B79-97B4-4158-8A36-7544682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0C461-B750-4BEB-91AE-B077CA687F85}"/>
              </a:ext>
            </a:extLst>
          </p:cNvPr>
          <p:cNvSpPr txBox="1"/>
          <p:nvPr/>
        </p:nvSpPr>
        <p:spPr>
          <a:xfrm flipH="1">
            <a:off x="838200" y="1230990"/>
            <a:ext cx="466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EfficientDet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0C19-BAE0-4302-845D-161AF5AF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Working Principle Cont..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8DFB2-F088-4230-88D1-B94AE251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E5B79-97B4-4158-8A36-7544682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0C461-B750-4BEB-91AE-B077CA687F85}"/>
              </a:ext>
            </a:extLst>
          </p:cNvPr>
          <p:cNvSpPr txBox="1"/>
          <p:nvPr/>
        </p:nvSpPr>
        <p:spPr>
          <a:xfrm flipH="1">
            <a:off x="838200" y="1230990"/>
            <a:ext cx="466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EfficientDet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031F1-CBEC-4CA6-8656-733B71231B02}"/>
              </a:ext>
            </a:extLst>
          </p:cNvPr>
          <p:cNvSpPr txBox="1"/>
          <p:nvPr/>
        </p:nvSpPr>
        <p:spPr>
          <a:xfrm>
            <a:off x="4489450" y="5950346"/>
            <a:ext cx="348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Different Scaling Methods [1]</a:t>
            </a:r>
          </a:p>
        </p:txBody>
      </p: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BB3D90B6-CBAE-4F51-B7F8-72B9DB278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749821"/>
            <a:ext cx="9944100" cy="4200525"/>
          </a:xfrm>
        </p:spPr>
      </p:pic>
    </p:spTree>
    <p:extLst>
      <p:ext uri="{BB962C8B-B14F-4D97-AF65-F5344CB8AC3E}">
        <p14:creationId xmlns:p14="http://schemas.microsoft.com/office/powerpoint/2010/main" val="159651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69CE-C13E-4093-9EA2-36FD426A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Cont..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14609-84AE-4C46-AF3C-00EB2466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55EA5-C0DE-41C8-8981-90872ADF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15</a:t>
            </a:fld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4969B97-D4E0-49B9-8092-ABC5B9BA1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44" y="1459811"/>
            <a:ext cx="8429111" cy="3992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86D99-F93C-4448-B320-035B99F166E4}"/>
              </a:ext>
            </a:extLst>
          </p:cNvPr>
          <p:cNvSpPr txBox="1"/>
          <p:nvPr/>
        </p:nvSpPr>
        <p:spPr>
          <a:xfrm>
            <a:off x="5245100" y="5521384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ER Diagram</a:t>
            </a:r>
          </a:p>
        </p:txBody>
      </p:sp>
    </p:spTree>
    <p:extLst>
      <p:ext uri="{BB962C8B-B14F-4D97-AF65-F5344CB8AC3E}">
        <p14:creationId xmlns:p14="http://schemas.microsoft.com/office/powerpoint/2010/main" val="342562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7AC6-D568-4CEE-B50F-F063FF08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76" y="-279402"/>
            <a:ext cx="10515600" cy="1325563"/>
          </a:xfrm>
        </p:spPr>
        <p:txBody>
          <a:bodyPr/>
          <a:lstStyle/>
          <a:p>
            <a:r>
              <a:rPr lang="en-US" dirty="0"/>
              <a:t>Methodology Cont...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3CE4C-0951-4E24-BCBC-5560567F7F88}"/>
              </a:ext>
            </a:extLst>
          </p:cNvPr>
          <p:cNvSpPr txBox="1"/>
          <p:nvPr/>
        </p:nvSpPr>
        <p:spPr>
          <a:xfrm>
            <a:off x="4758720" y="6169580"/>
            <a:ext cx="62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Methodology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EA39-18D8-443F-9D1B-5BB2EEF2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02385-AD01-4700-BA93-9612AF0D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975F-5E3F-4949-877D-49827F8C6755}" type="datetime1">
              <a:rPr lang="en-US" smtClean="0"/>
              <a:t>3/9/2022</a:t>
            </a:fld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8722517-A1D0-406C-BC22-0D151AA50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40" y="685998"/>
            <a:ext cx="5855119" cy="5483712"/>
          </a:xfrm>
        </p:spPr>
      </p:pic>
    </p:spTree>
    <p:extLst>
      <p:ext uri="{BB962C8B-B14F-4D97-AF65-F5344CB8AC3E}">
        <p14:creationId xmlns:p14="http://schemas.microsoft.com/office/powerpoint/2010/main" val="155214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321F310-F23A-49CE-BEDD-D115DA18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Cont..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6EB21-00E2-43F2-A8EB-06711214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325844"/>
            <a:ext cx="5157787" cy="823912"/>
          </a:xfrm>
        </p:spPr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823483-1B1F-4175-A133-3B16558B9F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NumPy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/>
              <a:t>TensorFlow</a:t>
            </a:r>
          </a:p>
          <a:p>
            <a:pPr lvl="1"/>
            <a:r>
              <a:rPr lang="en-US" dirty="0" err="1"/>
              <a:t>Mediapipe</a:t>
            </a:r>
            <a:endParaRPr lang="en-US" dirty="0"/>
          </a:p>
          <a:p>
            <a:pPr lvl="1"/>
            <a:r>
              <a:rPr lang="en-US" dirty="0"/>
              <a:t>OpenCV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SQL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E032A-071E-4CB2-9112-83EFD9BF0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A226B-C4FD-444E-8179-67E4607D5C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</a:t>
            </a:r>
          </a:p>
          <a:p>
            <a:r>
              <a:rPr lang="en-US" sz="2400" dirty="0"/>
              <a:t>Flutter</a:t>
            </a:r>
          </a:p>
          <a:p>
            <a:r>
              <a:rPr lang="en-US" sz="2400" dirty="0" err="1"/>
              <a:t>FastAPI</a:t>
            </a:r>
            <a:endParaRPr lang="en-US" sz="2400" dirty="0"/>
          </a:p>
          <a:p>
            <a:r>
              <a:rPr lang="en-US" sz="2400" dirty="0"/>
              <a:t>AWS EC2</a:t>
            </a:r>
          </a:p>
          <a:p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D8756-373E-4FA7-8D8D-F4F55421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8697-4D9B-4E45-8AE9-B95063DFA1CD}" type="datetime1">
              <a:rPr lang="en-US" smtClean="0"/>
              <a:t>3/9/2022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2ABDCE-6B82-489B-ADE2-547813CB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5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69CE-FF7A-4BD4-953F-523C7171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Shot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FD62-2B53-454F-8434-6F40A715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F9B43-46E6-4A3C-9399-C6A86014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18</a:t>
            </a:fld>
            <a:endParaRPr lang="en-US"/>
          </a:p>
        </p:txBody>
      </p:sp>
      <p:pic>
        <p:nvPicPr>
          <p:cNvPr id="6" name="Content Placeholder 5" descr="A person swinging a bat&#10;&#10;Description automatically generated with low confidence">
            <a:extLst>
              <a:ext uri="{FF2B5EF4-FFF2-40B4-BE49-F238E27FC236}">
                <a16:creationId xmlns:a16="http://schemas.microsoft.com/office/drawing/2014/main" id="{6BF7EB77-BECD-4D54-A89D-BBEEF3E90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8" y="1175317"/>
            <a:ext cx="3191984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13883-4911-4279-8D80-AC60086FBEA4}"/>
              </a:ext>
            </a:extLst>
          </p:cNvPr>
          <p:cNvSpPr txBox="1"/>
          <p:nvPr/>
        </p:nvSpPr>
        <p:spPr>
          <a:xfrm>
            <a:off x="4773942" y="5586919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Predicted Pull Shot [2]</a:t>
            </a:r>
          </a:p>
        </p:txBody>
      </p:sp>
    </p:spTree>
    <p:extLst>
      <p:ext uri="{BB962C8B-B14F-4D97-AF65-F5344CB8AC3E}">
        <p14:creationId xmlns:p14="http://schemas.microsoft.com/office/powerpoint/2010/main" val="1636245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BC9B-0E9A-4AAC-B42E-280CE463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Shot Classification Cont..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86DAF-AF97-464F-B961-E90C76C0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44DFA-2890-4FB4-97F2-A99F30E4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D79BD838-C613-4A19-953D-76BC6253C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94" y="1253331"/>
            <a:ext cx="3674963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1334EC-3F4D-4A77-A40C-4260F50EFF56}"/>
              </a:ext>
            </a:extLst>
          </p:cNvPr>
          <p:cNvSpPr txBox="1"/>
          <p:nvPr/>
        </p:nvSpPr>
        <p:spPr>
          <a:xfrm>
            <a:off x="4941017" y="5572170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Predicted Cut Shot [3]</a:t>
            </a:r>
          </a:p>
        </p:txBody>
      </p:sp>
    </p:spTree>
    <p:extLst>
      <p:ext uri="{BB962C8B-B14F-4D97-AF65-F5344CB8AC3E}">
        <p14:creationId xmlns:p14="http://schemas.microsoft.com/office/powerpoint/2010/main" val="171022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0B2D10-912F-441C-A400-0EDCF07C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240A2B-ED0D-43DB-8114-DE8BD197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6"/>
            <a:ext cx="10515600" cy="53201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Motivation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Problem Statement and Objectives</a:t>
            </a:r>
          </a:p>
          <a:p>
            <a:r>
              <a:rPr lang="en-US" dirty="0"/>
              <a:t>Project Scope </a:t>
            </a:r>
          </a:p>
          <a:p>
            <a:r>
              <a:rPr lang="en-US" dirty="0"/>
              <a:t>Project Applications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Results Analysis</a:t>
            </a:r>
          </a:p>
          <a:p>
            <a:r>
              <a:rPr lang="en-US" dirty="0"/>
              <a:t>Future Enhancements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71DC8E-7796-4A34-BB4E-7EDF248D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04EF6E-1165-4193-B4C0-566ED1D1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F658-B978-498B-8DDF-0801AC89F1F1}" type="datetime1">
              <a:rPr lang="en-US" smtClean="0"/>
              <a:t>3/9/2022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62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BBAF-660F-4032-B28C-30359EFA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Shot Classification Cont..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EE0B-8A82-4AB9-9FEA-BD30257E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84849-E32F-43B4-B9BE-BDE6047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20</a:t>
            </a:fld>
            <a:endParaRPr lang="en-US"/>
          </a:p>
        </p:txBody>
      </p:sp>
      <p:pic>
        <p:nvPicPr>
          <p:cNvPr id="6" name="Content Placeholder 5" descr="A picture containing text, person, sport&#10;&#10;Description automatically generated">
            <a:extLst>
              <a:ext uri="{FF2B5EF4-FFF2-40B4-BE49-F238E27FC236}">
                <a16:creationId xmlns:a16="http://schemas.microsoft.com/office/drawing/2014/main" id="{0F9F9BE2-EE70-40D3-95E0-F72ED6D80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74"/>
          <a:stretch/>
        </p:blipFill>
        <p:spPr>
          <a:xfrm>
            <a:off x="4274661" y="1282325"/>
            <a:ext cx="3802476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B34B25-E9B8-4000-86CD-A8A8642920C8}"/>
              </a:ext>
            </a:extLst>
          </p:cNvPr>
          <p:cNvSpPr txBox="1"/>
          <p:nvPr/>
        </p:nvSpPr>
        <p:spPr>
          <a:xfrm>
            <a:off x="4738580" y="563366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Predicted Scoop Shot [4]</a:t>
            </a:r>
          </a:p>
        </p:txBody>
      </p:sp>
    </p:spTree>
    <p:extLst>
      <p:ext uri="{BB962C8B-B14F-4D97-AF65-F5344CB8AC3E}">
        <p14:creationId xmlns:p14="http://schemas.microsoft.com/office/powerpoint/2010/main" val="3885172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540E-6CC0-4763-9502-78A564CA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Shot Classification Cont..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0DC6-05FF-4BEB-B254-3EF85326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620C1-8D69-45BE-97E5-C0969D84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21</a:t>
            </a:fld>
            <a:endParaRPr lang="en-US"/>
          </a:p>
        </p:txBody>
      </p:sp>
      <p:pic>
        <p:nvPicPr>
          <p:cNvPr id="6" name="Content Placeholder 5" descr="A person wearing a garment&#10;&#10;Description automatically generated with low confidence">
            <a:extLst>
              <a:ext uri="{FF2B5EF4-FFF2-40B4-BE49-F238E27FC236}">
                <a16:creationId xmlns:a16="http://schemas.microsoft.com/office/drawing/2014/main" id="{074BB50F-C100-4E83-A9E1-7FBC13090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51" y="1088778"/>
            <a:ext cx="2529497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C87A5-084C-4066-BFBC-2A858D71A0E4}"/>
              </a:ext>
            </a:extLst>
          </p:cNvPr>
          <p:cNvSpPr txBox="1"/>
          <p:nvPr/>
        </p:nvSpPr>
        <p:spPr>
          <a:xfrm>
            <a:off x="4464424" y="5584556"/>
            <a:ext cx="439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Predicted Leg Glance Shot [5]</a:t>
            </a:r>
          </a:p>
        </p:txBody>
      </p:sp>
    </p:spTree>
    <p:extLst>
      <p:ext uri="{BB962C8B-B14F-4D97-AF65-F5344CB8AC3E}">
        <p14:creationId xmlns:p14="http://schemas.microsoft.com/office/powerpoint/2010/main" val="766000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7090-0D13-426A-833B-D614ECA4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Shot Classification Cont..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BACB-6A5C-4959-ACCE-98CB0D3C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9C478-0432-4CCA-A6CB-9579B9AC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22</a:t>
            </a:fld>
            <a:endParaRPr lang="en-US"/>
          </a:p>
        </p:txBody>
      </p:sp>
      <p:pic>
        <p:nvPicPr>
          <p:cNvPr id="6" name="Content Placeholder 5" descr="A picture containing floor, person&#10;&#10;Description automatically generated">
            <a:extLst>
              <a:ext uri="{FF2B5EF4-FFF2-40B4-BE49-F238E27FC236}">
                <a16:creationId xmlns:a16="http://schemas.microsoft.com/office/drawing/2014/main" id="{657E8BBF-E2AE-4BE9-8FE1-338015DB1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 b="15335"/>
          <a:stretch/>
        </p:blipFill>
        <p:spPr>
          <a:xfrm>
            <a:off x="4717415" y="1000002"/>
            <a:ext cx="2757169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76427-EA4E-49B9-9761-53F6E79102E3}"/>
              </a:ext>
            </a:extLst>
          </p:cNvPr>
          <p:cNvSpPr txBox="1"/>
          <p:nvPr/>
        </p:nvSpPr>
        <p:spPr>
          <a:xfrm>
            <a:off x="4782821" y="5532553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Predicted Cover Drive</a:t>
            </a:r>
          </a:p>
        </p:txBody>
      </p:sp>
    </p:spTree>
    <p:extLst>
      <p:ext uri="{BB962C8B-B14F-4D97-AF65-F5344CB8AC3E}">
        <p14:creationId xmlns:p14="http://schemas.microsoft.com/office/powerpoint/2010/main" val="10346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ECB7-8870-4376-9E64-74F46D32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Shot Classification Cont..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62832-9EF3-4A73-ABAA-27D78AC6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9F60C-35DC-4FB4-B772-430A3150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03777E47-1E7A-4845-B55A-453563A26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52" y="1184020"/>
            <a:ext cx="2743200" cy="42494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62EDE2-CED4-4535-A460-D058B7449939}"/>
              </a:ext>
            </a:extLst>
          </p:cNvPr>
          <p:cNvSpPr txBox="1"/>
          <p:nvPr/>
        </p:nvSpPr>
        <p:spPr>
          <a:xfrm>
            <a:off x="4379834" y="5622586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Predicted Straight Drive [6]</a:t>
            </a:r>
          </a:p>
        </p:txBody>
      </p:sp>
    </p:spTree>
    <p:extLst>
      <p:ext uri="{BB962C8B-B14F-4D97-AF65-F5344CB8AC3E}">
        <p14:creationId xmlns:p14="http://schemas.microsoft.com/office/powerpoint/2010/main" val="14745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DBB7-38ED-4C91-9D0B-C12A3AC2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Bat Detection Cont..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FF24-2C21-4A40-BC9F-1915689F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7F760-1063-4637-93A5-7F1371AD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24</a:t>
            </a:fld>
            <a:endParaRPr lang="en-US"/>
          </a:p>
        </p:txBody>
      </p:sp>
      <p:pic>
        <p:nvPicPr>
          <p:cNvPr id="6" name="Content Placeholder 5" descr="A group of men playing cricket&#10;&#10;Description automatically generated">
            <a:extLst>
              <a:ext uri="{FF2B5EF4-FFF2-40B4-BE49-F238E27FC236}">
                <a16:creationId xmlns:a16="http://schemas.microsoft.com/office/drawing/2014/main" id="{622C5C95-59A1-4EA0-BC3A-AB9E84225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624" y="1555686"/>
            <a:ext cx="4594751" cy="306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EFE60B-8C5F-4CCC-A806-53118107CB6D}"/>
              </a:ext>
            </a:extLst>
          </p:cNvPr>
          <p:cNvSpPr txBox="1"/>
          <p:nvPr/>
        </p:nvSpPr>
        <p:spPr>
          <a:xfrm>
            <a:off x="4442309" y="5027137"/>
            <a:ext cx="339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Bat Detection Far Angle [7]</a:t>
            </a:r>
          </a:p>
        </p:txBody>
      </p:sp>
    </p:spTree>
    <p:extLst>
      <p:ext uri="{BB962C8B-B14F-4D97-AF65-F5344CB8AC3E}">
        <p14:creationId xmlns:p14="http://schemas.microsoft.com/office/powerpoint/2010/main" val="183997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CEF7-B9EE-4922-B955-3F28F12B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Bat Detection Cont..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899E-322B-451B-ACC9-BC727FB7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FAAC3-0CDB-4B6B-A8F7-A301D97F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25</a:t>
            </a:fld>
            <a:endParaRPr lang="en-US"/>
          </a:p>
        </p:txBody>
      </p:sp>
      <p:pic>
        <p:nvPicPr>
          <p:cNvPr id="6" name="Content Placeholder 5" descr="A picture containing grass, outdoor, person&#10;&#10;Description automatically generated">
            <a:extLst>
              <a:ext uri="{FF2B5EF4-FFF2-40B4-BE49-F238E27FC236}">
                <a16:creationId xmlns:a16="http://schemas.microsoft.com/office/drawing/2014/main" id="{6CFB4449-9575-45E6-BF94-2C092A22A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18" y="1253331"/>
            <a:ext cx="4181363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B65312-7038-4F75-A2E1-9B61837FC649}"/>
              </a:ext>
            </a:extLst>
          </p:cNvPr>
          <p:cNvSpPr txBox="1"/>
          <p:nvPr/>
        </p:nvSpPr>
        <p:spPr>
          <a:xfrm>
            <a:off x="4439103" y="5728491"/>
            <a:ext cx="33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Bat Detection Close Angle</a:t>
            </a:r>
          </a:p>
        </p:txBody>
      </p:sp>
    </p:spTree>
    <p:extLst>
      <p:ext uri="{BB962C8B-B14F-4D97-AF65-F5344CB8AC3E}">
        <p14:creationId xmlns:p14="http://schemas.microsoft.com/office/powerpoint/2010/main" val="839971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88B6-FBB3-4551-B977-FF9E83F3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Bat Detection Cont..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6605-FA5D-4FF9-AEBB-AD6A97FD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3387C-4AE8-4FBA-9BAA-B397885B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26</a:t>
            </a:fld>
            <a:endParaRPr lang="en-US"/>
          </a:p>
        </p:txBody>
      </p:sp>
      <p:pic>
        <p:nvPicPr>
          <p:cNvPr id="6" name="Content Placeholder 5" descr="A person playing cricket&#10;&#10;Description automatically generated with medium confidence">
            <a:extLst>
              <a:ext uri="{FF2B5EF4-FFF2-40B4-BE49-F238E27FC236}">
                <a16:creationId xmlns:a16="http://schemas.microsoft.com/office/drawing/2014/main" id="{3E9AF72B-4852-4BC3-89D3-E3A6EE9D9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43818"/>
            <a:ext cx="4876800" cy="384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89B95E-10E5-4943-B06D-CFA15E8067E0}"/>
              </a:ext>
            </a:extLst>
          </p:cNvPr>
          <p:cNvSpPr txBox="1"/>
          <p:nvPr/>
        </p:nvSpPr>
        <p:spPr>
          <a:xfrm>
            <a:off x="4244788" y="5329516"/>
            <a:ext cx="42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Bat Detection on Focused Image [8]</a:t>
            </a:r>
          </a:p>
        </p:txBody>
      </p:sp>
    </p:spTree>
    <p:extLst>
      <p:ext uri="{BB962C8B-B14F-4D97-AF65-F5344CB8AC3E}">
        <p14:creationId xmlns:p14="http://schemas.microsoft.com/office/powerpoint/2010/main" val="3884878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5B0A-56B1-41B0-97DF-BEA50097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Shots and Efficiency Prediction</a:t>
            </a:r>
          </a:p>
        </p:txBody>
      </p:sp>
      <p:pic>
        <p:nvPicPr>
          <p:cNvPr id="7" name="Content Placeholder 6" descr="A person playing cricket&#10;&#10;Description automatically generated with low confidence">
            <a:extLst>
              <a:ext uri="{FF2B5EF4-FFF2-40B4-BE49-F238E27FC236}">
                <a16:creationId xmlns:a16="http://schemas.microsoft.com/office/drawing/2014/main" id="{B58DFA39-6B91-41D8-AE3F-4DE38CD3D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25" y="1148198"/>
            <a:ext cx="4423149" cy="50422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17F96-C7B9-4A8A-A4C1-5B7D264B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B8B6D-AB74-476D-9DF3-2E0A9140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14527-EAAC-4CA4-9E11-B755FF31630A}"/>
              </a:ext>
            </a:extLst>
          </p:cNvPr>
          <p:cNvSpPr txBox="1"/>
          <p:nvPr/>
        </p:nvSpPr>
        <p:spPr>
          <a:xfrm>
            <a:off x="3884425" y="6169580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Shot and Efficiency Prediction [9]</a:t>
            </a:r>
          </a:p>
        </p:txBody>
      </p:sp>
    </p:spTree>
    <p:extLst>
      <p:ext uri="{BB962C8B-B14F-4D97-AF65-F5344CB8AC3E}">
        <p14:creationId xmlns:p14="http://schemas.microsoft.com/office/powerpoint/2010/main" val="4169019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5B0A-56B1-41B0-97DF-BEA50097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Shots and Efficiency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17F96-C7B9-4A8A-A4C1-5B7D264B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B8B6D-AB74-476D-9DF3-2E0A9140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14527-EAAC-4CA4-9E11-B755FF31630A}"/>
              </a:ext>
            </a:extLst>
          </p:cNvPr>
          <p:cNvSpPr txBox="1"/>
          <p:nvPr/>
        </p:nvSpPr>
        <p:spPr>
          <a:xfrm>
            <a:off x="2928098" y="5987017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Shot and Efficiency Prediction (Wrong Result) </a:t>
            </a:r>
          </a:p>
        </p:txBody>
      </p:sp>
      <p:pic>
        <p:nvPicPr>
          <p:cNvPr id="11" name="Content Placeholder 10" descr="A person holding a skateboard&#10;&#10;Description automatically generated with medium confidence">
            <a:extLst>
              <a:ext uri="{FF2B5EF4-FFF2-40B4-BE49-F238E27FC236}">
                <a16:creationId xmlns:a16="http://schemas.microsoft.com/office/drawing/2014/main" id="{BF108B88-1CAF-48AD-B306-E1837B544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01" y="993378"/>
            <a:ext cx="4544199" cy="48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50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E889-7A3F-4EFC-B626-8DE01F01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7293"/>
          </a:xfrm>
        </p:spPr>
        <p:txBody>
          <a:bodyPr/>
          <a:lstStyle/>
          <a:p>
            <a:r>
              <a:rPr lang="en-US" dirty="0"/>
              <a:t>Results Cont..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DFC18-4D4B-4B86-891A-7CDBB1F7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81D63-8948-45F7-89D1-7FC50343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29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D24AD-C7AE-4059-BB3E-1AD73683D700}"/>
              </a:ext>
            </a:extLst>
          </p:cNvPr>
          <p:cNvSpPr txBox="1"/>
          <p:nvPr/>
        </p:nvSpPr>
        <p:spPr>
          <a:xfrm flipH="1">
            <a:off x="4969164" y="6171684"/>
            <a:ext cx="472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Mobile App UI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184E79-1F4D-46AF-B788-3C4481C67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41" y="836875"/>
            <a:ext cx="2524341" cy="5184250"/>
          </a:xfrm>
        </p:spPr>
      </p:pic>
      <p:pic>
        <p:nvPicPr>
          <p:cNvPr id="7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0E41B0-4811-46A0-A4F1-281910B47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01" y="888041"/>
            <a:ext cx="2527779" cy="519131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97F9FF-613D-4206-A56A-B16598066133}"/>
              </a:ext>
            </a:extLst>
          </p:cNvPr>
          <p:cNvCxnSpPr/>
          <p:nvPr/>
        </p:nvCxnSpPr>
        <p:spPr>
          <a:xfrm>
            <a:off x="5983941" y="954741"/>
            <a:ext cx="0" cy="506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8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BD45-FB29-4928-84A5-F3FA3A4C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A36-E944-4430-9FD6-8798871B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Aware of need of insights to improve one's game</a:t>
            </a:r>
          </a:p>
          <a:p>
            <a:r>
              <a:rPr lang="en-US" dirty="0"/>
              <a:t>Use of technology can help analyze players better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1CC76-1DE7-4311-A406-78031193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AB3514-6A9D-4D07-B4D1-EFA09162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8314-FD7F-4F49-8724-CBEA38934E18}" type="datetime1">
              <a:rPr lang="en-US" smtClean="0"/>
              <a:t>3/9/2022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77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8AC9-751E-4134-A27F-3D361204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11FC-B887-47E7-BF1A-469501C1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57220-758B-40E7-93D2-90160A09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30</a:t>
            </a:fld>
            <a:endParaRPr lang="en-US"/>
          </a:p>
        </p:txBody>
      </p:sp>
      <p:pic>
        <p:nvPicPr>
          <p:cNvPr id="6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613EA4AC-BF42-4A70-88A3-E8D369B09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17" y="1428145"/>
            <a:ext cx="6002566" cy="4001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542FF-4BE2-49C4-B7E2-B421A670BDA9}"/>
              </a:ext>
            </a:extLst>
          </p:cNvPr>
          <p:cNvSpPr txBox="1"/>
          <p:nvPr/>
        </p:nvSpPr>
        <p:spPr>
          <a:xfrm>
            <a:off x="4260476" y="5523770"/>
            <a:ext cx="36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Model Accuracy vs Epochs </a:t>
            </a:r>
          </a:p>
        </p:txBody>
      </p:sp>
    </p:spTree>
    <p:extLst>
      <p:ext uri="{BB962C8B-B14F-4D97-AF65-F5344CB8AC3E}">
        <p14:creationId xmlns:p14="http://schemas.microsoft.com/office/powerpoint/2010/main" val="1729801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1D03-FEC2-4D7D-BF49-B44C0557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4" y="124618"/>
            <a:ext cx="11353800" cy="1325563"/>
          </a:xfrm>
        </p:spPr>
        <p:txBody>
          <a:bodyPr/>
          <a:lstStyle/>
          <a:p>
            <a:r>
              <a:rPr lang="en-US" dirty="0"/>
              <a:t>Analysis of Results Cont..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CD4E4-4969-42A2-A078-17E7D461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31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9067C1-A18E-4EE3-B02D-571E41AE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4B31-8469-4423-AD46-A07575268B39}" type="datetime1">
              <a:rPr lang="en-US" smtClean="0"/>
              <a:t>3/9/2022</a:t>
            </a:fld>
            <a:endParaRPr lang="en-US"/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2A16BFB-2E51-4A3E-A7F3-4C7CCD70B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26" y="1450181"/>
            <a:ext cx="5936997" cy="3957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F9501-4826-4953-B3EF-3F4A7436E70E}"/>
              </a:ext>
            </a:extLst>
          </p:cNvPr>
          <p:cNvSpPr txBox="1"/>
          <p:nvPr/>
        </p:nvSpPr>
        <p:spPr>
          <a:xfrm>
            <a:off x="4663888" y="5512752"/>
            <a:ext cx="36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Model Loss vs Epochs </a:t>
            </a:r>
          </a:p>
        </p:txBody>
      </p:sp>
    </p:spTree>
    <p:extLst>
      <p:ext uri="{BB962C8B-B14F-4D97-AF65-F5344CB8AC3E}">
        <p14:creationId xmlns:p14="http://schemas.microsoft.com/office/powerpoint/2010/main" val="2266122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69CE-FF7A-4BD4-953F-523C7171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Results Cont..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FD62-2B53-454F-8434-6F40A715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F9B43-46E6-4A3C-9399-C6A86014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32</a:t>
            </a:fld>
            <a:endParaRPr lang="en-US"/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1C5F6FDC-AE95-4AAD-A92A-A1B87FB5F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02" y="1013905"/>
            <a:ext cx="4957996" cy="5155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131D19-A8DA-4119-A3ED-86790697590D}"/>
              </a:ext>
            </a:extLst>
          </p:cNvPr>
          <p:cNvSpPr txBox="1"/>
          <p:nvPr/>
        </p:nvSpPr>
        <p:spPr>
          <a:xfrm>
            <a:off x="4816170" y="6169580"/>
            <a:ext cx="36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Confusion Matrix </a:t>
            </a:r>
          </a:p>
        </p:txBody>
      </p:sp>
    </p:spTree>
    <p:extLst>
      <p:ext uri="{BB962C8B-B14F-4D97-AF65-F5344CB8AC3E}">
        <p14:creationId xmlns:p14="http://schemas.microsoft.com/office/powerpoint/2010/main" val="608606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D620-8489-4D3E-9CE2-2B60A23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Results Cont..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F883-2C95-4052-8704-23D6C276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3E04A-00F7-4507-969B-361BA93B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33</a:t>
            </a:fld>
            <a:endParaRPr lang="en-US"/>
          </a:p>
        </p:txBody>
      </p:sp>
      <p:pic>
        <p:nvPicPr>
          <p:cNvPr id="6" name="Content Placeholder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C8D7910-FC87-4F50-91C4-2CB4F03CA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59" y="1088580"/>
            <a:ext cx="6007682" cy="508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5D9349-5198-439A-91A9-70C680E642D3}"/>
              </a:ext>
            </a:extLst>
          </p:cNvPr>
          <p:cNvSpPr txBox="1"/>
          <p:nvPr/>
        </p:nvSpPr>
        <p:spPr>
          <a:xfrm>
            <a:off x="4421841" y="6169580"/>
            <a:ext cx="391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Classes with Scores Heatmap </a:t>
            </a:r>
          </a:p>
        </p:txBody>
      </p:sp>
    </p:spTree>
    <p:extLst>
      <p:ext uri="{BB962C8B-B14F-4D97-AF65-F5344CB8AC3E}">
        <p14:creationId xmlns:p14="http://schemas.microsoft.com/office/powerpoint/2010/main" val="3548525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BD2E-4E2C-47F1-BA18-835DFB85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Results Cont..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4834-46C0-42E5-B5AA-5AE76EBA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31CAA-9B31-46BB-A671-B0E2AE6E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34</a:t>
            </a:fld>
            <a:endParaRPr lang="en-US"/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257A211B-2E3F-4102-A25C-5D30D04D1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35" y="1343818"/>
            <a:ext cx="6152224" cy="4175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F8CB46-B38D-439B-83C6-2B5BAC3BB829}"/>
              </a:ext>
            </a:extLst>
          </p:cNvPr>
          <p:cNvSpPr txBox="1"/>
          <p:nvPr/>
        </p:nvSpPr>
        <p:spPr>
          <a:xfrm>
            <a:off x="3612776" y="5515418"/>
            <a:ext cx="538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Classification loss for training and validation </a:t>
            </a:r>
          </a:p>
        </p:txBody>
      </p:sp>
    </p:spTree>
    <p:extLst>
      <p:ext uri="{BB962C8B-B14F-4D97-AF65-F5344CB8AC3E}">
        <p14:creationId xmlns:p14="http://schemas.microsoft.com/office/powerpoint/2010/main" val="230914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EF9F-CA89-4501-9E57-412D50D0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639"/>
            <a:ext cx="10515600" cy="1325563"/>
          </a:xfrm>
        </p:spPr>
        <p:txBody>
          <a:bodyPr/>
          <a:lstStyle/>
          <a:p>
            <a:r>
              <a:rPr lang="en-US" dirty="0"/>
              <a:t>Analysis of Results Cont..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9A70E-1C7D-409D-8CA5-9F79EE4C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96F80-B3E9-46F8-B821-BE23FCCE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044B3B8-2E1E-436D-8DF1-6325B56DB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80" y="1725375"/>
            <a:ext cx="5860839" cy="4088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5C6E8-7745-4879-BE35-6284440D6922}"/>
              </a:ext>
            </a:extLst>
          </p:cNvPr>
          <p:cNvSpPr txBox="1"/>
          <p:nvPr/>
        </p:nvSpPr>
        <p:spPr>
          <a:xfrm>
            <a:off x="4406153" y="5715844"/>
            <a:ext cx="538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Box loss for training and validation </a:t>
            </a:r>
          </a:p>
        </p:txBody>
      </p:sp>
    </p:spTree>
    <p:extLst>
      <p:ext uri="{BB962C8B-B14F-4D97-AF65-F5344CB8AC3E}">
        <p14:creationId xmlns:p14="http://schemas.microsoft.com/office/powerpoint/2010/main" val="2044148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A27E-5F1D-4935-A943-2EAF572B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99D9-70FB-4C5D-B1FD-03BDEFD7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Enhancement of machine learning models</a:t>
            </a:r>
          </a:p>
          <a:p>
            <a:r>
              <a:rPr lang="en-US" dirty="0"/>
              <a:t>Dataset collection from multiple angles, multiple categories, varying backgrounds</a:t>
            </a:r>
          </a:p>
          <a:p>
            <a:r>
              <a:rPr lang="en-US" dirty="0"/>
              <a:t>Addition of features like ball tracking, wagon wheel, speedometer</a:t>
            </a:r>
          </a:p>
          <a:p>
            <a:r>
              <a:rPr lang="en-US" dirty="0"/>
              <a:t>Complete cricket software package development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F29A-990F-435A-9301-6C53043D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E3213-7066-4F1F-B006-E10F93CB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46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5653-1EFA-4A07-818B-03679B0F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817B-7A2A-4AF5-A916-AD32A9E5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of shots into six categories using SVM model</a:t>
            </a:r>
          </a:p>
          <a:p>
            <a:r>
              <a:rPr lang="en-US" dirty="0"/>
              <a:t>Efficiency determined using </a:t>
            </a:r>
            <a:r>
              <a:rPr lang="en-US" dirty="0" err="1"/>
              <a:t>EfficientDet</a:t>
            </a:r>
            <a:r>
              <a:rPr lang="en-US" dirty="0"/>
              <a:t> model</a:t>
            </a:r>
          </a:p>
          <a:p>
            <a:r>
              <a:rPr lang="en-US" dirty="0"/>
              <a:t>UI developed for easy use of this application to users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A8B56-079F-46A0-8BC5-1241DE3C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FC206-749A-4E50-81D7-570E8C84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10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98AC-51A5-4667-BEA8-4032AA4D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419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5AA4-A7DF-413B-911B-F51B93C5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792"/>
            <a:ext cx="10515600" cy="5164558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] M. Tan, R. Pang and Q. Le, "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EfficientDet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Scalable and Efficient Object Detection", </a:t>
            </a:r>
            <a:r>
              <a:rPr lang="en-US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2020 IEEE/CVF Conference on Computer Vision and Pattern Recognition (CVPR)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2020. Available: 10.1109/cvpr42600.2020.01079 [Accessed 21 January 2022].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[2] HamroKhelKud.com, 2021. </a:t>
            </a:r>
            <a:r>
              <a:rPr lang="en-US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Pull Shot.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[image] Available at: &lt;https://hamrokhelkud.com/&gt; [Accessed 26 January 2022].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[3] CricketingNepal.com, 2021. </a:t>
            </a:r>
            <a:r>
              <a:rPr lang="en-US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Cut Shot </a:t>
            </a:r>
            <a:r>
              <a:rPr lang="en-US" i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Shot</a:t>
            </a:r>
            <a:r>
              <a:rPr lang="en-US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[image] Available at: &lt;https://cricketingnepal.com/&gt; [Accessed 22 January 2022].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[4]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CricFit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2021. </a:t>
            </a:r>
            <a:r>
              <a:rPr lang="en-US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Scoop Shot.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[image] Available at: &lt;https://cricfit.com/&gt; [Accessed 10 January 2022].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D027-8953-4830-92C6-6F81DF8A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559E5-210C-4881-901C-881230B2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6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98AC-51A5-4667-BEA8-4032AA4D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6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5AA4-A7DF-413B-911B-F51B93C5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928"/>
            <a:ext cx="10515600" cy="5164558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[5] Cricket Association of Nepal, 2021. </a:t>
            </a:r>
            <a:r>
              <a:rPr lang="en-US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Leg Glance Shot.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[image] Available at: &lt;https://cricketnepal.org.np/&gt; [Accessed 21 January 2022].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[6] Cricket Australia, 2021. </a:t>
            </a:r>
            <a:r>
              <a:rPr lang="en-US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Straight Drive Shot.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[image] Available at: &lt;https://www.cricketaustralia.com.au/&gt; [Accessed 20 January 2022].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[7] </a:t>
            </a:r>
            <a:r>
              <a:rPr lang="en-US" sz="2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GameOn</a:t>
            </a: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Esports, 2020. </a:t>
            </a:r>
            <a:r>
              <a:rPr lang="en-US" sz="2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Test Cricket.</a:t>
            </a: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[image] Available at: &lt; https://gameon-esports.com/live-each-moment-from-the-complement-cricket-news.html/&gt; [Accessed 29 January 2022].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D027-8953-4830-92C6-6F81DF8A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559E5-210C-4881-901C-881230B2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60D1-21DC-4371-875D-29D80079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2B5E-65C6-43F0-A17C-83958890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AI based project related to field of cricket</a:t>
            </a:r>
          </a:p>
          <a:p>
            <a:r>
              <a:rPr lang="en-US" dirty="0"/>
              <a:t>An application to classify the shots played and calculate their efficiency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9B91-DCAD-4FC9-B646-65F67023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7CB2E-4A91-405F-A0CA-E42DEEA6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35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98AC-51A5-4667-BEA8-4032AA4D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50"/>
            <a:ext cx="10515600" cy="577336"/>
          </a:xfrm>
        </p:spPr>
        <p:txBody>
          <a:bodyPr>
            <a:no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5AA4-A7DF-413B-911B-F51B93C5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989"/>
            <a:ext cx="10515600" cy="5164558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[8] The National, 2019. </a:t>
            </a:r>
            <a:r>
              <a:rPr lang="en-US" sz="2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Paras Khadka at ICC Global Academy in Dubai.</a:t>
            </a: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[image] Available at: &lt;https://www.thenationalnews.com/sport/cricket/paras-khadka-becomes-first-nepal-batsman-to-score-t20-international-century-1.916481/&gt;[Accessed 30 January 2022].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[9] "Tom Banton Masterclass: The Scoop Shot - Somerset County Cricket Club", </a:t>
            </a:r>
            <a:r>
              <a:rPr lang="en-US" sz="2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Somerset County Cricket Club,</a:t>
            </a: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2022. [Online]. Available: https://www.somersetcountycc.co.uk/news/first-xi/tom-banton-masterclass-the-scoop-shot/. [Accessed: 25- Feb- 2022]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D027-8953-4830-92C6-6F81DF8A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04B0-F79B-49E8-BE59-8B00447D318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559E5-210C-4881-901C-881230B2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6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5CF0-C79C-487B-A1B0-1FC0A736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01513-1FAE-4B5C-92BC-9939F4846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Statement:</a:t>
            </a:r>
          </a:p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B661-1D05-4EE1-A2B3-59C9EAB98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9675812" cy="3684588"/>
          </a:xfrm>
        </p:spPr>
        <p:txBody>
          <a:bodyPr/>
          <a:lstStyle/>
          <a:p>
            <a:r>
              <a:rPr lang="en-US" dirty="0"/>
              <a:t>Manual classification of shots</a:t>
            </a:r>
          </a:p>
          <a:p>
            <a:r>
              <a:rPr lang="en-US" dirty="0"/>
              <a:t>Unable to keep accurate history of player's progress</a:t>
            </a:r>
          </a:p>
          <a:p>
            <a:r>
              <a:rPr lang="en-US" dirty="0"/>
              <a:t>Unavailability of statistical data for players</a:t>
            </a:r>
          </a:p>
          <a:p>
            <a:r>
              <a:rPr lang="en-US" dirty="0"/>
              <a:t>Cannot generate accurate result using simple algorithms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992119-34E1-44FD-A979-7EFCEC91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B925-CB97-4248-9273-C12E1BCE53A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DD136-0D61-4C03-A857-B7819B74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1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5CF0-C79C-487B-A1B0-1FC0A736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B661-1D05-4EE1-A2B3-59C9EAB9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r>
              <a:rPr lang="en-US" dirty="0"/>
              <a:t>To classify the shot played by the batter using machine learning model into six categories (Cover Drive, Straight Drive, Scoop, Cut, Pull, Leg Glance)</a:t>
            </a:r>
          </a:p>
          <a:p>
            <a:r>
              <a:rPr lang="en-US" dirty="0"/>
              <a:t>To make a profile for each player displaying frequent and least shots played</a:t>
            </a:r>
          </a:p>
          <a:p>
            <a:r>
              <a:rPr lang="en-US" dirty="0"/>
              <a:t>To determine how well the batter played the shot in three classes (Missed, Edged, Perfect)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DD136-0D61-4C03-A857-B7819B74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992119-34E1-44FD-A979-7EFCEC91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B925-CB97-4248-9273-C12E1BCE53AC}" type="datetime1">
              <a:rPr lang="en-US" smtClean="0"/>
              <a:t>3/9/2022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0C8D67-D0F8-4101-A9C4-4F532B0DB5E4}"/>
              </a:ext>
            </a:extLst>
          </p:cNvPr>
          <p:cNvSpPr txBox="1">
            <a:spLocks/>
          </p:cNvSpPr>
          <p:nvPr/>
        </p:nvSpPr>
        <p:spPr>
          <a:xfrm>
            <a:off x="838200" y="154622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131597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117B-65F3-4191-93F0-26F22464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805F-B109-4A05-9E2B-937E3662B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cricket academies</a:t>
            </a:r>
          </a:p>
          <a:p>
            <a:r>
              <a:rPr lang="en-US" dirty="0"/>
              <a:t>For broadcasters</a:t>
            </a:r>
          </a:p>
          <a:p>
            <a:r>
              <a:rPr lang="en-US" dirty="0"/>
              <a:t>For professional teams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626D2-8618-4023-918E-CDCF523A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675D81-D16C-4E38-8150-DEB7F34E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FBB1-20FE-47D2-877C-E6D51DD01C34}" type="datetime1">
              <a:rPr lang="en-US" smtClean="0"/>
              <a:t>3/9/2022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8E60-EF9B-4188-8DFE-B3B90D75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EE4C-31BD-4E87-A83E-6011F7E82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academies to analyze and train players</a:t>
            </a:r>
          </a:p>
          <a:p>
            <a:r>
              <a:rPr lang="en-US" dirty="0"/>
              <a:t>For broadcasters to provide statistical analysis</a:t>
            </a:r>
          </a:p>
          <a:p>
            <a:r>
              <a:rPr lang="en-US" dirty="0"/>
              <a:t>For professional teams to plan match strategies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7E0B2-15B0-4938-9CF2-8E06CF45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908E64-1F8D-431D-815D-D5E72B26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B357-A94B-4264-9920-9B156BAA1BB4}" type="datetime1">
              <a:rPr lang="en-US" smtClean="0"/>
              <a:t>3/9/2022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8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7AC6-D568-4CEE-B50F-F063FF08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DF0F9-F010-4FD5-9D17-79881703B5C3}"/>
              </a:ext>
            </a:extLst>
          </p:cNvPr>
          <p:cNvSpPr txBox="1"/>
          <p:nvPr/>
        </p:nvSpPr>
        <p:spPr>
          <a:xfrm>
            <a:off x="2992755" y="5884203"/>
            <a:ext cx="62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Collection and Feature Extraction Block Diagram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0D25A-015F-4F78-9E10-496FF1A6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9705-D5A5-4721-AAE4-A95C7FA9ED2F}" type="slidenum">
              <a:rPr lang="en-US" smtClean="0"/>
              <a:t>9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0529E-4DD6-46B5-8F4D-391794A3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7EA-13D2-46FB-960C-C556DFBFAB98}" type="datetime1">
              <a:rPr lang="en-US" smtClean="0"/>
              <a:t>3/9/2022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25532-1C9F-492B-B87F-87BA5D207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45" y="971867"/>
            <a:ext cx="5274310" cy="491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7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no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1161</Words>
  <Application>Microsoft Office PowerPoint</Application>
  <PresentationFormat>Widescreen</PresentationFormat>
  <Paragraphs>234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Cricket Shots Analysis using AI</vt:lpstr>
      <vt:lpstr>Presentation Outline</vt:lpstr>
      <vt:lpstr>Motivation</vt:lpstr>
      <vt:lpstr>Introduction</vt:lpstr>
      <vt:lpstr>Problem Statement and Objectives</vt:lpstr>
      <vt:lpstr>Problem Statement and Objectives Cont..</vt:lpstr>
      <vt:lpstr>Project Scope</vt:lpstr>
      <vt:lpstr>Project Applications</vt:lpstr>
      <vt:lpstr>Methodology</vt:lpstr>
      <vt:lpstr>Methodology Cont..</vt:lpstr>
      <vt:lpstr>Methodology: Working Principle</vt:lpstr>
      <vt:lpstr>Methodology: Working Principle Cont..</vt:lpstr>
      <vt:lpstr>Methodology: Working Principle Cont..</vt:lpstr>
      <vt:lpstr>Methodology: Working Principle Cont..</vt:lpstr>
      <vt:lpstr>Methodology Cont..</vt:lpstr>
      <vt:lpstr>Methodology Cont...</vt:lpstr>
      <vt:lpstr>Methodology Cont..</vt:lpstr>
      <vt:lpstr>Results: Shot Classification</vt:lpstr>
      <vt:lpstr>Results: Shot Classification Cont..</vt:lpstr>
      <vt:lpstr>Results: Shot Classification Cont..</vt:lpstr>
      <vt:lpstr>Results: Shot Classification Cont..</vt:lpstr>
      <vt:lpstr>Results: Shot Classification Cont..</vt:lpstr>
      <vt:lpstr>Results: Shot Classification Cont..</vt:lpstr>
      <vt:lpstr>Results: Bat Detection Cont..</vt:lpstr>
      <vt:lpstr>Results: Bat Detection Cont..</vt:lpstr>
      <vt:lpstr>Results: Bat Detection Cont..</vt:lpstr>
      <vt:lpstr>Results: Shots and Efficiency Prediction</vt:lpstr>
      <vt:lpstr>Results: Shots and Efficiency Prediction</vt:lpstr>
      <vt:lpstr>Results Cont..</vt:lpstr>
      <vt:lpstr>Analysis of Results</vt:lpstr>
      <vt:lpstr>Analysis of Results Cont..</vt:lpstr>
      <vt:lpstr>Analysis of Results Cont..</vt:lpstr>
      <vt:lpstr>Analysis of Results Cont..</vt:lpstr>
      <vt:lpstr>Analysis of Results Cont..</vt:lpstr>
      <vt:lpstr>Analysis of Results Cont..</vt:lpstr>
      <vt:lpstr>Future Enhancements</vt:lpstr>
      <vt:lpstr>Conclusion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Outline</dc:title>
  <dc:creator>Rewan Gautam</dc:creator>
  <cp:lastModifiedBy>Rewan Gautam</cp:lastModifiedBy>
  <cp:revision>66</cp:revision>
  <dcterms:created xsi:type="dcterms:W3CDTF">2021-12-25T14:13:35Z</dcterms:created>
  <dcterms:modified xsi:type="dcterms:W3CDTF">2022-03-09T02:14:45Z</dcterms:modified>
</cp:coreProperties>
</file>