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08" r:id="rId19"/>
    <p:sldId id="274" r:id="rId20"/>
    <p:sldId id="275" r:id="rId21"/>
    <p:sldId id="276" r:id="rId22"/>
    <p:sldId id="277" r:id="rId23"/>
    <p:sldId id="279" r:id="rId24"/>
    <p:sldId id="278"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309" r:id="rId39"/>
    <p:sldId id="293" r:id="rId40"/>
    <p:sldId id="294" r:id="rId41"/>
    <p:sldId id="295" r:id="rId42"/>
    <p:sldId id="297" r:id="rId43"/>
    <p:sldId id="300" r:id="rId44"/>
    <p:sldId id="307" r:id="rId45"/>
    <p:sldId id="301" r:id="rId46"/>
    <p:sldId id="302" r:id="rId47"/>
    <p:sldId id="298" r:id="rId48"/>
    <p:sldId id="299" r:id="rId49"/>
    <p:sldId id="296" r:id="rId50"/>
    <p:sldId id="303" r:id="rId51"/>
    <p:sldId id="304" r:id="rId52"/>
    <p:sldId id="305"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4664" autoAdjust="0"/>
  </p:normalViewPr>
  <p:slideViewPr>
    <p:cSldViewPr snapToGrid="0">
      <p:cViewPr varScale="1">
        <p:scale>
          <a:sx n="70" d="100"/>
          <a:sy n="70" d="100"/>
        </p:scale>
        <p:origin x="84" y="1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98600-93EE-4F6A-9708-7BE5665A2C87}" type="datetimeFigureOut">
              <a:rPr lang="en-US" smtClean="0"/>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BDDE6-00AE-4303-A67C-36723086A7EC}" type="slidenum">
              <a:rPr lang="en-US" smtClean="0"/>
              <a:t>‹#›</a:t>
            </a:fld>
            <a:endParaRPr lang="en-US"/>
          </a:p>
        </p:txBody>
      </p:sp>
    </p:spTree>
    <p:extLst>
      <p:ext uri="{BB962C8B-B14F-4D97-AF65-F5344CB8AC3E}">
        <p14:creationId xmlns:p14="http://schemas.microsoft.com/office/powerpoint/2010/main" val="233199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BDDE6-00AE-4303-A67C-36723086A7EC}" type="slidenum">
              <a:rPr lang="en-US" smtClean="0"/>
              <a:t>1</a:t>
            </a:fld>
            <a:endParaRPr lang="en-US"/>
          </a:p>
        </p:txBody>
      </p:sp>
    </p:spTree>
    <p:extLst>
      <p:ext uri="{BB962C8B-B14F-4D97-AF65-F5344CB8AC3E}">
        <p14:creationId xmlns:p14="http://schemas.microsoft.com/office/powerpoint/2010/main" val="252809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3" name="Group 12"/>
          <p:cNvGrpSpPr/>
          <p:nvPr/>
        </p:nvGrpSpPr>
        <p:grpSpPr>
          <a:xfrm>
            <a:off x="7865535" y="0"/>
            <a:ext cx="4324351" cy="6858000"/>
            <a:chOff x="5899151" y="0"/>
            <a:chExt cx="3243263" cy="6858000"/>
          </a:xfrm>
        </p:grpSpPr>
        <p:sp>
          <p:nvSpPr>
            <p:cNvPr id="10" name="Rectangle 90483"/>
            <p:cNvSpPr>
              <a:spLocks noChangeArrowheads="1"/>
            </p:cNvSpPr>
            <p:nvPr userDrawn="1"/>
          </p:nvSpPr>
          <p:spPr bwMode="auto">
            <a:xfrm>
              <a:off x="5899151" y="5651500"/>
              <a:ext cx="3243263" cy="850900"/>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a:extLst/>
          </p:spPr>
          <p:txBody>
            <a:bodyPr vert="horz" wrap="square" lIns="91440" tIns="45720" rIns="91440" bIns="45720" numCol="1" anchor="t" anchorCtr="0" compatLnSpc="1">
              <a:prstTxWarp prst="textNoShape">
                <a:avLst/>
              </a:prstTxWarp>
            </a:bodyPr>
            <a:lstStyle/>
            <a:p>
              <a:endParaRPr lang="en-US" sz="2400"/>
            </a:p>
          </p:txBody>
        </p:sp>
        <p:sp>
          <p:nvSpPr>
            <p:cNvPr id="11" name="Rectangle 90484"/>
            <p:cNvSpPr>
              <a:spLocks noChangeArrowheads="1"/>
            </p:cNvSpPr>
            <p:nvPr userDrawn="1"/>
          </p:nvSpPr>
          <p:spPr bwMode="auto">
            <a:xfrm>
              <a:off x="5899151" y="0"/>
              <a:ext cx="3243263" cy="5724525"/>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a:extLst/>
          </p:spPr>
          <p:txBody>
            <a:bodyPr vert="horz" wrap="square" lIns="91440" tIns="45720" rIns="91440" bIns="45720" numCol="1" anchor="t" anchorCtr="0" compatLnSpc="1">
              <a:prstTxWarp prst="textNoShape">
                <a:avLst/>
              </a:prstTxWarp>
            </a:bodyPr>
            <a:lstStyle/>
            <a:p>
              <a:endParaRPr lang="en-US" sz="2400"/>
            </a:p>
          </p:txBody>
        </p:sp>
        <p:sp>
          <p:nvSpPr>
            <p:cNvPr id="12" name="Rectangle 90485"/>
            <p:cNvSpPr>
              <a:spLocks noChangeArrowheads="1"/>
            </p:cNvSpPr>
            <p:nvPr userDrawn="1"/>
          </p:nvSpPr>
          <p:spPr bwMode="auto">
            <a:xfrm>
              <a:off x="5899151" y="6448425"/>
              <a:ext cx="3243263" cy="409575"/>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a:extLst/>
          </p:spPr>
          <p:txBody>
            <a:bodyPr vert="horz" wrap="square" lIns="91440" tIns="45720" rIns="91440" bIns="45720" numCol="1" anchor="t" anchorCtr="0" compatLnSpc="1">
              <a:prstTxWarp prst="textNoShape">
                <a:avLst/>
              </a:prstTxWarp>
            </a:bodyPr>
            <a:lstStyle/>
            <a:p>
              <a:endParaRPr lang="en-US" sz="2400"/>
            </a:p>
          </p:txBody>
        </p:sp>
      </p:grpSp>
      <p:sp>
        <p:nvSpPr>
          <p:cNvPr id="2" name="Title 1"/>
          <p:cNvSpPr>
            <a:spLocks noGrp="1"/>
          </p:cNvSpPr>
          <p:nvPr>
            <p:ph type="ctrTitle"/>
          </p:nvPr>
        </p:nvSpPr>
        <p:spPr>
          <a:xfrm>
            <a:off x="1524000" y="2491592"/>
            <a:ext cx="10363200" cy="937408"/>
          </a:xfrm>
        </p:spPr>
        <p:txBody>
          <a:bodyPr>
            <a:normAutofit/>
          </a:bodyPr>
          <a:lstStyle>
            <a:lvl1pPr algn="r">
              <a:defRPr sz="3733">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352800" y="3429000"/>
            <a:ext cx="8534400" cy="1117600"/>
          </a:xfrm>
        </p:spPr>
        <p:txBody>
          <a:bodyPr>
            <a:normAutofit/>
          </a:bodyPr>
          <a:lstStyle>
            <a:lvl1pPr marL="0" indent="0" algn="r">
              <a:buNone/>
              <a:defRPr sz="26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8565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D05E4-24F7-4659-9690-7C0BF0B0436F}"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398918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D05E4-24F7-4659-9690-7C0BF0B0436F}"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12887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D05E4-24F7-4659-9690-7C0BF0B0436F}"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29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AD05E4-24F7-4659-9690-7C0BF0B0436F}" type="datetimeFigureOut">
              <a:rPr lang="en-US" smtClean="0"/>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127209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AD05E4-24F7-4659-9690-7C0BF0B0436F}"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124366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AD05E4-24F7-4659-9690-7C0BF0B0436F}" type="datetimeFigureOut">
              <a:rPr lang="en-US" smtClean="0"/>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213066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AD05E4-24F7-4659-9690-7C0BF0B0436F}" type="datetimeFigureOut">
              <a:rPr lang="en-US" smtClean="0"/>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32911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D05E4-24F7-4659-9690-7C0BF0B0436F}" type="datetimeFigureOut">
              <a:rPr lang="en-US" smtClean="0"/>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9829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C3AD05E4-24F7-4659-9690-7C0BF0B0436F}"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284287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C3AD05E4-24F7-4659-9690-7C0BF0B0436F}" type="datetimeFigureOut">
              <a:rPr lang="en-US" smtClean="0"/>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8F921-F4D1-4E5C-9807-9719D14438B0}" type="slidenum">
              <a:rPr lang="en-US" smtClean="0"/>
              <a:t>‹#›</a:t>
            </a:fld>
            <a:endParaRPr lang="en-US"/>
          </a:p>
        </p:txBody>
      </p:sp>
    </p:spTree>
    <p:extLst>
      <p:ext uri="{BB962C8B-B14F-4D97-AF65-F5344CB8AC3E}">
        <p14:creationId xmlns:p14="http://schemas.microsoft.com/office/powerpoint/2010/main" val="145242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9"/>
          <p:cNvSpPr>
            <a:spLocks noChangeArrowheads="1"/>
          </p:cNvSpPr>
          <p:nvPr/>
        </p:nvSpPr>
        <p:spPr bwMode="auto">
          <a:xfrm>
            <a:off x="11493500" y="5"/>
            <a:ext cx="711200" cy="1295399"/>
          </a:xfrm>
          <a:prstGeom prst="rect">
            <a:avLst/>
          </a:prstGeom>
          <a:gradFill>
            <a:gsLst>
              <a:gs pos="0">
                <a:schemeClr val="accent3">
                  <a:lumMod val="75000"/>
                </a:schemeClr>
              </a:gs>
              <a:gs pos="50000">
                <a:schemeClr val="accent3"/>
              </a:gs>
              <a:gs pos="100000">
                <a:schemeClr val="accent3">
                  <a:lumMod val="60000"/>
                  <a:lumOff val="40000"/>
                </a:schemeClr>
              </a:gs>
            </a:gsLst>
            <a:lin ang="16200000" scaled="0"/>
          </a:gradFill>
          <a:ln>
            <a:noFill/>
          </a:ln>
          <a:extLst/>
        </p:spPr>
        <p:txBody>
          <a:bodyPr vert="horz" wrap="square" lIns="121920" tIns="60960" rIns="121920" bIns="60960" numCol="1" anchor="t" anchorCtr="0" compatLnSpc="1">
            <a:prstTxWarp prst="textNoShape">
              <a:avLst/>
            </a:prstTxWarp>
          </a:bodyPr>
          <a:lstStyle/>
          <a:p>
            <a:endParaRPr lang="en-US" sz="2400"/>
          </a:p>
        </p:txBody>
      </p:sp>
      <p:sp>
        <p:nvSpPr>
          <p:cNvPr id="8" name="Rectangle 10"/>
          <p:cNvSpPr>
            <a:spLocks noChangeArrowheads="1"/>
          </p:cNvSpPr>
          <p:nvPr/>
        </p:nvSpPr>
        <p:spPr bwMode="auto">
          <a:xfrm>
            <a:off x="10399184" y="5"/>
            <a:ext cx="1280584" cy="1295399"/>
          </a:xfrm>
          <a:prstGeom prst="rect">
            <a:avLst/>
          </a:prstGeom>
          <a:gradFill>
            <a:gsLst>
              <a:gs pos="0">
                <a:schemeClr val="accent2">
                  <a:lumMod val="75000"/>
                </a:schemeClr>
              </a:gs>
              <a:gs pos="50000">
                <a:schemeClr val="accent2"/>
              </a:gs>
              <a:gs pos="100000">
                <a:schemeClr val="accent2">
                  <a:lumMod val="60000"/>
                  <a:lumOff val="40000"/>
                </a:schemeClr>
              </a:gs>
            </a:gsLst>
            <a:lin ang="16200000" scaled="0"/>
          </a:gradFill>
          <a:ln>
            <a:noFill/>
          </a:ln>
          <a:extLst/>
        </p:spPr>
        <p:txBody>
          <a:bodyPr vert="horz" wrap="square" lIns="121920" tIns="60960" rIns="121920" bIns="60960" numCol="1" anchor="t" anchorCtr="0" compatLnSpc="1">
            <a:prstTxWarp prst="textNoShape">
              <a:avLst/>
            </a:prstTxWarp>
          </a:bodyPr>
          <a:lstStyle/>
          <a:p>
            <a:endParaRPr lang="en-US" sz="2400"/>
          </a:p>
        </p:txBody>
      </p:sp>
      <p:sp>
        <p:nvSpPr>
          <p:cNvPr id="9" name="Rectangle 11"/>
          <p:cNvSpPr>
            <a:spLocks noChangeArrowheads="1"/>
          </p:cNvSpPr>
          <p:nvPr/>
        </p:nvSpPr>
        <p:spPr bwMode="auto">
          <a:xfrm>
            <a:off x="0" y="5"/>
            <a:ext cx="10449984" cy="1295399"/>
          </a:xfrm>
          <a:prstGeom prst="rect">
            <a:avLst/>
          </a:prstGeom>
          <a:gradFill>
            <a:gsLst>
              <a:gs pos="0">
                <a:schemeClr val="accent1">
                  <a:lumMod val="50000"/>
                </a:schemeClr>
              </a:gs>
              <a:gs pos="50000">
                <a:schemeClr val="accent1"/>
              </a:gs>
              <a:gs pos="100000">
                <a:schemeClr val="accent1">
                  <a:lumMod val="60000"/>
                  <a:lumOff val="40000"/>
                </a:schemeClr>
              </a:gs>
            </a:gsLst>
            <a:lin ang="16200000" scaled="0"/>
          </a:gradFill>
          <a:ln>
            <a:noFill/>
          </a:ln>
          <a:extLst/>
        </p:spPr>
        <p:txBody>
          <a:bodyPr vert="horz" wrap="square" lIns="121920" tIns="60960" rIns="121920" bIns="60960" numCol="1" anchor="t" anchorCtr="0" compatLnSpc="1">
            <a:prstTxWarp prst="textNoShape">
              <a:avLst/>
            </a:prstTxWarp>
          </a:bodyPr>
          <a:lstStyle/>
          <a:p>
            <a:endParaRPr lang="en-US" sz="2400"/>
          </a:p>
        </p:txBody>
      </p:sp>
      <p:sp>
        <p:nvSpPr>
          <p:cNvPr id="2" name="Title Placeholder 1"/>
          <p:cNvSpPr>
            <a:spLocks noGrp="1"/>
          </p:cNvSpPr>
          <p:nvPr>
            <p:ph type="title"/>
          </p:nvPr>
        </p:nvSpPr>
        <p:spPr>
          <a:xfrm>
            <a:off x="609600" y="7620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Microsoft Sans Serif" pitchFamily="34" charset="0"/>
                <a:cs typeface="Microsoft Sans Serif" pitchFamily="34" charset="0"/>
              </a:defRPr>
            </a:lvl1pPr>
          </a:lstStyle>
          <a:p>
            <a:fld id="{C3AD05E4-24F7-4659-9690-7C0BF0B0436F}" type="datetimeFigureOut">
              <a:rPr lang="en-US" smtClean="0"/>
              <a:t>8/15/2017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Microsoft Sans Serif" pitchFamily="34" charset="0"/>
                <a:cs typeface="Microsoft Sans Serif" pitchFamily="34" charset="0"/>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Microsoft Sans Serif" pitchFamily="34" charset="0"/>
                <a:cs typeface="Microsoft Sans Serif" pitchFamily="34" charset="0"/>
              </a:defRPr>
            </a:lvl1pPr>
          </a:lstStyle>
          <a:p>
            <a:fld id="{46B8F921-F4D1-4E5C-9807-9719D14438B0}" type="slidenum">
              <a:rPr lang="en-US" smtClean="0"/>
              <a:t>‹#›</a:t>
            </a:fld>
            <a:endParaRPr lang="en-US"/>
          </a:p>
        </p:txBody>
      </p:sp>
    </p:spTree>
    <p:extLst>
      <p:ext uri="{BB962C8B-B14F-4D97-AF65-F5344CB8AC3E}">
        <p14:creationId xmlns:p14="http://schemas.microsoft.com/office/powerpoint/2010/main" val="301218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4267" kern="1200">
          <a:solidFill>
            <a:schemeClr val="bg1"/>
          </a:solidFill>
          <a:latin typeface="Microsoft Sans Serif" pitchFamily="34" charset="0"/>
          <a:ea typeface="+mj-ea"/>
          <a:cs typeface="Microsoft Sans Serif"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icrosoft Sans Serif" pitchFamily="34" charset="0"/>
          <a:ea typeface="+mn-ea"/>
          <a:cs typeface="Microsoft Sans Serif" pitchFamily="34" charset="0"/>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icrosoft Sans Serif" pitchFamily="34" charset="0"/>
          <a:ea typeface="+mn-ea"/>
          <a:cs typeface="Microsoft Sans Serif" pitchFamily="34" charset="0"/>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icrosoft Sans Serif" pitchFamily="34" charset="0"/>
          <a:ea typeface="+mn-ea"/>
          <a:cs typeface="Microsoft Sans Serif" pitchFamily="34" charset="0"/>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icrosoft Sans Serif" pitchFamily="34" charset="0"/>
          <a:ea typeface="+mn-ea"/>
          <a:cs typeface="Microsoft Sans Serif" pitchFamily="34" charset="0"/>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icrosoft Sans Serif" pitchFamily="34" charset="0"/>
          <a:ea typeface="+mn-ea"/>
          <a:cs typeface="Microsoft Sans Serif"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edfplus.info/"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physionet.org/physiobank/database/sleep-edfx/" TargetMode="External"/><Relationship Id="rId2" Type="http://schemas.openxmlformats.org/officeDocument/2006/relationships/hyperlink" Target="https://physionet.org/pn6/capslpdb/" TargetMode="External"/><Relationship Id="rId1" Type="http://schemas.openxmlformats.org/officeDocument/2006/relationships/slideLayout" Target="../slideLayouts/slideLayout2.xml"/><Relationship Id="rId4" Type="http://schemas.openxmlformats.org/officeDocument/2006/relationships/hyperlink" Target="http://eds.b.ebscohost.com.ezproxy.mtsu.edu/eds/ebookviewer/ebook/bmxlYmtfXzc1MzU4OF9fQU41?sid=8234de8b-f2a6-417d-93de-597fe37750c7@sessionmgr102&amp;vid=6&amp;format=EB&amp;rid=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71254" y="-333632"/>
            <a:ext cx="4320745" cy="4893276"/>
          </a:xfrm>
        </p:spPr>
        <p:txBody>
          <a:bodyPr>
            <a:normAutofit fontScale="90000"/>
          </a:bodyPr>
          <a:lstStyle/>
          <a:p>
            <a:r>
              <a:rPr lang="en-US" dirty="0"/>
              <a:t>REM SLEEP STAGE IDENTIFICATION WITH WAVELET DECOMPOSITION AND ARTIFICIAL NEURAL NETWORK USING A SINGLE CHANNEL EEG </a:t>
            </a:r>
          </a:p>
        </p:txBody>
      </p:sp>
      <p:sp>
        <p:nvSpPr>
          <p:cNvPr id="3" name="Subtitle 2"/>
          <p:cNvSpPr>
            <a:spLocks noGrp="1"/>
          </p:cNvSpPr>
          <p:nvPr>
            <p:ph type="subTitle" idx="1"/>
          </p:nvPr>
        </p:nvSpPr>
        <p:spPr>
          <a:xfrm>
            <a:off x="2890109" y="5127368"/>
            <a:ext cx="8534400" cy="1117600"/>
          </a:xfrm>
        </p:spPr>
        <p:txBody>
          <a:bodyPr/>
          <a:lstStyle/>
          <a:p>
            <a:r>
              <a:rPr lang="en-US" dirty="0"/>
              <a:t>Gabriel Toban</a:t>
            </a:r>
          </a:p>
        </p:txBody>
      </p:sp>
    </p:spTree>
    <p:extLst>
      <p:ext uri="{BB962C8B-B14F-4D97-AF65-F5344CB8AC3E}">
        <p14:creationId xmlns:p14="http://schemas.microsoft.com/office/powerpoint/2010/main" val="272136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EEG</a:t>
            </a:r>
          </a:p>
        </p:txBody>
      </p:sp>
      <p:sp>
        <p:nvSpPr>
          <p:cNvPr id="3" name="Content Placeholder 2"/>
          <p:cNvSpPr>
            <a:spLocks noGrp="1"/>
          </p:cNvSpPr>
          <p:nvPr>
            <p:ph idx="1"/>
          </p:nvPr>
        </p:nvSpPr>
        <p:spPr>
          <a:xfrm>
            <a:off x="609600" y="1600201"/>
            <a:ext cx="10972800" cy="5074919"/>
          </a:xfrm>
        </p:spPr>
        <p:txBody>
          <a:bodyPr>
            <a:normAutofit fontScale="92500"/>
          </a:bodyPr>
          <a:lstStyle/>
          <a:p>
            <a:r>
              <a:rPr lang="en-US" dirty="0"/>
              <a:t>Electrodes on the head</a:t>
            </a:r>
          </a:p>
          <a:p>
            <a:r>
              <a:rPr lang="en-US" dirty="0"/>
              <a:t>Two Electrodes make a channel</a:t>
            </a:r>
          </a:p>
          <a:p>
            <a:r>
              <a:rPr lang="en-US" dirty="0"/>
              <a:t>The 10/20 System</a:t>
            </a:r>
          </a:p>
          <a:p>
            <a:r>
              <a:rPr lang="en-US" dirty="0"/>
              <a:t>The R&amp;K Standard</a:t>
            </a:r>
          </a:p>
          <a:p>
            <a:r>
              <a:rPr lang="en-US" dirty="0"/>
              <a:t>The AASM</a:t>
            </a:r>
          </a:p>
          <a:p>
            <a:r>
              <a:rPr lang="en-US" dirty="0"/>
              <a:t>Brain Waves, Activities, and Events (Markers)</a:t>
            </a:r>
          </a:p>
          <a:p>
            <a:r>
              <a:rPr lang="en-US" dirty="0"/>
              <a:t>Amplitude, Frequency, and Other Factors</a:t>
            </a:r>
          </a:p>
          <a:p>
            <a:endParaRPr lang="en-US" dirty="0"/>
          </a:p>
        </p:txBody>
      </p:sp>
    </p:spTree>
    <p:extLst>
      <p:ext uri="{BB962C8B-B14F-4D97-AF65-F5344CB8AC3E}">
        <p14:creationId xmlns:p14="http://schemas.microsoft.com/office/powerpoint/2010/main" val="293021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EEG Frequencies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5959527"/>
              </p:ext>
            </p:extLst>
          </p:nvPr>
        </p:nvGraphicFramePr>
        <p:xfrm>
          <a:off x="0" y="1394460"/>
          <a:ext cx="12192000" cy="546353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9198809"/>
                    </a:ext>
                  </a:extLst>
                </a:gridCol>
                <a:gridCol w="4064000">
                  <a:extLst>
                    <a:ext uri="{9D8B030D-6E8A-4147-A177-3AD203B41FA5}">
                      <a16:colId xmlns:a16="http://schemas.microsoft.com/office/drawing/2014/main" val="1834340786"/>
                    </a:ext>
                  </a:extLst>
                </a:gridCol>
                <a:gridCol w="4064000">
                  <a:extLst>
                    <a:ext uri="{9D8B030D-6E8A-4147-A177-3AD203B41FA5}">
                      <a16:colId xmlns:a16="http://schemas.microsoft.com/office/drawing/2014/main" val="1413723075"/>
                    </a:ext>
                  </a:extLst>
                </a:gridCol>
              </a:tblGrid>
              <a:tr h="922469">
                <a:tc>
                  <a:txBody>
                    <a:bodyPr/>
                    <a:lstStyle/>
                    <a:p>
                      <a:pPr algn="ctr" fontAlgn="b"/>
                      <a:r>
                        <a:rPr lang="en-US" sz="2800" b="1" i="0" u="none" strike="noStrike" dirty="0">
                          <a:solidFill>
                            <a:srgbClr val="000000"/>
                          </a:solidFill>
                          <a:effectLst/>
                          <a:latin typeface="Calibri" panose="020F0502020204030204" pitchFamily="34" charset="0"/>
                        </a:rPr>
                        <a:t>Name</a:t>
                      </a:r>
                    </a:p>
                  </a:txBody>
                  <a:tcPr marL="9525" marR="9525" marT="9525" marB="0" anchor="ctr"/>
                </a:tc>
                <a:tc>
                  <a:txBody>
                    <a:bodyPr/>
                    <a:lstStyle/>
                    <a:p>
                      <a:pPr algn="ctr" fontAlgn="b"/>
                      <a:r>
                        <a:rPr lang="en-US" sz="2800" b="1" i="0" u="none" strike="noStrike" dirty="0">
                          <a:solidFill>
                            <a:srgbClr val="000000"/>
                          </a:solidFill>
                          <a:effectLst/>
                          <a:latin typeface="Calibri" panose="020F0502020204030204" pitchFamily="34" charset="0"/>
                        </a:rPr>
                        <a:t>Frequency (Hz)</a:t>
                      </a:r>
                    </a:p>
                  </a:txBody>
                  <a:tcPr marL="9525" marR="9525" marT="9525" marB="0" anchor="ctr"/>
                </a:tc>
                <a:tc>
                  <a:txBody>
                    <a:bodyPr/>
                    <a:lstStyle/>
                    <a:p>
                      <a:pPr algn="ctr" fontAlgn="b"/>
                      <a:r>
                        <a:rPr lang="en-US" sz="2800" b="1" i="0" u="none" strike="noStrike" dirty="0">
                          <a:solidFill>
                            <a:srgbClr val="000000"/>
                          </a:solidFill>
                          <a:effectLst/>
                          <a:latin typeface="Calibri" panose="020F0502020204030204" pitchFamily="34" charset="0"/>
                        </a:rPr>
                        <a:t>Peak-to-Peak Amplitude (</a:t>
                      </a:r>
                      <a:r>
                        <a:rPr lang="en-US" sz="2800" b="1" i="0" u="none" strike="noStrike" dirty="0" err="1">
                          <a:solidFill>
                            <a:srgbClr val="000000"/>
                          </a:solidFill>
                          <a:effectLst/>
                          <a:latin typeface="Calibri" panose="020F0502020204030204" pitchFamily="34" charset="0"/>
                        </a:rPr>
                        <a:t>uV</a:t>
                      </a:r>
                      <a:r>
                        <a:rPr lang="en-US" sz="2800" b="1"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2155073834"/>
                  </a:ext>
                </a:extLst>
              </a:tr>
              <a:tr h="908214">
                <a:tc>
                  <a:txBody>
                    <a:bodyPr/>
                    <a:lstStyle/>
                    <a:p>
                      <a:pPr algn="l" fontAlgn="b"/>
                      <a:r>
                        <a:rPr lang="en-US" sz="2800" b="0" i="0" u="none" strike="noStrike" dirty="0">
                          <a:solidFill>
                            <a:srgbClr val="000000"/>
                          </a:solidFill>
                          <a:effectLst/>
                          <a:latin typeface="Calibri" panose="020F0502020204030204" pitchFamily="34" charset="0"/>
                        </a:rPr>
                        <a:t>Slow Wave Activity</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0.5-2.0</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&gt;75</a:t>
                      </a:r>
                    </a:p>
                  </a:txBody>
                  <a:tcPr marL="9525" marR="9525" marT="9525" marB="0" anchor="b"/>
                </a:tc>
                <a:extLst>
                  <a:ext uri="{0D108BD9-81ED-4DB2-BD59-A6C34878D82A}">
                    <a16:rowId xmlns:a16="http://schemas.microsoft.com/office/drawing/2014/main" val="2826986406"/>
                  </a:ext>
                </a:extLst>
              </a:tr>
              <a:tr h="908214">
                <a:tc>
                  <a:txBody>
                    <a:bodyPr/>
                    <a:lstStyle/>
                    <a:p>
                      <a:pPr algn="l" fontAlgn="b"/>
                      <a:r>
                        <a:rPr lang="en-US" sz="2800" b="0" i="0" u="none" strike="noStrike" dirty="0">
                          <a:solidFill>
                            <a:srgbClr val="000000"/>
                          </a:solidFill>
                          <a:effectLst/>
                          <a:latin typeface="Calibri" panose="020F0502020204030204" pitchFamily="34" charset="0"/>
                        </a:rPr>
                        <a:t>Delta Waves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0-3.99</a:t>
                      </a:r>
                    </a:p>
                  </a:txBody>
                  <a:tcPr marL="9525" marR="9525" marT="9525" marB="0" anchor="b"/>
                </a:tc>
                <a:tc>
                  <a:txBody>
                    <a:bodyPr/>
                    <a:lstStyle/>
                    <a:p>
                      <a:pPr algn="l" fontAlgn="b"/>
                      <a:r>
                        <a:rPr lang="en-US" sz="2800" b="0" i="0" u="none" strike="noStrike">
                          <a:solidFill>
                            <a:srgbClr val="000000"/>
                          </a:solidFill>
                          <a:effectLst/>
                          <a:latin typeface="Calibri" panose="020F0502020204030204" pitchFamily="34" charset="0"/>
                        </a:rPr>
                        <a:t>N/A</a:t>
                      </a:r>
                    </a:p>
                  </a:txBody>
                  <a:tcPr marL="9525" marR="9525" marT="9525" marB="0" anchor="b"/>
                </a:tc>
                <a:extLst>
                  <a:ext uri="{0D108BD9-81ED-4DB2-BD59-A6C34878D82A}">
                    <a16:rowId xmlns:a16="http://schemas.microsoft.com/office/drawing/2014/main" val="42203184"/>
                  </a:ext>
                </a:extLst>
              </a:tr>
              <a:tr h="908214">
                <a:tc>
                  <a:txBody>
                    <a:bodyPr/>
                    <a:lstStyle/>
                    <a:p>
                      <a:pPr algn="l" fontAlgn="b"/>
                      <a:r>
                        <a:rPr lang="en-US" sz="2800" b="0" i="0" u="none" strike="noStrike" dirty="0">
                          <a:solidFill>
                            <a:srgbClr val="000000"/>
                          </a:solidFill>
                          <a:effectLst/>
                          <a:latin typeface="Calibri" panose="020F0502020204030204" pitchFamily="34" charset="0"/>
                        </a:rPr>
                        <a:t>Theta Waves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4-7.99</a:t>
                      </a:r>
                    </a:p>
                  </a:txBody>
                  <a:tcPr marL="9525" marR="9525" marT="9525" marB="0" anchor="b"/>
                </a:tc>
                <a:tc>
                  <a:txBody>
                    <a:bodyPr/>
                    <a:lstStyle/>
                    <a:p>
                      <a:pPr algn="l" fontAlgn="b"/>
                      <a:r>
                        <a:rPr lang="en-US" sz="2800" b="0" i="0" u="none" strike="noStrike">
                          <a:solidFill>
                            <a:srgbClr val="000000"/>
                          </a:solidFill>
                          <a:effectLst/>
                          <a:latin typeface="Calibri" panose="020F0502020204030204" pitchFamily="34" charset="0"/>
                        </a:rPr>
                        <a:t>N/A</a:t>
                      </a:r>
                    </a:p>
                  </a:txBody>
                  <a:tcPr marL="9525" marR="9525" marT="9525" marB="0" anchor="b"/>
                </a:tc>
                <a:extLst>
                  <a:ext uri="{0D108BD9-81ED-4DB2-BD59-A6C34878D82A}">
                    <a16:rowId xmlns:a16="http://schemas.microsoft.com/office/drawing/2014/main" val="2707880318"/>
                  </a:ext>
                </a:extLst>
              </a:tr>
              <a:tr h="908214">
                <a:tc>
                  <a:txBody>
                    <a:bodyPr/>
                    <a:lstStyle/>
                    <a:p>
                      <a:pPr algn="l" fontAlgn="b"/>
                      <a:r>
                        <a:rPr lang="en-US" sz="2800" b="0" i="0" u="none" strike="noStrike">
                          <a:solidFill>
                            <a:srgbClr val="000000"/>
                          </a:solidFill>
                          <a:effectLst/>
                          <a:latin typeface="Calibri" panose="020F0502020204030204" pitchFamily="34" charset="0"/>
                        </a:rPr>
                        <a:t>Alpha Waves</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8-13</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N/A</a:t>
                      </a:r>
                    </a:p>
                  </a:txBody>
                  <a:tcPr marL="9525" marR="9525" marT="9525" marB="0" anchor="b"/>
                </a:tc>
                <a:extLst>
                  <a:ext uri="{0D108BD9-81ED-4DB2-BD59-A6C34878D82A}">
                    <a16:rowId xmlns:a16="http://schemas.microsoft.com/office/drawing/2014/main" val="433081174"/>
                  </a:ext>
                </a:extLst>
              </a:tr>
              <a:tr h="908214">
                <a:tc>
                  <a:txBody>
                    <a:bodyPr/>
                    <a:lstStyle/>
                    <a:p>
                      <a:pPr algn="l" fontAlgn="b"/>
                      <a:r>
                        <a:rPr lang="en-US" sz="2800" b="0" i="0" u="none" strike="noStrike">
                          <a:solidFill>
                            <a:srgbClr val="000000"/>
                          </a:solidFill>
                          <a:effectLst/>
                          <a:latin typeface="Calibri" panose="020F0502020204030204" pitchFamily="34" charset="0"/>
                        </a:rPr>
                        <a:t>Beta Waves</a:t>
                      </a:r>
                    </a:p>
                  </a:txBody>
                  <a:tcPr marL="9525" marR="9525" marT="9525" marB="0" anchor="b"/>
                </a:tc>
                <a:tc>
                  <a:txBody>
                    <a:bodyPr/>
                    <a:lstStyle/>
                    <a:p>
                      <a:pPr algn="l" fontAlgn="b"/>
                      <a:r>
                        <a:rPr lang="en-US" sz="2800" b="0" i="0" u="none" strike="noStrike">
                          <a:solidFill>
                            <a:srgbClr val="000000"/>
                          </a:solidFill>
                          <a:effectLst/>
                          <a:latin typeface="Calibri" panose="020F0502020204030204" pitchFamily="34" charset="0"/>
                        </a:rPr>
                        <a:t>&gt;13</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N/A</a:t>
                      </a:r>
                    </a:p>
                  </a:txBody>
                  <a:tcPr marL="9525" marR="9525" marT="9525" marB="0" anchor="b"/>
                </a:tc>
                <a:extLst>
                  <a:ext uri="{0D108BD9-81ED-4DB2-BD59-A6C34878D82A}">
                    <a16:rowId xmlns:a16="http://schemas.microsoft.com/office/drawing/2014/main" val="2981233823"/>
                  </a:ext>
                </a:extLst>
              </a:tr>
            </a:tbl>
          </a:graphicData>
        </a:graphic>
      </p:graphicFrame>
    </p:spTree>
    <p:extLst>
      <p:ext uri="{BB962C8B-B14F-4D97-AF65-F5344CB8AC3E}">
        <p14:creationId xmlns:p14="http://schemas.microsoft.com/office/powerpoint/2010/main" val="93289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10/20 System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9200"/>
            <a:ext cx="12192000" cy="5638800"/>
          </a:xfrm>
        </p:spPr>
      </p:pic>
    </p:spTree>
    <p:extLst>
      <p:ext uri="{BB962C8B-B14F-4D97-AF65-F5344CB8AC3E}">
        <p14:creationId xmlns:p14="http://schemas.microsoft.com/office/powerpoint/2010/main" val="299152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Lobes/Regions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4152439"/>
              </p:ext>
            </p:extLst>
          </p:nvPr>
        </p:nvGraphicFramePr>
        <p:xfrm>
          <a:off x="609600" y="1417320"/>
          <a:ext cx="10972800" cy="54406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714847367"/>
                    </a:ext>
                  </a:extLst>
                </a:gridCol>
                <a:gridCol w="5486400">
                  <a:extLst>
                    <a:ext uri="{9D8B030D-6E8A-4147-A177-3AD203B41FA5}">
                      <a16:colId xmlns:a16="http://schemas.microsoft.com/office/drawing/2014/main" val="3723739005"/>
                    </a:ext>
                  </a:extLst>
                </a:gridCol>
              </a:tblGrid>
              <a:tr h="370840">
                <a:tc>
                  <a:txBody>
                    <a:bodyPr/>
                    <a:lstStyle/>
                    <a:p>
                      <a:pPr algn="ctr" fontAlgn="ctr"/>
                      <a:r>
                        <a:rPr lang="en-US" sz="4400" b="1" i="0" u="none" strike="noStrike" dirty="0">
                          <a:solidFill>
                            <a:srgbClr val="000000"/>
                          </a:solidFill>
                          <a:effectLst/>
                          <a:latin typeface="Calibri" panose="020F0502020204030204" pitchFamily="34" charset="0"/>
                        </a:rPr>
                        <a:t>Abbreviation</a:t>
                      </a:r>
                    </a:p>
                  </a:txBody>
                  <a:tcPr marL="9525" marR="9525" marT="9525" marB="0" anchor="ctr"/>
                </a:tc>
                <a:tc>
                  <a:txBody>
                    <a:bodyPr/>
                    <a:lstStyle/>
                    <a:p>
                      <a:pPr algn="ctr" fontAlgn="ctr"/>
                      <a:r>
                        <a:rPr lang="en-US" sz="4400" b="1" i="0" u="none" strike="noStrike">
                          <a:solidFill>
                            <a:srgbClr val="000000"/>
                          </a:solidFill>
                          <a:effectLst/>
                          <a:latin typeface="Calibri" panose="020F0502020204030204" pitchFamily="34" charset="0"/>
                        </a:rPr>
                        <a:t>Region</a:t>
                      </a:r>
                    </a:p>
                  </a:txBody>
                  <a:tcPr marL="9525" marR="9525" marT="9525" marB="0" anchor="ctr"/>
                </a:tc>
                <a:extLst>
                  <a:ext uri="{0D108BD9-81ED-4DB2-BD59-A6C34878D82A}">
                    <a16:rowId xmlns:a16="http://schemas.microsoft.com/office/drawing/2014/main" val="405745412"/>
                  </a:ext>
                </a:extLst>
              </a:tr>
              <a:tr h="370840">
                <a:tc>
                  <a:txBody>
                    <a:bodyPr/>
                    <a:lstStyle/>
                    <a:p>
                      <a:pPr algn="ctr" fontAlgn="ctr"/>
                      <a:r>
                        <a:rPr lang="en-US" sz="4400" b="0" i="0" u="none" strike="noStrike" dirty="0" err="1">
                          <a:solidFill>
                            <a:srgbClr val="373737"/>
                          </a:solidFill>
                          <a:effectLst/>
                          <a:latin typeface="Calibri" panose="020F0502020204030204" pitchFamily="34" charset="0"/>
                        </a:rPr>
                        <a:t>Fp</a:t>
                      </a:r>
                      <a:endParaRPr lang="en-US" sz="4400" b="0" i="0" u="none" strike="noStrike" dirty="0">
                        <a:solidFill>
                          <a:srgbClr val="373737"/>
                        </a:solidFill>
                        <a:effectLst/>
                        <a:latin typeface="Calibri" panose="020F0502020204030204" pitchFamily="34" charset="0"/>
                      </a:endParaRPr>
                    </a:p>
                  </a:txBody>
                  <a:tcPr marL="9525" marR="9525" marT="9525" marB="0" anchor="ctr"/>
                </a:tc>
                <a:tc>
                  <a:txBody>
                    <a:bodyPr/>
                    <a:lstStyle/>
                    <a:p>
                      <a:pPr algn="ctr" fontAlgn="b"/>
                      <a:r>
                        <a:rPr lang="en-US" sz="4400" b="0" i="0" u="none" strike="noStrike">
                          <a:solidFill>
                            <a:srgbClr val="000000"/>
                          </a:solidFill>
                          <a:effectLst/>
                          <a:latin typeface="Calibri" panose="020F0502020204030204" pitchFamily="34" charset="0"/>
                        </a:rPr>
                        <a:t>Frontal pole</a:t>
                      </a:r>
                    </a:p>
                  </a:txBody>
                  <a:tcPr marL="9525" marR="9525" marT="9525" marB="0" anchor="b"/>
                </a:tc>
                <a:extLst>
                  <a:ext uri="{0D108BD9-81ED-4DB2-BD59-A6C34878D82A}">
                    <a16:rowId xmlns:a16="http://schemas.microsoft.com/office/drawing/2014/main" val="2116887913"/>
                  </a:ext>
                </a:extLst>
              </a:tr>
              <a:tr h="370840">
                <a:tc>
                  <a:txBody>
                    <a:bodyPr/>
                    <a:lstStyle/>
                    <a:p>
                      <a:pPr algn="ctr" fontAlgn="b"/>
                      <a:r>
                        <a:rPr lang="en-US" sz="4400" b="0" i="0" u="none" strike="noStrike" dirty="0">
                          <a:solidFill>
                            <a:srgbClr val="000000"/>
                          </a:solidFill>
                          <a:effectLst/>
                          <a:latin typeface="Calibri" panose="020F0502020204030204" pitchFamily="34" charset="0"/>
                        </a:rPr>
                        <a:t>F</a:t>
                      </a:r>
                    </a:p>
                  </a:txBody>
                  <a:tcPr marL="9525" marR="9525" marT="9525" marB="0" anchor="b"/>
                </a:tc>
                <a:tc>
                  <a:txBody>
                    <a:bodyPr/>
                    <a:lstStyle/>
                    <a:p>
                      <a:pPr algn="ctr" fontAlgn="b"/>
                      <a:r>
                        <a:rPr lang="en-US" sz="4400" b="0" i="0" u="none" strike="noStrike">
                          <a:solidFill>
                            <a:srgbClr val="000000"/>
                          </a:solidFill>
                          <a:effectLst/>
                          <a:latin typeface="Calibri" panose="020F0502020204030204" pitchFamily="34" charset="0"/>
                        </a:rPr>
                        <a:t>Frontal</a:t>
                      </a:r>
                    </a:p>
                  </a:txBody>
                  <a:tcPr marL="9525" marR="9525" marT="9525" marB="0" anchor="b"/>
                </a:tc>
                <a:extLst>
                  <a:ext uri="{0D108BD9-81ED-4DB2-BD59-A6C34878D82A}">
                    <a16:rowId xmlns:a16="http://schemas.microsoft.com/office/drawing/2014/main" val="1591397644"/>
                  </a:ext>
                </a:extLst>
              </a:tr>
              <a:tr h="370840">
                <a:tc>
                  <a:txBody>
                    <a:bodyPr/>
                    <a:lstStyle/>
                    <a:p>
                      <a:pPr algn="ctr" fontAlgn="b"/>
                      <a:r>
                        <a:rPr lang="en-US" sz="4400" b="0" i="0" u="none" strike="noStrike">
                          <a:solidFill>
                            <a:srgbClr val="000000"/>
                          </a:solidFill>
                          <a:effectLst/>
                          <a:latin typeface="Calibri" panose="020F0502020204030204" pitchFamily="34" charset="0"/>
                        </a:rPr>
                        <a:t>T</a:t>
                      </a:r>
                    </a:p>
                  </a:txBody>
                  <a:tcPr marL="9525" marR="9525" marT="9525" marB="0" anchor="b"/>
                </a:tc>
                <a:tc>
                  <a:txBody>
                    <a:bodyPr/>
                    <a:lstStyle/>
                    <a:p>
                      <a:pPr algn="ctr" fontAlgn="b"/>
                      <a:r>
                        <a:rPr lang="en-US" sz="4400" b="0" i="0" u="none" strike="noStrike" dirty="0">
                          <a:solidFill>
                            <a:srgbClr val="000000"/>
                          </a:solidFill>
                          <a:effectLst/>
                          <a:latin typeface="Calibri" panose="020F0502020204030204" pitchFamily="34" charset="0"/>
                        </a:rPr>
                        <a:t>Temporal</a:t>
                      </a:r>
                    </a:p>
                  </a:txBody>
                  <a:tcPr marL="9525" marR="9525" marT="9525" marB="0" anchor="b"/>
                </a:tc>
                <a:extLst>
                  <a:ext uri="{0D108BD9-81ED-4DB2-BD59-A6C34878D82A}">
                    <a16:rowId xmlns:a16="http://schemas.microsoft.com/office/drawing/2014/main" val="1547913179"/>
                  </a:ext>
                </a:extLst>
              </a:tr>
              <a:tr h="370840">
                <a:tc>
                  <a:txBody>
                    <a:bodyPr/>
                    <a:lstStyle/>
                    <a:p>
                      <a:pPr algn="ctr" fontAlgn="b"/>
                      <a:r>
                        <a:rPr lang="en-US" sz="4400" b="0" i="0" u="none" strike="noStrike">
                          <a:solidFill>
                            <a:srgbClr val="000000"/>
                          </a:solidFill>
                          <a:effectLst/>
                          <a:latin typeface="Calibri" panose="020F0502020204030204" pitchFamily="34" charset="0"/>
                        </a:rPr>
                        <a:t>C</a:t>
                      </a:r>
                    </a:p>
                  </a:txBody>
                  <a:tcPr marL="9525" marR="9525" marT="9525" marB="0" anchor="b"/>
                </a:tc>
                <a:tc>
                  <a:txBody>
                    <a:bodyPr/>
                    <a:lstStyle/>
                    <a:p>
                      <a:pPr algn="ctr" fontAlgn="b"/>
                      <a:r>
                        <a:rPr lang="en-US" sz="4400" b="0" i="0" u="none" strike="noStrike" dirty="0">
                          <a:solidFill>
                            <a:srgbClr val="000000"/>
                          </a:solidFill>
                          <a:effectLst/>
                          <a:latin typeface="Calibri" panose="020F0502020204030204" pitchFamily="34" charset="0"/>
                        </a:rPr>
                        <a:t>Central</a:t>
                      </a:r>
                    </a:p>
                  </a:txBody>
                  <a:tcPr marL="9525" marR="9525" marT="9525" marB="0" anchor="b"/>
                </a:tc>
                <a:extLst>
                  <a:ext uri="{0D108BD9-81ED-4DB2-BD59-A6C34878D82A}">
                    <a16:rowId xmlns:a16="http://schemas.microsoft.com/office/drawing/2014/main" val="4285279568"/>
                  </a:ext>
                </a:extLst>
              </a:tr>
              <a:tr h="370840">
                <a:tc>
                  <a:txBody>
                    <a:bodyPr/>
                    <a:lstStyle/>
                    <a:p>
                      <a:pPr algn="ctr" fontAlgn="b"/>
                      <a:r>
                        <a:rPr lang="en-US" sz="4400" b="0" i="0" u="none" strike="noStrike">
                          <a:solidFill>
                            <a:srgbClr val="000000"/>
                          </a:solidFill>
                          <a:effectLst/>
                          <a:latin typeface="Calibri" panose="020F0502020204030204" pitchFamily="34" charset="0"/>
                        </a:rPr>
                        <a:t>P</a:t>
                      </a:r>
                    </a:p>
                  </a:txBody>
                  <a:tcPr marL="9525" marR="9525" marT="9525" marB="0" anchor="b"/>
                </a:tc>
                <a:tc>
                  <a:txBody>
                    <a:bodyPr/>
                    <a:lstStyle/>
                    <a:p>
                      <a:pPr algn="ctr" fontAlgn="b"/>
                      <a:r>
                        <a:rPr lang="en-US" sz="4400" b="0" i="0" u="none" strike="noStrike" dirty="0">
                          <a:solidFill>
                            <a:srgbClr val="000000"/>
                          </a:solidFill>
                          <a:effectLst/>
                          <a:latin typeface="Calibri" panose="020F0502020204030204" pitchFamily="34" charset="0"/>
                        </a:rPr>
                        <a:t>Parietal</a:t>
                      </a:r>
                    </a:p>
                  </a:txBody>
                  <a:tcPr marL="9525" marR="9525" marT="9525" marB="0" anchor="b"/>
                </a:tc>
                <a:extLst>
                  <a:ext uri="{0D108BD9-81ED-4DB2-BD59-A6C34878D82A}">
                    <a16:rowId xmlns:a16="http://schemas.microsoft.com/office/drawing/2014/main" val="1515674874"/>
                  </a:ext>
                </a:extLst>
              </a:tr>
              <a:tr h="370840">
                <a:tc>
                  <a:txBody>
                    <a:bodyPr/>
                    <a:lstStyle/>
                    <a:p>
                      <a:pPr algn="ctr" fontAlgn="b"/>
                      <a:r>
                        <a:rPr lang="en-US" sz="4400" b="0" i="0" u="none" strike="noStrike">
                          <a:solidFill>
                            <a:srgbClr val="000000"/>
                          </a:solidFill>
                          <a:effectLst/>
                          <a:latin typeface="Calibri" panose="020F0502020204030204" pitchFamily="34" charset="0"/>
                        </a:rPr>
                        <a:t>O</a:t>
                      </a:r>
                    </a:p>
                  </a:txBody>
                  <a:tcPr marL="9525" marR="9525" marT="9525" marB="0" anchor="b"/>
                </a:tc>
                <a:tc>
                  <a:txBody>
                    <a:bodyPr/>
                    <a:lstStyle/>
                    <a:p>
                      <a:pPr algn="ctr" fontAlgn="b"/>
                      <a:r>
                        <a:rPr lang="en-US" sz="4400" b="0" i="0" u="none" strike="noStrike" dirty="0">
                          <a:solidFill>
                            <a:srgbClr val="000000"/>
                          </a:solidFill>
                          <a:effectLst/>
                          <a:latin typeface="Calibri" panose="020F0502020204030204" pitchFamily="34" charset="0"/>
                        </a:rPr>
                        <a:t>Occipital</a:t>
                      </a:r>
                    </a:p>
                  </a:txBody>
                  <a:tcPr marL="9525" marR="9525" marT="9525" marB="0" anchor="b"/>
                </a:tc>
                <a:extLst>
                  <a:ext uri="{0D108BD9-81ED-4DB2-BD59-A6C34878D82A}">
                    <a16:rowId xmlns:a16="http://schemas.microsoft.com/office/drawing/2014/main" val="3892571967"/>
                  </a:ext>
                </a:extLst>
              </a:tr>
              <a:tr h="370840">
                <a:tc>
                  <a:txBody>
                    <a:bodyPr/>
                    <a:lstStyle/>
                    <a:p>
                      <a:pPr algn="ctr" fontAlgn="b"/>
                      <a:r>
                        <a:rPr lang="en-US" sz="4400" b="0" i="0" u="none" strike="noStrike">
                          <a:solidFill>
                            <a:srgbClr val="000000"/>
                          </a:solidFill>
                          <a:effectLst/>
                          <a:latin typeface="Calibri" panose="020F0502020204030204" pitchFamily="34" charset="0"/>
                        </a:rPr>
                        <a:t>M</a:t>
                      </a:r>
                    </a:p>
                  </a:txBody>
                  <a:tcPr marL="9525" marR="9525" marT="9525" marB="0" anchor="b"/>
                </a:tc>
                <a:tc>
                  <a:txBody>
                    <a:bodyPr/>
                    <a:lstStyle/>
                    <a:p>
                      <a:pPr algn="ctr" fontAlgn="b"/>
                      <a:r>
                        <a:rPr lang="en-US" sz="4400" b="0" i="0" u="none" strike="noStrike" dirty="0">
                          <a:solidFill>
                            <a:srgbClr val="000000"/>
                          </a:solidFill>
                          <a:effectLst/>
                          <a:latin typeface="Calibri" panose="020F0502020204030204" pitchFamily="34" charset="0"/>
                        </a:rPr>
                        <a:t>Mastoid</a:t>
                      </a:r>
                    </a:p>
                  </a:txBody>
                  <a:tcPr marL="9525" marR="9525" marT="9525" marB="0" anchor="b"/>
                </a:tc>
                <a:extLst>
                  <a:ext uri="{0D108BD9-81ED-4DB2-BD59-A6C34878D82A}">
                    <a16:rowId xmlns:a16="http://schemas.microsoft.com/office/drawing/2014/main" val="4228635778"/>
                  </a:ext>
                </a:extLst>
              </a:tr>
            </a:tbl>
          </a:graphicData>
        </a:graphic>
      </p:graphicFrame>
    </p:spTree>
    <p:extLst>
      <p:ext uri="{BB962C8B-B14F-4D97-AF65-F5344CB8AC3E}">
        <p14:creationId xmlns:p14="http://schemas.microsoft.com/office/powerpoint/2010/main" val="299417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EEG Channels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876286"/>
              </p:ext>
            </p:extLst>
          </p:nvPr>
        </p:nvGraphicFramePr>
        <p:xfrm>
          <a:off x="609600" y="1600200"/>
          <a:ext cx="10972800" cy="24765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598039481"/>
                    </a:ext>
                  </a:extLst>
                </a:gridCol>
                <a:gridCol w="5486400">
                  <a:extLst>
                    <a:ext uri="{9D8B030D-6E8A-4147-A177-3AD203B41FA5}">
                      <a16:colId xmlns:a16="http://schemas.microsoft.com/office/drawing/2014/main" val="1937627602"/>
                    </a:ext>
                  </a:extLst>
                </a:gridCol>
              </a:tblGrid>
              <a:tr h="474345">
                <a:tc>
                  <a:txBody>
                    <a:bodyPr/>
                    <a:lstStyle/>
                    <a:p>
                      <a:pPr algn="ctr" fontAlgn="b"/>
                      <a:r>
                        <a:rPr lang="en-US" sz="4000" b="1" i="0" u="none" strike="noStrike" dirty="0">
                          <a:solidFill>
                            <a:srgbClr val="000000"/>
                          </a:solidFill>
                          <a:effectLst/>
                          <a:latin typeface="Calibri" panose="020F0502020204030204" pitchFamily="34" charset="0"/>
                        </a:rPr>
                        <a:t>Recommended</a:t>
                      </a:r>
                    </a:p>
                  </a:txBody>
                  <a:tcPr marL="9525" marR="9525" marT="9525" marB="0" anchor="b"/>
                </a:tc>
                <a:tc>
                  <a:txBody>
                    <a:bodyPr/>
                    <a:lstStyle/>
                    <a:p>
                      <a:pPr algn="ctr" fontAlgn="b"/>
                      <a:r>
                        <a:rPr lang="en-US" sz="4000" b="1" i="0" u="none" strike="noStrike">
                          <a:solidFill>
                            <a:srgbClr val="000000"/>
                          </a:solidFill>
                          <a:effectLst/>
                          <a:latin typeface="Calibri" panose="020F0502020204030204" pitchFamily="34" charset="0"/>
                        </a:rPr>
                        <a:t>Acceptable</a:t>
                      </a:r>
                    </a:p>
                  </a:txBody>
                  <a:tcPr marL="9525" marR="9525" marT="9525" marB="0" anchor="b"/>
                </a:tc>
                <a:extLst>
                  <a:ext uri="{0D108BD9-81ED-4DB2-BD59-A6C34878D82A}">
                    <a16:rowId xmlns:a16="http://schemas.microsoft.com/office/drawing/2014/main" val="1807081850"/>
                  </a:ext>
                </a:extLst>
              </a:tr>
              <a:tr h="474345">
                <a:tc>
                  <a:txBody>
                    <a:bodyPr/>
                    <a:lstStyle/>
                    <a:p>
                      <a:pPr algn="ctr" fontAlgn="ctr"/>
                      <a:r>
                        <a:rPr lang="en-US" sz="4000" b="0" i="0" u="none" strike="noStrike">
                          <a:solidFill>
                            <a:srgbClr val="000000"/>
                          </a:solidFill>
                          <a:effectLst/>
                          <a:latin typeface="Calibri" panose="020F0502020204030204" pitchFamily="34" charset="0"/>
                        </a:rPr>
                        <a:t>F4-M1</a:t>
                      </a:r>
                    </a:p>
                  </a:txBody>
                  <a:tcPr marL="9525" marR="9525" marT="9525" marB="0" anchor="ctr"/>
                </a:tc>
                <a:tc>
                  <a:txBody>
                    <a:bodyPr/>
                    <a:lstStyle/>
                    <a:p>
                      <a:pPr algn="ctr" fontAlgn="ctr"/>
                      <a:r>
                        <a:rPr lang="en-US" sz="4000" b="0" i="0" u="none" strike="noStrike">
                          <a:solidFill>
                            <a:srgbClr val="000000"/>
                          </a:solidFill>
                          <a:effectLst/>
                          <a:latin typeface="Calibri" panose="020F0502020204030204" pitchFamily="34" charset="0"/>
                        </a:rPr>
                        <a:t>Fz-Cz</a:t>
                      </a:r>
                    </a:p>
                  </a:txBody>
                  <a:tcPr marL="9525" marR="9525" marT="9525" marB="0" anchor="ctr"/>
                </a:tc>
                <a:extLst>
                  <a:ext uri="{0D108BD9-81ED-4DB2-BD59-A6C34878D82A}">
                    <a16:rowId xmlns:a16="http://schemas.microsoft.com/office/drawing/2014/main" val="4105543533"/>
                  </a:ext>
                </a:extLst>
              </a:tr>
              <a:tr h="474345">
                <a:tc>
                  <a:txBody>
                    <a:bodyPr/>
                    <a:lstStyle/>
                    <a:p>
                      <a:pPr algn="ctr" fontAlgn="ctr"/>
                      <a:r>
                        <a:rPr lang="en-US" sz="4000" b="0" i="0" u="none" strike="noStrike">
                          <a:solidFill>
                            <a:srgbClr val="000000"/>
                          </a:solidFill>
                          <a:effectLst/>
                          <a:latin typeface="Calibri" panose="020F0502020204030204" pitchFamily="34" charset="0"/>
                        </a:rPr>
                        <a:t>C3-M1</a:t>
                      </a:r>
                    </a:p>
                  </a:txBody>
                  <a:tcPr marL="9525" marR="9525" marT="9525" marB="0" anchor="ctr"/>
                </a:tc>
                <a:tc>
                  <a:txBody>
                    <a:bodyPr/>
                    <a:lstStyle/>
                    <a:p>
                      <a:pPr algn="ctr" fontAlgn="ctr"/>
                      <a:r>
                        <a:rPr lang="en-US" sz="4000" b="0" i="0" u="none" strike="noStrike">
                          <a:solidFill>
                            <a:srgbClr val="000000"/>
                          </a:solidFill>
                          <a:effectLst/>
                          <a:latin typeface="Calibri" panose="020F0502020204030204" pitchFamily="34" charset="0"/>
                        </a:rPr>
                        <a:t>Cz-Oz</a:t>
                      </a:r>
                    </a:p>
                  </a:txBody>
                  <a:tcPr marL="9525" marR="9525" marT="9525" marB="0" anchor="ctr"/>
                </a:tc>
                <a:extLst>
                  <a:ext uri="{0D108BD9-81ED-4DB2-BD59-A6C34878D82A}">
                    <a16:rowId xmlns:a16="http://schemas.microsoft.com/office/drawing/2014/main" val="1676575300"/>
                  </a:ext>
                </a:extLst>
              </a:tr>
              <a:tr h="474345">
                <a:tc>
                  <a:txBody>
                    <a:bodyPr/>
                    <a:lstStyle/>
                    <a:p>
                      <a:pPr algn="ctr" fontAlgn="ctr"/>
                      <a:r>
                        <a:rPr lang="en-US" sz="4000" b="0" i="0" u="none" strike="noStrike">
                          <a:solidFill>
                            <a:srgbClr val="000000"/>
                          </a:solidFill>
                          <a:effectLst/>
                          <a:latin typeface="Calibri" panose="020F0502020204030204" pitchFamily="34" charset="0"/>
                        </a:rPr>
                        <a:t>O2-M1</a:t>
                      </a:r>
                    </a:p>
                  </a:txBody>
                  <a:tcPr marL="9525" marR="9525" marT="9525" marB="0" anchor="ctr"/>
                </a:tc>
                <a:tc>
                  <a:txBody>
                    <a:bodyPr/>
                    <a:lstStyle/>
                    <a:p>
                      <a:pPr algn="ctr" fontAlgn="ctr"/>
                      <a:r>
                        <a:rPr lang="en-US" sz="4000" b="0" i="0" u="none" strike="noStrike" dirty="0">
                          <a:solidFill>
                            <a:srgbClr val="000000"/>
                          </a:solidFill>
                          <a:effectLst/>
                          <a:latin typeface="Calibri" panose="020F0502020204030204" pitchFamily="34" charset="0"/>
                        </a:rPr>
                        <a:t>C4-M1</a:t>
                      </a:r>
                    </a:p>
                  </a:txBody>
                  <a:tcPr marL="9525" marR="9525" marT="9525" marB="0" anchor="ctr"/>
                </a:tc>
                <a:extLst>
                  <a:ext uri="{0D108BD9-81ED-4DB2-BD59-A6C34878D82A}">
                    <a16:rowId xmlns:a16="http://schemas.microsoft.com/office/drawing/2014/main" val="1218471504"/>
                  </a:ext>
                </a:extLst>
              </a:tr>
            </a:tbl>
          </a:graphicData>
        </a:graphic>
      </p:graphicFrame>
    </p:spTree>
    <p:extLst>
      <p:ext uri="{BB962C8B-B14F-4D97-AF65-F5344CB8AC3E}">
        <p14:creationId xmlns:p14="http://schemas.microsoft.com/office/powerpoint/2010/main" val="344351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Markers to Lobes/Channels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1156730"/>
              </p:ext>
            </p:extLst>
          </p:nvPr>
        </p:nvGraphicFramePr>
        <p:xfrm>
          <a:off x="210068" y="1600200"/>
          <a:ext cx="11763626" cy="3923272"/>
        </p:xfrm>
        <a:graphic>
          <a:graphicData uri="http://schemas.openxmlformats.org/drawingml/2006/table">
            <a:tbl>
              <a:tblPr firstRow="1" bandRow="1">
                <a:tableStyleId>{5C22544A-7EE6-4342-B048-85BDC9FD1C3A}</a:tableStyleId>
              </a:tblPr>
              <a:tblGrid>
                <a:gridCol w="1680518">
                  <a:extLst>
                    <a:ext uri="{9D8B030D-6E8A-4147-A177-3AD203B41FA5}">
                      <a16:colId xmlns:a16="http://schemas.microsoft.com/office/drawing/2014/main" val="3475084654"/>
                    </a:ext>
                  </a:extLst>
                </a:gridCol>
                <a:gridCol w="1680518">
                  <a:extLst>
                    <a:ext uri="{9D8B030D-6E8A-4147-A177-3AD203B41FA5}">
                      <a16:colId xmlns:a16="http://schemas.microsoft.com/office/drawing/2014/main" val="1225388498"/>
                    </a:ext>
                  </a:extLst>
                </a:gridCol>
                <a:gridCol w="1680518">
                  <a:extLst>
                    <a:ext uri="{9D8B030D-6E8A-4147-A177-3AD203B41FA5}">
                      <a16:colId xmlns:a16="http://schemas.microsoft.com/office/drawing/2014/main" val="2526985715"/>
                    </a:ext>
                  </a:extLst>
                </a:gridCol>
                <a:gridCol w="1680518">
                  <a:extLst>
                    <a:ext uri="{9D8B030D-6E8A-4147-A177-3AD203B41FA5}">
                      <a16:colId xmlns:a16="http://schemas.microsoft.com/office/drawing/2014/main" val="1370028808"/>
                    </a:ext>
                  </a:extLst>
                </a:gridCol>
                <a:gridCol w="1680518">
                  <a:extLst>
                    <a:ext uri="{9D8B030D-6E8A-4147-A177-3AD203B41FA5}">
                      <a16:colId xmlns:a16="http://schemas.microsoft.com/office/drawing/2014/main" val="1141195357"/>
                    </a:ext>
                  </a:extLst>
                </a:gridCol>
                <a:gridCol w="1680518">
                  <a:extLst>
                    <a:ext uri="{9D8B030D-6E8A-4147-A177-3AD203B41FA5}">
                      <a16:colId xmlns:a16="http://schemas.microsoft.com/office/drawing/2014/main" val="2518368123"/>
                    </a:ext>
                  </a:extLst>
                </a:gridCol>
                <a:gridCol w="1680518">
                  <a:extLst>
                    <a:ext uri="{9D8B030D-6E8A-4147-A177-3AD203B41FA5}">
                      <a16:colId xmlns:a16="http://schemas.microsoft.com/office/drawing/2014/main" val="2048486077"/>
                    </a:ext>
                  </a:extLst>
                </a:gridCol>
              </a:tblGrid>
              <a:tr h="1110737">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ctr" fontAlgn="b"/>
                      <a:r>
                        <a:rPr lang="en-US" sz="2400" b="1" i="0" u="none" strike="noStrike" dirty="0">
                          <a:solidFill>
                            <a:srgbClr val="000000"/>
                          </a:solidFill>
                          <a:effectLst/>
                          <a:latin typeface="Calibri" panose="020F0502020204030204" pitchFamily="34" charset="0"/>
                        </a:rPr>
                        <a:t>Slow Wave</a:t>
                      </a:r>
                    </a:p>
                  </a:txBody>
                  <a:tcPr marL="9525" marR="9525" marT="9525" marB="0" anchor="b"/>
                </a:tc>
                <a:tc>
                  <a:txBody>
                    <a:bodyPr/>
                    <a:lstStyle/>
                    <a:p>
                      <a:pPr algn="ctr" fontAlgn="b"/>
                      <a:r>
                        <a:rPr lang="en-US" sz="2400" b="1" i="0" u="none" strike="noStrike" dirty="0">
                          <a:solidFill>
                            <a:srgbClr val="000000"/>
                          </a:solidFill>
                          <a:effectLst/>
                          <a:latin typeface="Calibri" panose="020F0502020204030204" pitchFamily="34" charset="0"/>
                        </a:rPr>
                        <a:t>V-Waves</a:t>
                      </a:r>
                    </a:p>
                  </a:txBody>
                  <a:tcPr marL="9525" marR="9525" marT="9525" marB="0" anchor="b"/>
                </a:tc>
                <a:tc>
                  <a:txBody>
                    <a:bodyPr/>
                    <a:lstStyle/>
                    <a:p>
                      <a:pPr algn="ctr" fontAlgn="b"/>
                      <a:r>
                        <a:rPr lang="en-US" sz="2400" b="1" i="0" u="none" strike="noStrike">
                          <a:solidFill>
                            <a:srgbClr val="000000"/>
                          </a:solidFill>
                          <a:effectLst/>
                          <a:latin typeface="Calibri" panose="020F0502020204030204" pitchFamily="34" charset="0"/>
                        </a:rPr>
                        <a:t>K-complexes</a:t>
                      </a:r>
                    </a:p>
                  </a:txBody>
                  <a:tcPr marL="9525" marR="9525" marT="9525" marB="0" anchor="b"/>
                </a:tc>
                <a:tc>
                  <a:txBody>
                    <a:bodyPr/>
                    <a:lstStyle/>
                    <a:p>
                      <a:pPr algn="ctr" fontAlgn="b"/>
                      <a:r>
                        <a:rPr lang="en-US" sz="2400" b="1" i="0" u="none" strike="noStrike">
                          <a:solidFill>
                            <a:srgbClr val="000000"/>
                          </a:solidFill>
                          <a:effectLst/>
                          <a:latin typeface="Calibri" panose="020F0502020204030204" pitchFamily="34" charset="0"/>
                        </a:rPr>
                        <a:t>Spindles</a:t>
                      </a:r>
                    </a:p>
                  </a:txBody>
                  <a:tcPr marL="9525" marR="9525" marT="9525" marB="0" anchor="b"/>
                </a:tc>
                <a:tc>
                  <a:txBody>
                    <a:bodyPr/>
                    <a:lstStyle/>
                    <a:p>
                      <a:pPr algn="ctr" fontAlgn="b"/>
                      <a:r>
                        <a:rPr lang="en-US" sz="2400" b="1" i="0" u="none" strike="noStrike">
                          <a:solidFill>
                            <a:srgbClr val="000000"/>
                          </a:solidFill>
                          <a:effectLst/>
                          <a:latin typeface="Calibri" panose="020F0502020204030204" pitchFamily="34" charset="0"/>
                        </a:rPr>
                        <a:t>Sawtooth</a:t>
                      </a:r>
                    </a:p>
                  </a:txBody>
                  <a:tcPr marL="9525" marR="9525" marT="9525" marB="0" anchor="b"/>
                </a:tc>
                <a:tc>
                  <a:txBody>
                    <a:bodyPr/>
                    <a:lstStyle/>
                    <a:p>
                      <a:pPr algn="ctr" fontAlgn="b"/>
                      <a:r>
                        <a:rPr lang="en-US" sz="2400" b="1" i="0" u="none" strike="noStrike">
                          <a:solidFill>
                            <a:srgbClr val="000000"/>
                          </a:solidFill>
                          <a:effectLst/>
                          <a:latin typeface="Calibri" panose="020F0502020204030204" pitchFamily="34" charset="0"/>
                        </a:rPr>
                        <a:t>Alpha</a:t>
                      </a:r>
                    </a:p>
                  </a:txBody>
                  <a:tcPr marL="9525" marR="9525" marT="9525" marB="0" anchor="b"/>
                </a:tc>
                <a:extLst>
                  <a:ext uri="{0D108BD9-81ED-4DB2-BD59-A6C34878D82A}">
                    <a16:rowId xmlns:a16="http://schemas.microsoft.com/office/drawing/2014/main" val="4218471325"/>
                  </a:ext>
                </a:extLst>
              </a:tr>
              <a:tr h="562507">
                <a:tc>
                  <a:txBody>
                    <a:bodyPr/>
                    <a:lstStyle/>
                    <a:p>
                      <a:pPr algn="l" fontAlgn="b"/>
                      <a:r>
                        <a:rPr lang="en-US" sz="2400" b="1" i="0" u="none" strike="noStrike" dirty="0">
                          <a:solidFill>
                            <a:srgbClr val="000000"/>
                          </a:solidFill>
                          <a:effectLst/>
                          <a:latin typeface="Calibri" panose="020F0502020204030204" pitchFamily="34" charset="0"/>
                        </a:rPr>
                        <a:t>Frontal</a:t>
                      </a:r>
                    </a:p>
                  </a:txBody>
                  <a:tcPr marL="9525" marR="9525" marT="9525" marB="0" anchor="b"/>
                </a:tc>
                <a:tc>
                  <a:txBody>
                    <a:bodyPr/>
                    <a:lstStyle/>
                    <a:p>
                      <a:pPr algn="ctr"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Maximal</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987078891"/>
                  </a:ext>
                </a:extLst>
              </a:tr>
              <a:tr h="562507">
                <a:tc>
                  <a:txBody>
                    <a:bodyPr/>
                    <a:lstStyle/>
                    <a:p>
                      <a:pPr algn="l" fontAlgn="b"/>
                      <a:r>
                        <a:rPr lang="en-US" sz="2400" b="1" i="0" u="none" strike="noStrike" dirty="0">
                          <a:solidFill>
                            <a:srgbClr val="000000"/>
                          </a:solidFill>
                          <a:effectLst/>
                          <a:latin typeface="Calibri" panose="020F0502020204030204" pitchFamily="34" charset="0"/>
                        </a:rPr>
                        <a:t>Central</a:t>
                      </a:r>
                    </a:p>
                  </a:txBody>
                  <a:tcPr marL="9525" marR="9525" marT="9525" marB="0" anchor="b"/>
                </a:tc>
                <a:tc>
                  <a:txBody>
                    <a:bodyPr/>
                    <a:lstStyle/>
                    <a:p>
                      <a:pPr algn="ctr"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Maximal</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Maximal</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Maximal</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Adequate</a:t>
                      </a:r>
                    </a:p>
                  </a:txBody>
                  <a:tcPr marL="9525" marR="9525" marT="9525" marB="0" anchor="b"/>
                </a:tc>
                <a:extLst>
                  <a:ext uri="{0D108BD9-81ED-4DB2-BD59-A6C34878D82A}">
                    <a16:rowId xmlns:a16="http://schemas.microsoft.com/office/drawing/2014/main" val="1995447440"/>
                  </a:ext>
                </a:extLst>
              </a:tr>
              <a:tr h="562507">
                <a:tc>
                  <a:txBody>
                    <a:bodyPr/>
                    <a:lstStyle/>
                    <a:p>
                      <a:pPr algn="l" fontAlgn="b"/>
                      <a:r>
                        <a:rPr lang="en-US" sz="2400" b="1" i="0" u="none" strike="noStrike" dirty="0">
                          <a:solidFill>
                            <a:srgbClr val="000000"/>
                          </a:solidFill>
                          <a:effectLst/>
                          <a:latin typeface="Calibri" panose="020F0502020204030204" pitchFamily="34" charset="0"/>
                        </a:rPr>
                        <a:t>Occipital</a:t>
                      </a:r>
                    </a:p>
                  </a:txBody>
                  <a:tcPr marL="9525" marR="9525" marT="9525" marB="0" anchor="b"/>
                </a:tc>
                <a:tc>
                  <a:txBody>
                    <a:bodyPr/>
                    <a:lstStyle/>
                    <a:p>
                      <a:pPr algn="ctr"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Maximal</a:t>
                      </a:r>
                    </a:p>
                  </a:txBody>
                  <a:tcPr marL="9525" marR="9525" marT="9525" marB="0" anchor="b"/>
                </a:tc>
                <a:extLst>
                  <a:ext uri="{0D108BD9-81ED-4DB2-BD59-A6C34878D82A}">
                    <a16:rowId xmlns:a16="http://schemas.microsoft.com/office/drawing/2014/main" val="194373022"/>
                  </a:ext>
                </a:extLst>
              </a:tr>
              <a:tr h="562507">
                <a:tc>
                  <a:txBody>
                    <a:bodyPr/>
                    <a:lstStyle/>
                    <a:p>
                      <a:pPr algn="l" fontAlgn="b"/>
                      <a:r>
                        <a:rPr lang="en-US" sz="2400" b="1" i="0" u="none" strike="noStrike" dirty="0" err="1">
                          <a:solidFill>
                            <a:srgbClr val="000000"/>
                          </a:solidFill>
                          <a:effectLst/>
                          <a:latin typeface="Calibri" panose="020F0502020204030204" pitchFamily="34" charset="0"/>
                        </a:rPr>
                        <a:t>Fz-Cz</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24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040941592"/>
                  </a:ext>
                </a:extLst>
              </a:tr>
              <a:tr h="562507">
                <a:tc>
                  <a:txBody>
                    <a:bodyPr/>
                    <a:lstStyle/>
                    <a:p>
                      <a:pPr algn="l" fontAlgn="b"/>
                      <a:r>
                        <a:rPr lang="en-US" sz="2400" b="1" i="0" u="none" strike="noStrike" dirty="0">
                          <a:solidFill>
                            <a:srgbClr val="000000"/>
                          </a:solidFill>
                          <a:effectLst/>
                          <a:latin typeface="Calibri" panose="020F0502020204030204" pitchFamily="34" charset="0"/>
                        </a:rPr>
                        <a:t>E1-Fpz</a:t>
                      </a:r>
                    </a:p>
                  </a:txBody>
                  <a:tcPr marL="9525" marR="9525" marT="9525" marB="0" anchor="b"/>
                </a:tc>
                <a:tc>
                  <a:txBody>
                    <a:bodyPr/>
                    <a:lstStyle/>
                    <a:p>
                      <a:pPr algn="ctr" fontAlgn="ctr"/>
                      <a:r>
                        <a:rPr lang="en-US" sz="2400" b="0" i="0" u="none" strike="noStrike">
                          <a:solidFill>
                            <a:srgbClr val="000000"/>
                          </a:solidFill>
                          <a:effectLst/>
                          <a:latin typeface="Calibri" panose="020F0502020204030204" pitchFamily="34" charset="0"/>
                        </a:rPr>
                        <a:t>Yes</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3329737962"/>
                  </a:ext>
                </a:extLst>
              </a:tr>
            </a:tbl>
          </a:graphicData>
        </a:graphic>
      </p:graphicFrame>
      <p:sp>
        <p:nvSpPr>
          <p:cNvPr id="5" name="TextBox 4"/>
          <p:cNvSpPr txBox="1"/>
          <p:nvPr/>
        </p:nvSpPr>
        <p:spPr>
          <a:xfrm rot="10800000" flipH="1" flipV="1">
            <a:off x="210068" y="5760823"/>
            <a:ext cx="7253413" cy="369332"/>
          </a:xfrm>
          <a:prstGeom prst="rect">
            <a:avLst/>
          </a:prstGeom>
          <a:noFill/>
        </p:spPr>
        <p:txBody>
          <a:bodyPr wrap="square" rtlCol="0">
            <a:spAutoFit/>
          </a:bodyPr>
          <a:lstStyle/>
          <a:p>
            <a:r>
              <a:rPr lang="en-US" dirty="0"/>
              <a:t>E1-Fpz (the frontal regions referenced to the contralateral ear or mastoid )</a:t>
            </a:r>
          </a:p>
        </p:txBody>
      </p:sp>
    </p:spTree>
    <p:extLst>
      <p:ext uri="{BB962C8B-B14F-4D97-AF65-F5344CB8AC3E}">
        <p14:creationId xmlns:p14="http://schemas.microsoft.com/office/powerpoint/2010/main" val="414571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Stages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8444702"/>
              </p:ext>
            </p:extLst>
          </p:nvPr>
        </p:nvGraphicFramePr>
        <p:xfrm>
          <a:off x="609600" y="1600200"/>
          <a:ext cx="10972800" cy="5023485"/>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746810658"/>
                    </a:ext>
                  </a:extLst>
                </a:gridCol>
                <a:gridCol w="5486400">
                  <a:extLst>
                    <a:ext uri="{9D8B030D-6E8A-4147-A177-3AD203B41FA5}">
                      <a16:colId xmlns:a16="http://schemas.microsoft.com/office/drawing/2014/main" val="3796919079"/>
                    </a:ext>
                  </a:extLst>
                </a:gridCol>
              </a:tblGrid>
              <a:tr h="370840">
                <a:tc>
                  <a:txBody>
                    <a:bodyPr/>
                    <a:lstStyle/>
                    <a:p>
                      <a:pPr algn="ctr" fontAlgn="b"/>
                      <a:r>
                        <a:rPr lang="en-US" sz="3600" b="1" i="0" u="none" strike="noStrike" dirty="0">
                          <a:solidFill>
                            <a:srgbClr val="000000"/>
                          </a:solidFill>
                          <a:effectLst/>
                          <a:latin typeface="Calibri" panose="020F0502020204030204" pitchFamily="34" charset="0"/>
                        </a:rPr>
                        <a:t>R&amp;K</a:t>
                      </a:r>
                    </a:p>
                  </a:txBody>
                  <a:tcPr marL="9525" marR="9525" marT="9525" marB="0" anchor="b"/>
                </a:tc>
                <a:tc>
                  <a:txBody>
                    <a:bodyPr/>
                    <a:lstStyle/>
                    <a:p>
                      <a:pPr algn="ctr" fontAlgn="b"/>
                      <a:r>
                        <a:rPr lang="en-US" sz="3600" b="1" i="0" u="none" strike="noStrike">
                          <a:solidFill>
                            <a:srgbClr val="000000"/>
                          </a:solidFill>
                          <a:effectLst/>
                          <a:latin typeface="Calibri" panose="020F0502020204030204" pitchFamily="34" charset="0"/>
                        </a:rPr>
                        <a:t>AASM</a:t>
                      </a:r>
                    </a:p>
                  </a:txBody>
                  <a:tcPr marL="9525" marR="9525" marT="9525" marB="0" anchor="b"/>
                </a:tc>
                <a:extLst>
                  <a:ext uri="{0D108BD9-81ED-4DB2-BD59-A6C34878D82A}">
                    <a16:rowId xmlns:a16="http://schemas.microsoft.com/office/drawing/2014/main" val="3524458341"/>
                  </a:ext>
                </a:extLst>
              </a:tr>
              <a:tr h="370840">
                <a:tc>
                  <a:txBody>
                    <a:bodyPr/>
                    <a:lstStyle/>
                    <a:p>
                      <a:pPr algn="ctr" fontAlgn="b"/>
                      <a:r>
                        <a:rPr lang="en-US" sz="3600" b="0" i="0" u="none" strike="noStrike">
                          <a:solidFill>
                            <a:srgbClr val="000000"/>
                          </a:solidFill>
                          <a:effectLst/>
                          <a:latin typeface="Calibri" panose="020F0502020204030204" pitchFamily="34" charset="0"/>
                        </a:rPr>
                        <a:t>Wakefulness (W)</a:t>
                      </a:r>
                    </a:p>
                  </a:txBody>
                  <a:tcPr marL="9525" marR="9525" marT="9525" marB="0" anchor="b"/>
                </a:tc>
                <a:tc>
                  <a:txBody>
                    <a:bodyPr/>
                    <a:lstStyle/>
                    <a:p>
                      <a:pPr algn="ctr" fontAlgn="b"/>
                      <a:r>
                        <a:rPr lang="en-US" sz="3600" b="0" i="0" u="none" strike="noStrike">
                          <a:solidFill>
                            <a:srgbClr val="000000"/>
                          </a:solidFill>
                          <a:effectLst/>
                          <a:latin typeface="Calibri" panose="020F0502020204030204" pitchFamily="34" charset="0"/>
                        </a:rPr>
                        <a:t>Wakefulness (W)</a:t>
                      </a:r>
                    </a:p>
                  </a:txBody>
                  <a:tcPr marL="9525" marR="9525" marT="9525" marB="0" anchor="b"/>
                </a:tc>
                <a:extLst>
                  <a:ext uri="{0D108BD9-81ED-4DB2-BD59-A6C34878D82A}">
                    <a16:rowId xmlns:a16="http://schemas.microsoft.com/office/drawing/2014/main" val="925160381"/>
                  </a:ext>
                </a:extLst>
              </a:tr>
              <a:tr h="370840">
                <a:tc>
                  <a:txBody>
                    <a:bodyPr/>
                    <a:lstStyle/>
                    <a:p>
                      <a:pPr algn="ctr" fontAlgn="b"/>
                      <a:r>
                        <a:rPr lang="en-US" sz="3600" b="0" i="0" u="none" strike="noStrike">
                          <a:solidFill>
                            <a:srgbClr val="000000"/>
                          </a:solidFill>
                          <a:effectLst/>
                          <a:latin typeface="Calibri" panose="020F0502020204030204" pitchFamily="34" charset="0"/>
                        </a:rPr>
                        <a:t>Movement Time (MT)</a:t>
                      </a:r>
                    </a:p>
                  </a:txBody>
                  <a:tcPr marL="9525" marR="9525" marT="9525" marB="0" anchor="b"/>
                </a:tc>
                <a:tc>
                  <a:txBody>
                    <a:bodyPr/>
                    <a:lstStyle/>
                    <a:p>
                      <a:pPr algn="ctr" fontAlgn="b"/>
                      <a:r>
                        <a:rPr lang="en-US" sz="3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4098030319"/>
                  </a:ext>
                </a:extLst>
              </a:tr>
              <a:tr h="370840">
                <a:tc>
                  <a:txBody>
                    <a:bodyPr/>
                    <a:lstStyle/>
                    <a:p>
                      <a:pPr algn="ctr" fontAlgn="b"/>
                      <a:r>
                        <a:rPr lang="en-US" sz="3600" b="0" i="0" u="none" strike="noStrike">
                          <a:solidFill>
                            <a:srgbClr val="000000"/>
                          </a:solidFill>
                          <a:effectLst/>
                          <a:latin typeface="Calibri" panose="020F0502020204030204" pitchFamily="34" charset="0"/>
                        </a:rPr>
                        <a:t>Stage 1</a:t>
                      </a:r>
                    </a:p>
                  </a:txBody>
                  <a:tcPr marL="9525" marR="9525" marT="9525" marB="0" anchor="b"/>
                </a:tc>
                <a:tc>
                  <a:txBody>
                    <a:bodyPr/>
                    <a:lstStyle/>
                    <a:p>
                      <a:pPr algn="ctr" fontAlgn="b"/>
                      <a:r>
                        <a:rPr lang="en-US" sz="3600" b="0" i="0" u="none" strike="noStrike">
                          <a:solidFill>
                            <a:srgbClr val="000000"/>
                          </a:solidFill>
                          <a:effectLst/>
                          <a:latin typeface="Calibri" panose="020F0502020204030204" pitchFamily="34" charset="0"/>
                        </a:rPr>
                        <a:t>NREM 1 (N1)</a:t>
                      </a:r>
                    </a:p>
                  </a:txBody>
                  <a:tcPr marL="9525" marR="9525" marT="9525" marB="0" anchor="b"/>
                </a:tc>
                <a:extLst>
                  <a:ext uri="{0D108BD9-81ED-4DB2-BD59-A6C34878D82A}">
                    <a16:rowId xmlns:a16="http://schemas.microsoft.com/office/drawing/2014/main" val="2565630677"/>
                  </a:ext>
                </a:extLst>
              </a:tr>
              <a:tr h="370840">
                <a:tc>
                  <a:txBody>
                    <a:bodyPr/>
                    <a:lstStyle/>
                    <a:p>
                      <a:pPr algn="ctr" fontAlgn="b"/>
                      <a:r>
                        <a:rPr lang="en-US" sz="3600" b="0" i="0" u="none" strike="noStrike">
                          <a:solidFill>
                            <a:srgbClr val="000000"/>
                          </a:solidFill>
                          <a:effectLst/>
                          <a:latin typeface="Calibri" panose="020F0502020204030204" pitchFamily="34" charset="0"/>
                        </a:rPr>
                        <a:t>Stage 2</a:t>
                      </a:r>
                    </a:p>
                  </a:txBody>
                  <a:tcPr marL="9525" marR="9525" marT="9525" marB="0" anchor="b"/>
                </a:tc>
                <a:tc>
                  <a:txBody>
                    <a:bodyPr/>
                    <a:lstStyle/>
                    <a:p>
                      <a:pPr algn="ctr" fontAlgn="b"/>
                      <a:r>
                        <a:rPr lang="en-US" sz="3600" b="0" i="0" u="none" strike="noStrike">
                          <a:solidFill>
                            <a:srgbClr val="000000"/>
                          </a:solidFill>
                          <a:effectLst/>
                          <a:latin typeface="Calibri" panose="020F0502020204030204" pitchFamily="34" charset="0"/>
                        </a:rPr>
                        <a:t>NREM 2 (N2)</a:t>
                      </a:r>
                    </a:p>
                  </a:txBody>
                  <a:tcPr marL="9525" marR="9525" marT="9525" marB="0" anchor="b"/>
                </a:tc>
                <a:extLst>
                  <a:ext uri="{0D108BD9-81ED-4DB2-BD59-A6C34878D82A}">
                    <a16:rowId xmlns:a16="http://schemas.microsoft.com/office/drawing/2014/main" val="3303148057"/>
                  </a:ext>
                </a:extLst>
              </a:tr>
              <a:tr h="370840">
                <a:tc>
                  <a:txBody>
                    <a:bodyPr/>
                    <a:lstStyle/>
                    <a:p>
                      <a:pPr algn="ctr" fontAlgn="b"/>
                      <a:r>
                        <a:rPr lang="en-US" sz="3600" b="0" i="0" u="none" strike="noStrike">
                          <a:solidFill>
                            <a:srgbClr val="000000"/>
                          </a:solidFill>
                          <a:effectLst/>
                          <a:latin typeface="Calibri" panose="020F0502020204030204" pitchFamily="34" charset="0"/>
                        </a:rPr>
                        <a:t>Stage 3</a:t>
                      </a:r>
                    </a:p>
                  </a:txBody>
                  <a:tcPr marL="9525" marR="9525" marT="9525" marB="0" anchor="b"/>
                </a:tc>
                <a:tc rowSpan="2">
                  <a:txBody>
                    <a:bodyPr/>
                    <a:lstStyle/>
                    <a:p>
                      <a:pPr algn="ctr" fontAlgn="ctr"/>
                      <a:r>
                        <a:rPr lang="en-US" sz="3600" b="0" i="0" u="none" strike="noStrike">
                          <a:solidFill>
                            <a:srgbClr val="000000"/>
                          </a:solidFill>
                          <a:effectLst/>
                          <a:latin typeface="Calibri" panose="020F0502020204030204" pitchFamily="34" charset="0"/>
                        </a:rPr>
                        <a:t>NREM 3 (N3)</a:t>
                      </a:r>
                    </a:p>
                  </a:txBody>
                  <a:tcPr marL="9525" marR="9525" marT="9525" marB="0" anchor="ctr"/>
                </a:tc>
                <a:extLst>
                  <a:ext uri="{0D108BD9-81ED-4DB2-BD59-A6C34878D82A}">
                    <a16:rowId xmlns:a16="http://schemas.microsoft.com/office/drawing/2014/main" val="2458063622"/>
                  </a:ext>
                </a:extLst>
              </a:tr>
              <a:tr h="370840">
                <a:tc>
                  <a:txBody>
                    <a:bodyPr/>
                    <a:lstStyle/>
                    <a:p>
                      <a:pPr algn="ctr" fontAlgn="b"/>
                      <a:r>
                        <a:rPr lang="en-US" sz="3600" b="0" i="0" u="none" strike="noStrike">
                          <a:solidFill>
                            <a:srgbClr val="000000"/>
                          </a:solidFill>
                          <a:effectLst/>
                          <a:latin typeface="Calibri" panose="020F0502020204030204" pitchFamily="34" charset="0"/>
                        </a:rPr>
                        <a:t>Stage 4</a:t>
                      </a:r>
                    </a:p>
                  </a:txBody>
                  <a:tcPr marL="9525" marR="9525" marT="9525" marB="0" anchor="b"/>
                </a:tc>
                <a:tc vMerge="1">
                  <a:txBody>
                    <a:bodyPr/>
                    <a:lstStyle/>
                    <a:p>
                      <a:endParaRPr lang="en-US"/>
                    </a:p>
                  </a:txBody>
                  <a:tcPr/>
                </a:tc>
                <a:extLst>
                  <a:ext uri="{0D108BD9-81ED-4DB2-BD59-A6C34878D82A}">
                    <a16:rowId xmlns:a16="http://schemas.microsoft.com/office/drawing/2014/main" val="1906832774"/>
                  </a:ext>
                </a:extLst>
              </a:tr>
              <a:tr h="370840">
                <a:tc>
                  <a:txBody>
                    <a:bodyPr/>
                    <a:lstStyle/>
                    <a:p>
                      <a:pPr algn="ctr" fontAlgn="b"/>
                      <a:r>
                        <a:rPr lang="en-US" sz="3600" b="0" i="0" u="none" strike="noStrike">
                          <a:solidFill>
                            <a:srgbClr val="000000"/>
                          </a:solidFill>
                          <a:effectLst/>
                          <a:latin typeface="Calibri" panose="020F0502020204030204" pitchFamily="34" charset="0"/>
                        </a:rPr>
                        <a:t>NREM (1,2,3,4)</a:t>
                      </a:r>
                    </a:p>
                  </a:txBody>
                  <a:tcPr marL="9525" marR="9525" marT="9525" marB="0" anchor="b"/>
                </a:tc>
                <a:tc>
                  <a:txBody>
                    <a:bodyPr/>
                    <a:lstStyle/>
                    <a:p>
                      <a:pPr algn="ctr" fontAlgn="b"/>
                      <a:r>
                        <a:rPr lang="en-US" sz="3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19176110"/>
                  </a:ext>
                </a:extLst>
              </a:tr>
              <a:tr h="370840">
                <a:tc>
                  <a:txBody>
                    <a:bodyPr/>
                    <a:lstStyle/>
                    <a:p>
                      <a:pPr algn="ctr" fontAlgn="b"/>
                      <a:r>
                        <a:rPr lang="en-US" sz="3600" b="0" i="0" u="none" strike="noStrike">
                          <a:solidFill>
                            <a:srgbClr val="000000"/>
                          </a:solidFill>
                          <a:effectLst/>
                          <a:latin typeface="Calibri" panose="020F0502020204030204" pitchFamily="34" charset="0"/>
                        </a:rPr>
                        <a:t>REM (R)  </a:t>
                      </a:r>
                    </a:p>
                  </a:txBody>
                  <a:tcPr marL="9525" marR="9525" marT="9525" marB="0" anchor="b"/>
                </a:tc>
                <a:tc>
                  <a:txBody>
                    <a:bodyPr/>
                    <a:lstStyle/>
                    <a:p>
                      <a:pPr algn="ctr" fontAlgn="b"/>
                      <a:r>
                        <a:rPr lang="en-US" sz="3600" b="0" i="0" u="none" strike="noStrike" dirty="0">
                          <a:solidFill>
                            <a:srgbClr val="000000"/>
                          </a:solidFill>
                          <a:effectLst/>
                          <a:latin typeface="Calibri" panose="020F0502020204030204" pitchFamily="34" charset="0"/>
                        </a:rPr>
                        <a:t>REM (R)  </a:t>
                      </a:r>
                    </a:p>
                  </a:txBody>
                  <a:tcPr marL="9525" marR="9525" marT="9525" marB="0" anchor="b"/>
                </a:tc>
                <a:extLst>
                  <a:ext uri="{0D108BD9-81ED-4DB2-BD59-A6C34878D82A}">
                    <a16:rowId xmlns:a16="http://schemas.microsoft.com/office/drawing/2014/main" val="2973241907"/>
                  </a:ext>
                </a:extLst>
              </a:tr>
            </a:tbl>
          </a:graphicData>
        </a:graphic>
      </p:graphicFrame>
    </p:spTree>
    <p:extLst>
      <p:ext uri="{BB962C8B-B14F-4D97-AF65-F5344CB8AC3E}">
        <p14:creationId xmlns:p14="http://schemas.microsoft.com/office/powerpoint/2010/main" val="551189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to Markers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1755445"/>
              </p:ext>
            </p:extLst>
          </p:nvPr>
        </p:nvGraphicFramePr>
        <p:xfrm>
          <a:off x="609600" y="1402492"/>
          <a:ext cx="10972800" cy="446341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704596108"/>
                    </a:ext>
                  </a:extLst>
                </a:gridCol>
                <a:gridCol w="1828800">
                  <a:extLst>
                    <a:ext uri="{9D8B030D-6E8A-4147-A177-3AD203B41FA5}">
                      <a16:colId xmlns:a16="http://schemas.microsoft.com/office/drawing/2014/main" val="719222793"/>
                    </a:ext>
                  </a:extLst>
                </a:gridCol>
                <a:gridCol w="1828800">
                  <a:extLst>
                    <a:ext uri="{9D8B030D-6E8A-4147-A177-3AD203B41FA5}">
                      <a16:colId xmlns:a16="http://schemas.microsoft.com/office/drawing/2014/main" val="2327280658"/>
                    </a:ext>
                  </a:extLst>
                </a:gridCol>
                <a:gridCol w="1828800">
                  <a:extLst>
                    <a:ext uri="{9D8B030D-6E8A-4147-A177-3AD203B41FA5}">
                      <a16:colId xmlns:a16="http://schemas.microsoft.com/office/drawing/2014/main" val="4082398068"/>
                    </a:ext>
                  </a:extLst>
                </a:gridCol>
                <a:gridCol w="1828800">
                  <a:extLst>
                    <a:ext uri="{9D8B030D-6E8A-4147-A177-3AD203B41FA5}">
                      <a16:colId xmlns:a16="http://schemas.microsoft.com/office/drawing/2014/main" val="2354488534"/>
                    </a:ext>
                  </a:extLst>
                </a:gridCol>
                <a:gridCol w="1828800">
                  <a:extLst>
                    <a:ext uri="{9D8B030D-6E8A-4147-A177-3AD203B41FA5}">
                      <a16:colId xmlns:a16="http://schemas.microsoft.com/office/drawing/2014/main" val="3177984921"/>
                    </a:ext>
                  </a:extLst>
                </a:gridCol>
              </a:tblGrid>
              <a:tr h="370840">
                <a:tc>
                  <a:txBody>
                    <a:bodyPr/>
                    <a:lstStyle/>
                    <a:p>
                      <a:pPr algn="ctr" fontAlgn="b"/>
                      <a:endParaRPr lang="en-US" sz="2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i="0" u="none" strike="noStrike">
                          <a:solidFill>
                            <a:srgbClr val="000000"/>
                          </a:solidFill>
                          <a:effectLst/>
                          <a:latin typeface="Calibri" panose="020F0502020204030204" pitchFamily="34" charset="0"/>
                        </a:rPr>
                        <a:t>W</a:t>
                      </a:r>
                    </a:p>
                  </a:txBody>
                  <a:tcPr marL="9525" marR="9525" marT="9525" marB="0" anchor="b"/>
                </a:tc>
                <a:tc>
                  <a:txBody>
                    <a:bodyPr/>
                    <a:lstStyle/>
                    <a:p>
                      <a:pPr algn="ctr" fontAlgn="b"/>
                      <a:r>
                        <a:rPr lang="en-US" sz="2600" b="1" i="0" u="none" strike="noStrike">
                          <a:solidFill>
                            <a:srgbClr val="000000"/>
                          </a:solidFill>
                          <a:effectLst/>
                          <a:latin typeface="Calibri" panose="020F0502020204030204" pitchFamily="34" charset="0"/>
                        </a:rPr>
                        <a:t>N1</a:t>
                      </a:r>
                    </a:p>
                  </a:txBody>
                  <a:tcPr marL="9525" marR="9525" marT="9525" marB="0" anchor="b"/>
                </a:tc>
                <a:tc>
                  <a:txBody>
                    <a:bodyPr/>
                    <a:lstStyle/>
                    <a:p>
                      <a:pPr algn="ctr" fontAlgn="b"/>
                      <a:r>
                        <a:rPr lang="en-US" sz="2600" b="1" i="0" u="none" strike="noStrike">
                          <a:solidFill>
                            <a:srgbClr val="000000"/>
                          </a:solidFill>
                          <a:effectLst/>
                          <a:latin typeface="Calibri" panose="020F0502020204030204" pitchFamily="34" charset="0"/>
                        </a:rPr>
                        <a:t>N2</a:t>
                      </a:r>
                    </a:p>
                  </a:txBody>
                  <a:tcPr marL="9525" marR="9525" marT="9525" marB="0" anchor="b"/>
                </a:tc>
                <a:tc>
                  <a:txBody>
                    <a:bodyPr/>
                    <a:lstStyle/>
                    <a:p>
                      <a:pPr algn="ctr" fontAlgn="b"/>
                      <a:r>
                        <a:rPr lang="en-US" sz="2600" b="1" i="0" u="none" strike="noStrike">
                          <a:solidFill>
                            <a:srgbClr val="000000"/>
                          </a:solidFill>
                          <a:effectLst/>
                          <a:latin typeface="Calibri" panose="020F0502020204030204" pitchFamily="34" charset="0"/>
                        </a:rPr>
                        <a:t>N3</a:t>
                      </a:r>
                    </a:p>
                  </a:txBody>
                  <a:tcPr marL="9525" marR="9525" marT="9525" marB="0" anchor="b"/>
                </a:tc>
                <a:tc>
                  <a:txBody>
                    <a:bodyPr/>
                    <a:lstStyle/>
                    <a:p>
                      <a:pPr algn="ctr" fontAlgn="b"/>
                      <a:r>
                        <a:rPr lang="en-US" sz="2600" b="1" i="0" u="none" strike="noStrike">
                          <a:solidFill>
                            <a:srgbClr val="000000"/>
                          </a:solidFill>
                          <a:effectLst/>
                          <a:latin typeface="Calibri" panose="020F0502020204030204" pitchFamily="34" charset="0"/>
                        </a:rPr>
                        <a:t>REM</a:t>
                      </a:r>
                    </a:p>
                  </a:txBody>
                  <a:tcPr marL="9525" marR="9525" marT="9525" marB="0" anchor="b"/>
                </a:tc>
                <a:extLst>
                  <a:ext uri="{0D108BD9-81ED-4DB2-BD59-A6C34878D82A}">
                    <a16:rowId xmlns:a16="http://schemas.microsoft.com/office/drawing/2014/main" val="2994358237"/>
                  </a:ext>
                </a:extLst>
              </a:tr>
              <a:tr h="370840">
                <a:tc>
                  <a:txBody>
                    <a:bodyPr/>
                    <a:lstStyle/>
                    <a:p>
                      <a:pPr algn="ctr" fontAlgn="b"/>
                      <a:r>
                        <a:rPr lang="en-US" sz="2600" b="1" i="0" u="none" strike="noStrike">
                          <a:solidFill>
                            <a:srgbClr val="000000"/>
                          </a:solidFill>
                          <a:effectLst/>
                          <a:latin typeface="Calibri" panose="020F0502020204030204" pitchFamily="34" charset="0"/>
                        </a:rPr>
                        <a:t>Slow Wave</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202576575"/>
                  </a:ext>
                </a:extLst>
              </a:tr>
              <a:tr h="370840">
                <a:tc>
                  <a:txBody>
                    <a:bodyPr/>
                    <a:lstStyle/>
                    <a:p>
                      <a:pPr algn="ctr" fontAlgn="b"/>
                      <a:r>
                        <a:rPr lang="en-US" sz="2600" b="1" i="0" u="none" strike="noStrike">
                          <a:solidFill>
                            <a:srgbClr val="000000"/>
                          </a:solidFill>
                          <a:effectLst/>
                          <a:latin typeface="Calibri" panose="020F0502020204030204" pitchFamily="34" charset="0"/>
                        </a:rPr>
                        <a:t>V-Waves</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NR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985178415"/>
                  </a:ext>
                </a:extLst>
              </a:tr>
              <a:tr h="370840">
                <a:tc>
                  <a:txBody>
                    <a:bodyPr/>
                    <a:lstStyle/>
                    <a:p>
                      <a:pPr algn="ctr" fontAlgn="b"/>
                      <a:r>
                        <a:rPr lang="en-US" sz="2600" b="1" i="0" u="none" strike="noStrike">
                          <a:solidFill>
                            <a:srgbClr val="000000"/>
                          </a:solidFill>
                          <a:effectLst/>
                          <a:latin typeface="Calibri" panose="020F0502020204030204" pitchFamily="34" charset="0"/>
                        </a:rPr>
                        <a:t>K-complexes</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extLst>
                  <a:ext uri="{0D108BD9-81ED-4DB2-BD59-A6C34878D82A}">
                    <a16:rowId xmlns:a16="http://schemas.microsoft.com/office/drawing/2014/main" val="1555589851"/>
                  </a:ext>
                </a:extLst>
              </a:tr>
              <a:tr h="370840">
                <a:tc>
                  <a:txBody>
                    <a:bodyPr/>
                    <a:lstStyle/>
                    <a:p>
                      <a:pPr algn="ctr" fontAlgn="b"/>
                      <a:r>
                        <a:rPr lang="en-US" sz="2600" b="1" i="0" u="none" strike="noStrike">
                          <a:solidFill>
                            <a:srgbClr val="000000"/>
                          </a:solidFill>
                          <a:effectLst/>
                          <a:latin typeface="Calibri" panose="020F0502020204030204" pitchFamily="34" charset="0"/>
                        </a:rPr>
                        <a:t>Spindles</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extLst>
                  <a:ext uri="{0D108BD9-81ED-4DB2-BD59-A6C34878D82A}">
                    <a16:rowId xmlns:a16="http://schemas.microsoft.com/office/drawing/2014/main" val="2428330730"/>
                  </a:ext>
                </a:extLst>
              </a:tr>
              <a:tr h="370840">
                <a:tc>
                  <a:txBody>
                    <a:bodyPr/>
                    <a:lstStyle/>
                    <a:p>
                      <a:pPr algn="ctr" fontAlgn="b"/>
                      <a:r>
                        <a:rPr lang="en-US" sz="2600" b="1" i="0" u="none" strike="noStrike">
                          <a:solidFill>
                            <a:srgbClr val="000000"/>
                          </a:solidFill>
                          <a:effectLst/>
                          <a:latin typeface="Calibri" panose="020F0502020204030204" pitchFamily="34" charset="0"/>
                        </a:rPr>
                        <a:t>Sawtooth</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NR</a:t>
                      </a:r>
                    </a:p>
                  </a:txBody>
                  <a:tcPr marL="9525" marR="9525" marT="9525" marB="0" anchor="b"/>
                </a:tc>
                <a:extLst>
                  <a:ext uri="{0D108BD9-81ED-4DB2-BD59-A6C34878D82A}">
                    <a16:rowId xmlns:a16="http://schemas.microsoft.com/office/drawing/2014/main" val="684043130"/>
                  </a:ext>
                </a:extLst>
              </a:tr>
              <a:tr h="370840">
                <a:tc>
                  <a:txBody>
                    <a:bodyPr/>
                    <a:lstStyle/>
                    <a:p>
                      <a:pPr algn="ctr" fontAlgn="b"/>
                      <a:r>
                        <a:rPr lang="en-US" sz="2600" b="1" i="0" u="none" strike="noStrike">
                          <a:solidFill>
                            <a:srgbClr val="000000"/>
                          </a:solidFill>
                          <a:effectLst/>
                          <a:latin typeface="Calibri" panose="020F0502020204030204" pitchFamily="34" charset="0"/>
                        </a:rPr>
                        <a:t>Alpha</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NR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extLst>
                  <a:ext uri="{0D108BD9-81ED-4DB2-BD59-A6C34878D82A}">
                    <a16:rowId xmlns:a16="http://schemas.microsoft.com/office/drawing/2014/main" val="282236213"/>
                  </a:ext>
                </a:extLst>
              </a:tr>
              <a:tr h="370840">
                <a:tc>
                  <a:txBody>
                    <a:bodyPr/>
                    <a:lstStyle/>
                    <a:p>
                      <a:pPr algn="ctr" fontAlgn="b"/>
                      <a:r>
                        <a:rPr lang="en-US" sz="2600" b="1" i="0" u="none" strike="noStrike">
                          <a:solidFill>
                            <a:srgbClr val="000000"/>
                          </a:solidFill>
                          <a:effectLst/>
                          <a:latin typeface="Calibri" panose="020F0502020204030204" pitchFamily="34" charset="0"/>
                        </a:rPr>
                        <a:t>Beta</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NR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653181162"/>
                  </a:ext>
                </a:extLst>
              </a:tr>
              <a:tr h="370840">
                <a:tc>
                  <a:txBody>
                    <a:bodyPr/>
                    <a:lstStyle/>
                    <a:p>
                      <a:pPr algn="ctr" fontAlgn="b"/>
                      <a:r>
                        <a:rPr lang="en-US" sz="2600" b="1" i="0" u="none" strike="noStrike">
                          <a:solidFill>
                            <a:srgbClr val="000000"/>
                          </a:solidFill>
                          <a:effectLst/>
                          <a:latin typeface="Calibri" panose="020F0502020204030204" pitchFamily="34" charset="0"/>
                        </a:rPr>
                        <a:t>LAMF (theta)</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R</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R</a:t>
                      </a:r>
                    </a:p>
                  </a:txBody>
                  <a:tcPr marL="9525" marR="9525" marT="9525" marB="0" anchor="b"/>
                </a:tc>
                <a:extLst>
                  <a:ext uri="{0D108BD9-81ED-4DB2-BD59-A6C34878D82A}">
                    <a16:rowId xmlns:a16="http://schemas.microsoft.com/office/drawing/2014/main" val="3660881700"/>
                  </a:ext>
                </a:extLst>
              </a:tr>
              <a:tr h="370840">
                <a:tc>
                  <a:txBody>
                    <a:bodyPr/>
                    <a:lstStyle/>
                    <a:p>
                      <a:pPr algn="ctr" fontAlgn="b"/>
                      <a:r>
                        <a:rPr lang="en-US" sz="2600" b="1" i="0" u="none" strike="noStrike">
                          <a:solidFill>
                            <a:srgbClr val="000000"/>
                          </a:solidFill>
                          <a:effectLst/>
                          <a:latin typeface="Calibri" panose="020F0502020204030204" pitchFamily="34" charset="0"/>
                        </a:rPr>
                        <a:t>Theta</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549531115"/>
                  </a:ext>
                </a:extLst>
              </a:tr>
              <a:tr h="370840">
                <a:tc>
                  <a:txBody>
                    <a:bodyPr/>
                    <a:lstStyle/>
                    <a:p>
                      <a:pPr algn="ctr" fontAlgn="b"/>
                      <a:r>
                        <a:rPr lang="en-US" sz="2600" b="1" i="0" u="none" strike="noStrike">
                          <a:solidFill>
                            <a:srgbClr val="000000"/>
                          </a:solidFill>
                          <a:effectLst/>
                          <a:latin typeface="Calibri" panose="020F0502020204030204" pitchFamily="34" charset="0"/>
                        </a:rPr>
                        <a:t>No Arousal</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P</a:t>
                      </a:r>
                    </a:p>
                  </a:txBody>
                  <a:tcPr marL="9525" marR="9525" marT="9525" marB="0" anchor="b"/>
                </a:tc>
                <a:tc>
                  <a:txBody>
                    <a:bodyPr/>
                    <a:lstStyle/>
                    <a:p>
                      <a:pPr algn="l" fontAlgn="b"/>
                      <a:r>
                        <a:rPr lang="en-US" sz="2600" b="0" i="0" u="none" strike="noStrike">
                          <a:solidFill>
                            <a:srgbClr val="000000"/>
                          </a:solidFill>
                          <a:effectLst/>
                          <a:latin typeface="Calibri" panose="020F0502020204030204" pitchFamily="34" charset="0"/>
                        </a:rPr>
                        <a:t> </a:t>
                      </a:r>
                    </a:p>
                  </a:txBody>
                  <a:tcPr marL="9525" marR="9525" marT="9525" marB="0" anchor="b"/>
                </a:tc>
                <a:tc>
                  <a:txBody>
                    <a:bodyPr/>
                    <a:lstStyle/>
                    <a:p>
                      <a:pPr algn="l" fontAlgn="b"/>
                      <a:r>
                        <a:rPr lang="en-US" sz="2600" b="0" i="0" u="none" strike="noStrike" dirty="0">
                          <a:solidFill>
                            <a:srgbClr val="000000"/>
                          </a:solidFill>
                          <a:effectLst/>
                          <a:latin typeface="Calibri" panose="020F0502020204030204" pitchFamily="34" charset="0"/>
                        </a:rPr>
                        <a:t>P</a:t>
                      </a:r>
                    </a:p>
                  </a:txBody>
                  <a:tcPr marL="9525" marR="9525" marT="9525" marB="0" anchor="b"/>
                </a:tc>
                <a:extLst>
                  <a:ext uri="{0D108BD9-81ED-4DB2-BD59-A6C34878D82A}">
                    <a16:rowId xmlns:a16="http://schemas.microsoft.com/office/drawing/2014/main" val="3237014672"/>
                  </a:ext>
                </a:extLst>
              </a:tr>
            </a:tbl>
          </a:graphicData>
        </a:graphic>
      </p:graphicFrame>
      <p:sp>
        <p:nvSpPr>
          <p:cNvPr id="5" name="TextBox 4"/>
          <p:cNvSpPr txBox="1"/>
          <p:nvPr/>
        </p:nvSpPr>
        <p:spPr>
          <a:xfrm>
            <a:off x="1161535" y="6215449"/>
            <a:ext cx="8353168" cy="369332"/>
          </a:xfrm>
          <a:prstGeom prst="rect">
            <a:avLst/>
          </a:prstGeom>
          <a:noFill/>
        </p:spPr>
        <p:txBody>
          <a:bodyPr wrap="square" rtlCol="0">
            <a:spAutoFit/>
          </a:bodyPr>
          <a:lstStyle/>
          <a:p>
            <a:r>
              <a:rPr lang="en-US" dirty="0"/>
              <a:t>NR: Not Required; R: Required; P: Possible; Blank: Not mentioned or not possible</a:t>
            </a:r>
          </a:p>
        </p:txBody>
      </p:sp>
    </p:spTree>
    <p:extLst>
      <p:ext uri="{BB962C8B-B14F-4D97-AF65-F5344CB8AC3E}">
        <p14:creationId xmlns:p14="http://schemas.microsoft.com/office/powerpoint/2010/main" val="256110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Epochs</a:t>
            </a:r>
          </a:p>
        </p:txBody>
      </p:sp>
      <p:sp>
        <p:nvSpPr>
          <p:cNvPr id="3" name="Content Placeholder 2"/>
          <p:cNvSpPr>
            <a:spLocks noGrp="1"/>
          </p:cNvSpPr>
          <p:nvPr>
            <p:ph idx="1"/>
          </p:nvPr>
        </p:nvSpPr>
        <p:spPr/>
        <p:txBody>
          <a:bodyPr/>
          <a:lstStyle/>
          <a:p>
            <a:r>
              <a:rPr lang="en-US" dirty="0"/>
              <a:t>Too small too cumbersome</a:t>
            </a:r>
          </a:p>
          <a:p>
            <a:r>
              <a:rPr lang="en-US" dirty="0"/>
              <a:t>Too large; miss details</a:t>
            </a:r>
          </a:p>
          <a:p>
            <a:r>
              <a:rPr lang="en-US" dirty="0"/>
              <a:t>Paper sizes are fit 30 seconds</a:t>
            </a:r>
          </a:p>
        </p:txBody>
      </p:sp>
    </p:spTree>
    <p:extLst>
      <p:ext uri="{BB962C8B-B14F-4D97-AF65-F5344CB8AC3E}">
        <p14:creationId xmlns:p14="http://schemas.microsoft.com/office/powerpoint/2010/main" val="130762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Study</a:t>
            </a:r>
          </a:p>
        </p:txBody>
      </p:sp>
      <p:sp>
        <p:nvSpPr>
          <p:cNvPr id="3" name="Content Placeholder 2"/>
          <p:cNvSpPr>
            <a:spLocks noGrp="1"/>
          </p:cNvSpPr>
          <p:nvPr>
            <p:ph idx="1"/>
          </p:nvPr>
        </p:nvSpPr>
        <p:spPr/>
        <p:txBody>
          <a:bodyPr/>
          <a:lstStyle/>
          <a:p>
            <a:r>
              <a:rPr lang="en-US" dirty="0"/>
              <a:t>A Single Channel</a:t>
            </a:r>
          </a:p>
          <a:p>
            <a:r>
              <a:rPr lang="en-US" dirty="0"/>
              <a:t>Channel </a:t>
            </a:r>
            <a:r>
              <a:rPr lang="en-US" dirty="0" err="1"/>
              <a:t>Fpz-Cz</a:t>
            </a:r>
            <a:endParaRPr lang="en-US" dirty="0"/>
          </a:p>
          <a:p>
            <a:r>
              <a:rPr lang="en-US" dirty="0"/>
              <a:t>30 Second Epochs</a:t>
            </a:r>
          </a:p>
          <a:p>
            <a:r>
              <a:rPr lang="en-US" dirty="0"/>
              <a:t>REM Sleep Stage</a:t>
            </a:r>
          </a:p>
        </p:txBody>
      </p:sp>
    </p:spTree>
    <p:extLst>
      <p:ext uri="{BB962C8B-B14F-4D97-AF65-F5344CB8AC3E}">
        <p14:creationId xmlns:p14="http://schemas.microsoft.com/office/powerpoint/2010/main" val="247156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Sleep Stages?</a:t>
            </a:r>
          </a:p>
        </p:txBody>
      </p:sp>
      <p:sp>
        <p:nvSpPr>
          <p:cNvPr id="3" name="Content Placeholder 2"/>
          <p:cNvSpPr>
            <a:spLocks noGrp="1"/>
          </p:cNvSpPr>
          <p:nvPr>
            <p:ph idx="1"/>
          </p:nvPr>
        </p:nvSpPr>
        <p:spPr/>
        <p:txBody>
          <a:bodyPr/>
          <a:lstStyle/>
          <a:p>
            <a:r>
              <a:rPr lang="en-US" dirty="0"/>
              <a:t>Separate Wakefulness from Sleep state</a:t>
            </a:r>
          </a:p>
          <a:p>
            <a:r>
              <a:rPr lang="en-US" dirty="0"/>
              <a:t>Identify physiologic and pathologic events</a:t>
            </a:r>
          </a:p>
          <a:p>
            <a:pPr lvl="1"/>
            <a:r>
              <a:rPr lang="en-US" dirty="0"/>
              <a:t>Paralysis in REM</a:t>
            </a:r>
          </a:p>
          <a:p>
            <a:pPr lvl="1"/>
            <a:r>
              <a:rPr lang="en-US" dirty="0"/>
              <a:t>Arousals  and pathology (Apnea)</a:t>
            </a:r>
          </a:p>
          <a:p>
            <a:pPr lvl="1"/>
            <a:r>
              <a:rPr lang="en-US" dirty="0"/>
              <a:t>K-complexes and pathology (Epilepsy)</a:t>
            </a:r>
          </a:p>
          <a:p>
            <a:r>
              <a:rPr lang="en-US" dirty="0"/>
              <a:t>Required for some sleep studies with EEG</a:t>
            </a:r>
          </a:p>
          <a:p>
            <a:endParaRPr lang="en-US" dirty="0"/>
          </a:p>
        </p:txBody>
      </p:sp>
    </p:spTree>
    <p:extLst>
      <p:ext uri="{BB962C8B-B14F-4D97-AF65-F5344CB8AC3E}">
        <p14:creationId xmlns:p14="http://schemas.microsoft.com/office/powerpoint/2010/main" val="194192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039100" y="274637"/>
            <a:ext cx="4404360" cy="5143183"/>
          </a:xfrm>
          <a:prstGeom prst="rect">
            <a:avLst/>
          </a:prstGeom>
        </p:spPr>
        <p:txBody>
          <a:bodyPr vert="horz" lIns="91440" tIns="45720" rIns="91440" bIns="45720" rtlCol="0">
            <a:normAutofit fontScale="85000" lnSpcReduction="20000"/>
          </a:bodyPr>
          <a:lstStyle>
            <a:lvl1pPr marL="0" indent="0" algn="r" defTabSz="1219170" rtl="0" eaLnBrk="1" latinLnBrk="0" hangingPunct="1">
              <a:spcBef>
                <a:spcPct val="20000"/>
              </a:spcBef>
              <a:buFont typeface="Arial" pitchFamily="34" charset="0"/>
              <a:buNone/>
              <a:defRPr sz="2667" kern="1200">
                <a:solidFill>
                  <a:schemeClr val="bg1"/>
                </a:solidFill>
                <a:latin typeface="Microsoft Sans Serif" pitchFamily="34" charset="0"/>
                <a:ea typeface="+mn-ea"/>
                <a:cs typeface="Microsoft Sans Serif" pitchFamily="34" charset="0"/>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icrosoft Sans Serif" pitchFamily="34" charset="0"/>
                <a:ea typeface="+mn-ea"/>
                <a:cs typeface="Microsoft Sans Serif" pitchFamily="34" charset="0"/>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icrosoft Sans Serif" pitchFamily="34" charset="0"/>
                <a:ea typeface="+mn-ea"/>
                <a:cs typeface="Microsoft Sans Serif" pitchFamily="34" charset="0"/>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4270" dirty="0">
                <a:solidFill>
                  <a:srgbClr val="FF0000"/>
                </a:solidFill>
              </a:rPr>
              <a:t>Background</a:t>
            </a:r>
          </a:p>
          <a:p>
            <a:pPr lvl="1" algn="l"/>
            <a:r>
              <a:rPr lang="en-US" sz="4270" dirty="0">
                <a:solidFill>
                  <a:schemeClr val="bg1"/>
                </a:solidFill>
              </a:rPr>
              <a:t>The Single Channel EEG</a:t>
            </a:r>
          </a:p>
          <a:p>
            <a:pPr lvl="1" algn="l"/>
            <a:r>
              <a:rPr lang="en-US" sz="4270" dirty="0">
                <a:solidFill>
                  <a:srgbClr val="FF0000"/>
                </a:solidFill>
              </a:rPr>
              <a:t>Signal Processing</a:t>
            </a:r>
          </a:p>
          <a:p>
            <a:pPr lvl="1" algn="l"/>
            <a:r>
              <a:rPr lang="en-US" sz="4270" dirty="0">
                <a:solidFill>
                  <a:schemeClr val="bg1"/>
                </a:solidFill>
              </a:rPr>
              <a:t>Classification</a:t>
            </a:r>
          </a:p>
          <a:p>
            <a:pPr algn="l"/>
            <a:r>
              <a:rPr lang="en-US" sz="4270" dirty="0"/>
              <a:t>Methods and Results</a:t>
            </a:r>
          </a:p>
          <a:p>
            <a:pPr algn="l"/>
            <a:r>
              <a:rPr lang="en-US" sz="4270" dirty="0"/>
              <a:t>Conclusion and Future</a:t>
            </a:r>
          </a:p>
        </p:txBody>
      </p:sp>
    </p:spTree>
    <p:extLst>
      <p:ext uri="{BB962C8B-B14F-4D97-AF65-F5344CB8AC3E}">
        <p14:creationId xmlns:p14="http://schemas.microsoft.com/office/powerpoint/2010/main" val="385586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Processing</a:t>
            </a:r>
          </a:p>
        </p:txBody>
      </p:sp>
      <p:sp>
        <p:nvSpPr>
          <p:cNvPr id="3" name="Content Placeholder 2"/>
          <p:cNvSpPr>
            <a:spLocks noGrp="1"/>
          </p:cNvSpPr>
          <p:nvPr>
            <p:ph idx="1"/>
          </p:nvPr>
        </p:nvSpPr>
        <p:spPr/>
        <p:txBody>
          <a:bodyPr>
            <a:normAutofit/>
          </a:bodyPr>
          <a:lstStyle/>
          <a:p>
            <a:r>
              <a:rPr lang="en-US" dirty="0"/>
              <a:t>A brainwave is a signal</a:t>
            </a:r>
          </a:p>
          <a:p>
            <a:r>
              <a:rPr lang="en-US" dirty="0"/>
              <a:t>Fourier Series</a:t>
            </a:r>
          </a:p>
          <a:p>
            <a:r>
              <a:rPr lang="en-US" dirty="0"/>
              <a:t>EEG Waves</a:t>
            </a:r>
          </a:p>
          <a:p>
            <a:r>
              <a:rPr lang="en-US" dirty="0"/>
              <a:t>Time-Frequency Signal Analysis</a:t>
            </a:r>
          </a:p>
          <a:p>
            <a:r>
              <a:rPr lang="en-US" dirty="0"/>
              <a:t>Wavelets</a:t>
            </a:r>
          </a:p>
          <a:p>
            <a:endParaRPr lang="en-US" dirty="0"/>
          </a:p>
          <a:p>
            <a:endParaRPr lang="en-US" dirty="0"/>
          </a:p>
        </p:txBody>
      </p:sp>
    </p:spTree>
    <p:extLst>
      <p:ext uri="{BB962C8B-B14F-4D97-AF65-F5344CB8AC3E}">
        <p14:creationId xmlns:p14="http://schemas.microsoft.com/office/powerpoint/2010/main" val="191592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Fourier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427" y="1882022"/>
            <a:ext cx="7521145" cy="4246930"/>
          </a:xfrm>
        </p:spPr>
      </p:pic>
    </p:spTree>
    <p:extLst>
      <p:ext uri="{BB962C8B-B14F-4D97-AF65-F5344CB8AC3E}">
        <p14:creationId xmlns:p14="http://schemas.microsoft.com/office/powerpoint/2010/main" val="3302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EEG Waves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946" y="1874730"/>
            <a:ext cx="9568107" cy="4402503"/>
          </a:xfrm>
        </p:spPr>
      </p:pic>
    </p:spTree>
    <p:extLst>
      <p:ext uri="{BB962C8B-B14F-4D97-AF65-F5344CB8AC3E}">
        <p14:creationId xmlns:p14="http://schemas.microsoft.com/office/powerpoint/2010/main" val="276799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Time-Frequency Analysis</a:t>
            </a:r>
          </a:p>
        </p:txBody>
      </p:sp>
      <p:sp>
        <p:nvSpPr>
          <p:cNvPr id="3" name="Content Placeholder 2"/>
          <p:cNvSpPr>
            <a:spLocks noGrp="1"/>
          </p:cNvSpPr>
          <p:nvPr>
            <p:ph idx="1"/>
          </p:nvPr>
        </p:nvSpPr>
        <p:spPr/>
        <p:txBody>
          <a:bodyPr/>
          <a:lstStyle/>
          <a:p>
            <a:r>
              <a:rPr lang="en-US" dirty="0"/>
              <a:t>Short-Time Fourier Transform</a:t>
            </a:r>
          </a:p>
          <a:p>
            <a:r>
              <a:rPr lang="en-US" dirty="0"/>
              <a:t>Wavelet Transform</a:t>
            </a:r>
          </a:p>
          <a:p>
            <a:r>
              <a:rPr lang="en-US" dirty="0"/>
              <a:t>Choi-Williams Distribution</a:t>
            </a:r>
          </a:p>
          <a:p>
            <a:r>
              <a:rPr lang="en-US" dirty="0"/>
              <a:t>Wigner-Ville Distributions</a:t>
            </a:r>
          </a:p>
        </p:txBody>
      </p:sp>
    </p:spTree>
    <p:extLst>
      <p:ext uri="{BB962C8B-B14F-4D97-AF65-F5344CB8AC3E}">
        <p14:creationId xmlns:p14="http://schemas.microsoft.com/office/powerpoint/2010/main" val="237860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Wavelet Transforms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259" y="2665893"/>
            <a:ext cx="10511481" cy="2352107"/>
          </a:xfrm>
        </p:spPr>
      </p:pic>
    </p:spTree>
    <p:extLst>
      <p:ext uri="{BB962C8B-B14F-4D97-AF65-F5344CB8AC3E}">
        <p14:creationId xmlns:p14="http://schemas.microsoft.com/office/powerpoint/2010/main" val="331740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Mother Wavelets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675" y="1863180"/>
            <a:ext cx="6672649" cy="4438766"/>
          </a:xfrm>
        </p:spPr>
      </p:pic>
    </p:spTree>
    <p:extLst>
      <p:ext uri="{BB962C8B-B14F-4D97-AF65-F5344CB8AC3E}">
        <p14:creationId xmlns:p14="http://schemas.microsoft.com/office/powerpoint/2010/main" val="893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Wavelet Transform Modifications</a:t>
            </a:r>
          </a:p>
        </p:txBody>
      </p:sp>
      <p:sp>
        <p:nvSpPr>
          <p:cNvPr id="3" name="Content Placeholder 2"/>
          <p:cNvSpPr>
            <a:spLocks noGrp="1"/>
          </p:cNvSpPr>
          <p:nvPr>
            <p:ph idx="1"/>
          </p:nvPr>
        </p:nvSpPr>
        <p:spPr/>
        <p:txBody>
          <a:bodyPr>
            <a:normAutofit/>
          </a:bodyPr>
          <a:lstStyle/>
          <a:p>
            <a:r>
              <a:rPr lang="en-US" dirty="0"/>
              <a:t>Continuous Wavelet Transform</a:t>
            </a:r>
          </a:p>
          <a:p>
            <a:r>
              <a:rPr lang="en-US" dirty="0"/>
              <a:t>Discrete Wavelet Transform</a:t>
            </a:r>
          </a:p>
          <a:p>
            <a:r>
              <a:rPr lang="en-US" dirty="0"/>
              <a:t>Multilevel Discrete Wavelet</a:t>
            </a:r>
          </a:p>
          <a:p>
            <a:r>
              <a:rPr lang="en-US" dirty="0"/>
              <a:t>Wavelet Packet Tree</a:t>
            </a:r>
          </a:p>
          <a:p>
            <a:r>
              <a:rPr lang="en-US" dirty="0"/>
              <a:t>Many More</a:t>
            </a:r>
          </a:p>
        </p:txBody>
      </p:sp>
    </p:spTree>
    <p:extLst>
      <p:ext uri="{BB962C8B-B14F-4D97-AF65-F5344CB8AC3E}">
        <p14:creationId xmlns:p14="http://schemas.microsoft.com/office/powerpoint/2010/main" val="4056305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Study</a:t>
            </a:r>
          </a:p>
        </p:txBody>
      </p:sp>
      <p:sp>
        <p:nvSpPr>
          <p:cNvPr id="3" name="Content Placeholder 2"/>
          <p:cNvSpPr>
            <a:spLocks noGrp="1"/>
          </p:cNvSpPr>
          <p:nvPr>
            <p:ph idx="1"/>
          </p:nvPr>
        </p:nvSpPr>
        <p:spPr/>
        <p:txBody>
          <a:bodyPr/>
          <a:lstStyle/>
          <a:p>
            <a:r>
              <a:rPr lang="en-US" dirty="0"/>
              <a:t>Multilevel Discrete Wavelet Transform with </a:t>
            </a:r>
            <a:r>
              <a:rPr lang="en-US" dirty="0" err="1"/>
              <a:t>Daubechies</a:t>
            </a:r>
            <a:r>
              <a:rPr lang="en-US" dirty="0"/>
              <a:t> Order 2 Mother Wavelet</a:t>
            </a:r>
          </a:p>
        </p:txBody>
      </p:sp>
    </p:spTree>
    <p:extLst>
      <p:ext uri="{BB962C8B-B14F-4D97-AF65-F5344CB8AC3E}">
        <p14:creationId xmlns:p14="http://schemas.microsoft.com/office/powerpoint/2010/main" val="2273111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039100" y="274637"/>
            <a:ext cx="4404360" cy="5143183"/>
          </a:xfrm>
          <a:prstGeom prst="rect">
            <a:avLst/>
          </a:prstGeom>
        </p:spPr>
        <p:txBody>
          <a:bodyPr vert="horz" lIns="91440" tIns="45720" rIns="91440" bIns="45720" rtlCol="0">
            <a:normAutofit fontScale="85000" lnSpcReduction="20000"/>
          </a:bodyPr>
          <a:lstStyle>
            <a:lvl1pPr marL="0" indent="0" algn="r" defTabSz="1219170" rtl="0" eaLnBrk="1" latinLnBrk="0" hangingPunct="1">
              <a:spcBef>
                <a:spcPct val="20000"/>
              </a:spcBef>
              <a:buFont typeface="Arial" pitchFamily="34" charset="0"/>
              <a:buNone/>
              <a:defRPr sz="2667" kern="1200">
                <a:solidFill>
                  <a:schemeClr val="bg1"/>
                </a:solidFill>
                <a:latin typeface="Microsoft Sans Serif" pitchFamily="34" charset="0"/>
                <a:ea typeface="+mn-ea"/>
                <a:cs typeface="Microsoft Sans Serif" pitchFamily="34" charset="0"/>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icrosoft Sans Serif" pitchFamily="34" charset="0"/>
                <a:ea typeface="+mn-ea"/>
                <a:cs typeface="Microsoft Sans Serif" pitchFamily="34" charset="0"/>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icrosoft Sans Serif" pitchFamily="34" charset="0"/>
                <a:ea typeface="+mn-ea"/>
                <a:cs typeface="Microsoft Sans Serif" pitchFamily="34" charset="0"/>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4270" dirty="0">
                <a:solidFill>
                  <a:srgbClr val="FF0000"/>
                </a:solidFill>
              </a:rPr>
              <a:t>Background</a:t>
            </a:r>
          </a:p>
          <a:p>
            <a:pPr lvl="1" algn="l"/>
            <a:r>
              <a:rPr lang="en-US" sz="4270" dirty="0">
                <a:solidFill>
                  <a:schemeClr val="bg1"/>
                </a:solidFill>
              </a:rPr>
              <a:t>The Single Channel EEG</a:t>
            </a:r>
          </a:p>
          <a:p>
            <a:pPr lvl="1" algn="l"/>
            <a:r>
              <a:rPr lang="en-US" sz="4270" dirty="0">
                <a:solidFill>
                  <a:schemeClr val="bg1"/>
                </a:solidFill>
              </a:rPr>
              <a:t>Signal Processing</a:t>
            </a:r>
          </a:p>
          <a:p>
            <a:pPr lvl="1" algn="l"/>
            <a:r>
              <a:rPr lang="en-US" sz="4270" dirty="0" err="1">
                <a:solidFill>
                  <a:srgbClr val="FF0000"/>
                </a:solidFill>
              </a:rPr>
              <a:t>Classifcation</a:t>
            </a:r>
            <a:endParaRPr lang="en-US" sz="4270" dirty="0">
              <a:solidFill>
                <a:srgbClr val="FF0000"/>
              </a:solidFill>
            </a:endParaRPr>
          </a:p>
          <a:p>
            <a:pPr algn="l"/>
            <a:r>
              <a:rPr lang="en-US" sz="4270" dirty="0"/>
              <a:t>Methods and Results</a:t>
            </a:r>
          </a:p>
          <a:p>
            <a:pPr algn="l"/>
            <a:r>
              <a:rPr lang="en-US" sz="4270" dirty="0"/>
              <a:t>Conclusion and Future</a:t>
            </a:r>
          </a:p>
        </p:txBody>
      </p:sp>
    </p:spTree>
    <p:extLst>
      <p:ext uri="{BB962C8B-B14F-4D97-AF65-F5344CB8AC3E}">
        <p14:creationId xmlns:p14="http://schemas.microsoft.com/office/powerpoint/2010/main" val="309588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EEG?</a:t>
            </a:r>
          </a:p>
        </p:txBody>
      </p:sp>
      <p:sp>
        <p:nvSpPr>
          <p:cNvPr id="3" name="Content Placeholder 2"/>
          <p:cNvSpPr>
            <a:spLocks noGrp="1"/>
          </p:cNvSpPr>
          <p:nvPr>
            <p:ph idx="1"/>
          </p:nvPr>
        </p:nvSpPr>
        <p:spPr>
          <a:xfrm>
            <a:off x="609600" y="1600201"/>
            <a:ext cx="11254740" cy="4525963"/>
          </a:xfrm>
        </p:spPr>
        <p:txBody>
          <a:bodyPr/>
          <a:lstStyle/>
          <a:p>
            <a:r>
              <a:rPr lang="en-US" dirty="0"/>
              <a:t>Electroencephalogram</a:t>
            </a:r>
          </a:p>
          <a:p>
            <a:r>
              <a:rPr lang="en-US" dirty="0"/>
              <a:t>Difference in electric potentials</a:t>
            </a:r>
          </a:p>
          <a:p>
            <a:r>
              <a:rPr lang="en-US" dirty="0"/>
              <a:t>Produces “brain waves”</a:t>
            </a:r>
          </a:p>
        </p:txBody>
      </p:sp>
    </p:spTree>
    <p:extLst>
      <p:ext uri="{BB962C8B-B14F-4D97-AF65-F5344CB8AC3E}">
        <p14:creationId xmlns:p14="http://schemas.microsoft.com/office/powerpoint/2010/main" val="1037666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a:t>
            </a:r>
          </a:p>
        </p:txBody>
      </p:sp>
      <p:sp>
        <p:nvSpPr>
          <p:cNvPr id="3" name="Content Placeholder 2"/>
          <p:cNvSpPr>
            <a:spLocks noGrp="1"/>
          </p:cNvSpPr>
          <p:nvPr>
            <p:ph idx="1"/>
          </p:nvPr>
        </p:nvSpPr>
        <p:spPr/>
        <p:txBody>
          <a:bodyPr/>
          <a:lstStyle/>
          <a:p>
            <a:r>
              <a:rPr lang="en-US" dirty="0"/>
              <a:t>Classification Algorithms</a:t>
            </a:r>
          </a:p>
          <a:p>
            <a:r>
              <a:rPr lang="en-US" dirty="0"/>
              <a:t>Artificial Neural Networks (ANNs)</a:t>
            </a:r>
          </a:p>
          <a:p>
            <a:endParaRPr lang="en-US" dirty="0"/>
          </a:p>
        </p:txBody>
      </p:sp>
    </p:spTree>
    <p:extLst>
      <p:ext uri="{BB962C8B-B14F-4D97-AF65-F5344CB8AC3E}">
        <p14:creationId xmlns:p14="http://schemas.microsoft.com/office/powerpoint/2010/main" val="2786463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a:t>
            </a:r>
          </a:p>
        </p:txBody>
      </p:sp>
      <p:sp>
        <p:nvSpPr>
          <p:cNvPr id="3" name="Content Placeholder 2"/>
          <p:cNvSpPr>
            <a:spLocks noGrp="1"/>
          </p:cNvSpPr>
          <p:nvPr>
            <p:ph idx="1"/>
          </p:nvPr>
        </p:nvSpPr>
        <p:spPr/>
        <p:txBody>
          <a:bodyPr/>
          <a:lstStyle/>
          <a:p>
            <a:r>
              <a:rPr lang="en-US" dirty="0"/>
              <a:t>Support Vector Machine</a:t>
            </a:r>
          </a:p>
          <a:p>
            <a:r>
              <a:rPr lang="en-US" dirty="0"/>
              <a:t>Hidden Markov Model</a:t>
            </a:r>
          </a:p>
          <a:p>
            <a:r>
              <a:rPr lang="en-US" dirty="0"/>
              <a:t>ANN</a:t>
            </a:r>
          </a:p>
        </p:txBody>
      </p:sp>
    </p:spTree>
    <p:extLst>
      <p:ext uri="{BB962C8B-B14F-4D97-AF65-F5344CB8AC3E}">
        <p14:creationId xmlns:p14="http://schemas.microsoft.com/office/powerpoint/2010/main" val="462933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Networks	</a:t>
            </a:r>
          </a:p>
        </p:txBody>
      </p:sp>
      <p:sp>
        <p:nvSpPr>
          <p:cNvPr id="3" name="Content Placeholder 2"/>
          <p:cNvSpPr>
            <a:spLocks noGrp="1"/>
          </p:cNvSpPr>
          <p:nvPr>
            <p:ph idx="1"/>
          </p:nvPr>
        </p:nvSpPr>
        <p:spPr/>
        <p:txBody>
          <a:bodyPr/>
          <a:lstStyle/>
          <a:p>
            <a:r>
              <a:rPr lang="en-US" dirty="0"/>
              <a:t>Feedforward Backward Propagation</a:t>
            </a:r>
          </a:p>
          <a:p>
            <a:r>
              <a:rPr lang="en-US" dirty="0"/>
              <a:t>Deep Feedforward Networks</a:t>
            </a:r>
          </a:p>
          <a:p>
            <a:r>
              <a:rPr lang="en-US" dirty="0"/>
              <a:t>Deep Belief Networks</a:t>
            </a:r>
          </a:p>
          <a:p>
            <a:r>
              <a:rPr lang="en-US" dirty="0"/>
              <a:t>Multilayer </a:t>
            </a:r>
            <a:r>
              <a:rPr lang="en-US" dirty="0" err="1"/>
              <a:t>Perceptrons</a:t>
            </a:r>
            <a:endParaRPr lang="en-US" dirty="0"/>
          </a:p>
          <a:p>
            <a:endParaRPr lang="en-US" dirty="0"/>
          </a:p>
        </p:txBody>
      </p:sp>
    </p:spTree>
    <p:extLst>
      <p:ext uri="{BB962C8B-B14F-4D97-AF65-F5344CB8AC3E}">
        <p14:creationId xmlns:p14="http://schemas.microsoft.com/office/powerpoint/2010/main" val="2886787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541" y="1758678"/>
            <a:ext cx="8560918" cy="4576808"/>
          </a:xfrm>
          <a:prstGeom prst="rect">
            <a:avLst/>
          </a:prstGeom>
        </p:spPr>
      </p:pic>
    </p:spTree>
    <p:extLst>
      <p:ext uri="{BB962C8B-B14F-4D97-AF65-F5344CB8AC3E}">
        <p14:creationId xmlns:p14="http://schemas.microsoft.com/office/powerpoint/2010/main" val="2395369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3517604"/>
            <a:ext cx="5333333" cy="2885714"/>
          </a:xfrm>
        </p:spPr>
      </p:pic>
      <p:pic>
        <p:nvPicPr>
          <p:cNvPr id="6" name="Picture 5"/>
          <p:cNvPicPr>
            <a:picLocks noChangeAspect="1"/>
          </p:cNvPicPr>
          <p:nvPr/>
        </p:nvPicPr>
        <p:blipFill>
          <a:blip r:embed="rId3"/>
          <a:stretch>
            <a:fillRect/>
          </a:stretch>
        </p:blipFill>
        <p:spPr>
          <a:xfrm>
            <a:off x="4348161" y="2104037"/>
            <a:ext cx="3495675" cy="666750"/>
          </a:xfrm>
          <a:prstGeom prst="rect">
            <a:avLst/>
          </a:prstGeom>
        </p:spPr>
      </p:pic>
    </p:spTree>
    <p:extLst>
      <p:ext uri="{BB962C8B-B14F-4D97-AF65-F5344CB8AC3E}">
        <p14:creationId xmlns:p14="http://schemas.microsoft.com/office/powerpoint/2010/main" val="3939927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Nodes</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2504" y="3332383"/>
            <a:ext cx="3903716" cy="2963914"/>
          </a:xfrm>
        </p:spPr>
      </p:pic>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23405" y="3332383"/>
            <a:ext cx="3462482" cy="1879697"/>
          </a:xfrm>
        </p:spPr>
      </p:pic>
      <p:pic>
        <p:nvPicPr>
          <p:cNvPr id="11" name="Picture 10"/>
          <p:cNvPicPr>
            <a:picLocks noChangeAspect="1"/>
          </p:cNvPicPr>
          <p:nvPr/>
        </p:nvPicPr>
        <p:blipFill>
          <a:blip r:embed="rId4"/>
          <a:stretch>
            <a:fillRect/>
          </a:stretch>
        </p:blipFill>
        <p:spPr>
          <a:xfrm>
            <a:off x="3895725" y="1870979"/>
            <a:ext cx="4400550" cy="809625"/>
          </a:xfrm>
          <a:prstGeom prst="rect">
            <a:avLst/>
          </a:prstGeom>
        </p:spPr>
      </p:pic>
    </p:spTree>
    <p:extLst>
      <p:ext uri="{BB962C8B-B14F-4D97-AF65-F5344CB8AC3E}">
        <p14:creationId xmlns:p14="http://schemas.microsoft.com/office/powerpoint/2010/main" val="265590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Sigmoid Function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3672" y="2697720"/>
            <a:ext cx="5486400" cy="4000000"/>
          </a:xfrm>
        </p:spPr>
      </p:pic>
      <p:pic>
        <p:nvPicPr>
          <p:cNvPr id="6" name="Picture 5"/>
          <p:cNvPicPr>
            <a:picLocks noChangeAspect="1"/>
          </p:cNvPicPr>
          <p:nvPr/>
        </p:nvPicPr>
        <p:blipFill>
          <a:blip r:embed="rId3"/>
          <a:stretch>
            <a:fillRect/>
          </a:stretch>
        </p:blipFill>
        <p:spPr>
          <a:xfrm>
            <a:off x="8064334" y="1339335"/>
            <a:ext cx="2505075" cy="12382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17" y="2697720"/>
            <a:ext cx="5333333" cy="4000000"/>
          </a:xfrm>
          <a:prstGeom prst="rect">
            <a:avLst/>
          </a:prstGeom>
        </p:spPr>
      </p:pic>
      <p:sp>
        <p:nvSpPr>
          <p:cNvPr id="7" name="TextBox 6"/>
          <p:cNvSpPr txBox="1"/>
          <p:nvPr/>
        </p:nvSpPr>
        <p:spPr>
          <a:xfrm>
            <a:off x="1484665" y="2208253"/>
            <a:ext cx="4053385" cy="369332"/>
          </a:xfrm>
          <a:prstGeom prst="rect">
            <a:avLst/>
          </a:prstGeom>
          <a:noFill/>
        </p:spPr>
        <p:txBody>
          <a:bodyPr wrap="square" rtlCol="0">
            <a:spAutoFit/>
          </a:bodyPr>
          <a:lstStyle/>
          <a:p>
            <a:r>
              <a:rPr lang="en-US" b="1" dirty="0"/>
              <a:t>Linear Decision Boundary</a:t>
            </a:r>
          </a:p>
        </p:txBody>
      </p:sp>
    </p:spTree>
    <p:extLst>
      <p:ext uri="{BB962C8B-B14F-4D97-AF65-F5344CB8AC3E}">
        <p14:creationId xmlns:p14="http://schemas.microsoft.com/office/powerpoint/2010/main" val="196865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Nodes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897" y="3005584"/>
            <a:ext cx="4637315" cy="3316838"/>
          </a:xfrm>
        </p:spPr>
      </p:pic>
      <p:pic>
        <p:nvPicPr>
          <p:cNvPr id="6" name="Picture 5"/>
          <p:cNvPicPr>
            <a:picLocks noChangeAspect="1"/>
          </p:cNvPicPr>
          <p:nvPr/>
        </p:nvPicPr>
        <p:blipFill>
          <a:blip r:embed="rId3"/>
          <a:stretch>
            <a:fillRect/>
          </a:stretch>
        </p:blipFill>
        <p:spPr>
          <a:xfrm>
            <a:off x="3548743" y="1704051"/>
            <a:ext cx="5094514" cy="81668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965" y="3005584"/>
            <a:ext cx="5216435" cy="3212336"/>
          </a:xfrm>
          <a:prstGeom prst="rect">
            <a:avLst/>
          </a:prstGeom>
        </p:spPr>
      </p:pic>
    </p:spTree>
    <p:extLst>
      <p:ext uri="{BB962C8B-B14F-4D97-AF65-F5344CB8AC3E}">
        <p14:creationId xmlns:p14="http://schemas.microsoft.com/office/powerpoint/2010/main" val="969867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Decision Boundary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469" y="1863180"/>
            <a:ext cx="9676262" cy="4674097"/>
          </a:xfrm>
        </p:spPr>
      </p:pic>
    </p:spTree>
    <p:extLst>
      <p:ext uri="{BB962C8B-B14F-4D97-AF65-F5344CB8AC3E}">
        <p14:creationId xmlns:p14="http://schemas.microsoft.com/office/powerpoint/2010/main" val="1039271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SoftMax</a:t>
            </a:r>
          </a:p>
        </p:txBody>
      </p:sp>
      <p:pic>
        <p:nvPicPr>
          <p:cNvPr id="4" name="Picture 3"/>
          <p:cNvPicPr>
            <a:picLocks noChangeAspect="1"/>
          </p:cNvPicPr>
          <p:nvPr/>
        </p:nvPicPr>
        <p:blipFill>
          <a:blip r:embed="rId2"/>
          <a:stretch>
            <a:fillRect/>
          </a:stretch>
        </p:blipFill>
        <p:spPr>
          <a:xfrm>
            <a:off x="3522617" y="1831656"/>
            <a:ext cx="5146766" cy="1577749"/>
          </a:xfrm>
          <a:prstGeom prst="rect">
            <a:avLst/>
          </a:prstGeom>
        </p:spPr>
      </p:pic>
      <p:pic>
        <p:nvPicPr>
          <p:cNvPr id="5" name="Picture 4"/>
          <p:cNvPicPr>
            <a:picLocks noChangeAspect="1"/>
          </p:cNvPicPr>
          <p:nvPr/>
        </p:nvPicPr>
        <p:blipFill>
          <a:blip r:embed="rId3"/>
          <a:stretch>
            <a:fillRect/>
          </a:stretch>
        </p:blipFill>
        <p:spPr>
          <a:xfrm>
            <a:off x="3811360" y="4021861"/>
            <a:ext cx="4569279" cy="1582103"/>
          </a:xfrm>
          <a:prstGeom prst="rect">
            <a:avLst/>
          </a:prstGeom>
        </p:spPr>
      </p:pic>
    </p:spTree>
    <p:extLst>
      <p:ext uri="{BB962C8B-B14F-4D97-AF65-F5344CB8AC3E}">
        <p14:creationId xmlns:p14="http://schemas.microsoft.com/office/powerpoint/2010/main" val="40730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Identify Sleep Stages?</a:t>
            </a:r>
          </a:p>
        </p:txBody>
      </p:sp>
      <p:sp>
        <p:nvSpPr>
          <p:cNvPr id="3" name="Content Placeholder 2"/>
          <p:cNvSpPr>
            <a:spLocks noGrp="1"/>
          </p:cNvSpPr>
          <p:nvPr>
            <p:ph idx="1"/>
          </p:nvPr>
        </p:nvSpPr>
        <p:spPr/>
        <p:txBody>
          <a:bodyPr/>
          <a:lstStyle/>
          <a:p>
            <a:r>
              <a:rPr lang="en-US" dirty="0"/>
              <a:t>American Academy of Sleep Medicine</a:t>
            </a:r>
          </a:p>
          <a:p>
            <a:r>
              <a:rPr lang="en-US" dirty="0" err="1"/>
              <a:t>Polysomnogram</a:t>
            </a:r>
            <a:r>
              <a:rPr lang="en-US" dirty="0"/>
              <a:t> or Polysomnographic Record (PSG) and Epochs</a:t>
            </a:r>
          </a:p>
          <a:p>
            <a:r>
              <a:rPr lang="en-US" dirty="0"/>
              <a:t>Home Study</a:t>
            </a:r>
          </a:p>
          <a:p>
            <a:endParaRPr lang="en-US" dirty="0"/>
          </a:p>
        </p:txBody>
      </p:sp>
    </p:spTree>
    <p:extLst>
      <p:ext uri="{BB962C8B-B14F-4D97-AF65-F5344CB8AC3E}">
        <p14:creationId xmlns:p14="http://schemas.microsoft.com/office/powerpoint/2010/main" val="981444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313217"/>
            <a:ext cx="4752381" cy="308076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210" y="3313217"/>
            <a:ext cx="5076190" cy="3080765"/>
          </a:xfrm>
          <a:prstGeom prst="rect">
            <a:avLst/>
          </a:prstGeom>
        </p:spPr>
      </p:pic>
      <p:pic>
        <p:nvPicPr>
          <p:cNvPr id="8" name="Picture 7"/>
          <p:cNvPicPr>
            <a:picLocks noChangeAspect="1"/>
          </p:cNvPicPr>
          <p:nvPr/>
        </p:nvPicPr>
        <p:blipFill>
          <a:blip r:embed="rId4"/>
          <a:stretch>
            <a:fillRect/>
          </a:stretch>
        </p:blipFill>
        <p:spPr>
          <a:xfrm>
            <a:off x="3344091" y="1622589"/>
            <a:ext cx="5499463" cy="1316553"/>
          </a:xfrm>
          <a:prstGeom prst="rect">
            <a:avLst/>
          </a:prstGeom>
        </p:spPr>
      </p:pic>
    </p:spTree>
    <p:extLst>
      <p:ext uri="{BB962C8B-B14F-4D97-AF65-F5344CB8AC3E}">
        <p14:creationId xmlns:p14="http://schemas.microsoft.com/office/powerpoint/2010/main" val="4148050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039100" y="274637"/>
            <a:ext cx="4404360" cy="5143183"/>
          </a:xfrm>
          <a:prstGeom prst="rect">
            <a:avLst/>
          </a:prstGeom>
        </p:spPr>
        <p:txBody>
          <a:bodyPr vert="horz" lIns="91440" tIns="45720" rIns="91440" bIns="45720" rtlCol="0">
            <a:normAutofit fontScale="85000" lnSpcReduction="20000"/>
          </a:bodyPr>
          <a:lstStyle>
            <a:lvl1pPr marL="0" indent="0" algn="r" defTabSz="1219170" rtl="0" eaLnBrk="1" latinLnBrk="0" hangingPunct="1">
              <a:spcBef>
                <a:spcPct val="20000"/>
              </a:spcBef>
              <a:buFont typeface="Arial" pitchFamily="34" charset="0"/>
              <a:buNone/>
              <a:defRPr sz="2667" kern="1200">
                <a:solidFill>
                  <a:schemeClr val="bg1"/>
                </a:solidFill>
                <a:latin typeface="Microsoft Sans Serif" pitchFamily="34" charset="0"/>
                <a:ea typeface="+mn-ea"/>
                <a:cs typeface="Microsoft Sans Serif" pitchFamily="34" charset="0"/>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icrosoft Sans Serif" pitchFamily="34" charset="0"/>
                <a:ea typeface="+mn-ea"/>
                <a:cs typeface="Microsoft Sans Serif" pitchFamily="34" charset="0"/>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icrosoft Sans Serif" pitchFamily="34" charset="0"/>
                <a:ea typeface="+mn-ea"/>
                <a:cs typeface="Microsoft Sans Serif" pitchFamily="34" charset="0"/>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4270" dirty="0"/>
              <a:t>Background</a:t>
            </a:r>
          </a:p>
          <a:p>
            <a:pPr lvl="1" algn="l"/>
            <a:r>
              <a:rPr lang="en-US" sz="4270" dirty="0">
                <a:solidFill>
                  <a:schemeClr val="bg1"/>
                </a:solidFill>
              </a:rPr>
              <a:t>The Single Channel EEG</a:t>
            </a:r>
          </a:p>
          <a:p>
            <a:pPr lvl="1" algn="l"/>
            <a:r>
              <a:rPr lang="en-US" sz="4270" dirty="0">
                <a:solidFill>
                  <a:schemeClr val="bg1"/>
                </a:solidFill>
              </a:rPr>
              <a:t>Signal Processing</a:t>
            </a:r>
          </a:p>
          <a:p>
            <a:pPr lvl="1" algn="l"/>
            <a:r>
              <a:rPr lang="en-US" sz="4270" dirty="0">
                <a:solidFill>
                  <a:schemeClr val="bg1"/>
                </a:solidFill>
              </a:rPr>
              <a:t>Classification</a:t>
            </a:r>
          </a:p>
          <a:p>
            <a:pPr algn="l"/>
            <a:r>
              <a:rPr lang="en-US" sz="4270" dirty="0">
                <a:solidFill>
                  <a:srgbClr val="FF0000"/>
                </a:solidFill>
              </a:rPr>
              <a:t>Methods and Results</a:t>
            </a:r>
          </a:p>
          <a:p>
            <a:pPr algn="l"/>
            <a:r>
              <a:rPr lang="en-US" sz="4270" dirty="0"/>
              <a:t>Conclusion and Future</a:t>
            </a:r>
          </a:p>
        </p:txBody>
      </p:sp>
    </p:spTree>
    <p:extLst>
      <p:ext uri="{BB962C8B-B14F-4D97-AF65-F5344CB8AC3E}">
        <p14:creationId xmlns:p14="http://schemas.microsoft.com/office/powerpoint/2010/main" val="416435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Dataset</a:t>
            </a:r>
          </a:p>
          <a:p>
            <a:r>
              <a:rPr lang="en-US" dirty="0" err="1"/>
              <a:t>EDFbrowser</a:t>
            </a:r>
            <a:endParaRPr lang="en-US" dirty="0"/>
          </a:p>
          <a:p>
            <a:r>
              <a:rPr lang="en-US" dirty="0"/>
              <a:t>epochs.py</a:t>
            </a:r>
          </a:p>
          <a:p>
            <a:r>
              <a:rPr lang="en-US" dirty="0"/>
              <a:t>softANN.py</a:t>
            </a:r>
          </a:p>
        </p:txBody>
      </p:sp>
    </p:spTree>
    <p:extLst>
      <p:ext uri="{BB962C8B-B14F-4D97-AF65-F5344CB8AC3E}">
        <p14:creationId xmlns:p14="http://schemas.microsoft.com/office/powerpoint/2010/main" val="1039367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609600" y="1600201"/>
            <a:ext cx="10972800" cy="5257799"/>
          </a:xfrm>
        </p:spPr>
        <p:txBody>
          <a:bodyPr>
            <a:normAutofit fontScale="70000" lnSpcReduction="20000"/>
          </a:bodyPr>
          <a:lstStyle/>
          <a:p>
            <a:r>
              <a:rPr lang="en-US" dirty="0"/>
              <a:t>”The Sleep-EDF Database [Expanded]” from physionet.org </a:t>
            </a:r>
          </a:p>
          <a:p>
            <a:r>
              <a:rPr lang="en-US" dirty="0"/>
              <a:t>10 males and 10 females</a:t>
            </a:r>
          </a:p>
          <a:p>
            <a:r>
              <a:rPr lang="en-US" dirty="0"/>
              <a:t>25-34 years old </a:t>
            </a:r>
          </a:p>
          <a:p>
            <a:r>
              <a:rPr lang="en-US" dirty="0"/>
              <a:t>2 nights of recordings per person</a:t>
            </a:r>
          </a:p>
          <a:p>
            <a:r>
              <a:rPr lang="en-US" dirty="0"/>
              <a:t>24 nights sued</a:t>
            </a:r>
          </a:p>
          <a:p>
            <a:r>
              <a:rPr lang="en-US" dirty="0"/>
              <a:t>The PSG recording included an EEG from </a:t>
            </a:r>
            <a:r>
              <a:rPr lang="en-US" dirty="0" err="1"/>
              <a:t>Fpz-Cz</a:t>
            </a:r>
            <a:r>
              <a:rPr lang="en-US" dirty="0"/>
              <a:t> and </a:t>
            </a:r>
            <a:r>
              <a:rPr lang="en-US" dirty="0" err="1"/>
              <a:t>Pz</a:t>
            </a:r>
            <a:r>
              <a:rPr lang="en-US" dirty="0"/>
              <a:t>-Oz electrode locations, </a:t>
            </a:r>
            <a:r>
              <a:rPr lang="en-US" dirty="0" err="1"/>
              <a:t>anEOG</a:t>
            </a:r>
            <a:r>
              <a:rPr lang="en-US" dirty="0"/>
              <a:t> (horizontal), a submental chin EMG, an event marker, an oral-nasal respiration, </a:t>
            </a:r>
            <a:r>
              <a:rPr lang="en-US" dirty="0" err="1"/>
              <a:t>andrectal</a:t>
            </a:r>
            <a:r>
              <a:rPr lang="en-US" dirty="0"/>
              <a:t> body temperature.</a:t>
            </a:r>
          </a:p>
          <a:p>
            <a:r>
              <a:rPr lang="en-US" dirty="0" err="1"/>
              <a:t>annotationsincluded</a:t>
            </a:r>
            <a:r>
              <a:rPr lang="en-US" dirty="0"/>
              <a:t> W for wakefulness, R for REM, stage 1, stage 2, stage 3, stage 4, M for movement time and ? for not scored</a:t>
            </a:r>
          </a:p>
        </p:txBody>
      </p:sp>
    </p:spTree>
    <p:extLst>
      <p:ext uri="{BB962C8B-B14F-4D97-AF65-F5344CB8AC3E}">
        <p14:creationId xmlns:p14="http://schemas.microsoft.com/office/powerpoint/2010/main" val="3070504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EDFbrowser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10728960" cy="4839789"/>
          </a:xfrm>
        </p:spPr>
      </p:pic>
    </p:spTree>
    <p:extLst>
      <p:ext uri="{BB962C8B-B14F-4D97-AF65-F5344CB8AC3E}">
        <p14:creationId xmlns:p14="http://schemas.microsoft.com/office/powerpoint/2010/main" val="1507387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Epochs.py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44" y="1556205"/>
            <a:ext cx="11696511" cy="22118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4" y="3768055"/>
            <a:ext cx="11696511" cy="2732830"/>
          </a:xfrm>
          <a:prstGeom prst="rect">
            <a:avLst/>
          </a:prstGeom>
        </p:spPr>
      </p:pic>
    </p:spTree>
    <p:extLst>
      <p:ext uri="{BB962C8B-B14F-4D97-AF65-F5344CB8AC3E}">
        <p14:creationId xmlns:p14="http://schemas.microsoft.com/office/powerpoint/2010/main" val="1126870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softAnn.py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80081"/>
            <a:ext cx="4288971" cy="223868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577" y="1580081"/>
            <a:ext cx="6474823" cy="4089199"/>
          </a:xfrm>
          <a:prstGeom prst="rect">
            <a:avLst/>
          </a:prstGeom>
        </p:spPr>
      </p:pic>
    </p:spTree>
    <p:extLst>
      <p:ext uri="{BB962C8B-B14F-4D97-AF65-F5344CB8AC3E}">
        <p14:creationId xmlns:p14="http://schemas.microsoft.com/office/powerpoint/2010/main" val="1735686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Train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076946"/>
              </p:ext>
            </p:extLst>
          </p:nvPr>
        </p:nvGraphicFramePr>
        <p:xfrm>
          <a:off x="0" y="1410790"/>
          <a:ext cx="12192000" cy="535577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7818649"/>
                    </a:ext>
                  </a:extLst>
                </a:gridCol>
                <a:gridCol w="2032000">
                  <a:extLst>
                    <a:ext uri="{9D8B030D-6E8A-4147-A177-3AD203B41FA5}">
                      <a16:colId xmlns:a16="http://schemas.microsoft.com/office/drawing/2014/main" val="2816005493"/>
                    </a:ext>
                  </a:extLst>
                </a:gridCol>
                <a:gridCol w="2032000">
                  <a:extLst>
                    <a:ext uri="{9D8B030D-6E8A-4147-A177-3AD203B41FA5}">
                      <a16:colId xmlns:a16="http://schemas.microsoft.com/office/drawing/2014/main" val="2718849445"/>
                    </a:ext>
                  </a:extLst>
                </a:gridCol>
                <a:gridCol w="2032000">
                  <a:extLst>
                    <a:ext uri="{9D8B030D-6E8A-4147-A177-3AD203B41FA5}">
                      <a16:colId xmlns:a16="http://schemas.microsoft.com/office/drawing/2014/main" val="1803056898"/>
                    </a:ext>
                  </a:extLst>
                </a:gridCol>
                <a:gridCol w="2032000">
                  <a:extLst>
                    <a:ext uri="{9D8B030D-6E8A-4147-A177-3AD203B41FA5}">
                      <a16:colId xmlns:a16="http://schemas.microsoft.com/office/drawing/2014/main" val="3040236170"/>
                    </a:ext>
                  </a:extLst>
                </a:gridCol>
                <a:gridCol w="2032000">
                  <a:extLst>
                    <a:ext uri="{9D8B030D-6E8A-4147-A177-3AD203B41FA5}">
                      <a16:colId xmlns:a16="http://schemas.microsoft.com/office/drawing/2014/main" val="2033079507"/>
                    </a:ext>
                  </a:extLst>
                </a:gridCol>
              </a:tblGrid>
              <a:tr h="595086">
                <a:tc>
                  <a:txBody>
                    <a:bodyPr/>
                    <a:lstStyle/>
                    <a:p>
                      <a:pPr algn="ctr" fontAlgn="b"/>
                      <a:r>
                        <a:rPr lang="en-US" sz="2400" b="1" i="0" u="none" strike="noStrike" dirty="0">
                          <a:solidFill>
                            <a:srgbClr val="000000"/>
                          </a:solidFill>
                          <a:effectLst/>
                          <a:latin typeface="Calibri" panose="020F0502020204030204" pitchFamily="34" charset="0"/>
                        </a:rPr>
                        <a:t>ID</a:t>
                      </a:r>
                    </a:p>
                  </a:txBody>
                  <a:tcPr marL="9525" marR="9525" marT="9525" marB="0" anchor="ctr"/>
                </a:tc>
                <a:tc>
                  <a:txBody>
                    <a:bodyPr/>
                    <a:lstStyle/>
                    <a:p>
                      <a:pPr algn="ctr" fontAlgn="b"/>
                      <a:r>
                        <a:rPr lang="en-US" sz="2400" b="1" i="0" u="none" strike="noStrike" dirty="0">
                          <a:solidFill>
                            <a:srgbClr val="000000"/>
                          </a:solidFill>
                          <a:effectLst/>
                          <a:latin typeface="Calibri" panose="020F0502020204030204" pitchFamily="34" charset="0"/>
                        </a:rPr>
                        <a:t>DATA</a:t>
                      </a:r>
                    </a:p>
                  </a:txBody>
                  <a:tcPr marL="9525" marR="9525" marT="9525" marB="0" anchor="ctr"/>
                </a:tc>
                <a:tc>
                  <a:txBody>
                    <a:bodyPr/>
                    <a:lstStyle/>
                    <a:p>
                      <a:pPr algn="ctr" fontAlgn="ctr"/>
                      <a:r>
                        <a:rPr lang="en-US" sz="2400" b="1" i="0" u="none" strike="noStrike" dirty="0">
                          <a:solidFill>
                            <a:srgbClr val="000000"/>
                          </a:solidFill>
                          <a:effectLst/>
                          <a:latin typeface="Calibri" panose="020F0502020204030204" pitchFamily="34" charset="0"/>
                        </a:rPr>
                        <a:t>Learning Rate</a:t>
                      </a:r>
                    </a:p>
                  </a:txBody>
                  <a:tcPr marL="9525" marR="9525" marT="9525" marB="0" anchor="ctr"/>
                </a:tc>
                <a:tc>
                  <a:txBody>
                    <a:bodyPr/>
                    <a:lstStyle/>
                    <a:p>
                      <a:pPr algn="ctr" fontAlgn="ctr"/>
                      <a:r>
                        <a:rPr lang="en-US" sz="2400" b="1" i="0" u="none" strike="noStrike">
                          <a:solidFill>
                            <a:srgbClr val="000000"/>
                          </a:solidFill>
                          <a:effectLst/>
                          <a:latin typeface="Calibri" panose="020F0502020204030204" pitchFamily="34" charset="0"/>
                        </a:rPr>
                        <a:t>Result</a:t>
                      </a:r>
                    </a:p>
                  </a:txBody>
                  <a:tcPr marL="9525" marR="9525" marT="9525" marB="0" anchor="ctr"/>
                </a:tc>
                <a:tc>
                  <a:txBody>
                    <a:bodyPr/>
                    <a:lstStyle/>
                    <a:p>
                      <a:pPr algn="ctr" fontAlgn="ctr"/>
                      <a:r>
                        <a:rPr lang="en-US" sz="2400" b="1" i="0" u="none" strike="noStrike" dirty="0">
                          <a:solidFill>
                            <a:srgbClr val="000000"/>
                          </a:solidFill>
                          <a:effectLst/>
                          <a:latin typeface="Calibri" panose="020F0502020204030204" pitchFamily="34" charset="0"/>
                        </a:rPr>
                        <a:t>Final Cost</a:t>
                      </a:r>
                    </a:p>
                  </a:txBody>
                  <a:tcPr marL="9525" marR="9525" marT="9525" marB="0" anchor="ctr"/>
                </a:tc>
                <a:tc>
                  <a:txBody>
                    <a:bodyPr/>
                    <a:lstStyle/>
                    <a:p>
                      <a:pPr algn="ctr" fontAlgn="ctr"/>
                      <a:r>
                        <a:rPr lang="en-US" sz="2400" b="1" i="0" u="none" strike="noStrike" dirty="0">
                          <a:solidFill>
                            <a:srgbClr val="000000"/>
                          </a:solidFill>
                          <a:effectLst/>
                          <a:latin typeface="Calibri" panose="020F0502020204030204" pitchFamily="34" charset="0"/>
                        </a:rPr>
                        <a:t>STOP</a:t>
                      </a:r>
                    </a:p>
                  </a:txBody>
                  <a:tcPr marL="9525" marR="9525" marT="9525" marB="0" anchor="ctr"/>
                </a:tc>
                <a:extLst>
                  <a:ext uri="{0D108BD9-81ED-4DB2-BD59-A6C34878D82A}">
                    <a16:rowId xmlns:a16="http://schemas.microsoft.com/office/drawing/2014/main" val="787932185"/>
                  </a:ext>
                </a:extLst>
              </a:tr>
              <a:tr h="595086">
                <a:tc>
                  <a:txBody>
                    <a:bodyPr/>
                    <a:lstStyle/>
                    <a:p>
                      <a:pPr algn="ctr" fontAlgn="b"/>
                      <a:r>
                        <a:rPr lang="en-US" sz="1800" b="0" i="0" u="none" strike="noStrike" dirty="0">
                          <a:solidFill>
                            <a:srgbClr val="000000"/>
                          </a:solidFill>
                          <a:effectLst/>
                          <a:latin typeface="Calibri" panose="020F0502020204030204" pitchFamily="34" charset="0"/>
                        </a:rPr>
                        <a:t>3.15000</a:t>
                      </a:r>
                    </a:p>
                  </a:txBody>
                  <a:tcPr marL="9525" marR="9525" marT="9525" marB="0" anchor="ctr"/>
                </a:tc>
                <a:tc>
                  <a:txBody>
                    <a:bodyPr/>
                    <a:lstStyle/>
                    <a:p>
                      <a:pPr algn="ctr" fontAlgn="b"/>
                      <a:r>
                        <a:rPr lang="fr-FR" sz="1800" b="0" i="0" u="none" strike="noStrike" dirty="0">
                          <a:solidFill>
                            <a:srgbClr val="000000"/>
                          </a:solidFill>
                          <a:effectLst/>
                          <a:latin typeface="Calibri" panose="020F0502020204030204" pitchFamily="34" charset="0"/>
                        </a:rPr>
                        <a:t>Patient 001 + 031 + 101 + 161</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-4.45</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1881032665"/>
                  </a:ext>
                </a:extLst>
              </a:tr>
              <a:tr h="595086">
                <a:tc>
                  <a:txBody>
                    <a:bodyPr/>
                    <a:lstStyle/>
                    <a:p>
                      <a:pPr algn="ctr" fontAlgn="b"/>
                      <a:r>
                        <a:rPr lang="en-US" sz="1800" b="0" i="0" u="none" strike="noStrike" dirty="0">
                          <a:solidFill>
                            <a:srgbClr val="000000"/>
                          </a:solidFill>
                          <a:effectLst/>
                          <a:latin typeface="Calibri" panose="020F0502020204030204" pitchFamily="34" charset="0"/>
                        </a:rPr>
                        <a:t>3.3000</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Patient 001</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3177252478"/>
                  </a:ext>
                </a:extLst>
              </a:tr>
              <a:tr h="595086">
                <a:tc>
                  <a:txBody>
                    <a:bodyPr/>
                    <a:lstStyle/>
                    <a:p>
                      <a:pPr algn="ctr" fontAlgn="b"/>
                      <a:r>
                        <a:rPr lang="en-US" sz="1800" b="0" i="0" u="none" strike="noStrike">
                          <a:solidFill>
                            <a:srgbClr val="000000"/>
                          </a:solidFill>
                          <a:effectLst/>
                          <a:latin typeface="Calibri" panose="020F0502020204030204" pitchFamily="34" charset="0"/>
                        </a:rPr>
                        <a:t>3.36000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Patient 001</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-0.99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Cost &lt; 10e-1</a:t>
                      </a:r>
                    </a:p>
                  </a:txBody>
                  <a:tcPr marL="9525" marR="9525" marT="9525" marB="0" anchor="ctr"/>
                </a:tc>
                <a:extLst>
                  <a:ext uri="{0D108BD9-81ED-4DB2-BD59-A6C34878D82A}">
                    <a16:rowId xmlns:a16="http://schemas.microsoft.com/office/drawing/2014/main" val="883667145"/>
                  </a:ext>
                </a:extLst>
              </a:tr>
              <a:tr h="595086">
                <a:tc>
                  <a:txBody>
                    <a:bodyPr/>
                    <a:lstStyle/>
                    <a:p>
                      <a:pPr algn="ctr" fontAlgn="b"/>
                      <a:r>
                        <a:rPr lang="en-US" sz="1800" b="0" i="0" u="none" strike="noStrike">
                          <a:solidFill>
                            <a:srgbClr val="000000"/>
                          </a:solidFill>
                          <a:effectLst/>
                          <a:latin typeface="Calibri" panose="020F0502020204030204" pitchFamily="34" charset="0"/>
                        </a:rPr>
                        <a:t>3.6000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Patient 001 -&gt;101</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-26.9</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355547777"/>
                  </a:ext>
                </a:extLst>
              </a:tr>
              <a:tr h="595086">
                <a:tc>
                  <a:txBody>
                    <a:bodyPr/>
                    <a:lstStyle/>
                    <a:p>
                      <a:pPr algn="ctr" fontAlgn="b"/>
                      <a:r>
                        <a:rPr lang="en-US" sz="1800" b="0" i="0" u="none" strike="noStrike">
                          <a:solidFill>
                            <a:srgbClr val="000000"/>
                          </a:solidFill>
                          <a:effectLst/>
                          <a:latin typeface="Calibri" panose="020F0502020204030204" pitchFamily="34" charset="0"/>
                        </a:rPr>
                        <a:t>3.85000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Patient 001 + 101</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-16.16</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4020131945"/>
                  </a:ext>
                </a:extLst>
              </a:tr>
              <a:tr h="595086">
                <a:tc>
                  <a:txBody>
                    <a:bodyPr/>
                    <a:lstStyle/>
                    <a:p>
                      <a:pPr algn="ctr" fontAlgn="b"/>
                      <a:r>
                        <a:rPr lang="en-US" sz="1800" b="0" i="0" u="none" strike="noStrike">
                          <a:solidFill>
                            <a:srgbClr val="000000"/>
                          </a:solidFill>
                          <a:effectLst/>
                          <a:latin typeface="Calibri" panose="020F0502020204030204" pitchFamily="34" charset="0"/>
                        </a:rPr>
                        <a:t>2.5500</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Patient 001 + 101</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Complete</a:t>
                      </a:r>
                    </a:p>
                  </a:txBody>
                  <a:tcPr marL="9525" marR="9525" marT="9525" marB="0" anchor="ctr"/>
                </a:tc>
                <a:tc>
                  <a:txBody>
                    <a:bodyPr/>
                    <a:lstStyle/>
                    <a:p>
                      <a:pPr algn="ctr" fontAlgn="ctr"/>
                      <a:r>
                        <a:rPr lang="en-US" sz="1800" b="0" i="0" u="none" strike="noStrike" dirty="0">
                          <a:solidFill>
                            <a:srgbClr val="000000"/>
                          </a:solidFill>
                          <a:effectLst/>
                          <a:latin typeface="Calibri" panose="020F0502020204030204" pitchFamily="34" charset="0"/>
                        </a:rPr>
                        <a:t>-6.07</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2826097553"/>
                  </a:ext>
                </a:extLst>
              </a:tr>
              <a:tr h="595086">
                <a:tc>
                  <a:txBody>
                    <a:bodyPr/>
                    <a:lstStyle/>
                    <a:p>
                      <a:pPr algn="ctr" fontAlgn="b"/>
                      <a:r>
                        <a:rPr lang="en-US" sz="1800" b="0" i="0" u="none" strike="noStrike">
                          <a:solidFill>
                            <a:srgbClr val="000000"/>
                          </a:solidFill>
                          <a:effectLst/>
                          <a:latin typeface="Calibri" panose="020F0502020204030204" pitchFamily="34" charset="0"/>
                        </a:rPr>
                        <a:t>2.?1</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Paitent 001+031+101+161</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10e-5</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OVERFLOW</a:t>
                      </a:r>
                    </a:p>
                  </a:txBody>
                  <a:tcPr marL="9525" marR="9525" marT="9525" marB="0" anchor="ctr"/>
                </a:tc>
                <a:tc>
                  <a:txBody>
                    <a:bodyPr/>
                    <a:lstStyle/>
                    <a:p>
                      <a:pPr algn="ctr" fontAlgn="ct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3160691695"/>
                  </a:ext>
                </a:extLst>
              </a:tr>
              <a:tr h="595086">
                <a:tc>
                  <a:txBody>
                    <a:bodyPr/>
                    <a:lstStyle/>
                    <a:p>
                      <a:pPr algn="ctr" fontAlgn="b"/>
                      <a:r>
                        <a:rPr lang="en-US" sz="1800" b="0" i="0" u="none" strike="noStrike">
                          <a:solidFill>
                            <a:srgbClr val="000000"/>
                          </a:solidFill>
                          <a:effectLst/>
                          <a:latin typeface="Calibri" panose="020F0502020204030204" pitchFamily="34" charset="0"/>
                        </a:rPr>
                        <a:t>2.?2</a:t>
                      </a:r>
                    </a:p>
                  </a:txBody>
                  <a:tcPr marL="9525" marR="9525" marT="9525" marB="0" anchor="ctr"/>
                </a:tc>
                <a:tc>
                  <a:txBody>
                    <a:bodyPr/>
                    <a:lstStyle/>
                    <a:p>
                      <a:pPr algn="ctr" fontAlgn="b"/>
                      <a:r>
                        <a:rPr lang="en-US" sz="1800" b="0" i="0" u="none" strike="noStrike">
                          <a:solidFill>
                            <a:srgbClr val="000000"/>
                          </a:solidFill>
                          <a:effectLst/>
                          <a:latin typeface="Calibri" panose="020F0502020204030204" pitchFamily="34" charset="0"/>
                        </a:rPr>
                        <a:t>Paitent 001+031+101+161</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10e-7</a:t>
                      </a:r>
                    </a:p>
                  </a:txBody>
                  <a:tcPr marL="9525" marR="9525" marT="9525" marB="0" anchor="ctr"/>
                </a:tc>
                <a:tc>
                  <a:txBody>
                    <a:bodyPr/>
                    <a:lstStyle/>
                    <a:p>
                      <a:pPr algn="ctr" fontAlgn="ctr"/>
                      <a:r>
                        <a:rPr lang="en-US" sz="1800" b="0" i="0" u="none" strike="noStrike">
                          <a:solidFill>
                            <a:srgbClr val="000000"/>
                          </a:solidFill>
                          <a:effectLst/>
                          <a:latin typeface="Calibri" panose="020F0502020204030204" pitchFamily="34" charset="0"/>
                        </a:rPr>
                        <a:t>Stopped</a:t>
                      </a:r>
                    </a:p>
                  </a:txBody>
                  <a:tcPr marL="9525" marR="9525" marT="9525" marB="0" anchor="ctr"/>
                </a:tc>
                <a:tc>
                  <a:txBody>
                    <a:bodyPr/>
                    <a:lstStyle/>
                    <a:p>
                      <a:pPr algn="ctr" fontAlgn="ct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Accuracy = 100</a:t>
                      </a:r>
                    </a:p>
                  </a:txBody>
                  <a:tcPr marL="9525" marR="9525" marT="9525" marB="0" anchor="ctr"/>
                </a:tc>
                <a:extLst>
                  <a:ext uri="{0D108BD9-81ED-4DB2-BD59-A6C34878D82A}">
                    <a16:rowId xmlns:a16="http://schemas.microsoft.com/office/drawing/2014/main" val="4067837853"/>
                  </a:ext>
                </a:extLst>
              </a:tr>
            </a:tbl>
          </a:graphicData>
        </a:graphic>
      </p:graphicFrame>
    </p:spTree>
    <p:extLst>
      <p:ext uri="{BB962C8B-B14F-4D97-AF65-F5344CB8AC3E}">
        <p14:creationId xmlns:p14="http://schemas.microsoft.com/office/powerpoint/2010/main" val="1083107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Predict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6998952"/>
              </p:ext>
            </p:extLst>
          </p:nvPr>
        </p:nvGraphicFramePr>
        <p:xfrm>
          <a:off x="609600" y="1600200"/>
          <a:ext cx="10972800" cy="44653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800447308"/>
                    </a:ext>
                  </a:extLst>
                </a:gridCol>
                <a:gridCol w="2743200">
                  <a:extLst>
                    <a:ext uri="{9D8B030D-6E8A-4147-A177-3AD203B41FA5}">
                      <a16:colId xmlns:a16="http://schemas.microsoft.com/office/drawing/2014/main" val="3952435499"/>
                    </a:ext>
                  </a:extLst>
                </a:gridCol>
                <a:gridCol w="2743200">
                  <a:extLst>
                    <a:ext uri="{9D8B030D-6E8A-4147-A177-3AD203B41FA5}">
                      <a16:colId xmlns:a16="http://schemas.microsoft.com/office/drawing/2014/main" val="162032920"/>
                    </a:ext>
                  </a:extLst>
                </a:gridCol>
                <a:gridCol w="2743200">
                  <a:extLst>
                    <a:ext uri="{9D8B030D-6E8A-4147-A177-3AD203B41FA5}">
                      <a16:colId xmlns:a16="http://schemas.microsoft.com/office/drawing/2014/main" val="3208967115"/>
                    </a:ext>
                  </a:extLst>
                </a:gridCol>
              </a:tblGrid>
              <a:tr h="370840">
                <a:tc>
                  <a:txBody>
                    <a:bodyPr/>
                    <a:lstStyle/>
                    <a:p>
                      <a:pPr algn="ctr" fontAlgn="b"/>
                      <a:r>
                        <a:rPr lang="en-US" sz="3600" b="1" i="0" u="none" strike="noStrike" dirty="0">
                          <a:solidFill>
                            <a:srgbClr val="000000"/>
                          </a:solidFill>
                          <a:effectLst/>
                          <a:latin typeface="Calibri" panose="020F0502020204030204" pitchFamily="34" charset="0"/>
                        </a:rPr>
                        <a:t>ID</a:t>
                      </a:r>
                    </a:p>
                  </a:txBody>
                  <a:tcPr marL="9525" marR="9525" marT="9525" marB="0" anchor="ctr"/>
                </a:tc>
                <a:tc>
                  <a:txBody>
                    <a:bodyPr/>
                    <a:lstStyle/>
                    <a:p>
                      <a:pPr algn="ctr" fontAlgn="ctr"/>
                      <a:r>
                        <a:rPr lang="en-US" sz="3600" b="1" i="0" u="none" strike="noStrike">
                          <a:solidFill>
                            <a:srgbClr val="000000"/>
                          </a:solidFill>
                          <a:effectLst/>
                          <a:latin typeface="Calibri" panose="020F0502020204030204" pitchFamily="34" charset="0"/>
                        </a:rPr>
                        <a:t>Accuracy</a:t>
                      </a:r>
                    </a:p>
                  </a:txBody>
                  <a:tcPr marL="9525" marR="9525" marT="9525" marB="0" anchor="ctr"/>
                </a:tc>
                <a:tc>
                  <a:txBody>
                    <a:bodyPr/>
                    <a:lstStyle/>
                    <a:p>
                      <a:pPr algn="ctr" fontAlgn="ctr"/>
                      <a:r>
                        <a:rPr lang="en-US" sz="3600" b="1" i="0" u="none" strike="noStrike">
                          <a:solidFill>
                            <a:srgbClr val="000000"/>
                          </a:solidFill>
                          <a:effectLst/>
                          <a:latin typeface="Calibri" panose="020F0502020204030204" pitchFamily="34" charset="0"/>
                        </a:rPr>
                        <a:t>Sensitivity</a:t>
                      </a:r>
                    </a:p>
                  </a:txBody>
                  <a:tcPr marL="9525" marR="9525" marT="9525" marB="0" anchor="ctr"/>
                </a:tc>
                <a:tc>
                  <a:txBody>
                    <a:bodyPr/>
                    <a:lstStyle/>
                    <a:p>
                      <a:pPr algn="ctr" fontAlgn="ctr"/>
                      <a:r>
                        <a:rPr lang="en-US" sz="3600" b="1" i="0" u="none" strike="noStrike">
                          <a:solidFill>
                            <a:srgbClr val="000000"/>
                          </a:solidFill>
                          <a:effectLst/>
                          <a:latin typeface="Calibri" panose="020F0502020204030204" pitchFamily="34" charset="0"/>
                        </a:rPr>
                        <a:t>Specificity</a:t>
                      </a:r>
                    </a:p>
                  </a:txBody>
                  <a:tcPr marL="9525" marR="9525" marT="9525" marB="0" anchor="ctr"/>
                </a:tc>
                <a:extLst>
                  <a:ext uri="{0D108BD9-81ED-4DB2-BD59-A6C34878D82A}">
                    <a16:rowId xmlns:a16="http://schemas.microsoft.com/office/drawing/2014/main" val="853923479"/>
                  </a:ext>
                </a:extLst>
              </a:tr>
              <a:tr h="370840">
                <a:tc>
                  <a:txBody>
                    <a:bodyPr/>
                    <a:lstStyle/>
                    <a:p>
                      <a:pPr algn="ctr" fontAlgn="b"/>
                      <a:r>
                        <a:rPr lang="en-US" sz="3600" b="0" i="0" u="none" strike="noStrike">
                          <a:solidFill>
                            <a:srgbClr val="000000"/>
                          </a:solidFill>
                          <a:effectLst/>
                          <a:latin typeface="Calibri" panose="020F0502020204030204" pitchFamily="34" charset="0"/>
                        </a:rPr>
                        <a:t>3.15000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89.98%</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38.07%</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96.38%</a:t>
                      </a:r>
                    </a:p>
                  </a:txBody>
                  <a:tcPr marL="9525" marR="9525" marT="9525" marB="0" anchor="ctr"/>
                </a:tc>
                <a:extLst>
                  <a:ext uri="{0D108BD9-81ED-4DB2-BD59-A6C34878D82A}">
                    <a16:rowId xmlns:a16="http://schemas.microsoft.com/office/drawing/2014/main" val="1164102423"/>
                  </a:ext>
                </a:extLst>
              </a:tr>
              <a:tr h="370840">
                <a:tc>
                  <a:txBody>
                    <a:bodyPr/>
                    <a:lstStyle/>
                    <a:p>
                      <a:pPr algn="ctr" fontAlgn="b"/>
                      <a:r>
                        <a:rPr lang="en-US" sz="3600" b="0" i="0" u="none" strike="noStrike">
                          <a:solidFill>
                            <a:srgbClr val="000000"/>
                          </a:solidFill>
                          <a:effectLst/>
                          <a:latin typeface="Calibri" panose="020F0502020204030204" pitchFamily="34" charset="0"/>
                        </a:rPr>
                        <a:t>3.3000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79.67%</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36.01%</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89.82%</a:t>
                      </a:r>
                    </a:p>
                  </a:txBody>
                  <a:tcPr marL="9525" marR="9525" marT="9525" marB="0" anchor="ctr"/>
                </a:tc>
                <a:extLst>
                  <a:ext uri="{0D108BD9-81ED-4DB2-BD59-A6C34878D82A}">
                    <a16:rowId xmlns:a16="http://schemas.microsoft.com/office/drawing/2014/main" val="2687001228"/>
                  </a:ext>
                </a:extLst>
              </a:tr>
              <a:tr h="370840">
                <a:tc>
                  <a:txBody>
                    <a:bodyPr/>
                    <a:lstStyle/>
                    <a:p>
                      <a:pPr algn="ctr" fontAlgn="b"/>
                      <a:r>
                        <a:rPr lang="en-US" sz="3600" b="0" i="0" u="none" strike="noStrike">
                          <a:solidFill>
                            <a:srgbClr val="000000"/>
                          </a:solidFill>
                          <a:effectLst/>
                          <a:latin typeface="Calibri" panose="020F0502020204030204" pitchFamily="34" charset="0"/>
                        </a:rPr>
                        <a:t>3.36000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84.40%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29.89%</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91.83%</a:t>
                      </a:r>
                    </a:p>
                  </a:txBody>
                  <a:tcPr marL="9525" marR="9525" marT="9525" marB="0" anchor="ctr"/>
                </a:tc>
                <a:extLst>
                  <a:ext uri="{0D108BD9-81ED-4DB2-BD59-A6C34878D82A}">
                    <a16:rowId xmlns:a16="http://schemas.microsoft.com/office/drawing/2014/main" val="2645152201"/>
                  </a:ext>
                </a:extLst>
              </a:tr>
              <a:tr h="370840">
                <a:tc>
                  <a:txBody>
                    <a:bodyPr/>
                    <a:lstStyle/>
                    <a:p>
                      <a:pPr algn="ctr" fontAlgn="b"/>
                      <a:r>
                        <a:rPr lang="en-US" sz="3600" b="0" i="0" u="none" strike="noStrike">
                          <a:solidFill>
                            <a:srgbClr val="000000"/>
                          </a:solidFill>
                          <a:effectLst/>
                          <a:latin typeface="Calibri" panose="020F0502020204030204" pitchFamily="34" charset="0"/>
                        </a:rPr>
                        <a:t>3.6000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85.82%</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17.54%</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93.30%</a:t>
                      </a:r>
                    </a:p>
                  </a:txBody>
                  <a:tcPr marL="9525" marR="9525" marT="9525" marB="0" anchor="ctr"/>
                </a:tc>
                <a:extLst>
                  <a:ext uri="{0D108BD9-81ED-4DB2-BD59-A6C34878D82A}">
                    <a16:rowId xmlns:a16="http://schemas.microsoft.com/office/drawing/2014/main" val="748129150"/>
                  </a:ext>
                </a:extLst>
              </a:tr>
              <a:tr h="370840">
                <a:tc>
                  <a:txBody>
                    <a:bodyPr/>
                    <a:lstStyle/>
                    <a:p>
                      <a:pPr algn="ctr" fontAlgn="b"/>
                      <a:r>
                        <a:rPr lang="en-US" sz="3600" b="0" i="0" u="none" strike="noStrike">
                          <a:solidFill>
                            <a:srgbClr val="000000"/>
                          </a:solidFill>
                          <a:effectLst/>
                          <a:latin typeface="Calibri" panose="020F0502020204030204" pitchFamily="34" charset="0"/>
                        </a:rPr>
                        <a:t>3.85000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81.12%</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42.79%</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88.20%</a:t>
                      </a:r>
                    </a:p>
                  </a:txBody>
                  <a:tcPr marL="9525" marR="9525" marT="9525" marB="0" anchor="ctr"/>
                </a:tc>
                <a:extLst>
                  <a:ext uri="{0D108BD9-81ED-4DB2-BD59-A6C34878D82A}">
                    <a16:rowId xmlns:a16="http://schemas.microsoft.com/office/drawing/2014/main" val="4287173009"/>
                  </a:ext>
                </a:extLst>
              </a:tr>
              <a:tr h="370840">
                <a:tc>
                  <a:txBody>
                    <a:bodyPr/>
                    <a:lstStyle/>
                    <a:p>
                      <a:pPr algn="ctr" fontAlgn="b"/>
                      <a:r>
                        <a:rPr lang="en-US" sz="3600" b="0" i="0" u="none" strike="noStrike">
                          <a:solidFill>
                            <a:srgbClr val="000000"/>
                          </a:solidFill>
                          <a:effectLst/>
                          <a:latin typeface="Calibri" panose="020F0502020204030204" pitchFamily="34" charset="0"/>
                        </a:rPr>
                        <a:t>2.5500</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83.49%</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39.14%</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88.63%</a:t>
                      </a:r>
                    </a:p>
                  </a:txBody>
                  <a:tcPr marL="9525" marR="9525" marT="9525" marB="0" anchor="ctr"/>
                </a:tc>
                <a:extLst>
                  <a:ext uri="{0D108BD9-81ED-4DB2-BD59-A6C34878D82A}">
                    <a16:rowId xmlns:a16="http://schemas.microsoft.com/office/drawing/2014/main" val="2132846841"/>
                  </a:ext>
                </a:extLst>
              </a:tr>
              <a:tr h="370840">
                <a:tc>
                  <a:txBody>
                    <a:bodyPr/>
                    <a:lstStyle/>
                    <a:p>
                      <a:pPr algn="ctr" fontAlgn="b"/>
                      <a:r>
                        <a:rPr lang="en-US" sz="3600" b="0" i="0" u="none" strike="noStrike">
                          <a:solidFill>
                            <a:srgbClr val="000000"/>
                          </a:solidFill>
                          <a:effectLst/>
                          <a:latin typeface="Calibri" panose="020F0502020204030204" pitchFamily="34" charset="0"/>
                        </a:rPr>
                        <a:t>AVG</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84.08%</a:t>
                      </a:r>
                    </a:p>
                  </a:txBody>
                  <a:tcPr marL="9525" marR="9525" marT="9525" marB="0" anchor="ctr"/>
                </a:tc>
                <a:tc>
                  <a:txBody>
                    <a:bodyPr/>
                    <a:lstStyle/>
                    <a:p>
                      <a:pPr algn="ctr" fontAlgn="b"/>
                      <a:r>
                        <a:rPr lang="en-US" sz="3600" b="0" i="0" u="none" strike="noStrike">
                          <a:solidFill>
                            <a:srgbClr val="000000"/>
                          </a:solidFill>
                          <a:effectLst/>
                          <a:latin typeface="Calibri" panose="020F0502020204030204" pitchFamily="34" charset="0"/>
                        </a:rPr>
                        <a:t>33.91%</a:t>
                      </a:r>
                    </a:p>
                  </a:txBody>
                  <a:tcPr marL="9525" marR="9525" marT="9525" marB="0" anchor="ctr"/>
                </a:tc>
                <a:tc>
                  <a:txBody>
                    <a:bodyPr/>
                    <a:lstStyle/>
                    <a:p>
                      <a:pPr algn="ctr" fontAlgn="b"/>
                      <a:r>
                        <a:rPr lang="en-US" sz="3600" b="0" i="0" u="none" strike="noStrike" dirty="0">
                          <a:solidFill>
                            <a:srgbClr val="000000"/>
                          </a:solidFill>
                          <a:effectLst/>
                          <a:latin typeface="Calibri" panose="020F0502020204030204" pitchFamily="34" charset="0"/>
                        </a:rPr>
                        <a:t>91.36%</a:t>
                      </a:r>
                    </a:p>
                  </a:txBody>
                  <a:tcPr marL="9525" marR="9525" marT="9525" marB="0" anchor="ctr"/>
                </a:tc>
                <a:extLst>
                  <a:ext uri="{0D108BD9-81ED-4DB2-BD59-A6C34878D82A}">
                    <a16:rowId xmlns:a16="http://schemas.microsoft.com/office/drawing/2014/main" val="2948038113"/>
                  </a:ext>
                </a:extLst>
              </a:tr>
            </a:tbl>
          </a:graphicData>
        </a:graphic>
      </p:graphicFrame>
    </p:spTree>
    <p:extLst>
      <p:ext uri="{BB962C8B-B14F-4D97-AF65-F5344CB8AC3E}">
        <p14:creationId xmlns:p14="http://schemas.microsoft.com/office/powerpoint/2010/main" val="73416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039100" y="274637"/>
            <a:ext cx="4404360" cy="5143183"/>
          </a:xfrm>
          <a:prstGeom prst="rect">
            <a:avLst/>
          </a:prstGeom>
        </p:spPr>
        <p:txBody>
          <a:bodyPr vert="horz" lIns="91440" tIns="45720" rIns="91440" bIns="45720" rtlCol="0">
            <a:normAutofit fontScale="85000" lnSpcReduction="20000"/>
          </a:bodyPr>
          <a:lstStyle>
            <a:lvl1pPr marL="0" indent="0" algn="r" defTabSz="1219170" rtl="0" eaLnBrk="1" latinLnBrk="0" hangingPunct="1">
              <a:spcBef>
                <a:spcPct val="20000"/>
              </a:spcBef>
              <a:buFont typeface="Arial" pitchFamily="34" charset="0"/>
              <a:buNone/>
              <a:defRPr sz="2667" kern="1200">
                <a:solidFill>
                  <a:schemeClr val="bg1"/>
                </a:solidFill>
                <a:latin typeface="Microsoft Sans Serif" pitchFamily="34" charset="0"/>
                <a:ea typeface="+mn-ea"/>
                <a:cs typeface="Microsoft Sans Serif" pitchFamily="34" charset="0"/>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icrosoft Sans Serif" pitchFamily="34" charset="0"/>
                <a:ea typeface="+mn-ea"/>
                <a:cs typeface="Microsoft Sans Serif" pitchFamily="34" charset="0"/>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icrosoft Sans Serif" pitchFamily="34" charset="0"/>
                <a:ea typeface="+mn-ea"/>
                <a:cs typeface="Microsoft Sans Serif" pitchFamily="34" charset="0"/>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4270" dirty="0"/>
              <a:t>Background</a:t>
            </a:r>
          </a:p>
          <a:p>
            <a:pPr lvl="1" algn="l"/>
            <a:r>
              <a:rPr lang="en-US" sz="4270" dirty="0">
                <a:solidFill>
                  <a:schemeClr val="bg1"/>
                </a:solidFill>
              </a:rPr>
              <a:t>The Single Channel EEG</a:t>
            </a:r>
          </a:p>
          <a:p>
            <a:pPr lvl="1" algn="l"/>
            <a:r>
              <a:rPr lang="en-US" sz="4270" dirty="0">
                <a:solidFill>
                  <a:schemeClr val="bg1"/>
                </a:solidFill>
              </a:rPr>
              <a:t>Signal Processing</a:t>
            </a:r>
          </a:p>
          <a:p>
            <a:pPr lvl="1" algn="l"/>
            <a:r>
              <a:rPr lang="en-US" sz="4270" dirty="0" err="1">
                <a:solidFill>
                  <a:schemeClr val="bg1"/>
                </a:solidFill>
              </a:rPr>
              <a:t>Classifcation</a:t>
            </a:r>
            <a:endParaRPr lang="en-US" sz="4270" dirty="0">
              <a:solidFill>
                <a:schemeClr val="bg1"/>
              </a:solidFill>
            </a:endParaRPr>
          </a:p>
          <a:p>
            <a:pPr algn="l"/>
            <a:r>
              <a:rPr lang="en-US" sz="4270" dirty="0"/>
              <a:t>Methods and Results</a:t>
            </a:r>
          </a:p>
          <a:p>
            <a:pPr algn="l"/>
            <a:r>
              <a:rPr lang="en-US" sz="4270" dirty="0">
                <a:solidFill>
                  <a:srgbClr val="FF0000"/>
                </a:solidFill>
              </a:rPr>
              <a:t>Conclusion and Future</a:t>
            </a:r>
          </a:p>
        </p:txBody>
      </p:sp>
    </p:spTree>
    <p:extLst>
      <p:ext uri="{BB962C8B-B14F-4D97-AF65-F5344CB8AC3E}">
        <p14:creationId xmlns:p14="http://schemas.microsoft.com/office/powerpoint/2010/main" val="143119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PSG?</a:t>
            </a:r>
          </a:p>
        </p:txBody>
      </p:sp>
      <p:sp>
        <p:nvSpPr>
          <p:cNvPr id="3" name="Content Placeholder 2"/>
          <p:cNvSpPr>
            <a:spLocks noGrp="1"/>
          </p:cNvSpPr>
          <p:nvPr>
            <p:ph idx="1"/>
          </p:nvPr>
        </p:nvSpPr>
        <p:spPr/>
        <p:txBody>
          <a:bodyPr>
            <a:normAutofit/>
          </a:bodyPr>
          <a:lstStyle/>
          <a:p>
            <a:r>
              <a:rPr lang="en-US" dirty="0"/>
              <a:t>Sleep study</a:t>
            </a:r>
          </a:p>
          <a:p>
            <a:r>
              <a:rPr lang="en-US" dirty="0"/>
              <a:t>Collection of parameters </a:t>
            </a:r>
          </a:p>
          <a:p>
            <a:r>
              <a:rPr lang="en-US" dirty="0"/>
              <a:t>Includes</a:t>
            </a:r>
          </a:p>
          <a:p>
            <a:pPr lvl="1"/>
            <a:r>
              <a:rPr lang="en-US" dirty="0"/>
              <a:t>EEG Electroencephalogram (brain)</a:t>
            </a:r>
          </a:p>
          <a:p>
            <a:pPr lvl="1"/>
            <a:r>
              <a:rPr lang="en-US" dirty="0"/>
              <a:t>EOG </a:t>
            </a:r>
            <a:r>
              <a:rPr lang="en-US" dirty="0" err="1"/>
              <a:t>Electrooculogram</a:t>
            </a:r>
            <a:r>
              <a:rPr lang="en-US" dirty="0"/>
              <a:t> (eyes)</a:t>
            </a:r>
          </a:p>
          <a:p>
            <a:pPr lvl="1"/>
            <a:r>
              <a:rPr lang="en-US" dirty="0"/>
              <a:t>EMG Electromyogram (muscles)</a:t>
            </a:r>
          </a:p>
        </p:txBody>
      </p:sp>
    </p:spTree>
    <p:extLst>
      <p:ext uri="{BB962C8B-B14F-4D97-AF65-F5344CB8AC3E}">
        <p14:creationId xmlns:p14="http://schemas.microsoft.com/office/powerpoint/2010/main" val="2034633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Untested Factors</a:t>
            </a:r>
          </a:p>
          <a:p>
            <a:pPr lvl="1">
              <a:buFont typeface="Arial" panose="020B0604020202020204" pitchFamily="34" charset="0"/>
              <a:buChar char="•"/>
            </a:pPr>
            <a:r>
              <a:rPr lang="en-US" dirty="0"/>
              <a:t>Categorizing REM is not possible yet</a:t>
            </a:r>
          </a:p>
          <a:p>
            <a:pPr lvl="1">
              <a:buFont typeface="Arial" panose="020B0604020202020204" pitchFamily="34" charset="0"/>
              <a:buChar char="•"/>
            </a:pPr>
            <a:r>
              <a:rPr lang="en-US" dirty="0"/>
              <a:t>Testing more nights </a:t>
            </a:r>
          </a:p>
          <a:p>
            <a:pPr lvl="1">
              <a:buFont typeface="Arial" panose="020B0604020202020204" pitchFamily="34" charset="0"/>
              <a:buChar char="•"/>
            </a:pPr>
            <a:r>
              <a:rPr lang="en-US" dirty="0"/>
              <a:t>Categorizing Not REM is possible</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514865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Content Placeholder 2"/>
          <p:cNvSpPr>
            <a:spLocks noGrp="1"/>
          </p:cNvSpPr>
          <p:nvPr>
            <p:ph idx="1"/>
          </p:nvPr>
        </p:nvSpPr>
        <p:spPr/>
        <p:txBody>
          <a:bodyPr/>
          <a:lstStyle/>
          <a:p>
            <a:r>
              <a:rPr lang="en-US" dirty="0"/>
              <a:t>EEG Channel</a:t>
            </a:r>
          </a:p>
          <a:p>
            <a:r>
              <a:rPr lang="en-US" dirty="0"/>
              <a:t>Sleep Stage</a:t>
            </a:r>
          </a:p>
          <a:p>
            <a:r>
              <a:rPr lang="en-US" dirty="0"/>
              <a:t>Epoch length</a:t>
            </a:r>
          </a:p>
          <a:p>
            <a:r>
              <a:rPr lang="en-US" dirty="0"/>
              <a:t>Wavelet Transforms</a:t>
            </a:r>
          </a:p>
          <a:p>
            <a:r>
              <a:rPr lang="en-US" dirty="0"/>
              <a:t>Neural Networks</a:t>
            </a:r>
          </a:p>
        </p:txBody>
      </p:sp>
    </p:spTree>
    <p:extLst>
      <p:ext uri="{BB962C8B-B14F-4D97-AF65-F5344CB8AC3E}">
        <p14:creationId xmlns:p14="http://schemas.microsoft.com/office/powerpoint/2010/main" val="3886832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09600" y="1600201"/>
            <a:ext cx="10972800" cy="5087982"/>
          </a:xfrm>
        </p:spPr>
        <p:txBody>
          <a:bodyPr>
            <a:normAutofit fontScale="25000" lnSpcReduction="20000"/>
          </a:bodyPr>
          <a:lstStyle/>
          <a:p>
            <a:r>
              <a:rPr lang="en-US" dirty="0"/>
              <a:t>[1]“10/20 system | Polysomnography Study Guide.” .</a:t>
            </a:r>
          </a:p>
          <a:p>
            <a:r>
              <a:rPr lang="en-US" dirty="0"/>
              <a:t>[2]10/20 System Positioning Manual. Trans Cranial Technologies.</a:t>
            </a:r>
          </a:p>
          <a:p>
            <a:r>
              <a:rPr lang="en-US" dirty="0"/>
              <a:t>[3]R. B. Berry, MD (Chair) et al., AASM Manual for the Scoring of Sleep and Associated Events: Rules, Terminology and Technical Specifications, vol. 2.4. American Academy of Sleep Medicine.</a:t>
            </a:r>
          </a:p>
          <a:p>
            <a:r>
              <a:rPr lang="en-US" dirty="0"/>
              <a:t>[4] van S. B, K. B, K. Ha, and V. der V. </a:t>
            </a:r>
            <a:r>
              <a:rPr lang="en-US" dirty="0" err="1"/>
              <a:t>Ea</a:t>
            </a:r>
            <a:r>
              <a:rPr lang="en-US" dirty="0"/>
              <a:t>, “Alternative electrode placement in (automatic) sleep scoring (</a:t>
            </a:r>
            <a:r>
              <a:rPr lang="en-US" dirty="0" err="1"/>
              <a:t>Fpz-Cz</a:t>
            </a:r>
            <a:r>
              <a:rPr lang="en-US" dirty="0"/>
              <a:t>/</a:t>
            </a:r>
            <a:r>
              <a:rPr lang="en-US" dirty="0" err="1"/>
              <a:t>Pz</a:t>
            </a:r>
            <a:r>
              <a:rPr lang="en-US" dirty="0"/>
              <a:t>-Oz versus C4-A1).,” Sleep, vol. 13, no. 3, pp. 279–283, Jun. 1990.</a:t>
            </a:r>
          </a:p>
          <a:p>
            <a:r>
              <a:rPr lang="en-US" dirty="0"/>
              <a:t>[5]A. </a:t>
            </a:r>
            <a:r>
              <a:rPr lang="en-US" dirty="0" err="1"/>
              <a:t>Rechtschaffen</a:t>
            </a:r>
            <a:r>
              <a:rPr lang="en-US" dirty="0"/>
              <a:t> and A. Kales, A manual of Standardized Terminology, Techniques and Scoring System for Sleep Stages of Human Subjects. .</a:t>
            </a:r>
          </a:p>
          <a:p>
            <a:r>
              <a:rPr lang="en-US" dirty="0"/>
              <a:t>[6]E. A. Wolpert, “A Manual of Standardized Terminology, Techniques and Scoring System for Sleep Stages of Human Subjects.,” Archives of General Psychiatry, vol. 20, no. 2, p. 246, Feb. 1969.</a:t>
            </a:r>
          </a:p>
          <a:p>
            <a:r>
              <a:rPr lang="en-US" dirty="0"/>
              <a:t>[7]F. Lotte, M. </a:t>
            </a:r>
            <a:r>
              <a:rPr lang="en-US" dirty="0" err="1"/>
              <a:t>Congedo</a:t>
            </a:r>
            <a:r>
              <a:rPr lang="en-US" dirty="0"/>
              <a:t>, A. </a:t>
            </a:r>
            <a:r>
              <a:rPr lang="en-US" dirty="0" err="1"/>
              <a:t>Lécuyer</a:t>
            </a:r>
            <a:r>
              <a:rPr lang="en-US" dirty="0"/>
              <a:t>, F. Lamarche, and B. </a:t>
            </a:r>
            <a:r>
              <a:rPr lang="en-US" dirty="0" err="1"/>
              <a:t>Arnaldi</a:t>
            </a:r>
            <a:r>
              <a:rPr lang="en-US" dirty="0"/>
              <a:t>, “A review of classification algorithms for EEG-based brain–computer interfaces,” J. Neural Eng., vol. 4, no. 2, p. R1, 2007.</a:t>
            </a:r>
          </a:p>
          <a:p>
            <a:r>
              <a:rPr lang="en-US" dirty="0"/>
              <a:t>[8]J. Heaton, Artificial Intelligence for Humans Volume 3: Deep Learning and Neural Networks. 2015.</a:t>
            </a:r>
          </a:p>
          <a:p>
            <a:r>
              <a:rPr lang="en-US" dirty="0"/>
              <a:t>[9]R. K. Sinha, “Artificial Neural Network and Wavelet Based Automated Detection of Sleep Spindles, REM Sleep and Wake States,” J Med </a:t>
            </a:r>
            <a:r>
              <a:rPr lang="en-US" dirty="0" err="1"/>
              <a:t>Syst</a:t>
            </a:r>
            <a:r>
              <a:rPr lang="en-US" dirty="0"/>
              <a:t>, vol. 32, no. 4, pp. 291–299, Aug. 2008.</a:t>
            </a:r>
          </a:p>
          <a:p>
            <a:r>
              <a:rPr lang="en-US" dirty="0"/>
              <a:t>[10]L. </a:t>
            </a:r>
            <a:r>
              <a:rPr lang="en-US" dirty="0" err="1"/>
              <a:t>Fraiwan</a:t>
            </a:r>
            <a:r>
              <a:rPr lang="en-US" dirty="0"/>
              <a:t>, K. </a:t>
            </a:r>
            <a:r>
              <a:rPr lang="en-US" dirty="0" err="1"/>
              <a:t>Lweesy</a:t>
            </a:r>
            <a:r>
              <a:rPr lang="en-US" dirty="0"/>
              <a:t>, N. </a:t>
            </a:r>
            <a:r>
              <a:rPr lang="en-US" dirty="0" err="1"/>
              <a:t>Khasawneh</a:t>
            </a:r>
            <a:r>
              <a:rPr lang="en-US" dirty="0"/>
              <a:t>, H. Wenz, and H. </a:t>
            </a:r>
            <a:r>
              <a:rPr lang="en-US" dirty="0" err="1"/>
              <a:t>Dickhaus</a:t>
            </a:r>
            <a:r>
              <a:rPr lang="en-US" dirty="0"/>
              <a:t>, “Automated sleep stage identification system based on time–frequency analysis of a single EEG channel and random forest classifier,” Computer Methods and Programs in Biomedicine, vol. 108, no. 1, pp. 10–19, Oct. 2012.</a:t>
            </a:r>
          </a:p>
          <a:p>
            <a:r>
              <a:rPr lang="en-US" dirty="0"/>
              <a:t>[11]F. Ebrahimi, M. </a:t>
            </a:r>
            <a:r>
              <a:rPr lang="en-US" dirty="0" err="1"/>
              <a:t>Mikaeili</a:t>
            </a:r>
            <a:r>
              <a:rPr lang="en-US" dirty="0"/>
              <a:t>, E. Estrada, and H. </a:t>
            </a:r>
            <a:r>
              <a:rPr lang="en-US" dirty="0" err="1"/>
              <a:t>Nazeran</a:t>
            </a:r>
            <a:r>
              <a:rPr lang="en-US" dirty="0"/>
              <a:t>, “Automatic sleep stage classification based on EEG signals by using neural networks and wavelet packet coefficients,” in 2008 30th Annual International Conference of the IEEE Engineering in Medicine and Biology Society, 2008, pp. 1151–1154.</a:t>
            </a:r>
          </a:p>
          <a:p>
            <a:r>
              <a:rPr lang="en-US" dirty="0"/>
              <a:t>[12]L. </a:t>
            </a:r>
            <a:r>
              <a:rPr lang="en-US" dirty="0" err="1"/>
              <a:t>Parrino</a:t>
            </a:r>
            <a:r>
              <a:rPr lang="en-US" dirty="0"/>
              <a:t>, R. </a:t>
            </a:r>
            <a:r>
              <a:rPr lang="en-US" dirty="0" err="1"/>
              <a:t>Ferri</a:t>
            </a:r>
            <a:r>
              <a:rPr lang="en-US" dirty="0"/>
              <a:t>, O. Bruni, and M. G. </a:t>
            </a:r>
            <a:r>
              <a:rPr lang="en-US" dirty="0" err="1"/>
              <a:t>Terzano</a:t>
            </a:r>
            <a:r>
              <a:rPr lang="en-US" dirty="0"/>
              <a:t>, “Cyclic alternating pattern (CAP): The marker of sleep instability,” Sleep Medicine Reviews, vol. 16, no. 1, pp. 27–45, Feb. 2012.</a:t>
            </a:r>
          </a:p>
          <a:p>
            <a:endParaRPr lang="en-US" dirty="0"/>
          </a:p>
          <a:p>
            <a:r>
              <a:rPr lang="en-US" dirty="0"/>
              <a:t>[13]LazyProgrammer.me, “Data Science: Deep Learning in Python.”</a:t>
            </a:r>
          </a:p>
          <a:p>
            <a:r>
              <a:rPr lang="en-US" dirty="0"/>
              <a:t>[14]LazyProgrammer.me, “Data Science: Linear Regression in Python.”</a:t>
            </a:r>
          </a:p>
          <a:p>
            <a:r>
              <a:rPr lang="en-US" dirty="0"/>
              <a:t>[15]LazyProgrammer.me, “Data Science: Logistic Regression in Python.”</a:t>
            </a:r>
          </a:p>
          <a:p>
            <a:r>
              <a:rPr lang="en-US" dirty="0"/>
              <a:t>[16]T. Rao and D. D. </a:t>
            </a:r>
            <a:r>
              <a:rPr lang="en-US" dirty="0" err="1"/>
              <a:t>Vishwanath</a:t>
            </a:r>
            <a:r>
              <a:rPr lang="en-US" dirty="0"/>
              <a:t>, “Detecting sleep disorders based on EEG signals by using discrete wavelet transform,” in Green Computing Communication and Electrical Engineering (ICGCCEE), 2014 International Conference on, 2014, pp. 1–5.</a:t>
            </a:r>
          </a:p>
          <a:p>
            <a:r>
              <a:rPr lang="en-US" dirty="0"/>
              <a:t>[17]D. Sundararajan, Discrete Wavelet Transform: A Signal Processing Approach. John Wiley &amp; Sons, 2016.</a:t>
            </a:r>
          </a:p>
          <a:p>
            <a:r>
              <a:rPr lang="en-US" dirty="0"/>
              <a:t>[18]P. </a:t>
            </a:r>
            <a:r>
              <a:rPr lang="en-US" dirty="0" err="1"/>
              <a:t>Achermann</a:t>
            </a:r>
            <a:r>
              <a:rPr lang="en-US" dirty="0"/>
              <a:t>, “EEG analysis applied to sleep,” </a:t>
            </a:r>
            <a:r>
              <a:rPr lang="en-US" dirty="0" err="1"/>
              <a:t>Epileptologie</a:t>
            </a:r>
            <a:r>
              <a:rPr lang="en-US" dirty="0"/>
              <a:t>, vol. 26, pp. 28–33, 2009.</a:t>
            </a:r>
          </a:p>
          <a:p>
            <a:r>
              <a:rPr lang="en-US" dirty="0"/>
              <a:t>[19]“European Data Format (EDF).” [Online]. Available: </a:t>
            </a:r>
            <a:r>
              <a:rPr lang="en-US" u="sng" dirty="0">
                <a:hlinkClick r:id="rId2"/>
              </a:rPr>
              <a:t>http://www.edfplus.info/. [Accessed: 19-Jun-2017].</a:t>
            </a:r>
          </a:p>
          <a:p>
            <a:r>
              <a:rPr lang="de-DE" u="sng" dirty="0"/>
              <a:t>[20]G. Dietsch, “Fourier-Analyse von Elektrencephalogrammen des Menschen,” Pflügers Arch., vol. 230, no. 1, pp. 106–112, Dec. 1932.</a:t>
            </a:r>
          </a:p>
          <a:p>
            <a:pPr marL="0" indent="0">
              <a:buNone/>
            </a:pPr>
            <a:endParaRPr lang="en-US" dirty="0"/>
          </a:p>
        </p:txBody>
      </p:sp>
    </p:spTree>
    <p:extLst>
      <p:ext uri="{BB962C8B-B14F-4D97-AF65-F5344CB8AC3E}">
        <p14:creationId xmlns:p14="http://schemas.microsoft.com/office/powerpoint/2010/main" val="1353667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r>
              <a:rPr lang="en-US" dirty="0"/>
              <a:t>[21]F. </a:t>
            </a:r>
            <a:r>
              <a:rPr lang="en-US" dirty="0" err="1"/>
              <a:t>Hlawatsch</a:t>
            </a:r>
            <a:r>
              <a:rPr lang="en-US" dirty="0"/>
              <a:t> and G. F. Boudreaux-Bartels, “Linear and quadratic time-frequency signal representations,” IEEE Signal Processing Magazine, vol. 9, no. 2, pp. 21–67, Apr. 1992.</a:t>
            </a:r>
          </a:p>
          <a:p>
            <a:r>
              <a:rPr lang="en-US" dirty="0"/>
              <a:t>[22]“Machine Learning FAQ,” Sebastian </a:t>
            </a:r>
            <a:r>
              <a:rPr lang="en-US" dirty="0" err="1"/>
              <a:t>Raschka’s</a:t>
            </a:r>
            <a:r>
              <a:rPr lang="en-US" dirty="0"/>
              <a:t> Website. [Online]. Available: sebastianraschka.com/</a:t>
            </a:r>
            <a:r>
              <a:rPr lang="en-US" dirty="0" err="1"/>
              <a:t>faq</a:t>
            </a:r>
            <a:r>
              <a:rPr lang="en-US" dirty="0"/>
              <a:t>/docs/closed-form-vs-gd. [Accessed: 10-Aug-2017].</a:t>
            </a:r>
          </a:p>
          <a:p>
            <a:r>
              <a:rPr lang="en-US" dirty="0"/>
              <a:t>[23]“MethodsEEGMeasurement.pdf.” .</a:t>
            </a:r>
          </a:p>
          <a:p>
            <a:r>
              <a:rPr lang="en-US" dirty="0"/>
              <a:t>[24]A. </a:t>
            </a:r>
            <a:r>
              <a:rPr lang="en-US" dirty="0" err="1"/>
              <a:t>Baratloo</a:t>
            </a:r>
            <a:r>
              <a:rPr lang="en-US" dirty="0"/>
              <a:t>, M. Hosseini, A. </a:t>
            </a:r>
            <a:r>
              <a:rPr lang="en-US" dirty="0" err="1"/>
              <a:t>Negida</a:t>
            </a:r>
            <a:r>
              <a:rPr lang="en-US" dirty="0"/>
              <a:t>, and G. El </a:t>
            </a:r>
            <a:r>
              <a:rPr lang="en-US" dirty="0" err="1"/>
              <a:t>Ashal</a:t>
            </a:r>
            <a:r>
              <a:rPr lang="en-US" dirty="0"/>
              <a:t>, “Part 1: Simple Definition and Calculation of Accuracy, Sensitivity and Specificity,” </a:t>
            </a:r>
            <a:r>
              <a:rPr lang="en-US" dirty="0" err="1"/>
              <a:t>Emerg</a:t>
            </a:r>
            <a:r>
              <a:rPr lang="en-US" dirty="0"/>
              <a:t> (Tehran), vol. 3, no. 2, pp. 48–49, 2015.</a:t>
            </a:r>
          </a:p>
          <a:p>
            <a:r>
              <a:rPr lang="en-US" dirty="0"/>
              <a:t>[25]C. L. Byrne, Signal Processing, 2nd Edition, 2nd ed. CRC Press, 2014.</a:t>
            </a:r>
          </a:p>
          <a:p>
            <a:r>
              <a:rPr lang="en-US" dirty="0"/>
              <a:t>[26]E. M. </a:t>
            </a:r>
            <a:r>
              <a:rPr lang="en-US" dirty="0" err="1"/>
              <a:t>Ventouras</a:t>
            </a:r>
            <a:r>
              <a:rPr lang="en-US" dirty="0"/>
              <a:t> et al., “Sleep spindle detection using artificial neural networks trained with filtered time-domain EEG: A feasibility study,” Computer Methods and Programs in Biomedicine, vol. 78, no. 3, pp. 191–207, Jun. 2005.</a:t>
            </a:r>
          </a:p>
          <a:p>
            <a:r>
              <a:rPr lang="en-US" dirty="0"/>
              <a:t>[27]“Spectral density,” Wikipedia. 31-Jul-2017.</a:t>
            </a:r>
          </a:p>
          <a:p>
            <a:r>
              <a:rPr lang="en-US" dirty="0"/>
              <a:t>[28]M. B. Kurt, N. </a:t>
            </a:r>
            <a:r>
              <a:rPr lang="en-US" dirty="0" err="1"/>
              <a:t>Sezgin</a:t>
            </a:r>
            <a:r>
              <a:rPr lang="en-US" dirty="0"/>
              <a:t>, M. Akin, G. </a:t>
            </a:r>
            <a:r>
              <a:rPr lang="en-US" dirty="0" err="1"/>
              <a:t>Kirbas</a:t>
            </a:r>
            <a:r>
              <a:rPr lang="en-US" dirty="0"/>
              <a:t>, and M. </a:t>
            </a:r>
            <a:r>
              <a:rPr lang="en-US" dirty="0" err="1"/>
              <a:t>Bayram</a:t>
            </a:r>
            <a:r>
              <a:rPr lang="en-US" dirty="0"/>
              <a:t>, “The ANN-based computing of drowsy level,” Expert Systems with Applications, vol. 36, no. 2, pp. 2534–2542, Mar. 2009.</a:t>
            </a:r>
          </a:p>
          <a:p>
            <a:r>
              <a:rPr lang="en-US" dirty="0"/>
              <a:t>[29]S. F. Quan et al., “The association between obstructive sleep apnea and neurocognitive performance—the Apnea Positive Pressure Long-term Efficacy Study (APPLES),” Sleep, vol. 34, no. 3, p. 303–314B, 2011.</a:t>
            </a:r>
          </a:p>
          <a:p>
            <a:r>
              <a:rPr lang="en-US" dirty="0"/>
              <a:t>[30]“The CAP Sleep Database.” [Online]. Available: </a:t>
            </a:r>
            <a:r>
              <a:rPr lang="en-US" dirty="0">
                <a:hlinkClick r:id="rId2"/>
              </a:rPr>
              <a:t>https://physionet.org/pn6/capslpdb/. [Accessed: 24-May-2017].</a:t>
            </a:r>
          </a:p>
          <a:p>
            <a:r>
              <a:rPr lang="en-US" dirty="0"/>
              <a:t>[31]M. G. </a:t>
            </a:r>
            <a:r>
              <a:rPr lang="en-US" dirty="0" err="1"/>
              <a:t>Terzano</a:t>
            </a:r>
            <a:r>
              <a:rPr lang="en-US" dirty="0"/>
              <a:t>, D. </a:t>
            </a:r>
            <a:r>
              <a:rPr lang="en-US" dirty="0" err="1"/>
              <a:t>Mancia</a:t>
            </a:r>
            <a:r>
              <a:rPr lang="en-US" dirty="0"/>
              <a:t>, M. R. </a:t>
            </a:r>
            <a:r>
              <a:rPr lang="en-US" dirty="0" err="1"/>
              <a:t>Salati</a:t>
            </a:r>
            <a:r>
              <a:rPr lang="en-US" dirty="0"/>
              <a:t>, G. </a:t>
            </a:r>
            <a:r>
              <a:rPr lang="en-US" dirty="0" err="1"/>
              <a:t>Costani</a:t>
            </a:r>
            <a:r>
              <a:rPr lang="en-US" dirty="0"/>
              <a:t>, A. </a:t>
            </a:r>
            <a:r>
              <a:rPr lang="en-US" dirty="0" err="1"/>
              <a:t>Decembrino</a:t>
            </a:r>
            <a:r>
              <a:rPr lang="en-US" dirty="0"/>
              <a:t>, and L. </a:t>
            </a:r>
            <a:r>
              <a:rPr lang="en-US" dirty="0" err="1"/>
              <a:t>Parrino</a:t>
            </a:r>
            <a:r>
              <a:rPr lang="en-US" dirty="0"/>
              <a:t>, “The Cyclic Alternating Pattern as a Physiologic Component of Normal NREM Sleep,” Sleep, vol. 8, no. 2, pp. 137–145, Jun. 1985.</a:t>
            </a:r>
          </a:p>
          <a:p>
            <a:r>
              <a:rPr lang="en-US" dirty="0"/>
              <a:t>[32]P. S. Addison, The Illustrated Wavelet Transform Handbook: Introductory Theory and Applications in Science, Engineering, Medicine and Finance, Second Edition. CRC Press, 2017.</a:t>
            </a:r>
          </a:p>
          <a:p>
            <a:r>
              <a:rPr lang="en-US" dirty="0"/>
              <a:t>[33]“The Sleep-EDF Database [Expanded].” [Online]. Available: </a:t>
            </a:r>
            <a:r>
              <a:rPr lang="en-US" dirty="0">
                <a:hlinkClick r:id="rId3"/>
              </a:rPr>
              <a:t>https://www.physionet.org/physiobank/database/sleep-edfx/. [Accessed: 24-May-2017].</a:t>
            </a:r>
          </a:p>
          <a:p>
            <a:r>
              <a:rPr lang="en-US" dirty="0"/>
              <a:t>[34]“Time-frequency Signal Analysis with Applications.” [Online]. Available: </a:t>
            </a:r>
            <a:r>
              <a:rPr lang="en-US" dirty="0">
                <a:hlinkClick r:id="rId4"/>
              </a:rPr>
              <a:t>http://eds.b.ebscohost.com.ezproxy.mtsu.edu/eds/ebookviewer/ebook/bmxlYmtfXzc1MzU4OF9fQU41?sid=8234de8b-f2a6-417d-93de-597fe37750c7@sessionmgr102&amp;vid=6&amp;format=EB&amp;rid=8. [Accessed: 21-Jun-2017].</a:t>
            </a:r>
          </a:p>
          <a:p>
            <a:r>
              <a:rPr lang="en-US" dirty="0"/>
              <a:t>[35]D. </a:t>
            </a:r>
            <a:r>
              <a:rPr lang="en-US" dirty="0" err="1"/>
              <a:t>Álvarez</a:t>
            </a:r>
            <a:r>
              <a:rPr lang="en-US" dirty="0"/>
              <a:t> et al., “Usefulness of Artificial Neural Networks in the Diagnosis and Treatment of Sleep Apnea-Hypopnea Syndrome,” 2017.</a:t>
            </a:r>
          </a:p>
          <a:p>
            <a:r>
              <a:rPr lang="en-US" dirty="0"/>
              <a:t>[36]J. R. </a:t>
            </a:r>
            <a:r>
              <a:rPr lang="en-US" dirty="0" err="1"/>
              <a:t>Shambroom</a:t>
            </a:r>
            <a:r>
              <a:rPr lang="en-US" dirty="0"/>
              <a:t>, S. E. </a:t>
            </a:r>
            <a:r>
              <a:rPr lang="en-US" dirty="0" err="1"/>
              <a:t>Fábregas</a:t>
            </a:r>
            <a:r>
              <a:rPr lang="en-US" dirty="0"/>
              <a:t>, and J. Johnstone, “Validation of an automated wireless system to monitor sleep in healthy adults,” Journal of Sleep Research, vol. 21, no. 2, pp. 221–230, Apr. 2012.</a:t>
            </a:r>
          </a:p>
          <a:p>
            <a:r>
              <a:rPr lang="en-US" dirty="0"/>
              <a:t>[37]N. </a:t>
            </a:r>
            <a:r>
              <a:rPr lang="en-US" dirty="0" err="1"/>
              <a:t>Crasto</a:t>
            </a:r>
            <a:r>
              <a:rPr lang="en-US" dirty="0"/>
              <a:t> and R. </a:t>
            </a:r>
            <a:r>
              <a:rPr lang="en-US" dirty="0" err="1"/>
              <a:t>Upadhyay</a:t>
            </a:r>
            <a:r>
              <a:rPr lang="en-US" dirty="0"/>
              <a:t>, “Wavelet Decomposition Based Automatic Sleep Stage Classification Using EEG,” in Bioinformatics and Biomedical Engineering, 2017, pp. 508–516.</a:t>
            </a:r>
          </a:p>
          <a:p>
            <a:r>
              <a:rPr lang="en-US" dirty="0"/>
              <a:t>[38]L. </a:t>
            </a:r>
            <a:r>
              <a:rPr lang="en-US" dirty="0" err="1"/>
              <a:t>Debnath</a:t>
            </a:r>
            <a:r>
              <a:rPr lang="en-US" dirty="0"/>
              <a:t> and F. Shah, Wavelet Transforms and Their Applications. Springer, 2014.</a:t>
            </a:r>
          </a:p>
          <a:p>
            <a:endParaRPr lang="en-US" dirty="0"/>
          </a:p>
        </p:txBody>
      </p:sp>
    </p:spTree>
    <p:extLst>
      <p:ext uri="{BB962C8B-B14F-4D97-AF65-F5344CB8AC3E}">
        <p14:creationId xmlns:p14="http://schemas.microsoft.com/office/powerpoint/2010/main" val="298976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Home Study?</a:t>
            </a:r>
          </a:p>
        </p:txBody>
      </p:sp>
      <p:sp>
        <p:nvSpPr>
          <p:cNvPr id="3" name="Content Placeholder 2"/>
          <p:cNvSpPr>
            <a:spLocks noGrp="1"/>
          </p:cNvSpPr>
          <p:nvPr>
            <p:ph idx="1"/>
          </p:nvPr>
        </p:nvSpPr>
        <p:spPr/>
        <p:txBody>
          <a:bodyPr/>
          <a:lstStyle/>
          <a:p>
            <a:r>
              <a:rPr lang="en-US" dirty="0"/>
              <a:t>Typically for sleep apnea </a:t>
            </a:r>
          </a:p>
          <a:p>
            <a:r>
              <a:rPr lang="en-US" dirty="0"/>
              <a:t>(HSAT) Home Sleep Apnea Testing </a:t>
            </a:r>
          </a:p>
          <a:p>
            <a:r>
              <a:rPr lang="en-US" dirty="0"/>
              <a:t>Sleep staging required for some</a:t>
            </a:r>
          </a:p>
          <a:p>
            <a:r>
              <a:rPr lang="en-US" dirty="0"/>
              <a:t>Much fewer parameters and equipment</a:t>
            </a:r>
          </a:p>
          <a:p>
            <a:endParaRPr lang="en-US" dirty="0"/>
          </a:p>
        </p:txBody>
      </p:sp>
    </p:spTree>
    <p:extLst>
      <p:ext uri="{BB962C8B-B14F-4D97-AF65-F5344CB8AC3E}">
        <p14:creationId xmlns:p14="http://schemas.microsoft.com/office/powerpoint/2010/main" val="206364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Automated Sleep Staging</a:t>
            </a:r>
          </a:p>
        </p:txBody>
      </p:sp>
      <p:sp>
        <p:nvSpPr>
          <p:cNvPr id="3" name="Content Placeholder 2"/>
          <p:cNvSpPr>
            <a:spLocks noGrp="1"/>
          </p:cNvSpPr>
          <p:nvPr>
            <p:ph idx="1"/>
          </p:nvPr>
        </p:nvSpPr>
        <p:spPr/>
        <p:txBody>
          <a:bodyPr/>
          <a:lstStyle/>
          <a:p>
            <a:r>
              <a:rPr lang="en-US" dirty="0"/>
              <a:t>Manual Sleep Staging Requires Tech</a:t>
            </a:r>
          </a:p>
          <a:p>
            <a:r>
              <a:rPr lang="en-US" dirty="0"/>
              <a:t>Scoring Guides from AASM</a:t>
            </a:r>
          </a:p>
          <a:p>
            <a:r>
              <a:rPr lang="en-US" dirty="0"/>
              <a:t>Some use many parameters</a:t>
            </a:r>
          </a:p>
          <a:p>
            <a:r>
              <a:rPr lang="en-US" dirty="0"/>
              <a:t>Some use very few parameters</a:t>
            </a:r>
          </a:p>
        </p:txBody>
      </p:sp>
    </p:spTree>
    <p:extLst>
      <p:ext uri="{BB962C8B-B14F-4D97-AF65-F5344CB8AC3E}">
        <p14:creationId xmlns:p14="http://schemas.microsoft.com/office/powerpoint/2010/main" val="197419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normAutofit/>
          </a:bodyPr>
          <a:lstStyle/>
          <a:p>
            <a:r>
              <a:rPr lang="en-US" dirty="0"/>
              <a:t>Background</a:t>
            </a:r>
          </a:p>
          <a:p>
            <a:pPr lvl="1"/>
            <a:r>
              <a:rPr lang="en-US" dirty="0"/>
              <a:t>The Single Channel EEG</a:t>
            </a:r>
          </a:p>
          <a:p>
            <a:pPr lvl="1"/>
            <a:r>
              <a:rPr lang="en-US" dirty="0"/>
              <a:t>Signal Processing</a:t>
            </a:r>
          </a:p>
          <a:p>
            <a:pPr lvl="1"/>
            <a:r>
              <a:rPr lang="en-US" dirty="0"/>
              <a:t>Classification</a:t>
            </a:r>
          </a:p>
          <a:p>
            <a:r>
              <a:rPr lang="en-US" dirty="0"/>
              <a:t>Methods and Results</a:t>
            </a:r>
          </a:p>
          <a:p>
            <a:r>
              <a:rPr lang="en-US" dirty="0"/>
              <a:t>Conclusion and Future</a:t>
            </a:r>
          </a:p>
        </p:txBody>
      </p:sp>
    </p:spTree>
    <p:extLst>
      <p:ext uri="{BB962C8B-B14F-4D97-AF65-F5344CB8AC3E}">
        <p14:creationId xmlns:p14="http://schemas.microsoft.com/office/powerpoint/2010/main" val="87436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039100" y="274637"/>
            <a:ext cx="4404360" cy="5143183"/>
          </a:xfrm>
          <a:prstGeom prst="rect">
            <a:avLst/>
          </a:prstGeom>
        </p:spPr>
        <p:txBody>
          <a:bodyPr vert="horz" lIns="91440" tIns="45720" rIns="91440" bIns="45720" rtlCol="0">
            <a:normAutofit fontScale="85000" lnSpcReduction="20000"/>
          </a:bodyPr>
          <a:lstStyle>
            <a:lvl1pPr marL="0" indent="0" algn="r" defTabSz="1219170" rtl="0" eaLnBrk="1" latinLnBrk="0" hangingPunct="1">
              <a:spcBef>
                <a:spcPct val="20000"/>
              </a:spcBef>
              <a:buFont typeface="Arial" pitchFamily="34" charset="0"/>
              <a:buNone/>
              <a:defRPr sz="2667" kern="1200">
                <a:solidFill>
                  <a:schemeClr val="bg1"/>
                </a:solidFill>
                <a:latin typeface="Microsoft Sans Serif" pitchFamily="34" charset="0"/>
                <a:ea typeface="+mn-ea"/>
                <a:cs typeface="Microsoft Sans Serif" pitchFamily="34" charset="0"/>
              </a:defRPr>
            </a:lvl1pPr>
            <a:lvl2pPr marL="609585" indent="0" algn="ctr" defTabSz="1219170" rtl="0" eaLnBrk="1" latinLnBrk="0" hangingPunct="1">
              <a:spcBef>
                <a:spcPct val="20000"/>
              </a:spcBef>
              <a:buFont typeface="Arial" pitchFamily="34" charset="0"/>
              <a:buNone/>
              <a:defRPr sz="3733" kern="1200">
                <a:solidFill>
                  <a:schemeClr val="tx1">
                    <a:tint val="75000"/>
                  </a:schemeClr>
                </a:solidFill>
                <a:latin typeface="Microsoft Sans Serif" pitchFamily="34" charset="0"/>
                <a:ea typeface="+mn-ea"/>
                <a:cs typeface="Microsoft Sans Serif" pitchFamily="34" charset="0"/>
              </a:defRPr>
            </a:lvl2pPr>
            <a:lvl3pPr marL="1219170" indent="0" algn="ctr" defTabSz="1219170" rtl="0" eaLnBrk="1" latinLnBrk="0" hangingPunct="1">
              <a:spcBef>
                <a:spcPct val="20000"/>
              </a:spcBef>
              <a:buFont typeface="Arial" pitchFamily="34" charset="0"/>
              <a:buNone/>
              <a:defRPr sz="3200" kern="1200">
                <a:solidFill>
                  <a:schemeClr val="tx1">
                    <a:tint val="75000"/>
                  </a:schemeClr>
                </a:solidFill>
                <a:latin typeface="Microsoft Sans Serif" pitchFamily="34" charset="0"/>
                <a:ea typeface="+mn-ea"/>
                <a:cs typeface="Microsoft Sans Serif" pitchFamily="34" charset="0"/>
              </a:defRPr>
            </a:lvl3pPr>
            <a:lvl4pPr marL="1828754"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4pPr>
            <a:lvl5pPr marL="2438339" indent="0" algn="ctr" defTabSz="1219170" rtl="0" eaLnBrk="1" latinLnBrk="0" hangingPunct="1">
              <a:spcBef>
                <a:spcPct val="20000"/>
              </a:spcBef>
              <a:buFont typeface="Arial" pitchFamily="34" charset="0"/>
              <a:buNone/>
              <a:defRPr sz="2667" kern="1200">
                <a:solidFill>
                  <a:schemeClr val="tx1">
                    <a:tint val="75000"/>
                  </a:schemeClr>
                </a:solidFill>
                <a:latin typeface="Microsoft Sans Serif" pitchFamily="34" charset="0"/>
                <a:ea typeface="+mn-ea"/>
                <a:cs typeface="Microsoft Sans Serif"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gn="l"/>
            <a:r>
              <a:rPr lang="en-US" sz="4270" dirty="0">
                <a:solidFill>
                  <a:srgbClr val="FF0000"/>
                </a:solidFill>
              </a:rPr>
              <a:t>Background</a:t>
            </a:r>
          </a:p>
          <a:p>
            <a:pPr lvl="1" algn="l"/>
            <a:r>
              <a:rPr lang="en-US" sz="4270" dirty="0">
                <a:solidFill>
                  <a:srgbClr val="FF0000"/>
                </a:solidFill>
              </a:rPr>
              <a:t>The Single Channel EEG</a:t>
            </a:r>
          </a:p>
          <a:p>
            <a:pPr lvl="1" algn="l"/>
            <a:r>
              <a:rPr lang="en-US" sz="4270" dirty="0">
                <a:solidFill>
                  <a:schemeClr val="bg1"/>
                </a:solidFill>
              </a:rPr>
              <a:t>Signal Processing</a:t>
            </a:r>
          </a:p>
          <a:p>
            <a:pPr lvl="1" algn="l"/>
            <a:r>
              <a:rPr lang="en-US" sz="4270" dirty="0">
                <a:solidFill>
                  <a:schemeClr val="bg1"/>
                </a:solidFill>
              </a:rPr>
              <a:t>Classification</a:t>
            </a:r>
          </a:p>
          <a:p>
            <a:pPr algn="l"/>
            <a:r>
              <a:rPr lang="en-US" sz="4270" dirty="0"/>
              <a:t>Methods and Results</a:t>
            </a:r>
          </a:p>
          <a:p>
            <a:pPr algn="l"/>
            <a:r>
              <a:rPr lang="en-US" sz="4270" dirty="0"/>
              <a:t>Conclusion and Future</a:t>
            </a:r>
          </a:p>
        </p:txBody>
      </p:sp>
    </p:spTree>
    <p:extLst>
      <p:ext uri="{BB962C8B-B14F-4D97-AF65-F5344CB8AC3E}">
        <p14:creationId xmlns:p14="http://schemas.microsoft.com/office/powerpoint/2010/main" val="1828334060"/>
      </p:ext>
    </p:extLst>
  </p:cSld>
  <p:clrMapOvr>
    <a:masterClrMapping/>
  </p:clrMapOvr>
</p:sld>
</file>

<file path=ppt/theme/theme1.xml><?xml version="1.0" encoding="utf-8"?>
<a:theme xmlns:a="http://schemas.openxmlformats.org/drawingml/2006/main" name="96 Slides 16x9">
  <a:themeElements>
    <a:clrScheme name="Office">
      <a:dk1>
        <a:sysClr val="windowText" lastClr="000000"/>
      </a:dk1>
      <a:lt1>
        <a:sysClr val="window" lastClr="FFFFFF"/>
      </a:lt1>
      <a:dk2>
        <a:srgbClr val="1F497D"/>
      </a:dk2>
      <a:lt2>
        <a:srgbClr val="EEECE1"/>
      </a:lt2>
      <a:accent1>
        <a:srgbClr val="1B249F"/>
      </a:accent1>
      <a:accent2>
        <a:srgbClr val="9999CC"/>
      </a:accent2>
      <a:accent3>
        <a:srgbClr val="666699"/>
      </a:accent3>
      <a:accent4>
        <a:srgbClr val="669999"/>
      </a:accent4>
      <a:accent5>
        <a:srgbClr val="336666"/>
      </a:accent5>
      <a:accent6>
        <a:srgbClr val="33669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 Slides 16x9</Template>
  <TotalTime>1415</TotalTime>
  <Words>2364</Words>
  <Application>Microsoft Office PowerPoint</Application>
  <PresentationFormat>Widescreen</PresentationFormat>
  <Paragraphs>462</Paragraphs>
  <Slides>53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Microsoft Sans Serif</vt:lpstr>
      <vt:lpstr>96 Slides 16x9</vt:lpstr>
      <vt:lpstr>REM SLEEP STAGE IDENTIFICATION WITH WAVELET DECOMPOSITION AND ARTIFICIAL NEURAL NETWORK USING A SINGLE CHANNEL EEG </vt:lpstr>
      <vt:lpstr>Why Use Sleep Stages?</vt:lpstr>
      <vt:lpstr>What is an EEG?</vt:lpstr>
      <vt:lpstr>How to Identify Sleep Stages?</vt:lpstr>
      <vt:lpstr>What is a PSG?</vt:lpstr>
      <vt:lpstr>What is a Home Study?</vt:lpstr>
      <vt:lpstr>Automated Sleep Staging</vt:lpstr>
      <vt:lpstr>Presentation Outline</vt:lpstr>
      <vt:lpstr>PowerPoint Presentation</vt:lpstr>
      <vt:lpstr>The EEG</vt:lpstr>
      <vt:lpstr>5 EEG Frequencies</vt:lpstr>
      <vt:lpstr>The 10/20 System</vt:lpstr>
      <vt:lpstr>Brain Lobes/Regions</vt:lpstr>
      <vt:lpstr>EEG Channels</vt:lpstr>
      <vt:lpstr>Markers to Lobes/Channels</vt:lpstr>
      <vt:lpstr>Sleep Stages</vt:lpstr>
      <vt:lpstr>Stages to Markers</vt:lpstr>
      <vt:lpstr>Epochs</vt:lpstr>
      <vt:lpstr>This Study</vt:lpstr>
      <vt:lpstr>PowerPoint Presentation</vt:lpstr>
      <vt:lpstr>Signal Processing</vt:lpstr>
      <vt:lpstr>Fourier</vt:lpstr>
      <vt:lpstr>EEG Waves</vt:lpstr>
      <vt:lpstr>Time-Frequency Analysis</vt:lpstr>
      <vt:lpstr>Wavelet Transforms</vt:lpstr>
      <vt:lpstr>Mother Wavelets</vt:lpstr>
      <vt:lpstr>Wavelet Transform Modifications</vt:lpstr>
      <vt:lpstr>This Study</vt:lpstr>
      <vt:lpstr>PowerPoint Presentation</vt:lpstr>
      <vt:lpstr>Classification</vt:lpstr>
      <vt:lpstr>Classification Algorithms</vt:lpstr>
      <vt:lpstr>Artificial Neural Networks </vt:lpstr>
      <vt:lpstr>Linear Regression</vt:lpstr>
      <vt:lpstr>Gradient Descent</vt:lpstr>
      <vt:lpstr>Linear Regression Nodes</vt:lpstr>
      <vt:lpstr>Sigmoid Function</vt:lpstr>
      <vt:lpstr>Logistic Regression Nodes</vt:lpstr>
      <vt:lpstr>Non-linear Decision Boundary</vt:lpstr>
      <vt:lpstr>SoftMax</vt:lpstr>
      <vt:lpstr>Artificial Neural Network</vt:lpstr>
      <vt:lpstr>PowerPoint Presentation</vt:lpstr>
      <vt:lpstr>Methods</vt:lpstr>
      <vt:lpstr>Dataset</vt:lpstr>
      <vt:lpstr>EDFbrowser</vt:lpstr>
      <vt:lpstr>Epochs.py</vt:lpstr>
      <vt:lpstr>softAnn.py</vt:lpstr>
      <vt:lpstr>Results: Train</vt:lpstr>
      <vt:lpstr>Results: Predict</vt:lpstr>
      <vt:lpstr>PowerPoint Presentation</vt:lpstr>
      <vt:lpstr>Conclusion</vt:lpstr>
      <vt:lpstr>Future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 SLEEP STAGE IDENTIFICATION WITH WAVELET DECOMPOSITION AND ARTIFICIAL NEURAL NETWORK USING A SINGLE CHANNEL EEG </dc:title>
  <dc:creator>Gabriel Toban</dc:creator>
  <cp:lastModifiedBy>Gabriel Toban</cp:lastModifiedBy>
  <cp:revision>39</cp:revision>
  <cp:lastPrinted>2017-08-14T02:59:56Z</cp:lastPrinted>
  <dcterms:created xsi:type="dcterms:W3CDTF">2017-08-13T21:08:51Z</dcterms:created>
  <dcterms:modified xsi:type="dcterms:W3CDTF">2017-08-15T22:20:18Z</dcterms:modified>
</cp:coreProperties>
</file>