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01BA-97FE-44A6-A764-D1080FB4BCF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C41E-EC9C-4F60-8E5C-F8A00335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CD8A-628E-4D63-9A56-58E7B73D0D8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BF6D-312B-428B-8A17-5F53BC5B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Modeling for the Erythropoietin Receptor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2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6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Parameter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05983"/>
          </a:xfrm>
        </p:spPr>
        <p:txBody>
          <a:bodyPr/>
          <a:lstStyle/>
          <a:p>
            <a:r>
              <a:rPr lang="en-US" dirty="0"/>
              <a:t>Becker </a:t>
            </a:r>
            <a:r>
              <a:rPr lang="en-US" i="1" dirty="0"/>
              <a:t>et al.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5983"/>
          </a:xfrm>
        </p:spPr>
        <p:txBody>
          <a:bodyPr/>
          <a:lstStyle/>
          <a:p>
            <a:r>
              <a:rPr lang="en-US" dirty="0"/>
              <a:t>Toban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5" y="2187146"/>
            <a:ext cx="5497660" cy="439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87145"/>
            <a:ext cx="591444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6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Parameter Results Consequence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05983"/>
          </a:xfrm>
        </p:spPr>
        <p:txBody>
          <a:bodyPr/>
          <a:lstStyle/>
          <a:p>
            <a:r>
              <a:rPr lang="en-US" dirty="0"/>
              <a:t>Becker </a:t>
            </a:r>
            <a:r>
              <a:rPr lang="en-US" i="1" dirty="0"/>
              <a:t>et al.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5983"/>
          </a:xfrm>
        </p:spPr>
        <p:txBody>
          <a:bodyPr/>
          <a:lstStyle/>
          <a:p>
            <a:r>
              <a:rPr lang="en-US" dirty="0"/>
              <a:t>Toban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9788" y="998806"/>
            <a:ext cx="10515600" cy="6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Ligand Induced vs Ligand Independent </a:t>
            </a:r>
          </a:p>
          <a:p>
            <a:pPr algn="ctr"/>
            <a:r>
              <a:rPr lang="en-US" sz="3600" dirty="0">
                <a:latin typeface="+mn-lt"/>
              </a:rPr>
              <a:t>Endocytosis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8" y="2434281"/>
            <a:ext cx="515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kt</a:t>
            </a:r>
            <a:r>
              <a:rPr lang="en-US" dirty="0"/>
              <a:t> (ligand independent) = 0.033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</a:t>
            </a:r>
            <a:r>
              <a:rPr lang="en-US" dirty="0"/>
              <a:t> (ligand induced)         = 0.075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</a:t>
            </a:r>
            <a:r>
              <a:rPr lang="en-US" dirty="0"/>
              <a:t>/</a:t>
            </a:r>
            <a:r>
              <a:rPr lang="en-US" dirty="0" err="1"/>
              <a:t>kt</a:t>
            </a:r>
            <a:r>
              <a:rPr lang="en-US" dirty="0"/>
              <a:t>                       =</a:t>
            </a:r>
            <a:r>
              <a:rPr lang="en-US" dirty="0" err="1"/>
              <a:t>aprox</a:t>
            </a:r>
            <a:r>
              <a:rPr lang="en-US" dirty="0"/>
              <a:t>  2</a:t>
            </a:r>
          </a:p>
          <a:p>
            <a:endParaRPr lang="en-US" dirty="0"/>
          </a:p>
          <a:p>
            <a:r>
              <a:rPr lang="en-US" dirty="0" err="1"/>
              <a:t>Epo</a:t>
            </a:r>
            <a:r>
              <a:rPr lang="en-US" dirty="0"/>
              <a:t> binding increases endocytosis. Although there is an increase in endocytosis, it is not as big an increase as current theory suggest.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7575" y="2434281"/>
            <a:ext cx="515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kt</a:t>
            </a:r>
            <a:r>
              <a:rPr lang="en-US" dirty="0"/>
              <a:t> (ligand independent) = 197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</a:t>
            </a:r>
            <a:r>
              <a:rPr lang="en-US" dirty="0"/>
              <a:t> (ligand induced)         = 230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</a:t>
            </a:r>
            <a:r>
              <a:rPr lang="en-US" dirty="0"/>
              <a:t>/</a:t>
            </a:r>
            <a:r>
              <a:rPr lang="en-US" dirty="0" err="1"/>
              <a:t>kt</a:t>
            </a:r>
            <a:r>
              <a:rPr lang="en-US" dirty="0"/>
              <a:t>                       =</a:t>
            </a:r>
            <a:r>
              <a:rPr lang="en-US" dirty="0" err="1"/>
              <a:t>aprox</a:t>
            </a:r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 err="1"/>
              <a:t>Epo</a:t>
            </a:r>
            <a:r>
              <a:rPr lang="en-US" dirty="0"/>
              <a:t> binding causes practically no increase in endocytosis. This implies ligand independent endocytosis is significantly underestimated with current theory.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88" y="5359733"/>
            <a:ext cx="103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Ligand independent endocytosis is more prevalent than originally thought.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762" y="4742605"/>
            <a:ext cx="10515600" cy="6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latin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750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6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Sensitivity 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7" y="1681163"/>
            <a:ext cx="5153050" cy="50598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87146"/>
            <a:ext cx="3407883" cy="411518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2837" y="1681163"/>
            <a:ext cx="5153050" cy="50598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2837" y="2363520"/>
            <a:ext cx="5153050" cy="4136134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The amount of </a:t>
            </a:r>
            <a:r>
              <a:rPr lang="en-US" b="0" dirty="0" err="1"/>
              <a:t>Epo-EpoR</a:t>
            </a:r>
            <a:r>
              <a:rPr lang="en-US" b="0" dirty="0"/>
              <a:t> that is degraded plays the most important role, but the amount of </a:t>
            </a:r>
            <a:r>
              <a:rPr lang="en-US" b="0" dirty="0" err="1"/>
              <a:t>Epo</a:t>
            </a:r>
            <a:r>
              <a:rPr lang="en-US" b="0" dirty="0"/>
              <a:t> to start with is second. This implies that the cells do have significant reactions to the amount of </a:t>
            </a:r>
            <a:r>
              <a:rPr lang="en-US" b="0" dirty="0" err="1"/>
              <a:t>Epo</a:t>
            </a:r>
            <a:r>
              <a:rPr lang="en-US" b="0" dirty="0"/>
              <a:t> and the amount of Ep-</a:t>
            </a:r>
            <a:r>
              <a:rPr lang="en-US" b="0" dirty="0" err="1"/>
              <a:t>EpoR</a:t>
            </a:r>
            <a:r>
              <a:rPr lang="en-US" b="0" dirty="0"/>
              <a:t> the cell degrades may be the cause of that reaction. </a:t>
            </a:r>
          </a:p>
          <a:p>
            <a:r>
              <a:rPr lang="en-US" b="0" dirty="0"/>
              <a:t>Ligand independent endocytosis is the next most sensitive parameter. Showing it’s significance above ligand dependent endocytosis as previously concluded from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380801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6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References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344783"/>
            <a:ext cx="10515600" cy="50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1223888"/>
            <a:ext cx="10818055" cy="5345723"/>
          </a:xfrm>
        </p:spPr>
      </p:pic>
      <p:sp>
        <p:nvSpPr>
          <p:cNvPr id="6" name="TextBox 5"/>
          <p:cNvSpPr txBox="1"/>
          <p:nvPr/>
        </p:nvSpPr>
        <p:spPr>
          <a:xfrm>
            <a:off x="1814732" y="393895"/>
            <a:ext cx="85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Core Model</a:t>
            </a:r>
          </a:p>
        </p:txBody>
      </p:sp>
    </p:spTree>
    <p:extLst>
      <p:ext uri="{BB962C8B-B14F-4D97-AF65-F5344CB8AC3E}">
        <p14:creationId xmlns:p14="http://schemas.microsoft.com/office/powerpoint/2010/main" val="240142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" r="1438"/>
          <a:stretch>
            <a:fillRect/>
          </a:stretch>
        </p:blipFill>
        <p:spPr>
          <a:xfrm>
            <a:off x="514350" y="1153551"/>
            <a:ext cx="10841038" cy="5171048"/>
          </a:xfrm>
        </p:spPr>
      </p:pic>
      <p:sp>
        <p:nvSpPr>
          <p:cNvPr id="10" name="TextBox 9"/>
          <p:cNvSpPr txBox="1"/>
          <p:nvPr/>
        </p:nvSpPr>
        <p:spPr>
          <a:xfrm>
            <a:off x="1814732" y="393895"/>
            <a:ext cx="85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Core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48363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1477107"/>
            <a:ext cx="10381957" cy="47340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0664" y="379827"/>
            <a:ext cx="85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19882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Auxiliary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5416"/>
            <a:ext cx="10418805" cy="50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PottersWheel</a:t>
            </a:r>
            <a:endParaRPr lang="en-US" dirty="0"/>
          </a:p>
          <a:p>
            <a:r>
              <a:rPr lang="en-US" dirty="0"/>
              <a:t>Trust Region Optimization</a:t>
            </a:r>
          </a:p>
          <a:p>
            <a:pPr lvl="1"/>
            <a:r>
              <a:rPr lang="en-US" dirty="0"/>
              <a:t>Chi Squared </a:t>
            </a:r>
            <a:r>
              <a:rPr lang="en-US" dirty="0" err="1"/>
              <a:t>Tol</a:t>
            </a:r>
            <a:r>
              <a:rPr lang="en-US" dirty="0"/>
              <a:t> 10e-7</a:t>
            </a:r>
          </a:p>
          <a:p>
            <a:pPr lvl="1"/>
            <a:r>
              <a:rPr lang="en-US" dirty="0"/>
              <a:t>Fit parameter </a:t>
            </a:r>
            <a:r>
              <a:rPr lang="en-US" dirty="0" err="1"/>
              <a:t>Tol</a:t>
            </a:r>
            <a:r>
              <a:rPr lang="en-US" dirty="0"/>
              <a:t> 10e-7</a:t>
            </a:r>
          </a:p>
          <a:p>
            <a:pPr lvl="1"/>
            <a:r>
              <a:rPr lang="en-US" dirty="0"/>
              <a:t>200 iterations</a:t>
            </a:r>
          </a:p>
          <a:p>
            <a:r>
              <a:rPr lang="en-US" dirty="0"/>
              <a:t>Control Coefficients (Sensitivity)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 2.7</a:t>
            </a:r>
          </a:p>
          <a:p>
            <a:r>
              <a:rPr lang="en-US" dirty="0"/>
              <a:t>Emcee MCMC Hammer</a:t>
            </a:r>
          </a:p>
          <a:p>
            <a:pPr lvl="1"/>
            <a:r>
              <a:rPr lang="en-US" dirty="0"/>
              <a:t>36 Chains</a:t>
            </a:r>
          </a:p>
          <a:p>
            <a:pPr lvl="1"/>
            <a:r>
              <a:rPr lang="en-US" dirty="0"/>
              <a:t>3000 Steps</a:t>
            </a:r>
          </a:p>
          <a:p>
            <a:pPr lvl="1"/>
            <a:r>
              <a:rPr lang="en-US" dirty="0"/>
              <a:t>500 burn in</a:t>
            </a:r>
          </a:p>
          <a:p>
            <a:r>
              <a:rPr lang="en-US" dirty="0" err="1"/>
              <a:t>Sobol</a:t>
            </a:r>
            <a:r>
              <a:rPr lang="en-US" dirty="0"/>
              <a:t> (Sensitivity)</a:t>
            </a:r>
          </a:p>
          <a:p>
            <a:pPr lvl="1"/>
            <a:r>
              <a:rPr lang="en-US" dirty="0"/>
              <a:t>N = 3000</a:t>
            </a:r>
          </a:p>
          <a:p>
            <a:pPr lvl="1"/>
            <a:r>
              <a:rPr lang="en-US" dirty="0"/>
              <a:t>Steps = 300</a:t>
            </a:r>
          </a:p>
          <a:p>
            <a:pPr lvl="1"/>
            <a:r>
              <a:rPr lang="en-US" dirty="0" err="1"/>
              <a:t>Params</a:t>
            </a:r>
            <a:r>
              <a:rPr lang="en-US" dirty="0"/>
              <a:t> = 10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38200" y="1285104"/>
            <a:ext cx="5181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Becker </a:t>
            </a:r>
            <a:r>
              <a:rPr lang="en-US" sz="2200" b="1" i="1" dirty="0"/>
              <a:t>et al.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096000" y="1285104"/>
            <a:ext cx="5181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Toban (Me)</a:t>
            </a:r>
          </a:p>
        </p:txBody>
      </p:sp>
    </p:spTree>
    <p:extLst>
      <p:ext uri="{BB962C8B-B14F-4D97-AF65-F5344CB8AC3E}">
        <p14:creationId xmlns:p14="http://schemas.microsoft.com/office/powerpoint/2010/main" val="263044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+mn-lt"/>
              </a:rPr>
              <a:t>Epo</a:t>
            </a:r>
            <a:r>
              <a:rPr lang="en-US" sz="3600" b="1" dirty="0">
                <a:latin typeface="+mn-lt"/>
              </a:rPr>
              <a:t> Observed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824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Becker </a:t>
            </a:r>
            <a:r>
              <a:rPr lang="en-US" i="1" dirty="0"/>
              <a:t>et al.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24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Toban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62431"/>
            <a:ext cx="5133677" cy="3717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71" y="2063578"/>
            <a:ext cx="5626845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36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+mn-lt"/>
              </a:rPr>
              <a:t>SAv</a:t>
            </a:r>
            <a:r>
              <a:rPr lang="en-US" sz="3600" b="1" dirty="0">
                <a:latin typeface="+mn-lt"/>
              </a:rPr>
              <a:t> Observed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05983"/>
          </a:xfrm>
        </p:spPr>
        <p:txBody>
          <a:bodyPr/>
          <a:lstStyle/>
          <a:p>
            <a:r>
              <a:rPr lang="en-US" dirty="0"/>
              <a:t>Becker </a:t>
            </a:r>
            <a:r>
              <a:rPr lang="en-US" i="1" dirty="0"/>
              <a:t>et al.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5983"/>
          </a:xfrm>
        </p:spPr>
        <p:txBody>
          <a:bodyPr/>
          <a:lstStyle/>
          <a:p>
            <a:r>
              <a:rPr lang="en-US" dirty="0"/>
              <a:t>Toban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35000"/>
            <a:ext cx="5332412" cy="4270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35000"/>
            <a:ext cx="5891027" cy="32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593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Initial Values and Parameter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1842"/>
          </a:xfrm>
        </p:spPr>
        <p:txBody>
          <a:bodyPr/>
          <a:lstStyle/>
          <a:p>
            <a:r>
              <a:rPr lang="en-US" dirty="0"/>
              <a:t>Initial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EpoR</a:t>
            </a:r>
            <a:r>
              <a:rPr lang="en-US" dirty="0"/>
              <a:t>: </a:t>
            </a:r>
            <a:r>
              <a:rPr lang="en-US" dirty="0" err="1"/>
              <a:t>Bmax</a:t>
            </a:r>
            <a:endParaRPr lang="en-US" dirty="0"/>
          </a:p>
          <a:p>
            <a:r>
              <a:rPr lang="en-US" dirty="0" err="1"/>
              <a:t>SAvR</a:t>
            </a:r>
            <a:r>
              <a:rPr lang="en-US" dirty="0"/>
              <a:t>: </a:t>
            </a:r>
            <a:r>
              <a:rPr lang="en-US" dirty="0" err="1"/>
              <a:t>Bmax_SAv</a:t>
            </a:r>
            <a:endParaRPr lang="en-US" dirty="0"/>
          </a:p>
          <a:p>
            <a:r>
              <a:rPr lang="en-US" dirty="0" err="1"/>
              <a:t>Epo</a:t>
            </a:r>
            <a:r>
              <a:rPr lang="en-US" dirty="0"/>
              <a:t>: within 10% of 230.19 *</a:t>
            </a:r>
          </a:p>
          <a:p>
            <a:r>
              <a:rPr lang="en-US" dirty="0" err="1"/>
              <a:t>SAv</a:t>
            </a:r>
            <a:r>
              <a:rPr lang="en-US" dirty="0"/>
              <a:t>: within 10% of 999.293 *</a:t>
            </a:r>
          </a:p>
          <a:p>
            <a:r>
              <a:rPr lang="en-US" dirty="0"/>
              <a:t>All others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1842"/>
          </a:xfrm>
        </p:spPr>
        <p:txBody>
          <a:bodyPr/>
          <a:lstStyle/>
          <a:p>
            <a:r>
              <a:rPr lang="en-US" dirty="0"/>
              <a:t>Parameter Ranges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m: 0 &lt; m &lt;= 1</a:t>
            </a:r>
            <a:endParaRPr lang="en-US" dirty="0"/>
          </a:p>
          <a:p>
            <a:r>
              <a:rPr lang="en-US" dirty="0"/>
              <a:t>10e-7 &lt; p &lt; 10e3</a:t>
            </a:r>
          </a:p>
        </p:txBody>
      </p:sp>
    </p:spTree>
    <p:extLst>
      <p:ext uri="{BB962C8B-B14F-4D97-AF65-F5344CB8AC3E}">
        <p14:creationId xmlns:p14="http://schemas.microsoft.com/office/powerpoint/2010/main" val="281179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Math Modeling for the Erythropoietin Receptor</vt:lpstr>
      <vt:lpstr>PowerPoint Presentation</vt:lpstr>
      <vt:lpstr>PowerPoint Presentation</vt:lpstr>
      <vt:lpstr>PowerPoint Presentation</vt:lpstr>
      <vt:lpstr>Auxiliary Model</vt:lpstr>
      <vt:lpstr>Methods</vt:lpstr>
      <vt:lpstr>Epo Observed</vt:lpstr>
      <vt:lpstr>SAv Observed</vt:lpstr>
      <vt:lpstr>Initial Values and Parameter Ranges</vt:lpstr>
      <vt:lpstr>Parameter Results</vt:lpstr>
      <vt:lpstr>Parameter Results Consequence</vt:lpstr>
      <vt:lpstr>Sensitivity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Modeling for the Erythropoietin Receptor</dc:title>
  <dc:creator>Gabriel Toban</dc:creator>
  <cp:lastModifiedBy>Gabriel Toban</cp:lastModifiedBy>
  <cp:revision>14</cp:revision>
  <dcterms:created xsi:type="dcterms:W3CDTF">2017-05-04T11:27:31Z</dcterms:created>
  <dcterms:modified xsi:type="dcterms:W3CDTF">2017-05-04T14:38:20Z</dcterms:modified>
</cp:coreProperties>
</file>