
<file path=[Content_Types].xml><?xml version="1.0" encoding="utf-8"?>
<Types xmlns="http://schemas.openxmlformats.org/package/2006/content-types">
  <Default Extension="png" ContentType="image/png"/>
  <Default Extension="sv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8" r:id="rId16"/>
    <p:sldId id="270" r:id="rId17"/>
    <p:sldId id="275" r:id="rId18"/>
    <p:sldId id="272" r:id="rId19"/>
    <p:sldId id="273" r:id="rId20"/>
    <p:sldId id="276" r:id="rId21"/>
    <p:sldId id="277"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94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B5904D-78C3-456F-87C4-10DE3E2DB178}"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373869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5904D-78C3-456F-87C4-10DE3E2DB178}"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185725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5904D-78C3-456F-87C4-10DE3E2DB178}"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297663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5904D-78C3-456F-87C4-10DE3E2DB178}"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297855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B5904D-78C3-456F-87C4-10DE3E2DB178}"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48958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5904D-78C3-456F-87C4-10DE3E2DB178}"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336529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5904D-78C3-456F-87C4-10DE3E2DB178}" type="datetimeFigureOut">
              <a:rPr lang="en-US" smtClean="0"/>
              <a:t>11/25/2013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125858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5904D-78C3-456F-87C4-10DE3E2DB178}" type="datetimeFigureOut">
              <a:rPr lang="en-US" smtClean="0"/>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35312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5904D-78C3-456F-87C4-10DE3E2DB178}" type="datetimeFigureOut">
              <a:rPr lang="en-US" smtClean="0"/>
              <a:t>11/25/2013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205642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5904D-78C3-456F-87C4-10DE3E2DB178}"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3185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5904D-78C3-456F-87C4-10DE3E2DB178}"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984A3-39EC-4633-9C2E-2A364B4134EE}" type="slidenum">
              <a:rPr lang="en-US" smtClean="0"/>
              <a:t>‹#›</a:t>
            </a:fld>
            <a:endParaRPr lang="en-US"/>
          </a:p>
        </p:txBody>
      </p:sp>
    </p:spTree>
    <p:extLst>
      <p:ext uri="{BB962C8B-B14F-4D97-AF65-F5344CB8AC3E}">
        <p14:creationId xmlns:p14="http://schemas.microsoft.com/office/powerpoint/2010/main" val="1206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5904D-78C3-456F-87C4-10DE3E2DB178}" type="datetimeFigureOut">
              <a:rPr lang="en-US" smtClean="0"/>
              <a:t>11/25/2013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984A3-39EC-4633-9C2E-2A364B4134EE}" type="slidenum">
              <a:rPr lang="en-US" smtClean="0"/>
              <a:t>‹#›</a:t>
            </a:fld>
            <a:endParaRPr lang="en-US"/>
          </a:p>
        </p:txBody>
      </p:sp>
    </p:spTree>
    <p:extLst>
      <p:ext uri="{BB962C8B-B14F-4D97-AF65-F5344CB8AC3E}">
        <p14:creationId xmlns:p14="http://schemas.microsoft.com/office/powerpoint/2010/main" val="3826660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kieranhealy.org/blog/archives/2013/06/09/using-metadata-to-find-paul-reve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Analysis</a:t>
            </a:r>
            <a:endParaRPr lang="en-US" dirty="0"/>
          </a:p>
        </p:txBody>
      </p:sp>
      <p:sp>
        <p:nvSpPr>
          <p:cNvPr id="3" name="Subtitle 2"/>
          <p:cNvSpPr>
            <a:spLocks noGrp="1"/>
          </p:cNvSpPr>
          <p:nvPr>
            <p:ph type="subTitle" idx="1"/>
          </p:nvPr>
        </p:nvSpPr>
        <p:spPr>
          <a:xfrm>
            <a:off x="1371600" y="3886200"/>
            <a:ext cx="6400800" cy="1219200"/>
          </a:xfrm>
        </p:spPr>
        <p:txBody>
          <a:bodyPr/>
          <a:lstStyle/>
          <a:p>
            <a:r>
              <a:rPr lang="en-US" dirty="0" smtClean="0"/>
              <a:t>Adam Duncan</a:t>
            </a:r>
            <a:br>
              <a:rPr lang="en-US" dirty="0" smtClean="0"/>
            </a:br>
            <a:r>
              <a:rPr lang="en-US" dirty="0" smtClean="0"/>
              <a:t>Cambridge Associates</a:t>
            </a:r>
            <a:endParaRPr lang="en-US" dirty="0"/>
          </a:p>
        </p:txBody>
      </p:sp>
    </p:spTree>
    <p:extLst>
      <p:ext uri="{BB962C8B-B14F-4D97-AF65-F5344CB8AC3E}">
        <p14:creationId xmlns:p14="http://schemas.microsoft.com/office/powerpoint/2010/main" val="356925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Vertices – These are the nodes of the network graph. Nodes are the ‘things’ in the graphs: people, guilds, etc.</a:t>
            </a:r>
          </a:p>
          <a:p>
            <a:endParaRPr lang="en-US" dirty="0"/>
          </a:p>
          <a:p>
            <a:r>
              <a:rPr lang="en-US" dirty="0" smtClean="0"/>
              <a:t>Edges – These are the connecting lines between any two vertices.</a:t>
            </a:r>
          </a:p>
          <a:p>
            <a:endParaRPr lang="en-US" dirty="0"/>
          </a:p>
          <a:p>
            <a:r>
              <a:rPr lang="en-US" dirty="0" smtClean="0"/>
              <a:t>Note that we can assign variables to any of the attributes of Vertices and Edges. For example, we might want to size the vertices proportional to some third variable of interest. </a:t>
            </a:r>
            <a:endParaRPr lang="en-US" dirty="0"/>
          </a:p>
        </p:txBody>
      </p:sp>
    </p:spTree>
    <p:extLst>
      <p:ext uri="{BB962C8B-B14F-4D97-AF65-F5344CB8AC3E}">
        <p14:creationId xmlns:p14="http://schemas.microsoft.com/office/powerpoint/2010/main" val="314493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Guilds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519" y="1219200"/>
            <a:ext cx="4975698" cy="4975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861376" y="5637311"/>
            <a:ext cx="1685205" cy="307777"/>
          </a:xfrm>
          <a:prstGeom prst="rect">
            <a:avLst/>
          </a:prstGeom>
          <a:noFill/>
        </p:spPr>
        <p:txBody>
          <a:bodyPr wrap="none" rtlCol="0">
            <a:spAutoFit/>
          </a:bodyPr>
          <a:lstStyle/>
          <a:p>
            <a:r>
              <a:rPr lang="en-US" sz="1400" dirty="0" smtClean="0"/>
              <a:t>Source: Kieran Healy</a:t>
            </a:r>
            <a:endParaRPr lang="en-US" sz="1400" dirty="0"/>
          </a:p>
        </p:txBody>
      </p:sp>
    </p:spTree>
    <p:extLst>
      <p:ext uri="{BB962C8B-B14F-4D97-AF65-F5344CB8AC3E}">
        <p14:creationId xmlns:p14="http://schemas.microsoft.com/office/powerpoint/2010/main" val="279136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Suspect Network</a:t>
            </a:r>
            <a:endParaRPr lang="en-US" dirty="0"/>
          </a:p>
        </p:txBody>
      </p:sp>
      <p:sp>
        <p:nvSpPr>
          <p:cNvPr id="3" name="Content Placeholder 2"/>
          <p:cNvSpPr>
            <a:spLocks noGrp="1"/>
          </p:cNvSpPr>
          <p:nvPr>
            <p:ph idx="1"/>
          </p:nvPr>
        </p:nvSpPr>
        <p:spPr/>
        <p:txBody>
          <a:bodyPr/>
          <a:lstStyle/>
          <a:p>
            <a:r>
              <a:rPr lang="en-US" dirty="0" smtClean="0"/>
              <a:t>Similarly we can look at the ‘inverse’ of that picture, the “suspect” </a:t>
            </a:r>
            <a:r>
              <a:rPr lang="en-US" dirty="0" smtClean="0"/>
              <a:t>network…</a:t>
            </a:r>
            <a:endParaRPr lang="en-US" dirty="0" smtClean="0"/>
          </a:p>
        </p:txBody>
      </p:sp>
    </p:spTree>
    <p:extLst>
      <p:ext uri="{BB962C8B-B14F-4D97-AF65-F5344CB8AC3E}">
        <p14:creationId xmlns:p14="http://schemas.microsoft.com/office/powerpoint/2010/main" val="184324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143000"/>
            <a:ext cx="7239000" cy="5593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274638"/>
            <a:ext cx="8229600" cy="1143000"/>
          </a:xfrm>
        </p:spPr>
        <p:txBody>
          <a:bodyPr/>
          <a:lstStyle/>
          <a:p>
            <a:r>
              <a:rPr lang="en-US" dirty="0" smtClean="0"/>
              <a:t>The Suspects</a:t>
            </a:r>
            <a:endParaRPr lang="en-US" dirty="0"/>
          </a:p>
        </p:txBody>
      </p:sp>
      <p:sp>
        <p:nvSpPr>
          <p:cNvPr id="7" name="TextBox 6"/>
          <p:cNvSpPr txBox="1"/>
          <p:nvPr/>
        </p:nvSpPr>
        <p:spPr>
          <a:xfrm>
            <a:off x="5861376" y="5940356"/>
            <a:ext cx="1685205" cy="307777"/>
          </a:xfrm>
          <a:prstGeom prst="rect">
            <a:avLst/>
          </a:prstGeom>
          <a:noFill/>
        </p:spPr>
        <p:txBody>
          <a:bodyPr wrap="none" rtlCol="0">
            <a:spAutoFit/>
          </a:bodyPr>
          <a:lstStyle/>
          <a:p>
            <a:r>
              <a:rPr lang="en-US" sz="1400" dirty="0" smtClean="0"/>
              <a:t>Source: Kieran Healy</a:t>
            </a:r>
            <a:endParaRPr lang="en-US" sz="1400" dirty="0"/>
          </a:p>
        </p:txBody>
      </p:sp>
      <p:cxnSp>
        <p:nvCxnSpPr>
          <p:cNvPr id="8" name="Straight Arrow Connector 7"/>
          <p:cNvCxnSpPr/>
          <p:nvPr/>
        </p:nvCxnSpPr>
        <p:spPr>
          <a:xfrm flipH="1">
            <a:off x="4727181" y="2133600"/>
            <a:ext cx="1521219" cy="1524000"/>
          </a:xfrm>
          <a:prstGeom prst="straightConnector1">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95017" y="1633078"/>
            <a:ext cx="2007986" cy="523220"/>
          </a:xfrm>
          <a:prstGeom prst="rect">
            <a:avLst/>
          </a:prstGeom>
          <a:noFill/>
        </p:spPr>
        <p:txBody>
          <a:bodyPr wrap="none" rtlCol="0">
            <a:spAutoFit/>
          </a:bodyPr>
          <a:lstStyle/>
          <a:p>
            <a:r>
              <a:rPr lang="en-US" sz="1400" dirty="0" smtClean="0"/>
              <a:t>That’s Paul Revere, the</a:t>
            </a:r>
            <a:br>
              <a:rPr lang="en-US" sz="1400" dirty="0" smtClean="0"/>
            </a:br>
            <a:r>
              <a:rPr lang="en-US" sz="1400" dirty="0" smtClean="0"/>
              <a:t>leader of the Revolution!</a:t>
            </a:r>
            <a:endParaRPr lang="en-US" sz="1400" dirty="0"/>
          </a:p>
        </p:txBody>
      </p:sp>
    </p:spTree>
    <p:extLst>
      <p:ext uri="{BB962C8B-B14F-4D97-AF65-F5344CB8AC3E}">
        <p14:creationId xmlns:p14="http://schemas.microsoft.com/office/powerpoint/2010/main" val="46835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Powerful Stuff</a:t>
            </a:r>
            <a:endParaRPr lang="en-US" dirty="0"/>
          </a:p>
        </p:txBody>
      </p:sp>
      <p:sp>
        <p:nvSpPr>
          <p:cNvPr id="3" name="Content Placeholder 2"/>
          <p:cNvSpPr>
            <a:spLocks noGrp="1"/>
          </p:cNvSpPr>
          <p:nvPr>
            <p:ph idx="1"/>
          </p:nvPr>
        </p:nvSpPr>
        <p:spPr/>
        <p:txBody>
          <a:bodyPr/>
          <a:lstStyle/>
          <a:p>
            <a:r>
              <a:rPr lang="en-US" dirty="0" smtClean="0"/>
              <a:t>That’s a crazy amount of information to glean from such a simple start! </a:t>
            </a:r>
          </a:p>
          <a:p>
            <a:r>
              <a:rPr lang="en-US" dirty="0" smtClean="0"/>
              <a:t>And, it’s not all just about pretty pictures. The math of network analysis is quite deep and equally revealing. </a:t>
            </a:r>
          </a:p>
          <a:p>
            <a:r>
              <a:rPr lang="en-US" dirty="0" smtClean="0"/>
              <a:t>For example, we might want to compute statistics about each of the vertices:</a:t>
            </a:r>
            <a:br>
              <a:rPr lang="en-US" dirty="0" smtClean="0"/>
            </a:br>
            <a:r>
              <a:rPr lang="en-US" dirty="0" err="1" smtClean="0"/>
              <a:t>Betweeness</a:t>
            </a:r>
            <a:r>
              <a:rPr lang="en-US" dirty="0" smtClean="0"/>
              <a:t>, Closeness, Eigen Centrality,. Etc. </a:t>
            </a:r>
            <a:endParaRPr lang="en-US" dirty="0"/>
          </a:p>
        </p:txBody>
      </p:sp>
    </p:spTree>
    <p:extLst>
      <p:ext uri="{BB962C8B-B14F-4D97-AF65-F5344CB8AC3E}">
        <p14:creationId xmlns:p14="http://schemas.microsoft.com/office/powerpoint/2010/main" val="605634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Centrality Measures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3346" y="1600200"/>
            <a:ext cx="3017308" cy="4525963"/>
          </a:xfrm>
        </p:spPr>
      </p:pic>
      <p:sp>
        <p:nvSpPr>
          <p:cNvPr id="6" name="TextBox 5"/>
          <p:cNvSpPr txBox="1"/>
          <p:nvPr/>
        </p:nvSpPr>
        <p:spPr>
          <a:xfrm>
            <a:off x="7086600" y="3733800"/>
            <a:ext cx="1619033" cy="276999"/>
          </a:xfrm>
          <a:prstGeom prst="rect">
            <a:avLst/>
          </a:prstGeom>
          <a:noFill/>
        </p:spPr>
        <p:txBody>
          <a:bodyPr wrap="none" rtlCol="0">
            <a:spAutoFit/>
          </a:bodyPr>
          <a:lstStyle/>
          <a:p>
            <a:r>
              <a:rPr lang="en-US" sz="1200" dirty="0" smtClean="0"/>
              <a:t>Source: Wikipedia.com</a:t>
            </a:r>
            <a:endParaRPr lang="en-US" sz="1200" dirty="0"/>
          </a:p>
        </p:txBody>
      </p:sp>
      <p:sp>
        <p:nvSpPr>
          <p:cNvPr id="5" name="Rectangle 4"/>
          <p:cNvSpPr/>
          <p:nvPr/>
        </p:nvSpPr>
        <p:spPr>
          <a:xfrm>
            <a:off x="6324600" y="1661678"/>
            <a:ext cx="2493523" cy="1815882"/>
          </a:xfrm>
          <a:prstGeom prst="rect">
            <a:avLst/>
          </a:prstGeom>
        </p:spPr>
        <p:txBody>
          <a:bodyPr wrap="square">
            <a:spAutoFit/>
          </a:bodyPr>
          <a:lstStyle/>
          <a:p>
            <a:r>
              <a:rPr lang="en-US" sz="1400" dirty="0"/>
              <a:t>Examples </a:t>
            </a:r>
            <a:r>
              <a:rPr lang="en-US" sz="1400" dirty="0" smtClean="0"/>
              <a:t>of:</a:t>
            </a:r>
          </a:p>
          <a:p>
            <a:pPr marL="342900" indent="-342900">
              <a:buAutoNum type="alphaUcParenR"/>
            </a:pPr>
            <a:r>
              <a:rPr lang="en-US" sz="1400" dirty="0" smtClean="0"/>
              <a:t>Degree centrality</a:t>
            </a:r>
          </a:p>
          <a:p>
            <a:pPr marL="342900" indent="-342900">
              <a:buAutoNum type="alphaUcParenR"/>
            </a:pPr>
            <a:r>
              <a:rPr lang="en-US" sz="1400" dirty="0" smtClean="0"/>
              <a:t>Closeness </a:t>
            </a:r>
            <a:r>
              <a:rPr lang="en-US" sz="1400" dirty="0"/>
              <a:t>centrality, </a:t>
            </a:r>
            <a:endParaRPr lang="en-US" sz="1400" dirty="0" smtClean="0"/>
          </a:p>
          <a:p>
            <a:pPr marL="342900" indent="-342900">
              <a:buAutoNum type="alphaUcParenR"/>
            </a:pPr>
            <a:r>
              <a:rPr lang="en-US" sz="1400" dirty="0" err="1" smtClean="0"/>
              <a:t>Betweenness</a:t>
            </a:r>
            <a:r>
              <a:rPr lang="en-US" sz="1400" dirty="0" smtClean="0"/>
              <a:t> centrality </a:t>
            </a:r>
          </a:p>
          <a:p>
            <a:pPr marL="342900" indent="-342900">
              <a:buAutoNum type="alphaUcParenR"/>
            </a:pPr>
            <a:r>
              <a:rPr lang="en-US" sz="1400" dirty="0" smtClean="0"/>
              <a:t>Eigenvector centrality</a:t>
            </a:r>
          </a:p>
          <a:p>
            <a:pPr marL="342900" indent="-342900">
              <a:buAutoNum type="alphaUcParenR"/>
            </a:pPr>
            <a:r>
              <a:rPr lang="en-US" sz="1400" dirty="0" smtClean="0"/>
              <a:t>Katz </a:t>
            </a:r>
            <a:r>
              <a:rPr lang="en-US" sz="1400" dirty="0"/>
              <a:t>centrality </a:t>
            </a:r>
          </a:p>
          <a:p>
            <a:pPr marL="342900" indent="-342900">
              <a:buAutoNum type="alphaUcParenR"/>
            </a:pPr>
            <a:r>
              <a:rPr lang="en-US" sz="1400" dirty="0" smtClean="0"/>
              <a:t>Alpha </a:t>
            </a:r>
            <a:r>
              <a:rPr lang="en-US" sz="1400" dirty="0"/>
              <a:t>centrality of the </a:t>
            </a:r>
            <a:r>
              <a:rPr lang="en-US" sz="1400" b="1" i="1" dirty="0"/>
              <a:t>same</a:t>
            </a:r>
            <a:r>
              <a:rPr lang="en-US" sz="1400" dirty="0"/>
              <a:t> graph.</a:t>
            </a:r>
          </a:p>
        </p:txBody>
      </p:sp>
    </p:spTree>
    <p:extLst>
      <p:ext uri="{BB962C8B-B14F-4D97-AF65-F5344CB8AC3E}">
        <p14:creationId xmlns:p14="http://schemas.microsoft.com/office/powerpoint/2010/main" val="52020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Investing Analogs</a:t>
            </a:r>
            <a:endParaRPr lang="en-US" dirty="0"/>
          </a:p>
        </p:txBody>
      </p:sp>
      <p:sp>
        <p:nvSpPr>
          <p:cNvPr id="3" name="Content Placeholder 2"/>
          <p:cNvSpPr>
            <a:spLocks noGrp="1"/>
          </p:cNvSpPr>
          <p:nvPr>
            <p:ph idx="1"/>
          </p:nvPr>
        </p:nvSpPr>
        <p:spPr/>
        <p:txBody>
          <a:bodyPr/>
          <a:lstStyle/>
          <a:p>
            <a:r>
              <a:rPr lang="en-US" dirty="0" smtClean="0"/>
              <a:t>The analogs to the investing world are many. </a:t>
            </a:r>
          </a:p>
          <a:p>
            <a:r>
              <a:rPr lang="en-US" dirty="0" smtClean="0"/>
              <a:t>One simple application is Overlap Analysis for stock holdings using public 13F filing information. </a:t>
            </a:r>
          </a:p>
          <a:p>
            <a:r>
              <a:rPr lang="en-US" dirty="0" smtClean="0"/>
              <a:t>The stocks are the “suspects” and the hedge funds are the “guilds”. </a:t>
            </a:r>
          </a:p>
          <a:p>
            <a:r>
              <a:rPr lang="en-US" dirty="0" smtClean="0"/>
              <a:t>In exactly the same fashion we can produce things like this…</a:t>
            </a:r>
            <a:endParaRPr lang="en-US" dirty="0"/>
          </a:p>
        </p:txBody>
      </p:sp>
    </p:spTree>
    <p:extLst>
      <p:ext uri="{BB962C8B-B14F-4D97-AF65-F5344CB8AC3E}">
        <p14:creationId xmlns:p14="http://schemas.microsoft.com/office/powerpoint/2010/main" val="2713219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lient\C$\Users\aduncan\Documents\Network Analysis\figures\top10_fund_red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231259"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97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7200"/>
            <a:ext cx="8001000" cy="5981024"/>
          </a:xfrm>
        </p:spPr>
      </p:pic>
    </p:spTree>
    <p:extLst>
      <p:ext uri="{BB962C8B-B14F-4D97-AF65-F5344CB8AC3E}">
        <p14:creationId xmlns:p14="http://schemas.microsoft.com/office/powerpoint/2010/main" val="341858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04800"/>
            <a:ext cx="8153400" cy="6269247"/>
          </a:xfrm>
        </p:spPr>
      </p:pic>
    </p:spTree>
    <p:extLst>
      <p:ext uri="{BB962C8B-B14F-4D97-AF65-F5344CB8AC3E}">
        <p14:creationId xmlns:p14="http://schemas.microsoft.com/office/powerpoint/2010/main" val="106398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Reduction</a:t>
            </a:r>
            <a:endParaRPr lang="en-US" dirty="0"/>
          </a:p>
        </p:txBody>
      </p:sp>
      <p:sp>
        <p:nvSpPr>
          <p:cNvPr id="3" name="Content Placeholder 2"/>
          <p:cNvSpPr>
            <a:spLocks noGrp="1"/>
          </p:cNvSpPr>
          <p:nvPr>
            <p:ph idx="1"/>
          </p:nvPr>
        </p:nvSpPr>
        <p:spPr/>
        <p:txBody>
          <a:bodyPr/>
          <a:lstStyle/>
          <a:p>
            <a:r>
              <a:rPr lang="en-US" dirty="0" smtClean="0"/>
              <a:t>Network analysis is a complexity reduction technique used to identify key elements or players in a system. </a:t>
            </a:r>
          </a:p>
          <a:p>
            <a:r>
              <a:rPr lang="en-US" dirty="0" smtClean="0"/>
              <a:t>It is typically used to identify attributes of social systems. [e.g. critical employees, expertise concentrations, etc.]</a:t>
            </a:r>
          </a:p>
          <a:p>
            <a:r>
              <a:rPr lang="en-US" dirty="0" smtClean="0"/>
              <a:t>Most recently it has been used by the NSA to identify potential terrorist suspects.</a:t>
            </a:r>
            <a:endParaRPr lang="en-US" dirty="0"/>
          </a:p>
        </p:txBody>
      </p:sp>
    </p:spTree>
    <p:extLst>
      <p:ext uri="{BB962C8B-B14F-4D97-AF65-F5344CB8AC3E}">
        <p14:creationId xmlns:p14="http://schemas.microsoft.com/office/powerpoint/2010/main" val="2545229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82563"/>
            <a:ext cx="9431338" cy="722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443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29" y="762000"/>
            <a:ext cx="8202613" cy="573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dirty="0" smtClean="0"/>
              <a:t>The Tiger </a:t>
            </a:r>
            <a:r>
              <a:rPr lang="en-US" dirty="0" err="1" smtClean="0"/>
              <a:t>Keretsu</a:t>
            </a:r>
            <a:endParaRPr lang="en-US" dirty="0"/>
          </a:p>
        </p:txBody>
      </p:sp>
    </p:spTree>
    <p:extLst>
      <p:ext uri="{BB962C8B-B14F-4D97-AF65-F5344CB8AC3E}">
        <p14:creationId xmlns:p14="http://schemas.microsoft.com/office/powerpoint/2010/main" val="334611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normAutofit lnSpcReduction="10000"/>
          </a:bodyPr>
          <a:lstStyle/>
          <a:p>
            <a:r>
              <a:rPr lang="en-US" dirty="0" smtClean="0"/>
              <a:t>The applications for network analysis outside of its traditional uses are many. </a:t>
            </a:r>
          </a:p>
          <a:p>
            <a:r>
              <a:rPr lang="en-US" dirty="0" smtClean="0"/>
              <a:t>Good situations are when complexity is high and only meta data is available. Just because we don’t have the exact data we want doesn’t mean we can’t draw powerful conclusions about where to start.</a:t>
            </a:r>
          </a:p>
          <a:p>
            <a:r>
              <a:rPr lang="en-US" dirty="0" smtClean="0"/>
              <a:t>Helpful if data can be coded as Boolean and still be meaningful. </a:t>
            </a:r>
            <a:endParaRPr lang="en-US" dirty="0"/>
          </a:p>
        </p:txBody>
      </p:sp>
    </p:spTree>
    <p:extLst>
      <p:ext uri="{BB962C8B-B14F-4D97-AF65-F5344CB8AC3E}">
        <p14:creationId xmlns:p14="http://schemas.microsoft.com/office/powerpoint/2010/main" val="367592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Paul Revere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example was created by </a:t>
            </a:r>
            <a:r>
              <a:rPr lang="en-US" dirty="0" err="1" smtClean="0"/>
              <a:t>Keiran</a:t>
            </a:r>
            <a:r>
              <a:rPr lang="en-US" dirty="0" smtClean="0"/>
              <a:t> Healey </a:t>
            </a:r>
            <a:r>
              <a:rPr lang="en-US" dirty="0" smtClean="0"/>
              <a:t>(</a:t>
            </a:r>
            <a:r>
              <a:rPr lang="en-US" dirty="0">
                <a:hlinkClick r:id="rId2"/>
              </a:rPr>
              <a:t>http://kieranhealy.org//blog/archives/2013/06/09/using-metadata-to-find-paul-revere</a:t>
            </a:r>
            <a:r>
              <a:rPr lang="en-US" dirty="0" smtClean="0">
                <a:hlinkClick r:id="rId2"/>
              </a:rPr>
              <a:t>/</a:t>
            </a:r>
            <a:r>
              <a:rPr lang="en-US" dirty="0" smtClean="0"/>
              <a:t>) </a:t>
            </a:r>
            <a:r>
              <a:rPr lang="en-US" dirty="0" smtClean="0"/>
              <a:t>and </a:t>
            </a:r>
            <a:r>
              <a:rPr lang="en-US" dirty="0" smtClean="0"/>
              <a:t>is a good example of how to use network analysis to find critical linkages in a system, where only sparse data is available.</a:t>
            </a:r>
          </a:p>
          <a:p>
            <a:r>
              <a:rPr lang="en-US" dirty="0" smtClean="0"/>
              <a:t>Imagine we have a list of memberships to different organizations. We can build a simple matrix of values where 1=membership, 0=not a member. </a:t>
            </a:r>
            <a:endParaRPr lang="en-US" dirty="0"/>
          </a:p>
        </p:txBody>
      </p:sp>
    </p:spTree>
    <p:extLst>
      <p:ext uri="{BB962C8B-B14F-4D97-AF65-F5344CB8AC3E}">
        <p14:creationId xmlns:p14="http://schemas.microsoft.com/office/powerpoint/2010/main" val="340534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Meta Data to Make Magic</a:t>
            </a:r>
            <a:endParaRPr lang="en-US" dirty="0"/>
          </a:p>
        </p:txBody>
      </p:sp>
      <p:sp>
        <p:nvSpPr>
          <p:cNvPr id="3" name="Content Placeholder 2"/>
          <p:cNvSpPr>
            <a:spLocks noGrp="1"/>
          </p:cNvSpPr>
          <p:nvPr>
            <p:ph idx="1"/>
          </p:nvPr>
        </p:nvSpPr>
        <p:spPr/>
        <p:txBody>
          <a:bodyPr/>
          <a:lstStyle/>
          <a:p>
            <a:r>
              <a:rPr lang="en-US" dirty="0" smtClean="0"/>
              <a:t>From this simple collection of membership information, we can derive a great deal about who might be leading the revolution against the British government.</a:t>
            </a:r>
          </a:p>
          <a:p>
            <a:r>
              <a:rPr lang="en-US" dirty="0" smtClean="0"/>
              <a:t>The most amazing thing about network analysis is how much insight we can glean from what appears to be limited information.</a:t>
            </a:r>
            <a:endParaRPr lang="en-US" dirty="0"/>
          </a:p>
        </p:txBody>
      </p:sp>
    </p:spTree>
    <p:extLst>
      <p:ext uri="{BB962C8B-B14F-4D97-AF65-F5344CB8AC3E}">
        <p14:creationId xmlns:p14="http://schemas.microsoft.com/office/powerpoint/2010/main" val="108676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Network Mechanics</a:t>
            </a:r>
            <a:endParaRPr lang="en-US" dirty="0"/>
          </a:p>
        </p:txBody>
      </p:sp>
      <p:sp>
        <p:nvSpPr>
          <p:cNvPr id="3" name="Content Placeholder 2"/>
          <p:cNvSpPr>
            <a:spLocks noGrp="1"/>
          </p:cNvSpPr>
          <p:nvPr>
            <p:ph idx="1"/>
          </p:nvPr>
        </p:nvSpPr>
        <p:spPr/>
        <p:txBody>
          <a:bodyPr/>
          <a:lstStyle/>
          <a:p>
            <a:r>
              <a:rPr lang="en-US" dirty="0" smtClean="0"/>
              <a:t>Let our membership matrix be called ‘A’.</a:t>
            </a:r>
          </a:p>
          <a:p>
            <a:pPr lvl="1"/>
            <a:r>
              <a:rPr lang="en-US" dirty="0" smtClean="0"/>
              <a:t>The rows are the people in our set (i.e. potential suspects)</a:t>
            </a:r>
          </a:p>
          <a:p>
            <a:pPr lvl="1"/>
            <a:r>
              <a:rPr lang="en-US" dirty="0" smtClean="0"/>
              <a:t>The columns are the associations or guilds that each suspect is either a member or not.</a:t>
            </a:r>
          </a:p>
          <a:p>
            <a:pPr lvl="1"/>
            <a:r>
              <a:rPr lang="en-US" dirty="0" smtClean="0"/>
              <a:t>The entries are either 1=member, 0=non-member</a:t>
            </a:r>
            <a:endParaRPr lang="en-US" dirty="0"/>
          </a:p>
          <a:p>
            <a:r>
              <a:rPr lang="en-US" dirty="0" smtClean="0"/>
              <a:t>We can then compute two useful matrices</a:t>
            </a:r>
            <a:br>
              <a:rPr lang="en-US" dirty="0" smtClean="0"/>
            </a:br>
            <a:r>
              <a:rPr lang="en-US" dirty="0" smtClean="0"/>
              <a:t>from this initial matrix</a:t>
            </a:r>
          </a:p>
        </p:txBody>
      </p:sp>
    </p:spTree>
    <p:extLst>
      <p:ext uri="{BB962C8B-B14F-4D97-AF65-F5344CB8AC3E}">
        <p14:creationId xmlns:p14="http://schemas.microsoft.com/office/powerpoint/2010/main" val="142941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Matrix Math</a:t>
            </a:r>
            <a:endParaRPr lang="en-US" dirty="0"/>
          </a:p>
        </p:txBody>
      </p:sp>
      <p:sp>
        <p:nvSpPr>
          <p:cNvPr id="3" name="Content Placeholder 2"/>
          <p:cNvSpPr>
            <a:spLocks noGrp="1"/>
          </p:cNvSpPr>
          <p:nvPr>
            <p:ph idx="1"/>
          </p:nvPr>
        </p:nvSpPr>
        <p:spPr/>
        <p:txBody>
          <a:bodyPr/>
          <a:lstStyle/>
          <a:p>
            <a:r>
              <a:rPr lang="en-US" dirty="0" smtClean="0"/>
              <a:t>First, we can multiply A*A</a:t>
            </a:r>
            <a:r>
              <a:rPr lang="en-US" baseline="30000" dirty="0" smtClean="0"/>
              <a:t>T</a:t>
            </a:r>
            <a:r>
              <a:rPr lang="en-US" dirty="0" smtClean="0"/>
              <a:t> where </a:t>
            </a:r>
            <a:r>
              <a:rPr lang="en-US" dirty="0"/>
              <a:t>A</a:t>
            </a:r>
            <a:r>
              <a:rPr lang="en-US" baseline="30000" dirty="0"/>
              <a:t>T</a:t>
            </a:r>
            <a:r>
              <a:rPr lang="en-US" dirty="0" smtClean="0"/>
              <a:t> </a:t>
            </a:r>
            <a:r>
              <a:rPr lang="en-US" dirty="0" smtClean="0"/>
              <a:t>is the transpose of the matrix A. </a:t>
            </a:r>
            <a:endParaRPr lang="en-US" baseline="30000" dirty="0" smtClean="0"/>
          </a:p>
          <a:p>
            <a:r>
              <a:rPr lang="en-US" dirty="0" smtClean="0"/>
              <a:t>This matrix is called an adjacency matrix and is our “suspect” matrix. </a:t>
            </a:r>
          </a:p>
          <a:p>
            <a:r>
              <a:rPr lang="en-US" dirty="0" smtClean="0"/>
              <a:t>Recall that </a:t>
            </a:r>
            <a:r>
              <a:rPr lang="en-US" dirty="0"/>
              <a:t>A*A</a:t>
            </a:r>
            <a:r>
              <a:rPr lang="en-US" baseline="30000" dirty="0"/>
              <a:t>T</a:t>
            </a:r>
            <a:r>
              <a:rPr lang="en-US" dirty="0" smtClean="0"/>
              <a:t> </a:t>
            </a:r>
            <a:r>
              <a:rPr lang="en-US" dirty="0" smtClean="0"/>
              <a:t>does not equal </a:t>
            </a:r>
            <a:r>
              <a:rPr lang="en-US" dirty="0"/>
              <a:t>A</a:t>
            </a:r>
            <a:r>
              <a:rPr lang="en-US" baseline="30000" dirty="0"/>
              <a:t>T</a:t>
            </a:r>
            <a:r>
              <a:rPr lang="en-US" dirty="0" smtClean="0"/>
              <a:t>*A</a:t>
            </a:r>
            <a:r>
              <a:rPr lang="en-US" dirty="0" smtClean="0"/>
              <a:t>, so let’s compute that as well.</a:t>
            </a:r>
          </a:p>
          <a:p>
            <a:r>
              <a:rPr lang="en-US" dirty="0"/>
              <a:t>A</a:t>
            </a:r>
            <a:r>
              <a:rPr lang="en-US" baseline="30000" dirty="0"/>
              <a:t>T</a:t>
            </a:r>
            <a:r>
              <a:rPr lang="en-US" dirty="0" smtClean="0"/>
              <a:t>*A </a:t>
            </a:r>
            <a:r>
              <a:rPr lang="en-US" dirty="0" smtClean="0"/>
              <a:t>is another adjacency matrix and is our “guild” matrix.</a:t>
            </a:r>
            <a:endParaRPr lang="en-US" dirty="0"/>
          </a:p>
        </p:txBody>
      </p:sp>
    </p:spTree>
    <p:extLst>
      <p:ext uri="{BB962C8B-B14F-4D97-AF65-F5344CB8AC3E}">
        <p14:creationId xmlns:p14="http://schemas.microsoft.com/office/powerpoint/2010/main" val="250404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Math</a:t>
            </a:r>
            <a:endParaRPr lang="en-US" dirty="0"/>
          </a:p>
        </p:txBody>
      </p:sp>
      <p:sp>
        <p:nvSpPr>
          <p:cNvPr id="3" name="Content Placeholder 2"/>
          <p:cNvSpPr>
            <a:spLocks noGrp="1"/>
          </p:cNvSpPr>
          <p:nvPr>
            <p:ph idx="1"/>
          </p:nvPr>
        </p:nvSpPr>
        <p:spPr/>
        <p:txBody>
          <a:bodyPr/>
          <a:lstStyle/>
          <a:p>
            <a:r>
              <a:rPr lang="en-US" dirty="0" smtClean="0"/>
              <a:t>Let’s think about that math for a sec.</a:t>
            </a:r>
          </a:p>
          <a:p>
            <a:pPr lvl="1"/>
            <a:r>
              <a:rPr lang="en-US" dirty="0" smtClean="0"/>
              <a:t>Suppose A has 50 rows and 5 columns. </a:t>
            </a:r>
          </a:p>
          <a:p>
            <a:pPr lvl="1"/>
            <a:r>
              <a:rPr lang="en-US" dirty="0" smtClean="0"/>
              <a:t>Then </a:t>
            </a:r>
            <a:r>
              <a:rPr lang="en-US" dirty="0"/>
              <a:t>A*A</a:t>
            </a:r>
            <a:r>
              <a:rPr lang="en-US" baseline="30000" dirty="0"/>
              <a:t>T</a:t>
            </a:r>
            <a:r>
              <a:rPr lang="en-US" dirty="0" smtClean="0"/>
              <a:t> </a:t>
            </a:r>
            <a:r>
              <a:rPr lang="en-US" dirty="0" smtClean="0"/>
              <a:t>is a: 50x5 * 5x50 = 50x50 matrix </a:t>
            </a:r>
            <a:endParaRPr lang="en-US" dirty="0"/>
          </a:p>
          <a:p>
            <a:pPr lvl="1"/>
            <a:r>
              <a:rPr lang="en-US" dirty="0" smtClean="0"/>
              <a:t>Each of the cells of the new matrix will be the sum</a:t>
            </a:r>
            <a:br>
              <a:rPr lang="en-US" dirty="0" smtClean="0"/>
            </a:br>
            <a:r>
              <a:rPr lang="en-US" dirty="0" smtClean="0"/>
              <a:t>of the counts of common memberships between any 2 suspects. </a:t>
            </a:r>
            <a:endParaRPr lang="en-US" dirty="0"/>
          </a:p>
        </p:txBody>
      </p:sp>
    </p:spTree>
    <p:extLst>
      <p:ext uri="{BB962C8B-B14F-4D97-AF65-F5344CB8AC3E}">
        <p14:creationId xmlns:p14="http://schemas.microsoft.com/office/powerpoint/2010/main" val="112097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Interpretation</a:t>
            </a:r>
            <a:endParaRPr lang="en-US" dirty="0"/>
          </a:p>
        </p:txBody>
      </p:sp>
      <p:sp>
        <p:nvSpPr>
          <p:cNvPr id="3" name="Content Placeholder 2"/>
          <p:cNvSpPr>
            <a:spLocks noGrp="1"/>
          </p:cNvSpPr>
          <p:nvPr>
            <p:ph idx="1"/>
          </p:nvPr>
        </p:nvSpPr>
        <p:spPr/>
        <p:txBody>
          <a:bodyPr/>
          <a:lstStyle/>
          <a:p>
            <a:r>
              <a:rPr lang="en-US" dirty="0" smtClean="0"/>
              <a:t>Let’s look at </a:t>
            </a:r>
            <a:r>
              <a:rPr lang="en-US" dirty="0"/>
              <a:t>A</a:t>
            </a:r>
            <a:r>
              <a:rPr lang="en-US" baseline="30000" dirty="0"/>
              <a:t>T</a:t>
            </a:r>
            <a:r>
              <a:rPr lang="en-US" dirty="0" smtClean="0"/>
              <a:t>*A </a:t>
            </a:r>
            <a:r>
              <a:rPr lang="en-US" dirty="0" smtClean="0"/>
              <a:t>more closely:</a:t>
            </a:r>
          </a:p>
          <a:p>
            <a:pPr lvl="1"/>
            <a:r>
              <a:rPr lang="en-US" dirty="0"/>
              <a:t>A</a:t>
            </a:r>
            <a:r>
              <a:rPr lang="en-US" baseline="30000" dirty="0"/>
              <a:t>T</a:t>
            </a:r>
            <a:r>
              <a:rPr lang="en-US" dirty="0" smtClean="0"/>
              <a:t>*A </a:t>
            </a:r>
            <a:r>
              <a:rPr lang="en-US" dirty="0" smtClean="0"/>
              <a:t>is a 5x50 * 50x5 matrix.</a:t>
            </a:r>
          </a:p>
          <a:p>
            <a:pPr lvl="1"/>
            <a:r>
              <a:rPr lang="en-US" dirty="0" smtClean="0"/>
              <a:t>The result [from linear algebra] is a 5x5 matrix</a:t>
            </a:r>
          </a:p>
          <a:p>
            <a:pPr lvl="1"/>
            <a:r>
              <a:rPr lang="en-US" dirty="0" smtClean="0"/>
              <a:t>This is also a square matrix, but now with the guilds along the rows and columns. </a:t>
            </a:r>
          </a:p>
          <a:p>
            <a:pPr lvl="1"/>
            <a:r>
              <a:rPr lang="en-US" dirty="0" smtClean="0"/>
              <a:t>Now the cell entries are the sums of all the suspects belonging to both guilds.  </a:t>
            </a:r>
          </a:p>
          <a:p>
            <a:pPr lvl="1"/>
            <a:r>
              <a:rPr lang="en-US" dirty="0" smtClean="0"/>
              <a:t>With 2 simple math operations we’ve unlocked a ton of previously hidden associations.</a:t>
            </a:r>
            <a:endParaRPr lang="en-US" dirty="0"/>
          </a:p>
        </p:txBody>
      </p:sp>
    </p:spTree>
    <p:extLst>
      <p:ext uri="{BB962C8B-B14F-4D97-AF65-F5344CB8AC3E}">
        <p14:creationId xmlns:p14="http://schemas.microsoft.com/office/powerpoint/2010/main" val="215671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Visualizing the Data</a:t>
            </a:r>
            <a:endParaRPr lang="en-US" dirty="0"/>
          </a:p>
        </p:txBody>
      </p:sp>
      <p:sp>
        <p:nvSpPr>
          <p:cNvPr id="3" name="Content Placeholder 2"/>
          <p:cNvSpPr>
            <a:spLocks noGrp="1"/>
          </p:cNvSpPr>
          <p:nvPr>
            <p:ph idx="1"/>
          </p:nvPr>
        </p:nvSpPr>
        <p:spPr/>
        <p:txBody>
          <a:bodyPr/>
          <a:lstStyle/>
          <a:p>
            <a:r>
              <a:rPr lang="en-US" dirty="0" smtClean="0"/>
              <a:t>Now, all we need to do is map the data into something visual. </a:t>
            </a:r>
          </a:p>
          <a:p>
            <a:r>
              <a:rPr lang="en-US" dirty="0" smtClean="0"/>
              <a:t>In R, the </a:t>
            </a:r>
            <a:r>
              <a:rPr lang="en-US" dirty="0" err="1" smtClean="0"/>
              <a:t>igraph</a:t>
            </a:r>
            <a:r>
              <a:rPr lang="en-US" dirty="0" smtClean="0"/>
              <a:t> package helps us do this. It’s a set of powerful routines for doing network analysis.</a:t>
            </a:r>
          </a:p>
          <a:p>
            <a:r>
              <a:rPr lang="en-US" dirty="0" smtClean="0"/>
              <a:t>We can use the plotting routines to visualize the 2 matrices we’ve created. </a:t>
            </a:r>
          </a:p>
        </p:txBody>
      </p:sp>
    </p:spTree>
    <p:extLst>
      <p:ext uri="{BB962C8B-B14F-4D97-AF65-F5344CB8AC3E}">
        <p14:creationId xmlns:p14="http://schemas.microsoft.com/office/powerpoint/2010/main" val="301284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792</Words>
  <Application>Microsoft Office PowerPoint</Application>
  <PresentationFormat>On-screen Show (4:3)</PresentationFormat>
  <Paragraphs>74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Network Analysis</vt:lpstr>
      <vt:lpstr>Complexity Reduction</vt:lpstr>
      <vt:lpstr>The Paul Revere Example</vt:lpstr>
      <vt:lpstr>Using Meta Data to Make Magic</vt:lpstr>
      <vt:lpstr>Simple Network Mechanics</vt:lpstr>
      <vt:lpstr>Some Matrix Math</vt:lpstr>
      <vt:lpstr>Interpreting the Math</vt:lpstr>
      <vt:lpstr>More Interpretation</vt:lpstr>
      <vt:lpstr>Visualizing the Data</vt:lpstr>
      <vt:lpstr>Some Terminology</vt:lpstr>
      <vt:lpstr>The Guilds</vt:lpstr>
      <vt:lpstr>The Suspect Network</vt:lpstr>
      <vt:lpstr>The Suspects</vt:lpstr>
      <vt:lpstr>That’s Powerful Stuff</vt:lpstr>
      <vt:lpstr>Different Centrality Measures</vt:lpstr>
      <vt:lpstr>Investing Analogs</vt:lpstr>
      <vt:lpstr>PowerPoint Presentation</vt:lpstr>
      <vt:lpstr>PowerPoint Presentation</vt:lpstr>
      <vt:lpstr>PowerPoint Presentation</vt:lpstr>
      <vt:lpstr>PowerPoint Presentation</vt:lpstr>
      <vt:lpstr>The Tiger Keretsu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dc:title>
  <dc:creator>Adam Duncan</dc:creator>
  <cp:lastModifiedBy>Adam Duncan</cp:lastModifiedBy>
  <cp:revision>12</cp:revision>
  <dcterms:created xsi:type="dcterms:W3CDTF">2013-11-25T01:50:49Z</dcterms:created>
  <dcterms:modified xsi:type="dcterms:W3CDTF">2013-11-25T14:00:37Z</dcterms:modified>
</cp:coreProperties>
</file>