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6196-E05B-4005-9B1B-EB31F7CD1C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D4EB-5480-4D15-90AE-722C03B5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89413" y="5040122"/>
            <a:ext cx="11958654" cy="1785104"/>
          </a:xfrm>
          <a:prstGeom prst="roundRect">
            <a:avLst>
              <a:gd name="adj" fmla="val 243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4996" y="887090"/>
            <a:ext cx="982133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Fusion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78" y="77000"/>
            <a:ext cx="3007773" cy="12613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Assessment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0045" y="312595"/>
            <a:ext cx="1202266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Avoidance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179" y="3801537"/>
            <a:ext cx="2349501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IGI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648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AT2FIC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7480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AT2OFP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3692" y="5040122"/>
            <a:ext cx="374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/>
              <a:t>SYSTEMS</a:t>
            </a:r>
          </a:p>
          <a:p>
            <a:r>
              <a:rPr lang="es-ES" sz="900" dirty="0" smtClean="0"/>
              <a:t>PT2AP: </a:t>
            </a:r>
            <a:r>
              <a:rPr lang="es-ES" sz="900" dirty="0" err="1" smtClean="0"/>
              <a:t>Predicted</a:t>
            </a:r>
            <a:r>
              <a:rPr lang="es-ES" sz="900" dirty="0" smtClean="0"/>
              <a:t>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Alert</a:t>
            </a:r>
            <a:r>
              <a:rPr lang="es-ES" sz="900" dirty="0" smtClean="0"/>
              <a:t> </a:t>
            </a:r>
            <a:r>
              <a:rPr lang="es-ES" sz="900" dirty="0" err="1" smtClean="0"/>
              <a:t>Package</a:t>
            </a:r>
            <a:endParaRPr lang="es-ES" sz="900" dirty="0" smtClean="0"/>
          </a:p>
          <a:p>
            <a:r>
              <a:rPr lang="es-ES" sz="900" dirty="0" smtClean="0"/>
              <a:t>FC: Flight Control</a:t>
            </a:r>
          </a:p>
          <a:p>
            <a:r>
              <a:rPr lang="es-ES" sz="900" dirty="0" smtClean="0"/>
              <a:t>OFP2IFP: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Flight Plan to </a:t>
            </a:r>
            <a:r>
              <a:rPr lang="es-ES" sz="900" dirty="0" err="1" smtClean="0"/>
              <a:t>Internal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OFPI: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</a:t>
            </a:r>
            <a:r>
              <a:rPr lang="es-ES" sz="900" dirty="0" err="1" smtClean="0"/>
              <a:t>Fligth</a:t>
            </a:r>
            <a:r>
              <a:rPr lang="es-ES" sz="900" dirty="0" smtClean="0"/>
              <a:t> Plan Interface</a:t>
            </a:r>
          </a:p>
          <a:p>
            <a:r>
              <a:rPr lang="es-ES" sz="900" dirty="0" smtClean="0"/>
              <a:t>TP: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Predictor</a:t>
            </a:r>
          </a:p>
          <a:p>
            <a:r>
              <a:rPr lang="es-ES" sz="900" dirty="0" smtClean="0"/>
              <a:t>GCS-SIMAN: </a:t>
            </a:r>
            <a:r>
              <a:rPr lang="es-ES" sz="900" dirty="0" err="1" smtClean="0"/>
              <a:t>Ground</a:t>
            </a:r>
            <a:r>
              <a:rPr lang="es-ES" sz="900" dirty="0" smtClean="0"/>
              <a:t> Control </a:t>
            </a:r>
            <a:r>
              <a:rPr lang="es-ES" sz="900" dirty="0" err="1" smtClean="0"/>
              <a:t>Station</a:t>
            </a:r>
            <a:r>
              <a:rPr lang="es-ES" sz="900" dirty="0" smtClean="0"/>
              <a:t> – </a:t>
            </a:r>
            <a:r>
              <a:rPr lang="es-ES" sz="900" dirty="0" err="1" smtClean="0"/>
              <a:t>Simulation</a:t>
            </a:r>
            <a:r>
              <a:rPr lang="es-ES" sz="900" dirty="0" smtClean="0"/>
              <a:t> Manager</a:t>
            </a:r>
          </a:p>
          <a:p>
            <a:r>
              <a:rPr lang="es-ES" sz="900" dirty="0" smtClean="0"/>
              <a:t>AT2OFP: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Ownhip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AT2FIC: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Fligh</a:t>
            </a:r>
            <a:r>
              <a:rPr lang="es-ES" sz="900" dirty="0" smtClean="0"/>
              <a:t> </a:t>
            </a:r>
            <a:r>
              <a:rPr lang="es-ES" sz="900" dirty="0" err="1" smtClean="0"/>
              <a:t>Intent</a:t>
            </a:r>
            <a:r>
              <a:rPr lang="es-ES" sz="900" dirty="0" smtClean="0"/>
              <a:t> and </a:t>
            </a:r>
            <a:r>
              <a:rPr lang="es-ES" sz="900" dirty="0" err="1" smtClean="0"/>
              <a:t>Initial</a:t>
            </a:r>
            <a:r>
              <a:rPr lang="es-ES" sz="900" dirty="0" smtClean="0"/>
              <a:t> </a:t>
            </a:r>
            <a:r>
              <a:rPr lang="es-ES" sz="900" dirty="0" err="1" smtClean="0"/>
              <a:t>Conditions</a:t>
            </a:r>
            <a:endParaRPr lang="es-ES" sz="900" dirty="0" smtClean="0"/>
          </a:p>
          <a:p>
            <a:r>
              <a:rPr lang="es-ES" sz="900" dirty="0" smtClean="0"/>
              <a:t>IGI: </a:t>
            </a:r>
            <a:r>
              <a:rPr lang="es-ES" sz="900" dirty="0" err="1" smtClean="0"/>
              <a:t>Intent</a:t>
            </a:r>
            <a:r>
              <a:rPr lang="es-ES" sz="900" dirty="0" smtClean="0"/>
              <a:t> </a:t>
            </a:r>
            <a:r>
              <a:rPr lang="es-ES" sz="900" dirty="0" err="1" smtClean="0"/>
              <a:t>Generator</a:t>
            </a:r>
            <a:r>
              <a:rPr lang="es-ES" sz="900" dirty="0" smtClean="0"/>
              <a:t> &amp; TP</a:t>
            </a:r>
            <a:endParaRPr lang="es-ES" sz="900" dirty="0"/>
          </a:p>
          <a:p>
            <a:r>
              <a:rPr lang="es-ES" sz="900" dirty="0" smtClean="0"/>
              <a:t>6DoF: </a:t>
            </a:r>
            <a:r>
              <a:rPr lang="es-ES" sz="900" dirty="0" err="1" smtClean="0"/>
              <a:t>Aircraft</a:t>
            </a:r>
            <a:r>
              <a:rPr lang="es-ES" sz="900" dirty="0" smtClean="0"/>
              <a:t> </a:t>
            </a:r>
            <a:r>
              <a:rPr lang="es-ES" sz="900" dirty="0" err="1" smtClean="0"/>
              <a:t>Model</a:t>
            </a:r>
            <a:endParaRPr lang="es-ES" sz="900" dirty="0" smtClean="0"/>
          </a:p>
          <a:p>
            <a:r>
              <a:rPr lang="es-ES" sz="900" dirty="0" smtClean="0"/>
              <a:t>KML2DKML: KML to </a:t>
            </a:r>
            <a:r>
              <a:rPr lang="es-ES" sz="900" dirty="0" err="1" smtClean="0"/>
              <a:t>dynamic</a:t>
            </a:r>
            <a:r>
              <a:rPr lang="es-ES" sz="900" dirty="0" smtClean="0"/>
              <a:t> KML </a:t>
            </a:r>
            <a:r>
              <a:rPr lang="es-ES" sz="900" dirty="0" err="1" smtClean="0"/>
              <a:t>converter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35680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74317" y="1351809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401" y="922900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8478" y="922507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</a:t>
            </a:r>
            <a:r>
              <a:rPr lang="es-ES" sz="1200" dirty="0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8" idx="2"/>
            <a:endCxn id="7" idx="3"/>
          </p:cNvCxnSpPr>
          <p:nvPr/>
        </p:nvCxnSpPr>
        <p:spPr>
          <a:xfrm rot="5400000">
            <a:off x="8281531" y="1466026"/>
            <a:ext cx="1492100" cy="37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79465" y="3672927"/>
            <a:ext cx="33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FI</a:t>
            </a:r>
          </a:p>
          <a:p>
            <a:r>
              <a:rPr lang="es-ES" sz="1200" dirty="0" smtClean="0">
                <a:solidFill>
                  <a:schemeClr val="accent6"/>
                </a:solidFill>
              </a:rPr>
              <a:t>IC 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0711" y="4600518"/>
            <a:ext cx="1350431" cy="27708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</a:t>
            </a:r>
            <a:r>
              <a:rPr lang="es-ES" sz="1200" dirty="0" err="1" smtClean="0">
                <a:solidFill>
                  <a:schemeClr val="tx1"/>
                </a:solidFill>
              </a:rPr>
              <a:t>Config</a:t>
            </a:r>
            <a:r>
              <a:rPr lang="es-ES" sz="1200" dirty="0" smtClean="0">
                <a:solidFill>
                  <a:schemeClr val="tx1"/>
                </a:solidFill>
              </a:rPr>
              <a:t>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0"/>
            <a:endCxn id="7" idx="2"/>
          </p:cNvCxnSpPr>
          <p:nvPr/>
        </p:nvCxnSpPr>
        <p:spPr>
          <a:xfrm flipV="1">
            <a:off x="5985927" y="4356415"/>
            <a:ext cx="3" cy="244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892115" y="4326467"/>
            <a:ext cx="1109131" cy="37899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&amp; FI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8" idx="2"/>
            <a:endCxn id="32" idx="3"/>
          </p:cNvCxnSpPr>
          <p:nvPr/>
        </p:nvCxnSpPr>
        <p:spPr>
          <a:xfrm rot="5400000">
            <a:off x="9483321" y="3104802"/>
            <a:ext cx="1929087" cy="89323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32" idx="1"/>
          </p:cNvCxnSpPr>
          <p:nvPr/>
        </p:nvCxnSpPr>
        <p:spPr>
          <a:xfrm>
            <a:off x="7160680" y="4078976"/>
            <a:ext cx="1731435" cy="43698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24435" y="1359563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89082" y="1875672"/>
            <a:ext cx="1697565" cy="884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6DoF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85930" y="1338350"/>
            <a:ext cx="0" cy="5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1346" y="1483267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76830" y="2950869"/>
            <a:ext cx="922067" cy="3744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IC, OFP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xml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115" idx="1"/>
            <a:endCxn id="158" idx="3"/>
          </p:cNvCxnSpPr>
          <p:nvPr/>
        </p:nvCxnSpPr>
        <p:spPr>
          <a:xfrm flipH="1">
            <a:off x="1416043" y="2341301"/>
            <a:ext cx="538692" cy="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1"/>
            <a:endCxn id="42" idx="3"/>
          </p:cNvCxnSpPr>
          <p:nvPr/>
        </p:nvCxnSpPr>
        <p:spPr>
          <a:xfrm flipH="1">
            <a:off x="7486647" y="2309437"/>
            <a:ext cx="740833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58610" y="2085428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632362" y="3689403"/>
            <a:ext cx="1085555" cy="5289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Avoidance PT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kml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3" idx="0"/>
            <a:endCxn id="42" idx="2"/>
          </p:cNvCxnSpPr>
          <p:nvPr/>
        </p:nvCxnSpPr>
        <p:spPr>
          <a:xfrm flipV="1">
            <a:off x="6637864" y="2760132"/>
            <a:ext cx="1" cy="190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5199" y="3515665"/>
            <a:ext cx="1481666" cy="866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Alerting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Tester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05804" y="394296"/>
            <a:ext cx="1234537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Analytic</a:t>
            </a:r>
            <a:endParaRPr lang="es-ES" sz="12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9442" y="3879328"/>
            <a:ext cx="1267843" cy="39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31777" y="4616694"/>
            <a:ext cx="1195922" cy="2270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rgbClr val="FF0000"/>
                </a:solidFill>
              </a:rPr>
              <a:t>Alert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Report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4" idx="2"/>
            <a:endCxn id="82" idx="0"/>
          </p:cNvCxnSpPr>
          <p:nvPr/>
        </p:nvCxnSpPr>
        <p:spPr>
          <a:xfrm>
            <a:off x="926032" y="4381816"/>
            <a:ext cx="3706" cy="234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59798" y="5988022"/>
            <a:ext cx="1532468" cy="348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DAA </a:t>
            </a:r>
            <a:r>
              <a:rPr lang="es-ES" sz="1200" b="1" dirty="0" err="1" smtClean="0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798" y="6437405"/>
            <a:ext cx="1532468" cy="348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Simulator </a:t>
            </a:r>
            <a:r>
              <a:rPr lang="es-ES" sz="1200" b="1" dirty="0" err="1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4" idx="3"/>
          </p:cNvCxnSpPr>
          <p:nvPr/>
        </p:nvCxnSpPr>
        <p:spPr>
          <a:xfrm>
            <a:off x="2887129" y="1164529"/>
            <a:ext cx="11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  <a:endCxn id="75" idx="3"/>
          </p:cNvCxnSpPr>
          <p:nvPr/>
        </p:nvCxnSpPr>
        <p:spPr>
          <a:xfrm flipH="1" flipV="1">
            <a:off x="5340341" y="588791"/>
            <a:ext cx="238137" cy="4945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0"/>
            <a:endCxn id="108" idx="2"/>
          </p:cNvCxnSpPr>
          <p:nvPr/>
        </p:nvCxnSpPr>
        <p:spPr>
          <a:xfrm flipH="1" flipV="1">
            <a:off x="5825600" y="749656"/>
            <a:ext cx="2645" cy="17285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85871" y="427923"/>
            <a:ext cx="679458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PT2AP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3"/>
            <a:endCxn id="6" idx="1"/>
          </p:cNvCxnSpPr>
          <p:nvPr/>
        </p:nvCxnSpPr>
        <p:spPr>
          <a:xfrm>
            <a:off x="6165329" y="588790"/>
            <a:ext cx="3124716" cy="12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1" idx="3"/>
            <a:endCxn id="20" idx="1"/>
          </p:cNvCxnSpPr>
          <p:nvPr/>
        </p:nvCxnSpPr>
        <p:spPr>
          <a:xfrm>
            <a:off x="6078012" y="1083374"/>
            <a:ext cx="388389" cy="3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695010" y="2233240"/>
            <a:ext cx="713323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OFP2IFP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88556" y="2233240"/>
            <a:ext cx="480511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FC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20" idx="3"/>
            <a:endCxn id="119" idx="1"/>
          </p:cNvCxnSpPr>
          <p:nvPr/>
        </p:nvCxnSpPr>
        <p:spPr>
          <a:xfrm>
            <a:off x="6369067" y="2394107"/>
            <a:ext cx="3259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" idx="3"/>
          </p:cNvCxnSpPr>
          <p:nvPr/>
        </p:nvCxnSpPr>
        <p:spPr>
          <a:xfrm flipH="1" flipV="1">
            <a:off x="6965935" y="1083767"/>
            <a:ext cx="1261546" cy="9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43731" y="1061351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8793" y="1875672"/>
            <a:ext cx="2658549" cy="124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b="1" dirty="0" err="1" smtClean="0">
                <a:solidFill>
                  <a:schemeClr val="tx1"/>
                </a:solidFill>
              </a:rPr>
              <a:t>Mixer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232" idx="2"/>
            <a:endCxn id="62" idx="0"/>
          </p:cNvCxnSpPr>
          <p:nvPr/>
        </p:nvCxnSpPr>
        <p:spPr>
          <a:xfrm>
            <a:off x="3175001" y="3048622"/>
            <a:ext cx="139" cy="640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235996" y="1359566"/>
            <a:ext cx="0" cy="8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74032" y="1483267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01838" y="1470703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78421" y="117052"/>
            <a:ext cx="831851" cy="44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SIM </a:t>
            </a:r>
            <a:r>
              <a:rPr lang="es-ES" sz="1200" b="1" dirty="0" err="1" smtClean="0">
                <a:solidFill>
                  <a:schemeClr val="tx1"/>
                </a:solidFill>
              </a:rPr>
              <a:t>Sensors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2"/>
            <a:endCxn id="4" idx="0"/>
          </p:cNvCxnSpPr>
          <p:nvPr/>
        </p:nvCxnSpPr>
        <p:spPr>
          <a:xfrm>
            <a:off x="2394347" y="566503"/>
            <a:ext cx="1716" cy="3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2143" y="962455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IT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54735" y="2188409"/>
            <a:ext cx="2438401" cy="305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Traffic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25372" y="889931"/>
            <a:ext cx="1214970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  <a:endCxn id="117" idx="3"/>
          </p:cNvCxnSpPr>
          <p:nvPr/>
        </p:nvCxnSpPr>
        <p:spPr>
          <a:xfrm flipH="1">
            <a:off x="5340342" y="1083374"/>
            <a:ext cx="238136" cy="10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115039" y="572914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12215" y="117052"/>
            <a:ext cx="1001143" cy="44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Traffic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Generator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12215" y="2133086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MOPS files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1243506" y="566503"/>
            <a:ext cx="981" cy="1566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5" idx="3"/>
            <a:endCxn id="103" idx="1"/>
          </p:cNvCxnSpPr>
          <p:nvPr/>
        </p:nvCxnSpPr>
        <p:spPr>
          <a:xfrm>
            <a:off x="1413358" y="341778"/>
            <a:ext cx="56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03" idx="3"/>
          </p:cNvCxnSpPr>
          <p:nvPr/>
        </p:nvCxnSpPr>
        <p:spPr>
          <a:xfrm>
            <a:off x="2810272" y="341778"/>
            <a:ext cx="123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32143" y="103797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413359" y="132642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FS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371221" y="1441970"/>
            <a:ext cx="0" cy="7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7642215" y="2978224"/>
            <a:ext cx="2632102" cy="32173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Ownship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i="1" dirty="0" smtClean="0">
                <a:solidFill>
                  <a:schemeClr val="tx1"/>
                </a:solidFill>
              </a:rPr>
              <a:t>Real </a:t>
            </a:r>
            <a:r>
              <a:rPr lang="es-ES" sz="1200" i="1" dirty="0" err="1" smtClean="0">
                <a:solidFill>
                  <a:schemeClr val="tx1"/>
                </a:solidFill>
              </a:rPr>
              <a:t>System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985116" y="917066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076010" y="365365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9503831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3709938" y="3952368"/>
            <a:ext cx="11012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738170" y="2753795"/>
            <a:ext cx="873661" cy="294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APT </a:t>
            </a:r>
            <a:r>
              <a:rPr lang="es-ES" sz="1200" dirty="0" err="1" smtClean="0">
                <a:solidFill>
                  <a:schemeClr val="tx1"/>
                </a:solidFill>
              </a:rPr>
              <a:t>Mixer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/>
          <p:cNvCxnSpPr>
            <a:stCxn id="115" idx="2"/>
            <a:endCxn id="232" idx="0"/>
          </p:cNvCxnSpPr>
          <p:nvPr/>
        </p:nvCxnSpPr>
        <p:spPr>
          <a:xfrm>
            <a:off x="3173936" y="2494192"/>
            <a:ext cx="1065" cy="259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412215" y="2647759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CSV files of APT</a:t>
            </a:r>
          </a:p>
        </p:txBody>
      </p:sp>
      <p:cxnSp>
        <p:nvCxnSpPr>
          <p:cNvPr id="261" name="Straight Arrow Connector 260"/>
          <p:cNvCxnSpPr>
            <a:stCxn id="232" idx="1"/>
          </p:cNvCxnSpPr>
          <p:nvPr/>
        </p:nvCxnSpPr>
        <p:spPr>
          <a:xfrm flipH="1" flipV="1">
            <a:off x="1416043" y="2892053"/>
            <a:ext cx="1322127" cy="9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792101" y="2732911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81790" y="4367603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785650" y="3775975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153648" y="4344105"/>
            <a:ext cx="886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453202" y="4485055"/>
            <a:ext cx="1445688" cy="39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KML 2 DKML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71" idx="0"/>
            <a:endCxn id="62" idx="2"/>
          </p:cNvCxnSpPr>
          <p:nvPr/>
        </p:nvCxnSpPr>
        <p:spPr>
          <a:xfrm flipH="1" flipV="1">
            <a:off x="3175140" y="4218304"/>
            <a:ext cx="906" cy="266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87793" y="5005538"/>
            <a:ext cx="22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Overall</a:t>
            </a:r>
            <a:r>
              <a:rPr lang="es-ES" b="1" dirty="0" smtClean="0"/>
              <a:t> </a:t>
            </a:r>
            <a:r>
              <a:rPr lang="es-ES" b="1" dirty="0" err="1" smtClean="0"/>
              <a:t>Architecture</a:t>
            </a:r>
            <a:endParaRPr 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1204355" y="1180959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345122" y="2144366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141763" y="435257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89413" y="36333"/>
            <a:ext cx="11958654" cy="4927162"/>
          </a:xfrm>
          <a:prstGeom prst="roundRect">
            <a:avLst>
              <a:gd name="adj" fmla="val 54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59798" y="5485441"/>
            <a:ext cx="1532468" cy="3920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I/O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 flipV="1">
            <a:off x="698419" y="566504"/>
            <a:ext cx="125" cy="5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269869" y="1106700"/>
            <a:ext cx="834178" cy="311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Time </a:t>
            </a:r>
            <a:r>
              <a:rPr lang="es-ES" sz="1200" b="1" dirty="0" err="1" smtClean="0">
                <a:solidFill>
                  <a:schemeClr val="tx1"/>
                </a:solidFill>
              </a:rPr>
              <a:t>Generator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605834" y="1875672"/>
            <a:ext cx="1045654" cy="87812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GCS-SIMAN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5531914" y="749656"/>
            <a:ext cx="0" cy="112601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245081" y="1490308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4706947" y="2188409"/>
            <a:ext cx="778924" cy="4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709938" y="5064429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>
                <a:solidFill>
                  <a:schemeClr val="accent6"/>
                </a:solidFill>
              </a:rPr>
              <a:t>DATA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T: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ST: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FS: Flight </a:t>
            </a:r>
            <a:r>
              <a:rPr lang="es-ES" sz="900" dirty="0" err="1" smtClean="0">
                <a:solidFill>
                  <a:schemeClr val="accent6"/>
                </a:solidFill>
              </a:rPr>
              <a:t>State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SD</a:t>
            </a:r>
            <a:r>
              <a:rPr lang="es-ES" sz="900" dirty="0">
                <a:solidFill>
                  <a:schemeClr val="accent6"/>
                </a:solidFill>
              </a:rPr>
              <a:t>: Sensor Data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IT: </a:t>
            </a:r>
            <a:r>
              <a:rPr lang="es-ES" sz="900" dirty="0" err="1">
                <a:solidFill>
                  <a:schemeClr val="accent6"/>
                </a:solidFill>
              </a:rPr>
              <a:t>Intruder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Track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AP: </a:t>
            </a:r>
            <a:r>
              <a:rPr lang="es-ES" sz="900" dirty="0" err="1" smtClean="0">
                <a:solidFill>
                  <a:schemeClr val="accent6"/>
                </a:solidFill>
              </a:rPr>
              <a:t>Alert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Package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AT: Avoidance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>
              <a:solidFill>
                <a:schemeClr val="accent6"/>
              </a:solidFill>
            </a:endParaRPr>
          </a:p>
        </p:txBody>
      </p:sp>
      <p:cxnSp>
        <p:nvCxnSpPr>
          <p:cNvPr id="352" name="Straight Arrow Connector 351"/>
          <p:cNvCxnSpPr/>
          <p:nvPr/>
        </p:nvCxnSpPr>
        <p:spPr>
          <a:xfrm>
            <a:off x="9935631" y="867473"/>
            <a:ext cx="0" cy="21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9666811" y="1359563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57" name="Elbow Connector 356"/>
          <p:cNvCxnSpPr>
            <a:endCxn id="5" idx="3"/>
          </p:cNvCxnSpPr>
          <p:nvPr/>
        </p:nvCxnSpPr>
        <p:spPr>
          <a:xfrm rot="16200000" flipV="1">
            <a:off x="6416431" y="1348196"/>
            <a:ext cx="2269547" cy="988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53" idx="3"/>
            <a:endCxn id="186" idx="1"/>
          </p:cNvCxnSpPr>
          <p:nvPr/>
        </p:nvCxnSpPr>
        <p:spPr>
          <a:xfrm>
            <a:off x="7098897" y="3138088"/>
            <a:ext cx="543318" cy="1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7983014" y="1101571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68" name="Straight Arrow Connector 367"/>
          <p:cNvCxnSpPr>
            <a:stCxn id="115" idx="1"/>
            <a:endCxn id="260" idx="3"/>
          </p:cNvCxnSpPr>
          <p:nvPr/>
        </p:nvCxnSpPr>
        <p:spPr>
          <a:xfrm flipH="1">
            <a:off x="1416043" y="2341301"/>
            <a:ext cx="538692" cy="514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95396" y="2482300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3110443" y="326181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449469" y="1529087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/>
                </a:solidFill>
              </a:rPr>
              <a:t>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75" name="Elbow Connector 374"/>
          <p:cNvCxnSpPr>
            <a:stCxn id="299" idx="2"/>
            <a:endCxn id="42" idx="0"/>
          </p:cNvCxnSpPr>
          <p:nvPr/>
        </p:nvCxnSpPr>
        <p:spPr>
          <a:xfrm rot="16200000" flipH="1">
            <a:off x="3433796" y="-1328398"/>
            <a:ext cx="457231" cy="5950907"/>
          </a:xfrm>
          <a:prstGeom prst="bentConnector3">
            <a:avLst>
              <a:gd name="adj1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471470" y="711413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/>
                </a:solidFill>
              </a:rPr>
              <a:t>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80" name="Straight Arrow Connector 379"/>
          <p:cNvCxnSpPr/>
          <p:nvPr/>
        </p:nvCxnSpPr>
        <p:spPr>
          <a:xfrm flipH="1" flipV="1">
            <a:off x="922596" y="3064586"/>
            <a:ext cx="3436" cy="4510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853508" y="3176705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072566" y="5216982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6"/>
                </a:solidFill>
              </a:rPr>
              <a:t>AS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err="1">
                <a:solidFill>
                  <a:schemeClr val="accent6"/>
                </a:solidFill>
              </a:rPr>
              <a:t>Aircraft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State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OFP: </a:t>
            </a:r>
            <a:r>
              <a:rPr lang="es-ES" sz="900" dirty="0" err="1">
                <a:solidFill>
                  <a:schemeClr val="accent6"/>
                </a:solidFill>
              </a:rPr>
              <a:t>Ownship</a:t>
            </a:r>
            <a:r>
              <a:rPr lang="es-ES" sz="900" dirty="0">
                <a:solidFill>
                  <a:schemeClr val="accent6"/>
                </a:solidFill>
              </a:rPr>
              <a:t> Flight Plan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FI: Flight </a:t>
            </a:r>
            <a:r>
              <a:rPr lang="es-ES" sz="900" dirty="0" err="1">
                <a:solidFill>
                  <a:schemeClr val="accent6"/>
                </a:solidFill>
              </a:rPr>
              <a:t>Intent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IC: </a:t>
            </a:r>
            <a:r>
              <a:rPr lang="es-ES" sz="900" dirty="0" err="1">
                <a:solidFill>
                  <a:schemeClr val="accent6"/>
                </a:solidFill>
              </a:rPr>
              <a:t>Initial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Conditions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PT: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APT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smtClean="0">
                <a:solidFill>
                  <a:schemeClr val="accent6"/>
                </a:solidFill>
              </a:rPr>
              <a:t>Avoidance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SSS: Stop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Signal</a:t>
            </a:r>
            <a:endParaRPr lang="es-ES" sz="900" dirty="0" smtClean="0">
              <a:solidFill>
                <a:schemeClr val="accent6"/>
              </a:solidFill>
            </a:endParaRPr>
          </a:p>
          <a:p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34243" y="3412404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SSS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1" name="Elbow Connector 10"/>
          <p:cNvCxnSpPr>
            <a:stCxn id="14" idx="2"/>
            <a:endCxn id="12" idx="2"/>
          </p:cNvCxnSpPr>
          <p:nvPr/>
        </p:nvCxnSpPr>
        <p:spPr>
          <a:xfrm rot="5400000">
            <a:off x="7096396" y="-396217"/>
            <a:ext cx="505607" cy="6494975"/>
          </a:xfrm>
          <a:prstGeom prst="bentConnector3">
            <a:avLst>
              <a:gd name="adj1" fmla="val 19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7426" y="2987732"/>
            <a:ext cx="268570" cy="11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92311" y="2382497"/>
            <a:ext cx="208750" cy="21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89413" y="5040122"/>
            <a:ext cx="11958654" cy="1785104"/>
          </a:xfrm>
          <a:prstGeom prst="roundRect">
            <a:avLst>
              <a:gd name="adj" fmla="val 243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4996" y="887090"/>
            <a:ext cx="982133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Fusion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78" y="77000"/>
            <a:ext cx="3007773" cy="12613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Assessment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0045" y="312595"/>
            <a:ext cx="1202266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Avoidance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7480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AT2OFP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401" y="922900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8478" y="922507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</a:t>
            </a:r>
            <a:r>
              <a:rPr lang="es-ES" sz="1200" dirty="0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4435" y="1359563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89082" y="1875672"/>
            <a:ext cx="1697565" cy="884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6DoF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85930" y="1338350"/>
            <a:ext cx="0" cy="5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1346" y="1483267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58" name="Straight Arrow Connector 57"/>
          <p:cNvCxnSpPr>
            <a:stCxn id="9" idx="1"/>
            <a:endCxn id="42" idx="3"/>
          </p:cNvCxnSpPr>
          <p:nvPr/>
        </p:nvCxnSpPr>
        <p:spPr>
          <a:xfrm flipH="1">
            <a:off x="7486647" y="2309437"/>
            <a:ext cx="740833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05804" y="394296"/>
            <a:ext cx="1234537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Analytic</a:t>
            </a:r>
            <a:endParaRPr lang="es-ES" sz="12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9798" y="5988022"/>
            <a:ext cx="1532468" cy="348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DAA </a:t>
            </a:r>
            <a:r>
              <a:rPr lang="es-ES" sz="1200" b="1" dirty="0" err="1" smtClean="0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798" y="6437405"/>
            <a:ext cx="1532468" cy="348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Simulator </a:t>
            </a:r>
            <a:r>
              <a:rPr lang="es-ES" sz="1200" b="1" dirty="0" err="1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4" idx="3"/>
          </p:cNvCxnSpPr>
          <p:nvPr/>
        </p:nvCxnSpPr>
        <p:spPr>
          <a:xfrm>
            <a:off x="2887129" y="1164529"/>
            <a:ext cx="11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  <a:endCxn id="75" idx="3"/>
          </p:cNvCxnSpPr>
          <p:nvPr/>
        </p:nvCxnSpPr>
        <p:spPr>
          <a:xfrm flipH="1" flipV="1">
            <a:off x="5340341" y="588791"/>
            <a:ext cx="238137" cy="4945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0"/>
            <a:endCxn id="108" idx="2"/>
          </p:cNvCxnSpPr>
          <p:nvPr/>
        </p:nvCxnSpPr>
        <p:spPr>
          <a:xfrm flipH="1" flipV="1">
            <a:off x="5825600" y="749656"/>
            <a:ext cx="2645" cy="17285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85871" y="427923"/>
            <a:ext cx="679458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PT2AP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3"/>
            <a:endCxn id="6" idx="1"/>
          </p:cNvCxnSpPr>
          <p:nvPr/>
        </p:nvCxnSpPr>
        <p:spPr>
          <a:xfrm>
            <a:off x="6165329" y="588790"/>
            <a:ext cx="3124716" cy="12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1" idx="3"/>
            <a:endCxn id="20" idx="1"/>
          </p:cNvCxnSpPr>
          <p:nvPr/>
        </p:nvCxnSpPr>
        <p:spPr>
          <a:xfrm>
            <a:off x="6078012" y="1083374"/>
            <a:ext cx="388389" cy="3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695010" y="2233240"/>
            <a:ext cx="713323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OFP2IFP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88556" y="2233240"/>
            <a:ext cx="480511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FC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20" idx="3"/>
            <a:endCxn id="119" idx="1"/>
          </p:cNvCxnSpPr>
          <p:nvPr/>
        </p:nvCxnSpPr>
        <p:spPr>
          <a:xfrm>
            <a:off x="6369067" y="2394107"/>
            <a:ext cx="3259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" idx="3"/>
          </p:cNvCxnSpPr>
          <p:nvPr/>
        </p:nvCxnSpPr>
        <p:spPr>
          <a:xfrm flipH="1" flipV="1">
            <a:off x="6965935" y="1083767"/>
            <a:ext cx="1261546" cy="9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978421" y="117052"/>
            <a:ext cx="831851" cy="44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SIM </a:t>
            </a:r>
            <a:r>
              <a:rPr lang="es-ES" sz="1200" b="1" dirty="0" err="1" smtClean="0">
                <a:solidFill>
                  <a:schemeClr val="tx1"/>
                </a:solidFill>
              </a:rPr>
              <a:t>Sensors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2"/>
            <a:endCxn id="4" idx="0"/>
          </p:cNvCxnSpPr>
          <p:nvPr/>
        </p:nvCxnSpPr>
        <p:spPr>
          <a:xfrm>
            <a:off x="2394347" y="566503"/>
            <a:ext cx="1716" cy="3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2143" y="962455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IT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25372" y="889931"/>
            <a:ext cx="1214970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  <a:endCxn id="117" idx="3"/>
          </p:cNvCxnSpPr>
          <p:nvPr/>
        </p:nvCxnSpPr>
        <p:spPr>
          <a:xfrm flipH="1">
            <a:off x="5340342" y="1083374"/>
            <a:ext cx="238136" cy="10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115039" y="572914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12215" y="117052"/>
            <a:ext cx="1001143" cy="44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Traffic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Generator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412215" y="2133086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MOPS files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1243506" y="566503"/>
            <a:ext cx="981" cy="1566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5" idx="3"/>
            <a:endCxn id="103" idx="1"/>
          </p:cNvCxnSpPr>
          <p:nvPr/>
        </p:nvCxnSpPr>
        <p:spPr>
          <a:xfrm>
            <a:off x="1413358" y="341778"/>
            <a:ext cx="56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03" idx="3"/>
          </p:cNvCxnSpPr>
          <p:nvPr/>
        </p:nvCxnSpPr>
        <p:spPr>
          <a:xfrm>
            <a:off x="2810272" y="341778"/>
            <a:ext cx="123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32143" y="103797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413359" y="132642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FS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076010" y="365365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9503831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87793" y="5005538"/>
            <a:ext cx="36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SIM </a:t>
            </a:r>
            <a:r>
              <a:rPr lang="es-ES" b="1" dirty="0" err="1" smtClean="0"/>
              <a:t>Architecture</a:t>
            </a:r>
            <a:r>
              <a:rPr lang="es-ES" b="1" dirty="0" smtClean="0"/>
              <a:t>- 6DoF</a:t>
            </a:r>
            <a:endParaRPr 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1204355" y="1180959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89413" y="36333"/>
            <a:ext cx="11958654" cy="4927162"/>
          </a:xfrm>
          <a:prstGeom prst="roundRect">
            <a:avLst>
              <a:gd name="adj" fmla="val 54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59798" y="5485441"/>
            <a:ext cx="1532468" cy="3920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I/O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 flipV="1">
            <a:off x="698419" y="566504"/>
            <a:ext cx="125" cy="5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269869" y="1106700"/>
            <a:ext cx="834178" cy="311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Time </a:t>
            </a:r>
            <a:r>
              <a:rPr lang="es-ES" sz="1200" b="1" dirty="0" err="1" smtClean="0">
                <a:solidFill>
                  <a:schemeClr val="tx1"/>
                </a:solidFill>
              </a:rPr>
              <a:t>Generator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605834" y="1875672"/>
            <a:ext cx="1045654" cy="87812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GCS-SIMAN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5531914" y="749656"/>
            <a:ext cx="0" cy="112601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245081" y="1490308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4706947" y="2188409"/>
            <a:ext cx="778924" cy="4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176830" y="2950869"/>
            <a:ext cx="922067" cy="3744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IC, OFP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xml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4" idx="0"/>
          </p:cNvCxnSpPr>
          <p:nvPr/>
        </p:nvCxnSpPr>
        <p:spPr>
          <a:xfrm flipV="1">
            <a:off x="6637864" y="2760132"/>
            <a:ext cx="1" cy="190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58610" y="2085428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3731" y="1061351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470" y="711413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/>
                </a:solidFill>
              </a:rPr>
              <a:t>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09938" y="5064429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>
                <a:solidFill>
                  <a:schemeClr val="accent6"/>
                </a:solidFill>
              </a:rPr>
              <a:t>DATA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T: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ST: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FS: Flight </a:t>
            </a:r>
            <a:r>
              <a:rPr lang="es-ES" sz="900" dirty="0" err="1" smtClean="0">
                <a:solidFill>
                  <a:schemeClr val="accent6"/>
                </a:solidFill>
              </a:rPr>
              <a:t>State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SD</a:t>
            </a:r>
            <a:r>
              <a:rPr lang="es-ES" sz="900" dirty="0">
                <a:solidFill>
                  <a:schemeClr val="accent6"/>
                </a:solidFill>
              </a:rPr>
              <a:t>: Sensor Data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IT: </a:t>
            </a:r>
            <a:r>
              <a:rPr lang="es-ES" sz="900" dirty="0" err="1">
                <a:solidFill>
                  <a:schemeClr val="accent6"/>
                </a:solidFill>
              </a:rPr>
              <a:t>Intruder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Track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AP: </a:t>
            </a:r>
            <a:r>
              <a:rPr lang="es-ES" sz="900" dirty="0" err="1" smtClean="0">
                <a:solidFill>
                  <a:schemeClr val="accent6"/>
                </a:solidFill>
              </a:rPr>
              <a:t>Alert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Package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AT: Avoidance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49469" y="1529087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6"/>
                </a:solidFill>
              </a:rPr>
              <a:t>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3433796" y="-1328398"/>
            <a:ext cx="457231" cy="5950907"/>
          </a:xfrm>
          <a:prstGeom prst="bentConnector3">
            <a:avLst>
              <a:gd name="adj1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723692" y="5040122"/>
            <a:ext cx="374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/>
              <a:t>SYSTEMS</a:t>
            </a:r>
          </a:p>
          <a:p>
            <a:r>
              <a:rPr lang="es-ES" sz="900" dirty="0" smtClean="0"/>
              <a:t>PT2AP: </a:t>
            </a:r>
            <a:r>
              <a:rPr lang="es-ES" sz="900" dirty="0" err="1" smtClean="0"/>
              <a:t>Predicted</a:t>
            </a:r>
            <a:r>
              <a:rPr lang="es-ES" sz="900" dirty="0" smtClean="0"/>
              <a:t>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Alert</a:t>
            </a:r>
            <a:r>
              <a:rPr lang="es-ES" sz="900" dirty="0" smtClean="0"/>
              <a:t> </a:t>
            </a:r>
            <a:r>
              <a:rPr lang="es-ES" sz="900" dirty="0" err="1" smtClean="0"/>
              <a:t>Package</a:t>
            </a:r>
            <a:endParaRPr lang="es-ES" sz="900" dirty="0" smtClean="0"/>
          </a:p>
          <a:p>
            <a:r>
              <a:rPr lang="es-ES" sz="900" dirty="0" smtClean="0"/>
              <a:t>FC: Flight Control</a:t>
            </a:r>
          </a:p>
          <a:p>
            <a:r>
              <a:rPr lang="es-ES" sz="900" dirty="0" smtClean="0"/>
              <a:t>OFP2IFP: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Flight Plan to </a:t>
            </a:r>
            <a:r>
              <a:rPr lang="es-ES" sz="900" dirty="0" err="1" smtClean="0"/>
              <a:t>Internal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OFPI: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</a:t>
            </a:r>
            <a:r>
              <a:rPr lang="es-ES" sz="900" dirty="0" err="1" smtClean="0"/>
              <a:t>Fligth</a:t>
            </a:r>
            <a:r>
              <a:rPr lang="es-ES" sz="900" dirty="0" smtClean="0"/>
              <a:t> Plan Interface</a:t>
            </a:r>
          </a:p>
          <a:p>
            <a:r>
              <a:rPr lang="es-ES" sz="900" dirty="0" smtClean="0"/>
              <a:t>TP: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Predictor</a:t>
            </a:r>
          </a:p>
          <a:p>
            <a:r>
              <a:rPr lang="es-ES" sz="900" dirty="0" smtClean="0"/>
              <a:t>GCS-SIMAN: </a:t>
            </a:r>
            <a:r>
              <a:rPr lang="es-ES" sz="900" dirty="0" err="1" smtClean="0"/>
              <a:t>Ground</a:t>
            </a:r>
            <a:r>
              <a:rPr lang="es-ES" sz="900" dirty="0" smtClean="0"/>
              <a:t> Control </a:t>
            </a:r>
            <a:r>
              <a:rPr lang="es-ES" sz="900" dirty="0" err="1" smtClean="0"/>
              <a:t>Station</a:t>
            </a:r>
            <a:r>
              <a:rPr lang="es-ES" sz="900" dirty="0" smtClean="0"/>
              <a:t> – </a:t>
            </a:r>
            <a:r>
              <a:rPr lang="es-ES" sz="900" dirty="0" err="1" smtClean="0"/>
              <a:t>Simulation</a:t>
            </a:r>
            <a:r>
              <a:rPr lang="es-ES" sz="900" dirty="0" smtClean="0"/>
              <a:t> Manager</a:t>
            </a:r>
          </a:p>
          <a:p>
            <a:r>
              <a:rPr lang="es-ES" sz="900" dirty="0" smtClean="0"/>
              <a:t>AT2OFP: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Ownhip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AT2FIC: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Fligh</a:t>
            </a:r>
            <a:r>
              <a:rPr lang="es-ES" sz="900" dirty="0" smtClean="0"/>
              <a:t> </a:t>
            </a:r>
            <a:r>
              <a:rPr lang="es-ES" sz="900" dirty="0" err="1" smtClean="0"/>
              <a:t>Intent</a:t>
            </a:r>
            <a:r>
              <a:rPr lang="es-ES" sz="900" dirty="0" smtClean="0"/>
              <a:t> and </a:t>
            </a:r>
            <a:r>
              <a:rPr lang="es-ES" sz="900" dirty="0" err="1" smtClean="0"/>
              <a:t>Initial</a:t>
            </a:r>
            <a:r>
              <a:rPr lang="es-ES" sz="900" dirty="0" smtClean="0"/>
              <a:t> </a:t>
            </a:r>
            <a:r>
              <a:rPr lang="es-ES" sz="900" dirty="0" err="1" smtClean="0"/>
              <a:t>Conditions</a:t>
            </a:r>
            <a:endParaRPr lang="es-ES" sz="900" dirty="0" smtClean="0"/>
          </a:p>
          <a:p>
            <a:r>
              <a:rPr lang="es-ES" sz="900" dirty="0" smtClean="0"/>
              <a:t>IGI: </a:t>
            </a:r>
            <a:r>
              <a:rPr lang="es-ES" sz="900" dirty="0" err="1" smtClean="0"/>
              <a:t>Intent</a:t>
            </a:r>
            <a:r>
              <a:rPr lang="es-ES" sz="900" dirty="0" smtClean="0"/>
              <a:t> </a:t>
            </a:r>
            <a:r>
              <a:rPr lang="es-ES" sz="900" dirty="0" err="1" smtClean="0"/>
              <a:t>Generator</a:t>
            </a:r>
            <a:r>
              <a:rPr lang="es-ES" sz="900" dirty="0" smtClean="0"/>
              <a:t> &amp; TP</a:t>
            </a:r>
            <a:endParaRPr lang="es-ES" sz="900" dirty="0"/>
          </a:p>
          <a:p>
            <a:r>
              <a:rPr lang="es-ES" sz="900" dirty="0" smtClean="0"/>
              <a:t>6DoF: </a:t>
            </a:r>
            <a:r>
              <a:rPr lang="es-ES" sz="900" dirty="0" err="1" smtClean="0"/>
              <a:t>Aircraft</a:t>
            </a:r>
            <a:r>
              <a:rPr lang="es-ES" sz="900" dirty="0" smtClean="0"/>
              <a:t> </a:t>
            </a:r>
            <a:r>
              <a:rPr lang="es-ES" sz="900" dirty="0" err="1" smtClean="0"/>
              <a:t>Model</a:t>
            </a:r>
            <a:endParaRPr lang="es-ES" sz="900" dirty="0" smtClean="0"/>
          </a:p>
          <a:p>
            <a:r>
              <a:rPr lang="es-ES" sz="900" dirty="0" smtClean="0"/>
              <a:t>KML2DKML: KML to </a:t>
            </a:r>
            <a:r>
              <a:rPr lang="es-ES" sz="900" dirty="0" err="1" smtClean="0"/>
              <a:t>dynamic</a:t>
            </a:r>
            <a:r>
              <a:rPr lang="es-ES" sz="900" dirty="0" smtClean="0"/>
              <a:t> KML </a:t>
            </a:r>
            <a:r>
              <a:rPr lang="es-ES" sz="900" dirty="0" err="1" smtClean="0"/>
              <a:t>converter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072566" y="5216982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6"/>
                </a:solidFill>
              </a:rPr>
              <a:t>AS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err="1">
                <a:solidFill>
                  <a:schemeClr val="accent6"/>
                </a:solidFill>
              </a:rPr>
              <a:t>Aircraft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State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OFP: </a:t>
            </a:r>
            <a:r>
              <a:rPr lang="es-ES" sz="900" dirty="0" err="1">
                <a:solidFill>
                  <a:schemeClr val="accent6"/>
                </a:solidFill>
              </a:rPr>
              <a:t>Ownship</a:t>
            </a:r>
            <a:r>
              <a:rPr lang="es-ES" sz="900" dirty="0">
                <a:solidFill>
                  <a:schemeClr val="accent6"/>
                </a:solidFill>
              </a:rPr>
              <a:t> Flight Plan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FI: Flight </a:t>
            </a:r>
            <a:r>
              <a:rPr lang="es-ES" sz="900" dirty="0" err="1">
                <a:solidFill>
                  <a:schemeClr val="accent6"/>
                </a:solidFill>
              </a:rPr>
              <a:t>Intent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IC: </a:t>
            </a:r>
            <a:r>
              <a:rPr lang="es-ES" sz="900" dirty="0" err="1">
                <a:solidFill>
                  <a:schemeClr val="accent6"/>
                </a:solidFill>
              </a:rPr>
              <a:t>Initial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Conditions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PT: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APT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smtClean="0">
                <a:solidFill>
                  <a:schemeClr val="accent6"/>
                </a:solidFill>
              </a:rPr>
              <a:t>Avoidance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SSS: Stop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Signal</a:t>
            </a:r>
            <a:endParaRPr lang="es-ES" sz="900" dirty="0" smtClean="0">
              <a:solidFill>
                <a:schemeClr val="accent6"/>
              </a:solidFill>
            </a:endParaRPr>
          </a:p>
          <a:p>
            <a:endParaRPr lang="es-E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89413" y="5040122"/>
            <a:ext cx="11958654" cy="1785104"/>
          </a:xfrm>
          <a:prstGeom prst="roundRect">
            <a:avLst>
              <a:gd name="adj" fmla="val 243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4996" y="887090"/>
            <a:ext cx="982133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Fusion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78" y="77000"/>
            <a:ext cx="3007773" cy="12613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Assessment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0045" y="312595"/>
            <a:ext cx="1202266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Avoidance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179" y="3801537"/>
            <a:ext cx="2349501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IGI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648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AT2FIC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35680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74317" y="1351809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401" y="922900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8478" y="922507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</a:t>
            </a:r>
            <a:r>
              <a:rPr lang="es-ES" sz="1200" dirty="0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8" idx="2"/>
            <a:endCxn id="7" idx="3"/>
          </p:cNvCxnSpPr>
          <p:nvPr/>
        </p:nvCxnSpPr>
        <p:spPr>
          <a:xfrm rot="5400000">
            <a:off x="8281531" y="1466026"/>
            <a:ext cx="1492100" cy="37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79465" y="3672927"/>
            <a:ext cx="33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FI</a:t>
            </a:r>
          </a:p>
          <a:p>
            <a:r>
              <a:rPr lang="es-ES" sz="1200" dirty="0" smtClean="0">
                <a:solidFill>
                  <a:schemeClr val="accent6"/>
                </a:solidFill>
              </a:rPr>
              <a:t>IC 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0711" y="4600518"/>
            <a:ext cx="1350431" cy="27708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</a:t>
            </a:r>
            <a:r>
              <a:rPr lang="es-ES" sz="1200" dirty="0" err="1" smtClean="0">
                <a:solidFill>
                  <a:schemeClr val="tx1"/>
                </a:solidFill>
              </a:rPr>
              <a:t>Config</a:t>
            </a:r>
            <a:r>
              <a:rPr lang="es-ES" sz="1200" dirty="0" smtClean="0">
                <a:solidFill>
                  <a:schemeClr val="tx1"/>
                </a:solidFill>
              </a:rPr>
              <a:t>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0"/>
            <a:endCxn id="7" idx="2"/>
          </p:cNvCxnSpPr>
          <p:nvPr/>
        </p:nvCxnSpPr>
        <p:spPr>
          <a:xfrm flipV="1">
            <a:off x="5985927" y="4356415"/>
            <a:ext cx="3" cy="244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892115" y="4326467"/>
            <a:ext cx="1109131" cy="37899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&amp; FI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8" idx="2"/>
            <a:endCxn id="32" idx="3"/>
          </p:cNvCxnSpPr>
          <p:nvPr/>
        </p:nvCxnSpPr>
        <p:spPr>
          <a:xfrm rot="5400000">
            <a:off x="9483321" y="3104802"/>
            <a:ext cx="1929087" cy="89323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32" idx="1"/>
          </p:cNvCxnSpPr>
          <p:nvPr/>
        </p:nvCxnSpPr>
        <p:spPr>
          <a:xfrm>
            <a:off x="7160680" y="4078976"/>
            <a:ext cx="1731435" cy="43698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5" idx="1"/>
            <a:endCxn id="158" idx="3"/>
          </p:cNvCxnSpPr>
          <p:nvPr/>
        </p:nvCxnSpPr>
        <p:spPr>
          <a:xfrm flipH="1">
            <a:off x="1416043" y="2341301"/>
            <a:ext cx="538692" cy="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632362" y="3689403"/>
            <a:ext cx="1085555" cy="5289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Avoidance PT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, </a:t>
            </a:r>
            <a:r>
              <a:rPr lang="es-ES" sz="1200" dirty="0" err="1" smtClean="0">
                <a:solidFill>
                  <a:schemeClr val="tx1"/>
                </a:solidFill>
              </a:rPr>
              <a:t>kml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5199" y="3515665"/>
            <a:ext cx="1481666" cy="866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Alerting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Tester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05804" y="394296"/>
            <a:ext cx="1234537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Analytic</a:t>
            </a:r>
            <a:endParaRPr lang="es-ES" sz="12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9442" y="3879328"/>
            <a:ext cx="1267843" cy="39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0"/>
            <a:endCxn id="260" idx="2"/>
          </p:cNvCxnSpPr>
          <p:nvPr/>
        </p:nvCxnSpPr>
        <p:spPr>
          <a:xfrm flipH="1" flipV="1">
            <a:off x="922596" y="3064586"/>
            <a:ext cx="3436" cy="4510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31777" y="4616694"/>
            <a:ext cx="1195922" cy="22704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rgbClr val="FF0000"/>
                </a:solidFill>
              </a:rPr>
              <a:t>Alert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err="1" smtClean="0">
                <a:solidFill>
                  <a:srgbClr val="FF0000"/>
                </a:solidFill>
              </a:rPr>
              <a:t>Report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4" idx="2"/>
            <a:endCxn id="82" idx="0"/>
          </p:cNvCxnSpPr>
          <p:nvPr/>
        </p:nvCxnSpPr>
        <p:spPr>
          <a:xfrm>
            <a:off x="926032" y="4381816"/>
            <a:ext cx="3706" cy="234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59798" y="5988022"/>
            <a:ext cx="1532468" cy="348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DAA </a:t>
            </a:r>
            <a:r>
              <a:rPr lang="es-ES" sz="1200" b="1" dirty="0" err="1" smtClean="0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798" y="6437405"/>
            <a:ext cx="1532468" cy="348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Simulator </a:t>
            </a:r>
            <a:r>
              <a:rPr lang="es-ES" sz="1200" b="1" dirty="0" err="1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4" idx="3"/>
          </p:cNvCxnSpPr>
          <p:nvPr/>
        </p:nvCxnSpPr>
        <p:spPr>
          <a:xfrm>
            <a:off x="2887129" y="1164529"/>
            <a:ext cx="11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  <a:endCxn id="75" idx="3"/>
          </p:cNvCxnSpPr>
          <p:nvPr/>
        </p:nvCxnSpPr>
        <p:spPr>
          <a:xfrm flipH="1" flipV="1">
            <a:off x="5340341" y="588791"/>
            <a:ext cx="238137" cy="4945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0"/>
            <a:endCxn id="108" idx="2"/>
          </p:cNvCxnSpPr>
          <p:nvPr/>
        </p:nvCxnSpPr>
        <p:spPr>
          <a:xfrm flipH="1" flipV="1">
            <a:off x="5825600" y="749656"/>
            <a:ext cx="2645" cy="17285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85871" y="427923"/>
            <a:ext cx="679458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PT2AP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3"/>
            <a:endCxn id="6" idx="1"/>
          </p:cNvCxnSpPr>
          <p:nvPr/>
        </p:nvCxnSpPr>
        <p:spPr>
          <a:xfrm>
            <a:off x="6165329" y="588790"/>
            <a:ext cx="3124716" cy="12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1" idx="3"/>
            <a:endCxn id="20" idx="1"/>
          </p:cNvCxnSpPr>
          <p:nvPr/>
        </p:nvCxnSpPr>
        <p:spPr>
          <a:xfrm>
            <a:off x="6078012" y="1083374"/>
            <a:ext cx="388389" cy="3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28793" y="1875672"/>
            <a:ext cx="2658549" cy="124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b="1" dirty="0" err="1" smtClean="0">
                <a:solidFill>
                  <a:schemeClr val="tx1"/>
                </a:solidFill>
              </a:rPr>
              <a:t>Mixer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232" idx="2"/>
            <a:endCxn id="62" idx="0"/>
          </p:cNvCxnSpPr>
          <p:nvPr/>
        </p:nvCxnSpPr>
        <p:spPr>
          <a:xfrm>
            <a:off x="3175001" y="3048622"/>
            <a:ext cx="139" cy="640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235996" y="1359566"/>
            <a:ext cx="0" cy="8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74032" y="1483267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01838" y="1470703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72566" y="5216982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6"/>
                </a:solidFill>
              </a:rPr>
              <a:t>AS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err="1">
                <a:solidFill>
                  <a:schemeClr val="accent6"/>
                </a:solidFill>
              </a:rPr>
              <a:t>Aircraft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State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OFP: </a:t>
            </a:r>
            <a:r>
              <a:rPr lang="es-ES" sz="900" dirty="0" err="1">
                <a:solidFill>
                  <a:schemeClr val="accent6"/>
                </a:solidFill>
              </a:rPr>
              <a:t>Ownship</a:t>
            </a:r>
            <a:r>
              <a:rPr lang="es-ES" sz="900" dirty="0">
                <a:solidFill>
                  <a:schemeClr val="accent6"/>
                </a:solidFill>
              </a:rPr>
              <a:t> Flight Plan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FI: Flight </a:t>
            </a:r>
            <a:r>
              <a:rPr lang="es-ES" sz="900" dirty="0" err="1">
                <a:solidFill>
                  <a:schemeClr val="accent6"/>
                </a:solidFill>
              </a:rPr>
              <a:t>Intent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IC: </a:t>
            </a:r>
            <a:r>
              <a:rPr lang="es-ES" sz="900" dirty="0" err="1">
                <a:solidFill>
                  <a:schemeClr val="accent6"/>
                </a:solidFill>
              </a:rPr>
              <a:t>Initial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Conditions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PT: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APT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smtClean="0">
                <a:solidFill>
                  <a:schemeClr val="accent6"/>
                </a:solidFill>
              </a:rPr>
              <a:t>Avoidance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SSS: Stop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Signal</a:t>
            </a:r>
            <a:endParaRPr lang="es-ES" sz="900" dirty="0" smtClean="0">
              <a:solidFill>
                <a:schemeClr val="accent6"/>
              </a:solidFill>
            </a:endParaRPr>
          </a:p>
          <a:p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2143" y="962455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IT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54735" y="2188409"/>
            <a:ext cx="2438401" cy="305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Traffic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25372" y="889931"/>
            <a:ext cx="1214970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  <a:endCxn id="117" idx="3"/>
          </p:cNvCxnSpPr>
          <p:nvPr/>
        </p:nvCxnSpPr>
        <p:spPr>
          <a:xfrm flipH="1">
            <a:off x="5340342" y="1083374"/>
            <a:ext cx="238136" cy="10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412215" y="2133086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MOPS files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371221" y="1441970"/>
            <a:ext cx="0" cy="7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076010" y="365365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3709938" y="3952368"/>
            <a:ext cx="11012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738170" y="2753795"/>
            <a:ext cx="873661" cy="294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APT </a:t>
            </a:r>
            <a:r>
              <a:rPr lang="es-ES" sz="1200" dirty="0" err="1" smtClean="0">
                <a:solidFill>
                  <a:schemeClr val="tx1"/>
                </a:solidFill>
              </a:rPr>
              <a:t>Mixer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/>
          <p:cNvCxnSpPr>
            <a:stCxn id="115" idx="2"/>
            <a:endCxn id="232" idx="0"/>
          </p:cNvCxnSpPr>
          <p:nvPr/>
        </p:nvCxnSpPr>
        <p:spPr>
          <a:xfrm>
            <a:off x="3173936" y="2494192"/>
            <a:ext cx="1065" cy="259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420682" y="2647759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CSV files of APT</a:t>
            </a:r>
          </a:p>
        </p:txBody>
      </p:sp>
      <p:cxnSp>
        <p:nvCxnSpPr>
          <p:cNvPr id="261" name="Straight Arrow Connector 260"/>
          <p:cNvCxnSpPr>
            <a:stCxn id="232" idx="1"/>
          </p:cNvCxnSpPr>
          <p:nvPr/>
        </p:nvCxnSpPr>
        <p:spPr>
          <a:xfrm flipH="1" flipV="1">
            <a:off x="1416043" y="2892053"/>
            <a:ext cx="1322127" cy="9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792101" y="2732911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81790" y="4367603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785650" y="3775975"/>
            <a:ext cx="1418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153648" y="4344105"/>
            <a:ext cx="886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453202" y="4485055"/>
            <a:ext cx="1445688" cy="399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KML 2 DKML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71" idx="0"/>
            <a:endCxn id="62" idx="2"/>
          </p:cNvCxnSpPr>
          <p:nvPr/>
        </p:nvCxnSpPr>
        <p:spPr>
          <a:xfrm flipH="1" flipV="1">
            <a:off x="3175140" y="4218304"/>
            <a:ext cx="906" cy="266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87793" y="5005538"/>
            <a:ext cx="36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SIM </a:t>
            </a:r>
            <a:r>
              <a:rPr lang="es-ES" b="1" dirty="0" err="1" smtClean="0"/>
              <a:t>Architecture</a:t>
            </a:r>
            <a:r>
              <a:rPr lang="es-ES" b="1" dirty="0" smtClean="0"/>
              <a:t>- </a:t>
            </a:r>
            <a:r>
              <a:rPr lang="es-ES" b="1" dirty="0" err="1" smtClean="0"/>
              <a:t>Testing</a:t>
            </a:r>
            <a:endParaRPr lang="en-US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1345122" y="2144366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53508" y="3176705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141763" y="435257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89413" y="36333"/>
            <a:ext cx="11958654" cy="4927162"/>
          </a:xfrm>
          <a:prstGeom prst="roundRect">
            <a:avLst>
              <a:gd name="adj" fmla="val 54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59798" y="5485441"/>
            <a:ext cx="1532468" cy="3920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I/O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416043" y="2341301"/>
            <a:ext cx="538692" cy="514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95396" y="2482300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18910" y="326181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09938" y="5064429"/>
            <a:ext cx="177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>
                <a:solidFill>
                  <a:schemeClr val="accent6"/>
                </a:solidFill>
              </a:rPr>
              <a:t>DATA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T: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ST: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FS: Flight </a:t>
            </a:r>
            <a:r>
              <a:rPr lang="es-ES" sz="900" dirty="0" err="1" smtClean="0">
                <a:solidFill>
                  <a:schemeClr val="accent6"/>
                </a:solidFill>
              </a:rPr>
              <a:t>State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SD</a:t>
            </a:r>
            <a:r>
              <a:rPr lang="es-ES" sz="900" dirty="0">
                <a:solidFill>
                  <a:schemeClr val="accent6"/>
                </a:solidFill>
              </a:rPr>
              <a:t>: Sensor Data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IT: </a:t>
            </a:r>
            <a:r>
              <a:rPr lang="es-ES" sz="900" dirty="0" err="1">
                <a:solidFill>
                  <a:schemeClr val="accent6"/>
                </a:solidFill>
              </a:rPr>
              <a:t>Intruder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Track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AP: </a:t>
            </a:r>
            <a:r>
              <a:rPr lang="es-ES" sz="900" dirty="0" err="1" smtClean="0">
                <a:solidFill>
                  <a:schemeClr val="accent6"/>
                </a:solidFill>
              </a:rPr>
              <a:t>Alert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Package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AT: Avoidance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723692" y="5040122"/>
            <a:ext cx="374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/>
              <a:t>SYSTEMS</a:t>
            </a:r>
          </a:p>
          <a:p>
            <a:r>
              <a:rPr lang="es-ES" sz="900" dirty="0" smtClean="0"/>
              <a:t>PT2AP: </a:t>
            </a:r>
            <a:r>
              <a:rPr lang="es-ES" sz="900" dirty="0" err="1" smtClean="0"/>
              <a:t>Predicted</a:t>
            </a:r>
            <a:r>
              <a:rPr lang="es-ES" sz="900" dirty="0" smtClean="0"/>
              <a:t>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Alert</a:t>
            </a:r>
            <a:r>
              <a:rPr lang="es-ES" sz="900" dirty="0" smtClean="0"/>
              <a:t> </a:t>
            </a:r>
            <a:r>
              <a:rPr lang="es-ES" sz="900" dirty="0" err="1" smtClean="0"/>
              <a:t>Package</a:t>
            </a:r>
            <a:endParaRPr lang="es-ES" sz="900" dirty="0" smtClean="0"/>
          </a:p>
          <a:p>
            <a:r>
              <a:rPr lang="es-ES" sz="900" dirty="0" smtClean="0"/>
              <a:t>FC: Flight Control</a:t>
            </a:r>
          </a:p>
          <a:p>
            <a:r>
              <a:rPr lang="es-ES" sz="900" dirty="0" smtClean="0"/>
              <a:t>OFP2IFP: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Flight Plan to </a:t>
            </a:r>
            <a:r>
              <a:rPr lang="es-ES" sz="900" dirty="0" err="1" smtClean="0"/>
              <a:t>Internal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OFPI: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</a:t>
            </a:r>
            <a:r>
              <a:rPr lang="es-ES" sz="900" dirty="0" err="1" smtClean="0"/>
              <a:t>Fligth</a:t>
            </a:r>
            <a:r>
              <a:rPr lang="es-ES" sz="900" dirty="0" smtClean="0"/>
              <a:t> Plan Interface</a:t>
            </a:r>
          </a:p>
          <a:p>
            <a:r>
              <a:rPr lang="es-ES" sz="900" dirty="0" smtClean="0"/>
              <a:t>TP: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Predictor</a:t>
            </a:r>
          </a:p>
          <a:p>
            <a:r>
              <a:rPr lang="es-ES" sz="900" dirty="0" smtClean="0"/>
              <a:t>GCS-SIMAN: </a:t>
            </a:r>
            <a:r>
              <a:rPr lang="es-ES" sz="900" dirty="0" err="1" smtClean="0"/>
              <a:t>Ground</a:t>
            </a:r>
            <a:r>
              <a:rPr lang="es-ES" sz="900" dirty="0" smtClean="0"/>
              <a:t> Control </a:t>
            </a:r>
            <a:r>
              <a:rPr lang="es-ES" sz="900" dirty="0" err="1" smtClean="0"/>
              <a:t>Station</a:t>
            </a:r>
            <a:r>
              <a:rPr lang="es-ES" sz="900" dirty="0" smtClean="0"/>
              <a:t> – </a:t>
            </a:r>
            <a:r>
              <a:rPr lang="es-ES" sz="900" dirty="0" err="1" smtClean="0"/>
              <a:t>Simulation</a:t>
            </a:r>
            <a:r>
              <a:rPr lang="es-ES" sz="900" dirty="0" smtClean="0"/>
              <a:t> Manager</a:t>
            </a:r>
          </a:p>
          <a:p>
            <a:r>
              <a:rPr lang="es-ES" sz="900" dirty="0" smtClean="0"/>
              <a:t>AT2OFP: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Ownhip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AT2FIC: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Fligh</a:t>
            </a:r>
            <a:r>
              <a:rPr lang="es-ES" sz="900" dirty="0" smtClean="0"/>
              <a:t> </a:t>
            </a:r>
            <a:r>
              <a:rPr lang="es-ES" sz="900" dirty="0" err="1" smtClean="0"/>
              <a:t>Intent</a:t>
            </a:r>
            <a:r>
              <a:rPr lang="es-ES" sz="900" dirty="0" smtClean="0"/>
              <a:t> and </a:t>
            </a:r>
            <a:r>
              <a:rPr lang="es-ES" sz="900" dirty="0" err="1" smtClean="0"/>
              <a:t>Initial</a:t>
            </a:r>
            <a:r>
              <a:rPr lang="es-ES" sz="900" dirty="0" smtClean="0"/>
              <a:t> </a:t>
            </a:r>
            <a:r>
              <a:rPr lang="es-ES" sz="900" dirty="0" err="1" smtClean="0"/>
              <a:t>Conditions</a:t>
            </a:r>
            <a:endParaRPr lang="es-ES" sz="900" dirty="0" smtClean="0"/>
          </a:p>
          <a:p>
            <a:r>
              <a:rPr lang="es-ES" sz="900" dirty="0" smtClean="0"/>
              <a:t>IGI: </a:t>
            </a:r>
            <a:r>
              <a:rPr lang="es-ES" sz="900" dirty="0" err="1" smtClean="0"/>
              <a:t>Intent</a:t>
            </a:r>
            <a:r>
              <a:rPr lang="es-ES" sz="900" dirty="0" smtClean="0"/>
              <a:t> </a:t>
            </a:r>
            <a:r>
              <a:rPr lang="es-ES" sz="900" dirty="0" err="1" smtClean="0"/>
              <a:t>Generator</a:t>
            </a:r>
            <a:r>
              <a:rPr lang="es-ES" sz="900" dirty="0" smtClean="0"/>
              <a:t> &amp; TP</a:t>
            </a:r>
            <a:endParaRPr lang="es-ES" sz="900" dirty="0"/>
          </a:p>
          <a:p>
            <a:r>
              <a:rPr lang="es-ES" sz="900" dirty="0" smtClean="0"/>
              <a:t>6DoF: </a:t>
            </a:r>
            <a:r>
              <a:rPr lang="es-ES" sz="900" dirty="0" err="1" smtClean="0"/>
              <a:t>Aircraft</a:t>
            </a:r>
            <a:r>
              <a:rPr lang="es-ES" sz="900" dirty="0" smtClean="0"/>
              <a:t> </a:t>
            </a:r>
            <a:r>
              <a:rPr lang="es-ES" sz="900" dirty="0" err="1" smtClean="0"/>
              <a:t>Model</a:t>
            </a:r>
            <a:endParaRPr lang="es-ES" sz="900" dirty="0" smtClean="0"/>
          </a:p>
          <a:p>
            <a:r>
              <a:rPr lang="es-ES" sz="900" dirty="0" smtClean="0"/>
              <a:t>KML2DKML: KML to </a:t>
            </a:r>
            <a:r>
              <a:rPr lang="es-ES" sz="900" dirty="0" err="1" smtClean="0"/>
              <a:t>dynamic</a:t>
            </a:r>
            <a:r>
              <a:rPr lang="es-ES" sz="900" dirty="0" smtClean="0"/>
              <a:t> KML </a:t>
            </a:r>
            <a:r>
              <a:rPr lang="es-ES" sz="900" dirty="0" err="1" smtClean="0"/>
              <a:t>converter</a:t>
            </a:r>
            <a:endParaRPr lang="en-US" sz="9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709938" y="3952368"/>
            <a:ext cx="11012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334243" y="3412404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SSS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84" name="Elbow Connector 83"/>
          <p:cNvCxnSpPr>
            <a:endCxn id="85" idx="2"/>
          </p:cNvCxnSpPr>
          <p:nvPr/>
        </p:nvCxnSpPr>
        <p:spPr>
          <a:xfrm rot="5400000">
            <a:off x="7096396" y="-396217"/>
            <a:ext cx="505607" cy="6494975"/>
          </a:xfrm>
          <a:prstGeom prst="bentConnector3">
            <a:avLst>
              <a:gd name="adj1" fmla="val 199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67426" y="2987732"/>
            <a:ext cx="268570" cy="11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260" grpId="0" animBg="1"/>
      <p:bldP spid="263" grpId="0"/>
      <p:bldP spid="286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89413" y="5040122"/>
            <a:ext cx="11958654" cy="1785104"/>
          </a:xfrm>
          <a:prstGeom prst="roundRect">
            <a:avLst>
              <a:gd name="adj" fmla="val 243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4996" y="887090"/>
            <a:ext cx="982133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Fusion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78" y="77000"/>
            <a:ext cx="3007773" cy="12613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Assessment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0045" y="312595"/>
            <a:ext cx="1202266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Avoidance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401" y="922900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8478" y="922507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</a:t>
            </a:r>
            <a:r>
              <a:rPr lang="es-ES" sz="1200" dirty="0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05804" y="394296"/>
            <a:ext cx="1234537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Analytic</a:t>
            </a:r>
            <a:endParaRPr lang="es-ES" sz="12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9798" y="5988022"/>
            <a:ext cx="1532468" cy="348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DAA </a:t>
            </a:r>
            <a:r>
              <a:rPr lang="es-ES" sz="1200" b="1" dirty="0" err="1" smtClean="0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798" y="6437405"/>
            <a:ext cx="1532468" cy="348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Simulator </a:t>
            </a:r>
            <a:r>
              <a:rPr lang="es-ES" sz="1200" b="1" dirty="0" err="1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4" idx="3"/>
          </p:cNvCxnSpPr>
          <p:nvPr/>
        </p:nvCxnSpPr>
        <p:spPr>
          <a:xfrm>
            <a:off x="2887129" y="1164529"/>
            <a:ext cx="11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  <a:endCxn id="75" idx="3"/>
          </p:cNvCxnSpPr>
          <p:nvPr/>
        </p:nvCxnSpPr>
        <p:spPr>
          <a:xfrm flipH="1" flipV="1">
            <a:off x="5340341" y="588791"/>
            <a:ext cx="238137" cy="4945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0"/>
            <a:endCxn id="108" idx="2"/>
          </p:cNvCxnSpPr>
          <p:nvPr/>
        </p:nvCxnSpPr>
        <p:spPr>
          <a:xfrm flipH="1" flipV="1">
            <a:off x="5825600" y="749656"/>
            <a:ext cx="2645" cy="17285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85871" y="427923"/>
            <a:ext cx="679458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PT2AP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3"/>
            <a:endCxn id="6" idx="1"/>
          </p:cNvCxnSpPr>
          <p:nvPr/>
        </p:nvCxnSpPr>
        <p:spPr>
          <a:xfrm>
            <a:off x="6165329" y="588790"/>
            <a:ext cx="3124716" cy="12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1" idx="3"/>
            <a:endCxn id="20" idx="1"/>
          </p:cNvCxnSpPr>
          <p:nvPr/>
        </p:nvCxnSpPr>
        <p:spPr>
          <a:xfrm>
            <a:off x="6078012" y="1083374"/>
            <a:ext cx="388389" cy="3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4" idx="0"/>
          </p:cNvCxnSpPr>
          <p:nvPr/>
        </p:nvCxnSpPr>
        <p:spPr>
          <a:xfrm>
            <a:off x="2394347" y="566503"/>
            <a:ext cx="1716" cy="3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2143" y="962455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IT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25372" y="889931"/>
            <a:ext cx="1214970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  <a:endCxn id="117" idx="3"/>
          </p:cNvCxnSpPr>
          <p:nvPr/>
        </p:nvCxnSpPr>
        <p:spPr>
          <a:xfrm flipH="1">
            <a:off x="5340342" y="1083374"/>
            <a:ext cx="238136" cy="10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115039" y="572914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076010" y="365365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7793" y="5005538"/>
            <a:ext cx="36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Real </a:t>
            </a:r>
            <a:r>
              <a:rPr lang="es-ES" b="1" dirty="0" err="1" smtClean="0"/>
              <a:t>System</a:t>
            </a:r>
            <a:endParaRPr lang="en-US" b="1" dirty="0"/>
          </a:p>
        </p:txBody>
      </p:sp>
      <p:sp>
        <p:nvSpPr>
          <p:cNvPr id="293" name="Rounded Rectangle 292"/>
          <p:cNvSpPr/>
          <p:nvPr/>
        </p:nvSpPr>
        <p:spPr>
          <a:xfrm>
            <a:off x="89413" y="36333"/>
            <a:ext cx="11958654" cy="4927162"/>
          </a:xfrm>
          <a:prstGeom prst="roundRect">
            <a:avLst>
              <a:gd name="adj" fmla="val 54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59798" y="5485441"/>
            <a:ext cx="1532468" cy="3920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I/O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605834" y="1875672"/>
            <a:ext cx="1045654" cy="87812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GCS-SIMAN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5531914" y="749656"/>
            <a:ext cx="0" cy="112601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245081" y="1490308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4706947" y="2188409"/>
            <a:ext cx="778924" cy="4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895490" y="117052"/>
            <a:ext cx="1001143" cy="4494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Sensors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176830" y="2950869"/>
            <a:ext cx="922067" cy="3744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IC, OFP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xml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642215" y="2978224"/>
            <a:ext cx="2632102" cy="32173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Ownship</a:t>
            </a:r>
            <a:endParaRPr lang="es-E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i="1" dirty="0" smtClean="0">
                <a:solidFill>
                  <a:schemeClr val="tx1"/>
                </a:solidFill>
              </a:rPr>
              <a:t>Real </a:t>
            </a:r>
            <a:r>
              <a:rPr lang="es-ES" sz="1200" i="1" dirty="0" err="1" smtClean="0">
                <a:solidFill>
                  <a:schemeClr val="tx1"/>
                </a:solidFill>
              </a:rPr>
              <a:t>System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9935631" y="867473"/>
            <a:ext cx="0" cy="21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666811" y="1359563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5" name="Elbow Connector 124"/>
          <p:cNvCxnSpPr/>
          <p:nvPr/>
        </p:nvCxnSpPr>
        <p:spPr>
          <a:xfrm rot="16200000" flipV="1">
            <a:off x="6416431" y="1348196"/>
            <a:ext cx="2269547" cy="988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3"/>
            <a:endCxn id="116" idx="1"/>
          </p:cNvCxnSpPr>
          <p:nvPr/>
        </p:nvCxnSpPr>
        <p:spPr>
          <a:xfrm>
            <a:off x="7098897" y="3138088"/>
            <a:ext cx="543318" cy="1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985116" y="917066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8" name="Elbow Connector 127"/>
          <p:cNvCxnSpPr/>
          <p:nvPr/>
        </p:nvCxnSpPr>
        <p:spPr>
          <a:xfrm rot="16200000" flipV="1">
            <a:off x="6416431" y="1348196"/>
            <a:ext cx="2269547" cy="988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983014" y="1101571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09938" y="5064429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>
                <a:solidFill>
                  <a:schemeClr val="accent6"/>
                </a:solidFill>
              </a:rPr>
              <a:t>DATA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T: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ST: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FS: Flight </a:t>
            </a:r>
            <a:r>
              <a:rPr lang="es-ES" sz="900" dirty="0" err="1" smtClean="0">
                <a:solidFill>
                  <a:schemeClr val="accent6"/>
                </a:solidFill>
              </a:rPr>
              <a:t>State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SD</a:t>
            </a:r>
            <a:r>
              <a:rPr lang="es-ES" sz="900" dirty="0">
                <a:solidFill>
                  <a:schemeClr val="accent6"/>
                </a:solidFill>
              </a:rPr>
              <a:t>: Sensor Data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IT: </a:t>
            </a:r>
            <a:r>
              <a:rPr lang="es-ES" sz="900" dirty="0" err="1">
                <a:solidFill>
                  <a:schemeClr val="accent6"/>
                </a:solidFill>
              </a:rPr>
              <a:t>Intruder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Track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AP: </a:t>
            </a:r>
            <a:r>
              <a:rPr lang="es-ES" sz="900" dirty="0" err="1" smtClean="0">
                <a:solidFill>
                  <a:schemeClr val="accent6"/>
                </a:solidFill>
              </a:rPr>
              <a:t>Alert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Package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AT: Avoidance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723692" y="5040122"/>
            <a:ext cx="374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/>
              <a:t>SYSTEMS</a:t>
            </a:r>
          </a:p>
          <a:p>
            <a:r>
              <a:rPr lang="es-ES" sz="900" dirty="0" smtClean="0"/>
              <a:t>PT2AP: </a:t>
            </a:r>
            <a:r>
              <a:rPr lang="es-ES" sz="900" dirty="0" err="1" smtClean="0"/>
              <a:t>Predicted</a:t>
            </a:r>
            <a:r>
              <a:rPr lang="es-ES" sz="900" dirty="0" smtClean="0"/>
              <a:t>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Alert</a:t>
            </a:r>
            <a:r>
              <a:rPr lang="es-ES" sz="900" dirty="0" smtClean="0"/>
              <a:t> </a:t>
            </a:r>
            <a:r>
              <a:rPr lang="es-ES" sz="900" dirty="0" err="1" smtClean="0"/>
              <a:t>Package</a:t>
            </a:r>
            <a:endParaRPr lang="es-ES" sz="900" dirty="0" smtClean="0"/>
          </a:p>
          <a:p>
            <a:r>
              <a:rPr lang="es-ES" sz="900" dirty="0" smtClean="0"/>
              <a:t>FC: Flight Control</a:t>
            </a:r>
          </a:p>
          <a:p>
            <a:r>
              <a:rPr lang="es-ES" sz="900" dirty="0" smtClean="0"/>
              <a:t>OFP2IFP: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Flight Plan to </a:t>
            </a:r>
            <a:r>
              <a:rPr lang="es-ES" sz="900" dirty="0" err="1" smtClean="0"/>
              <a:t>Internal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OFPI: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</a:t>
            </a:r>
            <a:r>
              <a:rPr lang="es-ES" sz="900" dirty="0" err="1" smtClean="0"/>
              <a:t>Fligth</a:t>
            </a:r>
            <a:r>
              <a:rPr lang="es-ES" sz="900" dirty="0" smtClean="0"/>
              <a:t> Plan Interface</a:t>
            </a:r>
          </a:p>
          <a:p>
            <a:r>
              <a:rPr lang="es-ES" sz="900" dirty="0" smtClean="0"/>
              <a:t>TP: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Predictor</a:t>
            </a:r>
          </a:p>
          <a:p>
            <a:r>
              <a:rPr lang="es-ES" sz="900" dirty="0" smtClean="0"/>
              <a:t>GCS-SIMAN: </a:t>
            </a:r>
            <a:r>
              <a:rPr lang="es-ES" sz="900" dirty="0" err="1" smtClean="0"/>
              <a:t>Ground</a:t>
            </a:r>
            <a:r>
              <a:rPr lang="es-ES" sz="900" dirty="0" smtClean="0"/>
              <a:t> Control </a:t>
            </a:r>
            <a:r>
              <a:rPr lang="es-ES" sz="900" dirty="0" err="1" smtClean="0"/>
              <a:t>Station</a:t>
            </a:r>
            <a:r>
              <a:rPr lang="es-ES" sz="900" dirty="0" smtClean="0"/>
              <a:t> – </a:t>
            </a:r>
            <a:r>
              <a:rPr lang="es-ES" sz="900" dirty="0" err="1" smtClean="0"/>
              <a:t>Simulation</a:t>
            </a:r>
            <a:r>
              <a:rPr lang="es-ES" sz="900" dirty="0" smtClean="0"/>
              <a:t> Manager</a:t>
            </a:r>
          </a:p>
          <a:p>
            <a:r>
              <a:rPr lang="es-ES" sz="900" dirty="0" smtClean="0"/>
              <a:t>AT2OFP: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Ownhip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AT2FIC: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Fligh</a:t>
            </a:r>
            <a:r>
              <a:rPr lang="es-ES" sz="900" dirty="0" smtClean="0"/>
              <a:t> </a:t>
            </a:r>
            <a:r>
              <a:rPr lang="es-ES" sz="900" dirty="0" err="1" smtClean="0"/>
              <a:t>Intent</a:t>
            </a:r>
            <a:r>
              <a:rPr lang="es-ES" sz="900" dirty="0" smtClean="0"/>
              <a:t> and </a:t>
            </a:r>
            <a:r>
              <a:rPr lang="es-ES" sz="900" dirty="0" err="1" smtClean="0"/>
              <a:t>Initial</a:t>
            </a:r>
            <a:r>
              <a:rPr lang="es-ES" sz="900" dirty="0" smtClean="0"/>
              <a:t> </a:t>
            </a:r>
            <a:r>
              <a:rPr lang="es-ES" sz="900" dirty="0" err="1" smtClean="0"/>
              <a:t>Conditions</a:t>
            </a:r>
            <a:endParaRPr lang="es-ES" sz="900" dirty="0" smtClean="0"/>
          </a:p>
          <a:p>
            <a:r>
              <a:rPr lang="es-ES" sz="900" dirty="0" smtClean="0"/>
              <a:t>IGI: </a:t>
            </a:r>
            <a:r>
              <a:rPr lang="es-ES" sz="900" dirty="0" err="1" smtClean="0"/>
              <a:t>Intent</a:t>
            </a:r>
            <a:r>
              <a:rPr lang="es-ES" sz="900" dirty="0" smtClean="0"/>
              <a:t> </a:t>
            </a:r>
            <a:r>
              <a:rPr lang="es-ES" sz="900" dirty="0" err="1" smtClean="0"/>
              <a:t>Generator</a:t>
            </a:r>
            <a:r>
              <a:rPr lang="es-ES" sz="900" dirty="0" smtClean="0"/>
              <a:t> &amp; TP</a:t>
            </a:r>
            <a:endParaRPr lang="es-ES" sz="900" dirty="0"/>
          </a:p>
          <a:p>
            <a:r>
              <a:rPr lang="es-ES" sz="900" dirty="0" smtClean="0"/>
              <a:t>6DoF: </a:t>
            </a:r>
            <a:r>
              <a:rPr lang="es-ES" sz="900" dirty="0" err="1" smtClean="0"/>
              <a:t>Aircraft</a:t>
            </a:r>
            <a:r>
              <a:rPr lang="es-ES" sz="900" dirty="0" smtClean="0"/>
              <a:t> </a:t>
            </a:r>
            <a:r>
              <a:rPr lang="es-ES" sz="900" dirty="0" err="1" smtClean="0"/>
              <a:t>Model</a:t>
            </a:r>
            <a:endParaRPr lang="es-ES" sz="900" dirty="0" smtClean="0"/>
          </a:p>
          <a:p>
            <a:r>
              <a:rPr lang="es-ES" sz="900" dirty="0" smtClean="0"/>
              <a:t>KML2DKML: KML to </a:t>
            </a:r>
            <a:r>
              <a:rPr lang="es-ES" sz="900" dirty="0" err="1" smtClean="0"/>
              <a:t>dynamic</a:t>
            </a:r>
            <a:r>
              <a:rPr lang="es-ES" sz="900" dirty="0" smtClean="0"/>
              <a:t> KML </a:t>
            </a:r>
            <a:r>
              <a:rPr lang="es-ES" sz="900" dirty="0" err="1" smtClean="0"/>
              <a:t>converter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072566" y="5216982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6"/>
                </a:solidFill>
              </a:rPr>
              <a:t>AS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err="1">
                <a:solidFill>
                  <a:schemeClr val="accent6"/>
                </a:solidFill>
              </a:rPr>
              <a:t>Aircraft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State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OFP: </a:t>
            </a:r>
            <a:r>
              <a:rPr lang="es-ES" sz="900" dirty="0" err="1">
                <a:solidFill>
                  <a:schemeClr val="accent6"/>
                </a:solidFill>
              </a:rPr>
              <a:t>Ownship</a:t>
            </a:r>
            <a:r>
              <a:rPr lang="es-ES" sz="900" dirty="0">
                <a:solidFill>
                  <a:schemeClr val="accent6"/>
                </a:solidFill>
              </a:rPr>
              <a:t> Flight Plan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FI: Flight </a:t>
            </a:r>
            <a:r>
              <a:rPr lang="es-ES" sz="900" dirty="0" err="1">
                <a:solidFill>
                  <a:schemeClr val="accent6"/>
                </a:solidFill>
              </a:rPr>
              <a:t>Intent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IC: </a:t>
            </a:r>
            <a:r>
              <a:rPr lang="es-ES" sz="900" dirty="0" err="1">
                <a:solidFill>
                  <a:schemeClr val="accent6"/>
                </a:solidFill>
              </a:rPr>
              <a:t>Initial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Conditions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PT: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APT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smtClean="0">
                <a:solidFill>
                  <a:schemeClr val="accent6"/>
                </a:solidFill>
              </a:rPr>
              <a:t>Avoidance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SSS: Stop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Signal</a:t>
            </a:r>
            <a:endParaRPr lang="es-ES" sz="900" dirty="0" smtClean="0">
              <a:solidFill>
                <a:schemeClr val="accent6"/>
              </a:solidFill>
            </a:endParaRPr>
          </a:p>
          <a:p>
            <a:endParaRPr lang="es-E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ounded Rectangle 228"/>
          <p:cNvSpPr/>
          <p:nvPr/>
        </p:nvSpPr>
        <p:spPr>
          <a:xfrm>
            <a:off x="89413" y="5040122"/>
            <a:ext cx="11958654" cy="1785104"/>
          </a:xfrm>
          <a:prstGeom prst="roundRect">
            <a:avLst>
              <a:gd name="adj" fmla="val 243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4996" y="887090"/>
            <a:ext cx="982133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Fusion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178" y="77000"/>
            <a:ext cx="3007773" cy="126135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Assessment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0045" y="312595"/>
            <a:ext cx="1202266" cy="55487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Avoidance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179" y="3801537"/>
            <a:ext cx="2349501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IGI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648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AT2FIC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35680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74317" y="1351809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6401" y="922900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OFPI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8478" y="922507"/>
            <a:ext cx="499534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</a:t>
            </a:r>
            <a:r>
              <a:rPr lang="es-ES" sz="1200" dirty="0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8" idx="2"/>
            <a:endCxn id="7" idx="3"/>
          </p:cNvCxnSpPr>
          <p:nvPr/>
        </p:nvCxnSpPr>
        <p:spPr>
          <a:xfrm rot="5400000">
            <a:off x="8281531" y="1466026"/>
            <a:ext cx="1492100" cy="37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79465" y="3672927"/>
            <a:ext cx="33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FI</a:t>
            </a:r>
          </a:p>
          <a:p>
            <a:r>
              <a:rPr lang="es-ES" sz="1200" dirty="0" smtClean="0">
                <a:solidFill>
                  <a:schemeClr val="accent6"/>
                </a:solidFill>
              </a:rPr>
              <a:t>IC 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0711" y="4600518"/>
            <a:ext cx="1350431" cy="27708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</a:t>
            </a:r>
            <a:r>
              <a:rPr lang="es-ES" sz="1200" dirty="0" err="1" smtClean="0">
                <a:solidFill>
                  <a:schemeClr val="tx1"/>
                </a:solidFill>
              </a:rPr>
              <a:t>Config</a:t>
            </a:r>
            <a:r>
              <a:rPr lang="es-ES" sz="1200" dirty="0" smtClean="0">
                <a:solidFill>
                  <a:schemeClr val="tx1"/>
                </a:solidFill>
              </a:rPr>
              <a:t> 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0"/>
            <a:endCxn id="7" idx="2"/>
          </p:cNvCxnSpPr>
          <p:nvPr/>
        </p:nvCxnSpPr>
        <p:spPr>
          <a:xfrm flipV="1">
            <a:off x="5985927" y="4356415"/>
            <a:ext cx="3" cy="244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892115" y="4326467"/>
            <a:ext cx="1109131" cy="37899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XML 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&amp; FI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8" idx="2"/>
            <a:endCxn id="32" idx="3"/>
          </p:cNvCxnSpPr>
          <p:nvPr/>
        </p:nvCxnSpPr>
        <p:spPr>
          <a:xfrm rot="5400000">
            <a:off x="9483321" y="3104802"/>
            <a:ext cx="1929087" cy="89323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32" idx="1"/>
          </p:cNvCxnSpPr>
          <p:nvPr/>
        </p:nvCxnSpPr>
        <p:spPr>
          <a:xfrm>
            <a:off x="7160680" y="4078976"/>
            <a:ext cx="1731435" cy="43698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05804" y="394296"/>
            <a:ext cx="1234537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Analytic</a:t>
            </a:r>
            <a:endParaRPr lang="es-ES" sz="12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59798" y="5988022"/>
            <a:ext cx="1532468" cy="348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DAA </a:t>
            </a:r>
            <a:r>
              <a:rPr lang="es-ES" sz="1200" b="1" dirty="0" err="1" smtClean="0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798" y="6437405"/>
            <a:ext cx="1532468" cy="348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Simulator </a:t>
            </a:r>
            <a:r>
              <a:rPr lang="es-ES" sz="1200" b="1" dirty="0" err="1">
                <a:solidFill>
                  <a:schemeClr val="tx1"/>
                </a:solidFill>
              </a:rPr>
              <a:t>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4" idx="3"/>
          </p:cNvCxnSpPr>
          <p:nvPr/>
        </p:nvCxnSpPr>
        <p:spPr>
          <a:xfrm>
            <a:off x="2887129" y="1164529"/>
            <a:ext cx="114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1"/>
            <a:endCxn id="75" idx="3"/>
          </p:cNvCxnSpPr>
          <p:nvPr/>
        </p:nvCxnSpPr>
        <p:spPr>
          <a:xfrm flipH="1" flipV="1">
            <a:off x="5340341" y="588791"/>
            <a:ext cx="238137" cy="49458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0"/>
            <a:endCxn id="108" idx="2"/>
          </p:cNvCxnSpPr>
          <p:nvPr/>
        </p:nvCxnSpPr>
        <p:spPr>
          <a:xfrm flipH="1" flipV="1">
            <a:off x="5825600" y="749656"/>
            <a:ext cx="2645" cy="17285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85871" y="427923"/>
            <a:ext cx="679458" cy="321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PT2AP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3"/>
            <a:endCxn id="6" idx="1"/>
          </p:cNvCxnSpPr>
          <p:nvPr/>
        </p:nvCxnSpPr>
        <p:spPr>
          <a:xfrm>
            <a:off x="6165329" y="588790"/>
            <a:ext cx="3124716" cy="124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1" idx="3"/>
            <a:endCxn id="20" idx="1"/>
          </p:cNvCxnSpPr>
          <p:nvPr/>
        </p:nvCxnSpPr>
        <p:spPr>
          <a:xfrm>
            <a:off x="6078012" y="1083374"/>
            <a:ext cx="388389" cy="39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28793" y="1875672"/>
            <a:ext cx="5497641" cy="2557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b="1" dirty="0" smtClean="0">
                <a:solidFill>
                  <a:schemeClr val="tx1"/>
                </a:solidFill>
              </a:rPr>
              <a:t>SIM 6DoF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35996" y="1359566"/>
            <a:ext cx="0" cy="8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65565" y="1483267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01838" y="1470703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78421" y="117052"/>
            <a:ext cx="831851" cy="44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SIM </a:t>
            </a:r>
            <a:r>
              <a:rPr lang="es-ES" sz="1200" b="1" dirty="0" err="1" smtClean="0">
                <a:solidFill>
                  <a:schemeClr val="tx1"/>
                </a:solidFill>
              </a:rPr>
              <a:t>Sensors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2"/>
            <a:endCxn id="4" idx="0"/>
          </p:cNvCxnSpPr>
          <p:nvPr/>
        </p:nvCxnSpPr>
        <p:spPr>
          <a:xfrm>
            <a:off x="2394347" y="566503"/>
            <a:ext cx="1716" cy="3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2143" y="962455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IT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54735" y="2188409"/>
            <a:ext cx="2438401" cy="305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Traffic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Generator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125372" y="889931"/>
            <a:ext cx="1214970" cy="38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Iterative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Alerting</a:t>
            </a:r>
            <a:r>
              <a:rPr lang="es-ES" sz="1200" dirty="0" smtClean="0">
                <a:solidFill>
                  <a:schemeClr val="tx1"/>
                </a:solidFill>
              </a:rPr>
              <a:t> Module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" idx="1"/>
            <a:endCxn id="117" idx="3"/>
          </p:cNvCxnSpPr>
          <p:nvPr/>
        </p:nvCxnSpPr>
        <p:spPr>
          <a:xfrm flipH="1">
            <a:off x="5340342" y="1083374"/>
            <a:ext cx="238136" cy="105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115039" y="572914"/>
            <a:ext cx="41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SD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67" name="Straight Arrow Connector 166"/>
          <p:cNvCxnSpPr>
            <a:stCxn id="103" idx="3"/>
          </p:cNvCxnSpPr>
          <p:nvPr/>
        </p:nvCxnSpPr>
        <p:spPr>
          <a:xfrm>
            <a:off x="2810272" y="341778"/>
            <a:ext cx="123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32143" y="103797"/>
            <a:ext cx="62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371221" y="1441970"/>
            <a:ext cx="0" cy="7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076010" y="365365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738170" y="3006717"/>
            <a:ext cx="873661" cy="294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APT </a:t>
            </a:r>
            <a:r>
              <a:rPr lang="es-ES" sz="1200" dirty="0" err="1" smtClean="0">
                <a:solidFill>
                  <a:schemeClr val="tx1"/>
                </a:solidFill>
              </a:rPr>
              <a:t>Mixer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/>
          <p:cNvCxnSpPr>
            <a:stCxn id="232" idx="0"/>
            <a:endCxn id="115" idx="2"/>
          </p:cNvCxnSpPr>
          <p:nvPr/>
        </p:nvCxnSpPr>
        <p:spPr>
          <a:xfrm flipH="1" flipV="1">
            <a:off x="3173936" y="2494192"/>
            <a:ext cx="1065" cy="5125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0153648" y="4344105"/>
            <a:ext cx="886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</a:t>
            </a:r>
            <a:r>
              <a:rPr lang="es-ES" sz="800" dirty="0" err="1" smtClean="0">
                <a:solidFill>
                  <a:srgbClr val="5B9BD5"/>
                </a:solidFill>
              </a:rPr>
              <a:t>creates</a:t>
            </a:r>
            <a:r>
              <a:rPr lang="es-ES" sz="800" dirty="0" smtClean="0">
                <a:solidFill>
                  <a:srgbClr val="5B9BD5"/>
                </a:solidFill>
              </a:rPr>
              <a:t>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7793" y="5005538"/>
            <a:ext cx="362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SIM </a:t>
            </a:r>
            <a:r>
              <a:rPr lang="es-ES" b="1" dirty="0" err="1" smtClean="0"/>
              <a:t>Architecture</a:t>
            </a:r>
            <a:r>
              <a:rPr lang="es-ES" b="1" dirty="0" smtClean="0"/>
              <a:t>- SIM 6DoF</a:t>
            </a:r>
            <a:endParaRPr lang="en-US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8141763" y="435257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89413" y="36333"/>
            <a:ext cx="11958654" cy="4927162"/>
          </a:xfrm>
          <a:prstGeom prst="roundRect">
            <a:avLst>
              <a:gd name="adj" fmla="val 548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59798" y="5485441"/>
            <a:ext cx="1532468" cy="3920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I/O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7637982" y="3120273"/>
            <a:ext cx="1045654" cy="87812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smtClean="0">
                <a:solidFill>
                  <a:schemeClr val="tx1"/>
                </a:solidFill>
              </a:rPr>
              <a:t>GCS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8117207" y="2734909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7782787" y="3433010"/>
            <a:ext cx="778924" cy="4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Alert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endCxn id="112" idx="3"/>
          </p:cNvCxnSpPr>
          <p:nvPr/>
        </p:nvCxnSpPr>
        <p:spPr>
          <a:xfrm flipH="1">
            <a:off x="1416043" y="2341301"/>
            <a:ext cx="538692" cy="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12215" y="2133086"/>
            <a:ext cx="1003828" cy="4168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MOPS files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(</a:t>
            </a:r>
            <a:r>
              <a:rPr lang="es-ES" sz="1200" dirty="0" err="1" smtClean="0">
                <a:solidFill>
                  <a:schemeClr val="tx1"/>
                </a:solidFill>
              </a:rPr>
              <a:t>csv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45122" y="2144366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/>
          <p:cNvCxnSpPr>
            <a:stCxn id="108" idx="3"/>
            <a:endCxn id="318" idx="0"/>
          </p:cNvCxnSpPr>
          <p:nvPr/>
        </p:nvCxnSpPr>
        <p:spPr>
          <a:xfrm>
            <a:off x="6165329" y="588790"/>
            <a:ext cx="1995480" cy="25314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67327" y="2601002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23" name="Elbow Connector 22"/>
          <p:cNvCxnSpPr>
            <a:stCxn id="7" idx="1"/>
            <a:endCxn id="232" idx="2"/>
          </p:cNvCxnSpPr>
          <p:nvPr/>
        </p:nvCxnSpPr>
        <p:spPr>
          <a:xfrm rot="10800000">
            <a:off x="3175001" y="3301544"/>
            <a:ext cx="1636178" cy="777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67327" y="3822999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APT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1" name="Straight Arrow Connector 130"/>
          <p:cNvCxnSpPr>
            <a:stCxn id="232" idx="1"/>
            <a:endCxn id="112" idx="3"/>
          </p:cNvCxnSpPr>
          <p:nvPr/>
        </p:nvCxnSpPr>
        <p:spPr>
          <a:xfrm flipH="1" flipV="1">
            <a:off x="1416043" y="2341500"/>
            <a:ext cx="1322127" cy="812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22841" y="2904672"/>
            <a:ext cx="74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5B9BD5"/>
                </a:solidFill>
              </a:rPr>
              <a:t>&lt;&lt;uses&gt;&gt;</a:t>
            </a:r>
            <a:endParaRPr lang="en-US" sz="800" dirty="0">
              <a:solidFill>
                <a:srgbClr val="5B9BD5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09938" y="5064429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>
                <a:solidFill>
                  <a:schemeClr val="accent6"/>
                </a:solidFill>
              </a:rPr>
              <a:t>DATA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T: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ST: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Time</a:t>
            </a:r>
          </a:p>
          <a:p>
            <a:r>
              <a:rPr lang="es-ES" sz="900" dirty="0" smtClean="0">
                <a:solidFill>
                  <a:schemeClr val="accent6"/>
                </a:solidFill>
              </a:rPr>
              <a:t>FS: Flight </a:t>
            </a:r>
            <a:r>
              <a:rPr lang="es-ES" sz="900" dirty="0" err="1" smtClean="0">
                <a:solidFill>
                  <a:schemeClr val="accent6"/>
                </a:solidFill>
              </a:rPr>
              <a:t>State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SD</a:t>
            </a:r>
            <a:r>
              <a:rPr lang="es-ES" sz="900" dirty="0">
                <a:solidFill>
                  <a:schemeClr val="accent6"/>
                </a:solidFill>
              </a:rPr>
              <a:t>: Sensor Data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IT: </a:t>
            </a:r>
            <a:r>
              <a:rPr lang="es-ES" sz="900" dirty="0" err="1">
                <a:solidFill>
                  <a:schemeClr val="accent6"/>
                </a:solidFill>
              </a:rPr>
              <a:t>Intruder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Track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AP: </a:t>
            </a:r>
            <a:r>
              <a:rPr lang="es-ES" sz="900" dirty="0" err="1" smtClean="0">
                <a:solidFill>
                  <a:schemeClr val="accent6"/>
                </a:solidFill>
              </a:rPr>
              <a:t>Alert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Package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AT: Avoidance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>
              <a:solidFill>
                <a:schemeClr val="accent6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227480" y="2031998"/>
            <a:ext cx="1481666" cy="55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AT2OFP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224435" y="1359563"/>
            <a:ext cx="44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AT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6965935" y="1083767"/>
            <a:ext cx="1261546" cy="9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43731" y="1061351"/>
            <a:ext cx="44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6"/>
                </a:solidFill>
              </a:rPr>
              <a:t>OFP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9503831" y="867473"/>
            <a:ext cx="0" cy="11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723692" y="5040122"/>
            <a:ext cx="3746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 smtClean="0"/>
              <a:t>SYSTEMS</a:t>
            </a:r>
          </a:p>
          <a:p>
            <a:r>
              <a:rPr lang="es-ES" sz="900" dirty="0" smtClean="0"/>
              <a:t>PT2AP: </a:t>
            </a:r>
            <a:r>
              <a:rPr lang="es-ES" sz="900" dirty="0" err="1" smtClean="0"/>
              <a:t>Predicted</a:t>
            </a:r>
            <a:r>
              <a:rPr lang="es-ES" sz="900" dirty="0" smtClean="0"/>
              <a:t>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Alert</a:t>
            </a:r>
            <a:r>
              <a:rPr lang="es-ES" sz="900" dirty="0" smtClean="0"/>
              <a:t> </a:t>
            </a:r>
            <a:r>
              <a:rPr lang="es-ES" sz="900" dirty="0" err="1" smtClean="0"/>
              <a:t>Package</a:t>
            </a:r>
            <a:endParaRPr lang="es-ES" sz="900" dirty="0" smtClean="0"/>
          </a:p>
          <a:p>
            <a:r>
              <a:rPr lang="es-ES" sz="900" dirty="0" smtClean="0"/>
              <a:t>FC: Flight Control</a:t>
            </a:r>
          </a:p>
          <a:p>
            <a:r>
              <a:rPr lang="es-ES" sz="900" dirty="0" smtClean="0"/>
              <a:t>OFP2IFP: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Flight Plan to </a:t>
            </a:r>
            <a:r>
              <a:rPr lang="es-ES" sz="900" dirty="0" err="1" smtClean="0"/>
              <a:t>Internal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OFPI: </a:t>
            </a:r>
            <a:r>
              <a:rPr lang="es-ES" sz="900" dirty="0" err="1" smtClean="0"/>
              <a:t>Ownship</a:t>
            </a:r>
            <a:r>
              <a:rPr lang="es-ES" sz="900" dirty="0" smtClean="0"/>
              <a:t> </a:t>
            </a:r>
            <a:r>
              <a:rPr lang="es-ES" sz="900" dirty="0" err="1" smtClean="0"/>
              <a:t>Fligth</a:t>
            </a:r>
            <a:r>
              <a:rPr lang="es-ES" sz="900" dirty="0" smtClean="0"/>
              <a:t> Plan Interface</a:t>
            </a:r>
          </a:p>
          <a:p>
            <a:r>
              <a:rPr lang="es-ES" sz="900" dirty="0" smtClean="0"/>
              <a:t>TP: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Predictor</a:t>
            </a:r>
          </a:p>
          <a:p>
            <a:r>
              <a:rPr lang="es-ES" sz="900" dirty="0" smtClean="0"/>
              <a:t>GCS-SIMAN: </a:t>
            </a:r>
            <a:r>
              <a:rPr lang="es-ES" sz="900" dirty="0" err="1" smtClean="0"/>
              <a:t>Ground</a:t>
            </a:r>
            <a:r>
              <a:rPr lang="es-ES" sz="900" dirty="0" smtClean="0"/>
              <a:t> Control </a:t>
            </a:r>
            <a:r>
              <a:rPr lang="es-ES" sz="900" dirty="0" err="1" smtClean="0"/>
              <a:t>Station</a:t>
            </a:r>
            <a:r>
              <a:rPr lang="es-ES" sz="900" dirty="0" smtClean="0"/>
              <a:t> – </a:t>
            </a:r>
            <a:r>
              <a:rPr lang="es-ES" sz="900" dirty="0" err="1" smtClean="0"/>
              <a:t>Simulation</a:t>
            </a:r>
            <a:r>
              <a:rPr lang="es-ES" sz="900" dirty="0" smtClean="0"/>
              <a:t> Manager</a:t>
            </a:r>
          </a:p>
          <a:p>
            <a:r>
              <a:rPr lang="es-ES" sz="900" dirty="0" smtClean="0"/>
              <a:t>AT2OFP: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Ownhip</a:t>
            </a:r>
            <a:r>
              <a:rPr lang="es-ES" sz="900" dirty="0" smtClean="0"/>
              <a:t> Flight Plan</a:t>
            </a:r>
          </a:p>
          <a:p>
            <a:r>
              <a:rPr lang="es-ES" sz="900" dirty="0" smtClean="0"/>
              <a:t>AT2FIC: Avoidance </a:t>
            </a:r>
            <a:r>
              <a:rPr lang="es-ES" sz="900" dirty="0" err="1" smtClean="0"/>
              <a:t>Trajectory</a:t>
            </a:r>
            <a:r>
              <a:rPr lang="es-ES" sz="900" dirty="0" smtClean="0"/>
              <a:t> to </a:t>
            </a:r>
            <a:r>
              <a:rPr lang="es-ES" sz="900" dirty="0" err="1" smtClean="0"/>
              <a:t>Fligh</a:t>
            </a:r>
            <a:r>
              <a:rPr lang="es-ES" sz="900" dirty="0" smtClean="0"/>
              <a:t> </a:t>
            </a:r>
            <a:r>
              <a:rPr lang="es-ES" sz="900" dirty="0" err="1" smtClean="0"/>
              <a:t>Intent</a:t>
            </a:r>
            <a:r>
              <a:rPr lang="es-ES" sz="900" dirty="0" smtClean="0"/>
              <a:t> and </a:t>
            </a:r>
            <a:r>
              <a:rPr lang="es-ES" sz="900" dirty="0" err="1" smtClean="0"/>
              <a:t>Initial</a:t>
            </a:r>
            <a:r>
              <a:rPr lang="es-ES" sz="900" dirty="0" smtClean="0"/>
              <a:t> </a:t>
            </a:r>
            <a:r>
              <a:rPr lang="es-ES" sz="900" dirty="0" err="1" smtClean="0"/>
              <a:t>Conditions</a:t>
            </a:r>
            <a:endParaRPr lang="es-ES" sz="900" dirty="0" smtClean="0"/>
          </a:p>
          <a:p>
            <a:r>
              <a:rPr lang="es-ES" sz="900" dirty="0" smtClean="0"/>
              <a:t>IGI: </a:t>
            </a:r>
            <a:r>
              <a:rPr lang="es-ES" sz="900" dirty="0" err="1" smtClean="0"/>
              <a:t>Intent</a:t>
            </a:r>
            <a:r>
              <a:rPr lang="es-ES" sz="900" dirty="0" smtClean="0"/>
              <a:t> </a:t>
            </a:r>
            <a:r>
              <a:rPr lang="es-ES" sz="900" dirty="0" err="1" smtClean="0"/>
              <a:t>Generator</a:t>
            </a:r>
            <a:r>
              <a:rPr lang="es-ES" sz="900" dirty="0" smtClean="0"/>
              <a:t> &amp; TP</a:t>
            </a:r>
            <a:endParaRPr lang="es-ES" sz="900" dirty="0"/>
          </a:p>
          <a:p>
            <a:r>
              <a:rPr lang="es-ES" sz="900" dirty="0" smtClean="0"/>
              <a:t>6DoF: </a:t>
            </a:r>
            <a:r>
              <a:rPr lang="es-ES" sz="900" dirty="0" err="1" smtClean="0"/>
              <a:t>Aircraft</a:t>
            </a:r>
            <a:r>
              <a:rPr lang="es-ES" sz="900" dirty="0" smtClean="0"/>
              <a:t> </a:t>
            </a:r>
            <a:r>
              <a:rPr lang="es-ES" sz="900" dirty="0" err="1" smtClean="0"/>
              <a:t>Model</a:t>
            </a:r>
            <a:endParaRPr lang="es-ES" sz="900" dirty="0" smtClean="0"/>
          </a:p>
          <a:p>
            <a:r>
              <a:rPr lang="es-ES" sz="900" dirty="0" smtClean="0"/>
              <a:t>KML2DKML: KML to </a:t>
            </a:r>
            <a:r>
              <a:rPr lang="es-ES" sz="900" dirty="0" err="1" smtClean="0"/>
              <a:t>dynamic</a:t>
            </a:r>
            <a:r>
              <a:rPr lang="es-ES" sz="900" dirty="0" smtClean="0"/>
              <a:t> KML </a:t>
            </a:r>
            <a:r>
              <a:rPr lang="es-ES" sz="900" dirty="0" err="1" smtClean="0"/>
              <a:t>converter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2566" y="5216982"/>
            <a:ext cx="206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6"/>
                </a:solidFill>
              </a:rPr>
              <a:t>AS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err="1">
                <a:solidFill>
                  <a:schemeClr val="accent6"/>
                </a:solidFill>
              </a:rPr>
              <a:t>Aircraft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State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OFP: </a:t>
            </a:r>
            <a:r>
              <a:rPr lang="es-ES" sz="900" dirty="0" err="1">
                <a:solidFill>
                  <a:schemeClr val="accent6"/>
                </a:solidFill>
              </a:rPr>
              <a:t>Ownship</a:t>
            </a:r>
            <a:r>
              <a:rPr lang="es-ES" sz="900" dirty="0">
                <a:solidFill>
                  <a:schemeClr val="accent6"/>
                </a:solidFill>
              </a:rPr>
              <a:t> Flight Plan</a:t>
            </a:r>
          </a:p>
          <a:p>
            <a:r>
              <a:rPr lang="es-ES" sz="900" dirty="0">
                <a:solidFill>
                  <a:schemeClr val="accent6"/>
                </a:solidFill>
              </a:rPr>
              <a:t>FI: Flight </a:t>
            </a:r>
            <a:r>
              <a:rPr lang="es-ES" sz="900" dirty="0" err="1">
                <a:solidFill>
                  <a:schemeClr val="accent6"/>
                </a:solidFill>
              </a:rPr>
              <a:t>Intent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>
                <a:solidFill>
                  <a:schemeClr val="accent6"/>
                </a:solidFill>
              </a:rPr>
              <a:t>IC: </a:t>
            </a:r>
            <a:r>
              <a:rPr lang="es-ES" sz="900" dirty="0" err="1">
                <a:solidFill>
                  <a:schemeClr val="accent6"/>
                </a:solidFill>
              </a:rPr>
              <a:t>Initial</a:t>
            </a:r>
            <a:r>
              <a:rPr lang="es-ES" sz="900" dirty="0">
                <a:solidFill>
                  <a:schemeClr val="accent6"/>
                </a:solidFill>
              </a:rPr>
              <a:t> </a:t>
            </a:r>
            <a:r>
              <a:rPr lang="es-ES" sz="900" dirty="0" err="1">
                <a:solidFill>
                  <a:schemeClr val="accent6"/>
                </a:solidFill>
              </a:rPr>
              <a:t>Conditions</a:t>
            </a:r>
            <a:endParaRPr lang="es-ES" sz="900" dirty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PT: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APT</a:t>
            </a:r>
            <a:r>
              <a:rPr lang="es-ES" sz="900" dirty="0">
                <a:solidFill>
                  <a:schemeClr val="accent6"/>
                </a:solidFill>
              </a:rPr>
              <a:t>: </a:t>
            </a:r>
            <a:r>
              <a:rPr lang="es-ES" sz="900" dirty="0" smtClean="0">
                <a:solidFill>
                  <a:schemeClr val="accent6"/>
                </a:solidFill>
              </a:rPr>
              <a:t>Avoidance </a:t>
            </a:r>
            <a:r>
              <a:rPr lang="es-ES" sz="900" dirty="0" err="1" smtClean="0">
                <a:solidFill>
                  <a:schemeClr val="accent6"/>
                </a:solidFill>
              </a:rPr>
              <a:t>Predicted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Trajectory</a:t>
            </a:r>
            <a:endParaRPr lang="es-ES" sz="900" dirty="0" smtClean="0">
              <a:solidFill>
                <a:schemeClr val="accent6"/>
              </a:solidFill>
            </a:endParaRPr>
          </a:p>
          <a:p>
            <a:r>
              <a:rPr lang="es-ES" sz="900" dirty="0" smtClean="0">
                <a:solidFill>
                  <a:schemeClr val="accent6"/>
                </a:solidFill>
              </a:rPr>
              <a:t>SSS: Stop </a:t>
            </a:r>
            <a:r>
              <a:rPr lang="es-ES" sz="900" dirty="0" err="1" smtClean="0">
                <a:solidFill>
                  <a:schemeClr val="accent6"/>
                </a:solidFill>
              </a:rPr>
              <a:t>Simulation</a:t>
            </a:r>
            <a:r>
              <a:rPr lang="es-ES" sz="900" dirty="0" smtClean="0">
                <a:solidFill>
                  <a:schemeClr val="accent6"/>
                </a:solidFill>
              </a:rPr>
              <a:t> </a:t>
            </a:r>
            <a:r>
              <a:rPr lang="es-ES" sz="900" dirty="0" err="1" smtClean="0">
                <a:solidFill>
                  <a:schemeClr val="accent6"/>
                </a:solidFill>
              </a:rPr>
              <a:t>Signal</a:t>
            </a:r>
            <a:endParaRPr lang="es-ES" sz="900" dirty="0" smtClean="0">
              <a:solidFill>
                <a:schemeClr val="accent6"/>
              </a:solidFill>
            </a:endParaRPr>
          </a:p>
          <a:p>
            <a:endParaRPr lang="es-E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1072</Words>
  <Application>Microsoft Office PowerPoint</Application>
  <PresentationFormat>Widescreen</PresentationFormat>
  <Paragraphs>366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I-Valls Hernandez, Ernesto</dc:creator>
  <cp:lastModifiedBy>I-Valls Hernandez, Ernesto</cp:lastModifiedBy>
  <cp:revision>38</cp:revision>
  <cp:lastPrinted>2018-10-16T17:21:42Z</cp:lastPrinted>
  <dcterms:created xsi:type="dcterms:W3CDTF">2018-10-16T11:02:28Z</dcterms:created>
  <dcterms:modified xsi:type="dcterms:W3CDTF">2018-10-18T14:49:25Z</dcterms:modified>
</cp:coreProperties>
</file>