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176.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drawings/drawing1.xml" ContentType="application/vnd.openxmlformats-officedocument.drawingml.chartshape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5"/>
  </p:notesMasterIdLst>
  <p:sldIdLst>
    <p:sldId id="257" r:id="rId2"/>
    <p:sldId id="289" r:id="rId3"/>
    <p:sldId id="263" r:id="rId4"/>
    <p:sldId id="264" r:id="rId5"/>
    <p:sldId id="266" r:id="rId6"/>
    <p:sldId id="265" r:id="rId7"/>
    <p:sldId id="267" r:id="rId8"/>
    <p:sldId id="268" r:id="rId9"/>
    <p:sldId id="269" r:id="rId10"/>
    <p:sldId id="277" r:id="rId11"/>
    <p:sldId id="258" r:id="rId12"/>
    <p:sldId id="290" r:id="rId13"/>
    <p:sldId id="291" r:id="rId14"/>
    <p:sldId id="292" r:id="rId15"/>
    <p:sldId id="262" r:id="rId16"/>
    <p:sldId id="259" r:id="rId17"/>
    <p:sldId id="293" r:id="rId18"/>
    <p:sldId id="294" r:id="rId19"/>
    <p:sldId id="295" r:id="rId20"/>
    <p:sldId id="296" r:id="rId21"/>
    <p:sldId id="297" r:id="rId22"/>
    <p:sldId id="260" r:id="rId23"/>
    <p:sldId id="298" r:id="rId24"/>
    <p:sldId id="299" r:id="rId25"/>
    <p:sldId id="300" r:id="rId26"/>
    <p:sldId id="278" r:id="rId27"/>
    <p:sldId id="301" r:id="rId28"/>
    <p:sldId id="279" r:id="rId29"/>
    <p:sldId id="302" r:id="rId30"/>
    <p:sldId id="326" r:id="rId31"/>
    <p:sldId id="327" r:id="rId32"/>
    <p:sldId id="280" r:id="rId33"/>
    <p:sldId id="328" r:id="rId34"/>
    <p:sldId id="329" r:id="rId35"/>
    <p:sldId id="281" r:id="rId36"/>
    <p:sldId id="330" r:id="rId37"/>
    <p:sldId id="332" r:id="rId38"/>
    <p:sldId id="282" r:id="rId39"/>
    <p:sldId id="333" r:id="rId40"/>
    <p:sldId id="362" r:id="rId41"/>
    <p:sldId id="334" r:id="rId42"/>
    <p:sldId id="283" r:id="rId43"/>
    <p:sldId id="335" r:id="rId44"/>
    <p:sldId id="284" r:id="rId45"/>
    <p:sldId id="336" r:id="rId46"/>
    <p:sldId id="347" r:id="rId47"/>
    <p:sldId id="348" r:id="rId48"/>
    <p:sldId id="349" r:id="rId49"/>
    <p:sldId id="345" r:id="rId50"/>
    <p:sldId id="346" r:id="rId51"/>
    <p:sldId id="350" r:id="rId52"/>
    <p:sldId id="351" r:id="rId53"/>
    <p:sldId id="285" r:id="rId54"/>
    <p:sldId id="352" r:id="rId55"/>
    <p:sldId id="353" r:id="rId56"/>
    <p:sldId id="286" r:id="rId57"/>
    <p:sldId id="354" r:id="rId58"/>
    <p:sldId id="356" r:id="rId59"/>
    <p:sldId id="287" r:id="rId60"/>
    <p:sldId id="288" r:id="rId61"/>
    <p:sldId id="383" r:id="rId62"/>
    <p:sldId id="384" r:id="rId63"/>
    <p:sldId id="385" r:id="rId64"/>
    <p:sldId id="386" r:id="rId65"/>
    <p:sldId id="387" r:id="rId66"/>
    <p:sldId id="388" r:id="rId67"/>
    <p:sldId id="389" r:id="rId68"/>
    <p:sldId id="390" r:id="rId69"/>
    <p:sldId id="391" r:id="rId70"/>
    <p:sldId id="392" r:id="rId71"/>
    <p:sldId id="393" r:id="rId72"/>
    <p:sldId id="394" r:id="rId73"/>
    <p:sldId id="395" r:id="rId74"/>
    <p:sldId id="396" r:id="rId75"/>
    <p:sldId id="397" r:id="rId76"/>
    <p:sldId id="398" r:id="rId77"/>
    <p:sldId id="399" r:id="rId78"/>
    <p:sldId id="400" r:id="rId79"/>
    <p:sldId id="401" r:id="rId80"/>
    <p:sldId id="402" r:id="rId81"/>
    <p:sldId id="403" r:id="rId82"/>
    <p:sldId id="404" r:id="rId83"/>
    <p:sldId id="405" r:id="rId84"/>
    <p:sldId id="406" r:id="rId85"/>
    <p:sldId id="407" r:id="rId86"/>
    <p:sldId id="409" r:id="rId87"/>
    <p:sldId id="410" r:id="rId88"/>
    <p:sldId id="411" r:id="rId89"/>
    <p:sldId id="408" r:id="rId90"/>
    <p:sldId id="412" r:id="rId91"/>
    <p:sldId id="413" r:id="rId92"/>
    <p:sldId id="414" r:id="rId93"/>
    <p:sldId id="415" r:id="rId94"/>
    <p:sldId id="417" r:id="rId95"/>
    <p:sldId id="418" r:id="rId96"/>
    <p:sldId id="419" r:id="rId97"/>
    <p:sldId id="420" r:id="rId98"/>
    <p:sldId id="421" r:id="rId99"/>
    <p:sldId id="422" r:id="rId100"/>
    <p:sldId id="423" r:id="rId101"/>
    <p:sldId id="424" r:id="rId102"/>
    <p:sldId id="425" r:id="rId103"/>
    <p:sldId id="426" r:id="rId104"/>
    <p:sldId id="427" r:id="rId105"/>
    <p:sldId id="428" r:id="rId106"/>
    <p:sldId id="429" r:id="rId107"/>
    <p:sldId id="430" r:id="rId108"/>
    <p:sldId id="431" r:id="rId109"/>
    <p:sldId id="432" r:id="rId110"/>
    <p:sldId id="433" r:id="rId111"/>
    <p:sldId id="434" r:id="rId112"/>
    <p:sldId id="435" r:id="rId113"/>
    <p:sldId id="436" r:id="rId114"/>
    <p:sldId id="437" r:id="rId115"/>
    <p:sldId id="438" r:id="rId116"/>
    <p:sldId id="439" r:id="rId117"/>
    <p:sldId id="440" r:id="rId118"/>
    <p:sldId id="441" r:id="rId119"/>
    <p:sldId id="442" r:id="rId120"/>
    <p:sldId id="443" r:id="rId121"/>
    <p:sldId id="512" r:id="rId122"/>
    <p:sldId id="513" r:id="rId123"/>
    <p:sldId id="514" r:id="rId124"/>
    <p:sldId id="515" r:id="rId125"/>
    <p:sldId id="516" r:id="rId126"/>
    <p:sldId id="517" r:id="rId127"/>
    <p:sldId id="518" r:id="rId128"/>
    <p:sldId id="519" r:id="rId129"/>
    <p:sldId id="520" r:id="rId130"/>
    <p:sldId id="521" r:id="rId131"/>
    <p:sldId id="444" r:id="rId132"/>
    <p:sldId id="445" r:id="rId133"/>
    <p:sldId id="446" r:id="rId134"/>
    <p:sldId id="448" r:id="rId135"/>
    <p:sldId id="449" r:id="rId136"/>
    <p:sldId id="450" r:id="rId137"/>
    <p:sldId id="451" r:id="rId138"/>
    <p:sldId id="452" r:id="rId139"/>
    <p:sldId id="454" r:id="rId140"/>
    <p:sldId id="455" r:id="rId141"/>
    <p:sldId id="456" r:id="rId142"/>
    <p:sldId id="457" r:id="rId143"/>
    <p:sldId id="459" r:id="rId144"/>
    <p:sldId id="460" r:id="rId145"/>
    <p:sldId id="461" r:id="rId146"/>
    <p:sldId id="463" r:id="rId147"/>
    <p:sldId id="462" r:id="rId148"/>
    <p:sldId id="464" r:id="rId149"/>
    <p:sldId id="465" r:id="rId150"/>
    <p:sldId id="466" r:id="rId151"/>
    <p:sldId id="474" r:id="rId152"/>
    <p:sldId id="467" r:id="rId153"/>
    <p:sldId id="468" r:id="rId154"/>
    <p:sldId id="476" r:id="rId155"/>
    <p:sldId id="478" r:id="rId156"/>
    <p:sldId id="479" r:id="rId157"/>
    <p:sldId id="469" r:id="rId158"/>
    <p:sldId id="480" r:id="rId159"/>
    <p:sldId id="481" r:id="rId160"/>
    <p:sldId id="470" r:id="rId161"/>
    <p:sldId id="482" r:id="rId162"/>
    <p:sldId id="483" r:id="rId163"/>
    <p:sldId id="484" r:id="rId164"/>
    <p:sldId id="471" r:id="rId165"/>
    <p:sldId id="485" r:id="rId166"/>
    <p:sldId id="472" r:id="rId167"/>
    <p:sldId id="492" r:id="rId168"/>
    <p:sldId id="490" r:id="rId169"/>
    <p:sldId id="493" r:id="rId170"/>
    <p:sldId id="494" r:id="rId171"/>
    <p:sldId id="495" r:id="rId172"/>
    <p:sldId id="497" r:id="rId173"/>
    <p:sldId id="498" r:id="rId174"/>
    <p:sldId id="499" r:id="rId175"/>
    <p:sldId id="501" r:id="rId176"/>
    <p:sldId id="502" r:id="rId177"/>
    <p:sldId id="503" r:id="rId178"/>
    <p:sldId id="504" r:id="rId179"/>
    <p:sldId id="505" r:id="rId180"/>
    <p:sldId id="506" r:id="rId181"/>
    <p:sldId id="507" r:id="rId182"/>
    <p:sldId id="508" r:id="rId183"/>
    <p:sldId id="511" r:id="rId1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464" y="-96"/>
      </p:cViewPr>
      <p:guideLst>
        <p:guide orient="horz" pos="2112"/>
        <p:guide pos="284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1157849\Desktop\working%20schedu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1270267272928896E-2"/>
          <c:y val="0.21034173228346495"/>
          <c:w val="0.87711315663006961"/>
          <c:h val="0.55120341207349322"/>
        </c:manualLayout>
      </c:layout>
      <c:barChart>
        <c:barDir val="col"/>
        <c:grouping val="clustered"/>
        <c:ser>
          <c:idx val="0"/>
          <c:order val="0"/>
          <c:tx>
            <c:v>帕累托图实例-PMP模拟考试分析</c:v>
          </c:tx>
          <c:dLbls>
            <c:showVal val="1"/>
          </c:dLbls>
          <c:cat>
            <c:strRef>
              <c:f>Sheet1!$C$3:$C$12</c:f>
              <c:strCache>
                <c:ptCount val="10"/>
                <c:pt idx="0">
                  <c:v>知识点没记牢</c:v>
                </c:pt>
                <c:pt idx="1">
                  <c:v>看题不仔细</c:v>
                </c:pt>
                <c:pt idx="2">
                  <c:v>概念不清楚</c:v>
                </c:pt>
                <c:pt idx="3">
                  <c:v>没理解题目</c:v>
                </c:pt>
                <c:pt idx="4">
                  <c:v>输出没掌握</c:v>
                </c:pt>
                <c:pt idx="5">
                  <c:v>工具没掌握</c:v>
                </c:pt>
                <c:pt idx="6">
                  <c:v>计算错误</c:v>
                </c:pt>
                <c:pt idx="7">
                  <c:v>过程流程不清楚</c:v>
                </c:pt>
                <c:pt idx="8">
                  <c:v>输入没掌握</c:v>
                </c:pt>
                <c:pt idx="9">
                  <c:v>其他</c:v>
                </c:pt>
              </c:strCache>
            </c:strRef>
          </c:cat>
          <c:val>
            <c:numRef>
              <c:f>Sheet1!$D$3:$D$12</c:f>
              <c:numCache>
                <c:formatCode>General</c:formatCode>
                <c:ptCount val="10"/>
                <c:pt idx="0">
                  <c:v>10</c:v>
                </c:pt>
                <c:pt idx="1">
                  <c:v>7</c:v>
                </c:pt>
                <c:pt idx="2">
                  <c:v>5</c:v>
                </c:pt>
                <c:pt idx="3">
                  <c:v>3</c:v>
                </c:pt>
                <c:pt idx="4">
                  <c:v>2</c:v>
                </c:pt>
                <c:pt idx="5">
                  <c:v>2</c:v>
                </c:pt>
                <c:pt idx="6">
                  <c:v>1</c:v>
                </c:pt>
                <c:pt idx="7">
                  <c:v>0</c:v>
                </c:pt>
                <c:pt idx="8">
                  <c:v>0</c:v>
                </c:pt>
                <c:pt idx="9">
                  <c:v>0</c:v>
                </c:pt>
              </c:numCache>
            </c:numRef>
          </c:val>
        </c:ser>
        <c:axId val="73365376"/>
        <c:axId val="71725824"/>
      </c:barChart>
      <c:lineChart>
        <c:grouping val="standard"/>
        <c:ser>
          <c:idx val="1"/>
          <c:order val="1"/>
          <c:marker>
            <c:symbol val="circle"/>
            <c:size val="5"/>
          </c:marker>
          <c:cat>
            <c:strRef>
              <c:f>Sheet1!$C$3:$C$12</c:f>
              <c:strCache>
                <c:ptCount val="10"/>
                <c:pt idx="0">
                  <c:v>知识点没记牢</c:v>
                </c:pt>
                <c:pt idx="1">
                  <c:v>看题不仔细</c:v>
                </c:pt>
                <c:pt idx="2">
                  <c:v>概念不清楚</c:v>
                </c:pt>
                <c:pt idx="3">
                  <c:v>没理解题目</c:v>
                </c:pt>
                <c:pt idx="4">
                  <c:v>输出没掌握</c:v>
                </c:pt>
                <c:pt idx="5">
                  <c:v>工具没掌握</c:v>
                </c:pt>
                <c:pt idx="6">
                  <c:v>计算错误</c:v>
                </c:pt>
                <c:pt idx="7">
                  <c:v>过程流程不清楚</c:v>
                </c:pt>
                <c:pt idx="8">
                  <c:v>输入没掌握</c:v>
                </c:pt>
                <c:pt idx="9">
                  <c:v>其他</c:v>
                </c:pt>
              </c:strCache>
            </c:strRef>
          </c:cat>
          <c:val>
            <c:numRef>
              <c:f>Sheet1!$F$3:$F$12</c:f>
              <c:numCache>
                <c:formatCode>0%</c:formatCode>
                <c:ptCount val="10"/>
                <c:pt idx="0">
                  <c:v>0.33333333333333331</c:v>
                </c:pt>
                <c:pt idx="1">
                  <c:v>0.56666666666666654</c:v>
                </c:pt>
                <c:pt idx="2">
                  <c:v>0.73333333333333361</c:v>
                </c:pt>
                <c:pt idx="3">
                  <c:v>0.8333333333333337</c:v>
                </c:pt>
                <c:pt idx="4">
                  <c:v>0.9</c:v>
                </c:pt>
                <c:pt idx="5">
                  <c:v>0.96666666666666667</c:v>
                </c:pt>
                <c:pt idx="6">
                  <c:v>0.99999999999999989</c:v>
                </c:pt>
                <c:pt idx="7">
                  <c:v>0.99999999999999989</c:v>
                </c:pt>
                <c:pt idx="8">
                  <c:v>0.99999999999999989</c:v>
                </c:pt>
                <c:pt idx="9">
                  <c:v>0.99999999999999989</c:v>
                </c:pt>
              </c:numCache>
            </c:numRef>
          </c:val>
        </c:ser>
        <c:marker val="1"/>
        <c:axId val="79314944"/>
        <c:axId val="71727360"/>
      </c:lineChart>
      <c:catAx>
        <c:axId val="73365376"/>
        <c:scaling>
          <c:orientation val="minMax"/>
        </c:scaling>
        <c:axPos val="b"/>
        <c:tickLblPos val="nextTo"/>
        <c:crossAx val="71725824"/>
        <c:crosses val="autoZero"/>
        <c:auto val="1"/>
        <c:lblAlgn val="ctr"/>
        <c:lblOffset val="100"/>
      </c:catAx>
      <c:valAx>
        <c:axId val="71725824"/>
        <c:scaling>
          <c:orientation val="minMax"/>
          <c:max val="30"/>
        </c:scaling>
        <c:axPos val="l"/>
        <c:majorGridlines/>
        <c:numFmt formatCode="General" sourceLinked="1"/>
        <c:tickLblPos val="nextTo"/>
        <c:crossAx val="73365376"/>
        <c:crosses val="autoZero"/>
        <c:crossBetween val="between"/>
        <c:majorUnit val="3"/>
      </c:valAx>
      <c:valAx>
        <c:axId val="71727360"/>
        <c:scaling>
          <c:orientation val="minMax"/>
          <c:max val="1"/>
        </c:scaling>
        <c:axPos val="r"/>
        <c:numFmt formatCode="0%" sourceLinked="1"/>
        <c:tickLblPos val="nextTo"/>
        <c:crossAx val="79314944"/>
        <c:crosses val="max"/>
        <c:crossBetween val="between"/>
        <c:majorUnit val="0.1"/>
      </c:valAx>
      <c:catAx>
        <c:axId val="79314944"/>
        <c:scaling>
          <c:orientation val="minMax"/>
        </c:scaling>
        <c:delete val="1"/>
        <c:axPos val="b"/>
        <c:tickLblPos val="none"/>
        <c:crossAx val="71727360"/>
        <c:crosses val="autoZero"/>
        <c:auto val="1"/>
        <c:lblAlgn val="ctr"/>
        <c:lblOffset val="100"/>
      </c:catAx>
    </c:plotArea>
    <c:plotVisOnly val="1"/>
    <c:dispBlanksAs val="gap"/>
  </c:chart>
  <c:externalData r:id="rId1"/>
  <c:userShapes r:id="rId2"/>
</c:chartSpace>
</file>

<file path=ppt/drawings/drawing1.xml><?xml version="1.0" encoding="utf-8"?>
<c:userShapes xmlns:c="http://schemas.openxmlformats.org/drawingml/2006/chart">
  <cdr:relSizeAnchor xmlns:cdr="http://schemas.openxmlformats.org/drawingml/2006/chartDrawing">
    <cdr:from>
      <cdr:x>0.10423</cdr:x>
      <cdr:y>0.0425</cdr:y>
    </cdr:from>
    <cdr:to>
      <cdr:x>0.90563</cdr:x>
      <cdr:y>0.195</cdr:y>
    </cdr:to>
    <cdr:sp macro="" textlink="">
      <cdr:nvSpPr>
        <cdr:cNvPr id="2" name="TextBox 1"/>
        <cdr:cNvSpPr txBox="1"/>
      </cdr:nvSpPr>
      <cdr:spPr>
        <a:xfrm xmlns:a="http://schemas.openxmlformats.org/drawingml/2006/main">
          <a:off x="704850" y="161925"/>
          <a:ext cx="5419725" cy="5810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2017/5/18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2.xml"/><Relationship Id="rId5" Type="http://schemas.openxmlformats.org/officeDocument/2006/relationships/image" Target="../media/image20.wmf"/><Relationship Id="rId4" Type="http://schemas.openxmlformats.org/officeDocument/2006/relationships/image" Target="../media/image19.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altLang="zh-CN" dirty="0" smtClean="0"/>
              <a:t>1.</a:t>
            </a:r>
            <a:r>
              <a:rPr lang="zh-CN" altLang="en-US" dirty="0" smtClean="0"/>
              <a:t>引论</a:t>
            </a:r>
            <a:endParaRPr lang="en-US" dirty="0"/>
          </a:p>
        </p:txBody>
      </p:sp>
      <p:pic>
        <p:nvPicPr>
          <p:cNvPr id="6" name="Picture 5" descr="u=1578582698,1459781337&amp;fm=23&amp;gp=0.jpg"/>
          <p:cNvPicPr>
            <a:picLocks noChangeAspect="1"/>
          </p:cNvPicPr>
          <p:nvPr/>
        </p:nvPicPr>
        <p:blipFill>
          <a:blip r:embed="rId2" cstate="print"/>
          <a:stretch>
            <a:fillRect/>
          </a:stretch>
        </p:blipFill>
        <p:spPr>
          <a:xfrm>
            <a:off x="152400" y="1981200"/>
            <a:ext cx="2114550" cy="2857500"/>
          </a:xfrm>
          <a:prstGeom prst="rect">
            <a:avLst/>
          </a:prstGeom>
        </p:spPr>
      </p:pic>
      <p:sp>
        <p:nvSpPr>
          <p:cNvPr id="4" name="TextBox 3"/>
          <p:cNvSpPr txBox="1"/>
          <p:nvPr/>
        </p:nvSpPr>
        <p:spPr>
          <a:xfrm>
            <a:off x="2667000" y="1066801"/>
            <a:ext cx="6248400" cy="5386090"/>
          </a:xfrm>
          <a:prstGeom prst="rect">
            <a:avLst/>
          </a:prstGeom>
          <a:noFill/>
        </p:spPr>
        <p:txBody>
          <a:bodyPr wrap="square" rtlCol="0">
            <a:spAutoFit/>
          </a:bodyPr>
          <a:lstStyle/>
          <a:p>
            <a:r>
              <a:rPr lang="zh-CN" altLang="en-US" sz="2000" b="1" i="1" u="sng" dirty="0" smtClean="0"/>
              <a:t>项目：</a:t>
            </a:r>
            <a:r>
              <a:rPr lang="zh-CN" altLang="en-US" dirty="0" smtClean="0"/>
              <a:t>项目视为创造</a:t>
            </a:r>
            <a:r>
              <a:rPr lang="zh-CN" altLang="en-US" dirty="0" smtClean="0">
                <a:solidFill>
                  <a:srgbClr val="FF0000"/>
                </a:solidFill>
              </a:rPr>
              <a:t>独特的</a:t>
            </a:r>
            <a:r>
              <a:rPr lang="zh-CN" altLang="en-US" dirty="0" smtClean="0"/>
              <a:t>产品、服务或成果而进行的</a:t>
            </a:r>
            <a:r>
              <a:rPr lang="zh-CN" altLang="en-US" dirty="0" smtClean="0">
                <a:solidFill>
                  <a:srgbClr val="FF0000"/>
                </a:solidFill>
              </a:rPr>
              <a:t>临时性的</a:t>
            </a:r>
            <a:r>
              <a:rPr lang="zh-CN" altLang="en-US" dirty="0" smtClean="0"/>
              <a:t>工作。</a:t>
            </a:r>
            <a:endParaRPr lang="en-US" altLang="zh-CN" dirty="0" smtClean="0"/>
          </a:p>
          <a:p>
            <a:r>
              <a:rPr lang="en-US" altLang="zh-CN" dirty="0" smtClean="0"/>
              <a:t>1.</a:t>
            </a:r>
            <a:r>
              <a:rPr lang="zh-CN" altLang="en-US" b="1" u="sng" dirty="0" smtClean="0">
                <a:solidFill>
                  <a:srgbClr val="FF0000"/>
                </a:solidFill>
              </a:rPr>
              <a:t>临时性</a:t>
            </a:r>
            <a:endParaRPr lang="en-US" altLang="zh-CN" b="1" u="sng" dirty="0" smtClean="0">
              <a:solidFill>
                <a:srgbClr val="FF0000"/>
              </a:solidFill>
            </a:endParaRPr>
          </a:p>
          <a:p>
            <a:pPr lvl="1">
              <a:buFont typeface="Wingdings" panose="05000000000000000000" pitchFamily="2" charset="2"/>
              <a:buChar char="Ø"/>
            </a:pPr>
            <a:r>
              <a:rPr lang="zh-CN" altLang="en-US" dirty="0" smtClean="0"/>
              <a:t>项目有明确的起点和终点。</a:t>
            </a:r>
            <a:endParaRPr lang="en-US" altLang="zh-CN" dirty="0" smtClean="0"/>
          </a:p>
          <a:p>
            <a:pPr lvl="1">
              <a:buFont typeface="Wingdings" panose="05000000000000000000" pitchFamily="2" charset="2"/>
              <a:buChar char="Ø"/>
            </a:pPr>
            <a:r>
              <a:rPr lang="zh-CN" altLang="en-US" dirty="0" smtClean="0"/>
              <a:t>临时性并不一定意味着持续时间短</a:t>
            </a:r>
            <a:endParaRPr lang="en-US" altLang="zh-CN" dirty="0" smtClean="0"/>
          </a:p>
          <a:p>
            <a:pPr lvl="1">
              <a:buFont typeface="Wingdings" panose="05000000000000000000" pitchFamily="2" charset="2"/>
              <a:buChar char="Ø"/>
            </a:pPr>
            <a:r>
              <a:rPr lang="zh-CN" altLang="en-US" dirty="0" smtClean="0"/>
              <a:t>项目所创造的产品、服务或成果一般不具有临时性</a:t>
            </a:r>
            <a:endParaRPr lang="en-US" altLang="zh-CN" dirty="0" smtClean="0"/>
          </a:p>
          <a:p>
            <a:r>
              <a:rPr lang="en-US" altLang="zh-CN" dirty="0" smtClean="0"/>
              <a:t>2.</a:t>
            </a:r>
            <a:r>
              <a:rPr lang="zh-CN" altLang="en-US" b="1" u="sng" dirty="0" smtClean="0">
                <a:solidFill>
                  <a:srgbClr val="FF0000"/>
                </a:solidFill>
              </a:rPr>
              <a:t>独特性</a:t>
            </a:r>
            <a:endParaRPr lang="en-US" altLang="zh-CN" b="1" u="sng" dirty="0" smtClean="0">
              <a:solidFill>
                <a:srgbClr val="FF0000"/>
              </a:solidFill>
            </a:endParaRPr>
          </a:p>
          <a:p>
            <a:pPr lvl="1">
              <a:buFont typeface="Wingdings" panose="05000000000000000000" pitchFamily="2" charset="2"/>
              <a:buChar char="Ø"/>
            </a:pPr>
            <a:r>
              <a:rPr lang="zh-CN" altLang="en-US" dirty="0" smtClean="0"/>
              <a:t>项目创造独特的可交付成果。</a:t>
            </a:r>
            <a:endParaRPr lang="en-US" altLang="zh-CN" dirty="0" smtClean="0"/>
          </a:p>
          <a:p>
            <a:pPr lvl="1">
              <a:buFont typeface="Wingdings" panose="05000000000000000000" pitchFamily="2" charset="2"/>
              <a:buChar char="Ø"/>
            </a:pPr>
            <a:r>
              <a:rPr lang="zh-CN" altLang="en-US" dirty="0" smtClean="0"/>
              <a:t>某些项目可交付成果中可能存在重复的元素，但是这种重复性并不会改变项目工作本质上的独特性。</a:t>
            </a:r>
            <a:endParaRPr lang="en-US" altLang="zh-CN" dirty="0" smtClean="0"/>
          </a:p>
          <a:p>
            <a:pPr lvl="1">
              <a:buFont typeface="Wingdings" panose="05000000000000000000" pitchFamily="2" charset="2"/>
              <a:buChar char="Ø"/>
            </a:pPr>
            <a:r>
              <a:rPr lang="zh-CN" altLang="en-US" dirty="0" smtClean="0"/>
              <a:t>由于独特性、存在不确定性，是项目的风险所在。</a:t>
            </a:r>
            <a:endParaRPr lang="en-US" altLang="zh-CN" dirty="0" smtClean="0"/>
          </a:p>
          <a:p>
            <a:r>
              <a:rPr lang="en-US" altLang="zh-CN" dirty="0" smtClean="0"/>
              <a:t>3.</a:t>
            </a:r>
            <a:r>
              <a:rPr lang="zh-CN" altLang="en-US" b="1" u="sng" dirty="0" smtClean="0">
                <a:solidFill>
                  <a:srgbClr val="FF0000"/>
                </a:solidFill>
              </a:rPr>
              <a:t>渐进明细</a:t>
            </a:r>
            <a:endParaRPr lang="en-US" altLang="zh-CN" b="1" u="sng" dirty="0" smtClean="0">
              <a:solidFill>
                <a:srgbClr val="FF0000"/>
              </a:solidFill>
            </a:endParaRPr>
          </a:p>
          <a:p>
            <a:pPr lvl="1">
              <a:buFont typeface="Wingdings" panose="05000000000000000000" pitchFamily="2" charset="2"/>
              <a:buChar char="Ø"/>
            </a:pPr>
            <a:r>
              <a:rPr lang="zh-CN" altLang="en-US" dirty="0" smtClean="0"/>
              <a:t>渐进明细是指随着信息越来越详细具体、估算越来越准确，而持续改进和细化计划。</a:t>
            </a:r>
            <a:endParaRPr lang="en-US" altLang="zh-CN" dirty="0" smtClean="0"/>
          </a:p>
          <a:p>
            <a:pPr lvl="1">
              <a:buFont typeface="Wingdings" panose="05000000000000000000" pitchFamily="2" charset="2"/>
              <a:buChar char="Ø"/>
            </a:pPr>
            <a:r>
              <a:rPr lang="zh-CN" altLang="en-US" dirty="0" smtClean="0"/>
              <a:t>由于可能发生变化，应该在整个项目生命周期中，反复开展制定项目管理计划工作，对计划进行渐进明细。</a:t>
            </a:r>
            <a:endParaRPr lang="en-US" altLang="zh-CN" dirty="0" smtClean="0"/>
          </a:p>
          <a:p>
            <a:pPr lvl="1">
              <a:buFont typeface="Wingdings" panose="05000000000000000000" pitchFamily="2" charset="2"/>
              <a:buChar char="Ø"/>
            </a:pPr>
            <a:r>
              <a:rPr lang="zh-CN" altLang="en-US" dirty="0" smtClean="0"/>
              <a:t>是项目管理团队可以随项目进展，对项目工作进行更为明确的定义和更为深入的管理。</a:t>
            </a:r>
            <a:endParaRPr lang="en-US" altLang="zh-CN"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zh-CN" altLang="en-US" dirty="0"/>
              <a:t>组织结构对项目的影响</a:t>
            </a:r>
          </a:p>
        </p:txBody>
      </p:sp>
      <p:graphicFrame>
        <p:nvGraphicFramePr>
          <p:cNvPr id="3" name="表格 2"/>
          <p:cNvGraphicFramePr/>
          <p:nvPr/>
        </p:nvGraphicFramePr>
        <p:xfrm>
          <a:off x="47624" y="1219200"/>
          <a:ext cx="9096376" cy="3056255"/>
        </p:xfrm>
        <a:graphic>
          <a:graphicData uri="http://schemas.openxmlformats.org/drawingml/2006/table">
            <a:tbl>
              <a:tblPr firstRow="1" bandRow="1">
                <a:tableStyleId>{5C22544A-7EE6-4342-B048-85BDC9FD1C3A}</a:tableStyleId>
              </a:tblPr>
              <a:tblGrid>
                <a:gridCol w="2014855"/>
                <a:gridCol w="1244918"/>
                <a:gridCol w="1041718"/>
                <a:gridCol w="1198245"/>
                <a:gridCol w="1838325"/>
                <a:gridCol w="1758315"/>
              </a:tblGrid>
              <a:tr h="381000">
                <a:tc rowSpan="2">
                  <a:txBody>
                    <a:bodyPr/>
                    <a:lstStyle/>
                    <a:p>
                      <a:pPr>
                        <a:buNone/>
                      </a:pPr>
                      <a:r>
                        <a:rPr lang="zh-CN" altLang="en-US" sz="1600" dirty="0">
                          <a:solidFill>
                            <a:srgbClr val="002060"/>
                          </a:solidFill>
                        </a:rPr>
                        <a:t>组织结构</a:t>
                      </a:r>
                    </a:p>
                    <a:p>
                      <a:pPr>
                        <a:buNone/>
                      </a:pPr>
                      <a:r>
                        <a:rPr lang="zh-CN" altLang="en-US" sz="1600" dirty="0">
                          <a:solidFill>
                            <a:srgbClr val="002060"/>
                          </a:solidFill>
                        </a:rPr>
                        <a:t>项目特征</a:t>
                      </a:r>
                    </a:p>
                  </a:txBody>
                  <a:tcPr>
                    <a:solidFill>
                      <a:schemeClr val="tx2">
                        <a:lumMod val="60000"/>
                        <a:lumOff val="40000"/>
                      </a:schemeClr>
                    </a:solidFill>
                  </a:tcPr>
                </a:tc>
                <a:tc rowSpan="2">
                  <a:txBody>
                    <a:bodyPr/>
                    <a:lstStyle/>
                    <a:p>
                      <a:pPr algn="ctr">
                        <a:buNone/>
                      </a:pPr>
                      <a:r>
                        <a:rPr lang="zh-CN" altLang="en-US" sz="1600" dirty="0">
                          <a:solidFill>
                            <a:srgbClr val="002060"/>
                          </a:solidFill>
                        </a:rPr>
                        <a:t>职能型</a:t>
                      </a:r>
                    </a:p>
                  </a:txBody>
                  <a:tcPr>
                    <a:solidFill>
                      <a:schemeClr val="tx2">
                        <a:lumMod val="60000"/>
                        <a:lumOff val="40000"/>
                      </a:schemeClr>
                    </a:solidFill>
                  </a:tcPr>
                </a:tc>
                <a:tc gridSpan="3">
                  <a:txBody>
                    <a:bodyPr/>
                    <a:lstStyle/>
                    <a:p>
                      <a:pPr algn="ctr">
                        <a:buNone/>
                      </a:pPr>
                      <a:r>
                        <a:rPr lang="zh-CN" altLang="en-US" sz="1600">
                          <a:solidFill>
                            <a:srgbClr val="002060"/>
                          </a:solidFill>
                        </a:rPr>
                        <a:t>矩阵型</a:t>
                      </a:r>
                    </a:p>
                  </a:txBody>
                  <a:tcPr>
                    <a:solidFill>
                      <a:schemeClr val="tx2">
                        <a:lumMod val="60000"/>
                        <a:lumOff val="40000"/>
                      </a:schemeClr>
                    </a:solidFill>
                  </a:tcPr>
                </a:tc>
                <a:tc hMerge="1">
                  <a:txBody>
                    <a:bodyPr/>
                    <a:lstStyle/>
                    <a:p>
                      <a:endParaRPr lang="en-US"/>
                    </a:p>
                  </a:txBody>
                  <a:tcPr/>
                </a:tc>
                <a:tc hMerge="1">
                  <a:txBody>
                    <a:bodyPr/>
                    <a:lstStyle/>
                    <a:p>
                      <a:endParaRPr lang="en-US"/>
                    </a:p>
                  </a:txBody>
                  <a:tcPr/>
                </a:tc>
                <a:tc rowSpan="2">
                  <a:txBody>
                    <a:bodyPr/>
                    <a:lstStyle/>
                    <a:p>
                      <a:pPr algn="ctr">
                        <a:lnSpc>
                          <a:spcPct val="100000"/>
                        </a:lnSpc>
                        <a:buNone/>
                      </a:pPr>
                      <a:r>
                        <a:rPr lang="zh-CN" altLang="en-US" sz="1600">
                          <a:solidFill>
                            <a:srgbClr val="002060"/>
                          </a:solidFill>
                        </a:rPr>
                        <a:t>项目型</a:t>
                      </a:r>
                    </a:p>
                  </a:txBody>
                  <a:tcPr>
                    <a:solidFill>
                      <a:schemeClr val="tx2">
                        <a:lumMod val="60000"/>
                        <a:lumOff val="40000"/>
                      </a:schemeClr>
                    </a:solidFill>
                  </a:tcPr>
                </a:tc>
              </a:tr>
              <a:tr h="381000">
                <a:tc vMerge="1">
                  <a:txBody>
                    <a:bodyPr/>
                    <a:lstStyle/>
                    <a:p>
                      <a:endParaRPr lang="en-US"/>
                    </a:p>
                  </a:txBody>
                  <a:tcPr/>
                </a:tc>
                <a:tc vMerge="1">
                  <a:txBody>
                    <a:bodyPr/>
                    <a:lstStyle/>
                    <a:p>
                      <a:endParaRPr lang="en-US"/>
                    </a:p>
                  </a:txBody>
                  <a:tcPr/>
                </a:tc>
                <a:tc>
                  <a:txBody>
                    <a:bodyPr/>
                    <a:lstStyle/>
                    <a:p>
                      <a:pPr algn="ctr">
                        <a:buNone/>
                      </a:pPr>
                      <a:r>
                        <a:rPr lang="zh-CN" altLang="en-US" sz="1600" dirty="0">
                          <a:solidFill>
                            <a:srgbClr val="002060"/>
                          </a:solidFill>
                        </a:rPr>
                        <a:t>弱矩阵</a:t>
                      </a:r>
                    </a:p>
                  </a:txBody>
                  <a:tcPr>
                    <a:solidFill>
                      <a:schemeClr val="tx2">
                        <a:lumMod val="60000"/>
                        <a:lumOff val="40000"/>
                      </a:schemeClr>
                    </a:solidFill>
                  </a:tcPr>
                </a:tc>
                <a:tc>
                  <a:txBody>
                    <a:bodyPr/>
                    <a:lstStyle/>
                    <a:p>
                      <a:pPr algn="ctr">
                        <a:buNone/>
                      </a:pPr>
                      <a:r>
                        <a:rPr lang="zh-CN" altLang="en-US" sz="1600" dirty="0">
                          <a:solidFill>
                            <a:srgbClr val="002060"/>
                          </a:solidFill>
                        </a:rPr>
                        <a:t>平衡矩阵</a:t>
                      </a:r>
                    </a:p>
                  </a:txBody>
                  <a:tcPr>
                    <a:solidFill>
                      <a:schemeClr val="tx2">
                        <a:lumMod val="60000"/>
                        <a:lumOff val="40000"/>
                      </a:schemeClr>
                    </a:solidFill>
                  </a:tcPr>
                </a:tc>
                <a:tc>
                  <a:txBody>
                    <a:bodyPr/>
                    <a:lstStyle/>
                    <a:p>
                      <a:pPr algn="ctr">
                        <a:buNone/>
                      </a:pPr>
                      <a:r>
                        <a:rPr lang="zh-CN" altLang="en-US" sz="1600" dirty="0">
                          <a:solidFill>
                            <a:srgbClr val="002060"/>
                          </a:solidFill>
                        </a:rPr>
                        <a:t>强矩阵</a:t>
                      </a:r>
                    </a:p>
                  </a:txBody>
                  <a:tcPr>
                    <a:solidFill>
                      <a:schemeClr val="tx2">
                        <a:lumMod val="60000"/>
                        <a:lumOff val="40000"/>
                      </a:schemeClr>
                    </a:solidFill>
                  </a:tcPr>
                </a:tc>
                <a:tc vMerge="1">
                  <a:txBody>
                    <a:bodyPr/>
                    <a:lstStyle/>
                    <a:p>
                      <a:endParaRPr lang="en-US"/>
                    </a:p>
                  </a:txBody>
                  <a:tcPr/>
                </a:tc>
              </a:tr>
              <a:tr h="381000">
                <a:tc>
                  <a:txBody>
                    <a:bodyPr/>
                    <a:lstStyle/>
                    <a:p>
                      <a:pPr>
                        <a:buNone/>
                      </a:pPr>
                      <a:r>
                        <a:rPr lang="zh-CN" altLang="en-US" sz="1600" dirty="0">
                          <a:solidFill>
                            <a:srgbClr val="002060"/>
                          </a:solidFill>
                        </a:rPr>
                        <a:t>项目经理的职权</a:t>
                      </a:r>
                    </a:p>
                  </a:txBody>
                  <a:tcPr/>
                </a:tc>
                <a:tc>
                  <a:txBody>
                    <a:bodyPr/>
                    <a:lstStyle/>
                    <a:p>
                      <a:pPr algn="ctr">
                        <a:buNone/>
                      </a:pPr>
                      <a:r>
                        <a:rPr lang="zh-CN" altLang="en-US" sz="1600" dirty="0">
                          <a:solidFill>
                            <a:srgbClr val="002060"/>
                          </a:solidFill>
                        </a:rPr>
                        <a:t>很少或没有</a:t>
                      </a:r>
                    </a:p>
                  </a:txBody>
                  <a:tcPr/>
                </a:tc>
                <a:tc>
                  <a:txBody>
                    <a:bodyPr/>
                    <a:lstStyle/>
                    <a:p>
                      <a:pPr algn="ctr">
                        <a:buNone/>
                      </a:pPr>
                      <a:r>
                        <a:rPr lang="zh-CN" altLang="en-US" sz="1600" dirty="0">
                          <a:solidFill>
                            <a:srgbClr val="002060"/>
                          </a:solidFill>
                        </a:rPr>
                        <a:t>小</a:t>
                      </a:r>
                    </a:p>
                  </a:txBody>
                  <a:tcPr/>
                </a:tc>
                <a:tc>
                  <a:txBody>
                    <a:bodyPr/>
                    <a:lstStyle/>
                    <a:p>
                      <a:pPr algn="ctr">
                        <a:buNone/>
                      </a:pPr>
                      <a:r>
                        <a:rPr lang="zh-CN" altLang="en-US" sz="1600" dirty="0">
                          <a:solidFill>
                            <a:srgbClr val="002060"/>
                          </a:solidFill>
                        </a:rPr>
                        <a:t>小到中</a:t>
                      </a:r>
                    </a:p>
                  </a:txBody>
                  <a:tcPr/>
                </a:tc>
                <a:tc>
                  <a:txBody>
                    <a:bodyPr/>
                    <a:lstStyle/>
                    <a:p>
                      <a:pPr algn="ctr">
                        <a:buNone/>
                      </a:pPr>
                      <a:r>
                        <a:rPr lang="zh-CN" altLang="en-US" sz="1600" dirty="0">
                          <a:solidFill>
                            <a:srgbClr val="002060"/>
                          </a:solidFill>
                        </a:rPr>
                        <a:t>中到大</a:t>
                      </a:r>
                    </a:p>
                  </a:txBody>
                  <a:tcPr/>
                </a:tc>
                <a:tc>
                  <a:txBody>
                    <a:bodyPr/>
                    <a:lstStyle/>
                    <a:p>
                      <a:pPr algn="ctr">
                        <a:buNone/>
                      </a:pPr>
                      <a:r>
                        <a:rPr lang="zh-CN" altLang="en-US" sz="1600">
                          <a:solidFill>
                            <a:srgbClr val="002060"/>
                          </a:solidFill>
                        </a:rPr>
                        <a:t>大到几乎全权</a:t>
                      </a:r>
                    </a:p>
                  </a:txBody>
                  <a:tcPr/>
                </a:tc>
              </a:tr>
              <a:tr h="381000">
                <a:tc>
                  <a:txBody>
                    <a:bodyPr/>
                    <a:lstStyle/>
                    <a:p>
                      <a:pPr>
                        <a:buNone/>
                      </a:pPr>
                      <a:r>
                        <a:rPr lang="zh-CN" altLang="en-US" sz="1600" dirty="0">
                          <a:solidFill>
                            <a:srgbClr val="002060"/>
                          </a:solidFill>
                        </a:rPr>
                        <a:t>可用的资源</a:t>
                      </a:r>
                    </a:p>
                  </a:txBody>
                  <a:tcPr/>
                </a:tc>
                <a:tc>
                  <a:txBody>
                    <a:bodyPr/>
                    <a:lstStyle/>
                    <a:p>
                      <a:pPr algn="ctr">
                        <a:buNone/>
                      </a:pPr>
                      <a:r>
                        <a:rPr lang="zh-CN" altLang="en-US" sz="1600">
                          <a:solidFill>
                            <a:srgbClr val="002060"/>
                          </a:solidFill>
                        </a:rPr>
                        <a:t>很少或没有</a:t>
                      </a:r>
                    </a:p>
                  </a:txBody>
                  <a:tcPr/>
                </a:tc>
                <a:tc>
                  <a:txBody>
                    <a:bodyPr/>
                    <a:lstStyle/>
                    <a:p>
                      <a:pPr algn="ctr">
                        <a:buNone/>
                      </a:pPr>
                      <a:r>
                        <a:rPr lang="zh-CN" altLang="en-US" sz="1600">
                          <a:solidFill>
                            <a:srgbClr val="002060"/>
                          </a:solidFill>
                        </a:rPr>
                        <a:t>少</a:t>
                      </a:r>
                    </a:p>
                  </a:txBody>
                  <a:tcPr/>
                </a:tc>
                <a:tc>
                  <a:txBody>
                    <a:bodyPr/>
                    <a:lstStyle/>
                    <a:p>
                      <a:pPr algn="ctr">
                        <a:buNone/>
                      </a:pPr>
                      <a:r>
                        <a:rPr lang="zh-CN" altLang="en-US" sz="1600">
                          <a:solidFill>
                            <a:srgbClr val="002060"/>
                          </a:solidFill>
                        </a:rPr>
                        <a:t>少到中</a:t>
                      </a:r>
                    </a:p>
                  </a:txBody>
                  <a:tcPr/>
                </a:tc>
                <a:tc>
                  <a:txBody>
                    <a:bodyPr/>
                    <a:lstStyle/>
                    <a:p>
                      <a:pPr algn="ctr">
                        <a:buNone/>
                      </a:pPr>
                      <a:r>
                        <a:rPr lang="zh-CN" altLang="en-US" sz="1600" dirty="0">
                          <a:solidFill>
                            <a:srgbClr val="002060"/>
                          </a:solidFill>
                        </a:rPr>
                        <a:t>中到多</a:t>
                      </a:r>
                    </a:p>
                  </a:txBody>
                  <a:tcPr/>
                </a:tc>
                <a:tc>
                  <a:txBody>
                    <a:bodyPr/>
                    <a:lstStyle/>
                    <a:p>
                      <a:pPr algn="ctr">
                        <a:buNone/>
                      </a:pPr>
                      <a:r>
                        <a:rPr lang="zh-CN" altLang="en-US" sz="1600" dirty="0">
                          <a:solidFill>
                            <a:srgbClr val="002060"/>
                          </a:solidFill>
                          <a:sym typeface="+mn-ea"/>
                        </a:rPr>
                        <a:t>多到几乎全权</a:t>
                      </a:r>
                    </a:p>
                  </a:txBody>
                  <a:tcPr/>
                </a:tc>
              </a:tr>
              <a:tr h="381000">
                <a:tc>
                  <a:txBody>
                    <a:bodyPr/>
                    <a:lstStyle/>
                    <a:p>
                      <a:pPr>
                        <a:buNone/>
                      </a:pPr>
                      <a:r>
                        <a:rPr lang="zh-CN" altLang="en-US" sz="1600" dirty="0">
                          <a:solidFill>
                            <a:srgbClr val="002060"/>
                          </a:solidFill>
                        </a:rPr>
                        <a:t>项目预算控制者</a:t>
                      </a:r>
                    </a:p>
                  </a:txBody>
                  <a:tcPr/>
                </a:tc>
                <a:tc>
                  <a:txBody>
                    <a:bodyPr/>
                    <a:lstStyle/>
                    <a:p>
                      <a:pPr algn="ctr">
                        <a:buNone/>
                      </a:pPr>
                      <a:r>
                        <a:rPr lang="zh-CN" altLang="en-US" sz="1600">
                          <a:solidFill>
                            <a:srgbClr val="002060"/>
                          </a:solidFill>
                        </a:rPr>
                        <a:t>职能经理</a:t>
                      </a:r>
                    </a:p>
                  </a:txBody>
                  <a:tcPr/>
                </a:tc>
                <a:tc>
                  <a:txBody>
                    <a:bodyPr/>
                    <a:lstStyle/>
                    <a:p>
                      <a:pPr algn="ctr">
                        <a:buNone/>
                      </a:pPr>
                      <a:r>
                        <a:rPr lang="zh-CN" altLang="en-US" sz="1600">
                          <a:solidFill>
                            <a:srgbClr val="002060"/>
                          </a:solidFill>
                        </a:rPr>
                        <a:t>职能经理</a:t>
                      </a:r>
                    </a:p>
                  </a:txBody>
                  <a:tcPr/>
                </a:tc>
                <a:tc>
                  <a:txBody>
                    <a:bodyPr/>
                    <a:lstStyle/>
                    <a:p>
                      <a:pPr algn="ctr">
                        <a:buNone/>
                      </a:pPr>
                      <a:r>
                        <a:rPr lang="zh-CN" altLang="en-US" sz="1600">
                          <a:solidFill>
                            <a:srgbClr val="002060"/>
                          </a:solidFill>
                        </a:rPr>
                        <a:t>混合</a:t>
                      </a:r>
                    </a:p>
                  </a:txBody>
                  <a:tcPr/>
                </a:tc>
                <a:tc>
                  <a:txBody>
                    <a:bodyPr/>
                    <a:lstStyle/>
                    <a:p>
                      <a:pPr algn="ctr">
                        <a:buNone/>
                      </a:pPr>
                      <a:r>
                        <a:rPr lang="zh-CN" altLang="en-US" sz="1600">
                          <a:solidFill>
                            <a:srgbClr val="002060"/>
                          </a:solidFill>
                        </a:rPr>
                        <a:t>项目经理</a:t>
                      </a:r>
                    </a:p>
                  </a:txBody>
                  <a:tcPr/>
                </a:tc>
                <a:tc>
                  <a:txBody>
                    <a:bodyPr/>
                    <a:lstStyle/>
                    <a:p>
                      <a:pPr algn="ctr">
                        <a:buNone/>
                      </a:pPr>
                      <a:r>
                        <a:rPr lang="zh-CN" altLang="en-US" sz="1600" dirty="0">
                          <a:solidFill>
                            <a:srgbClr val="002060"/>
                          </a:solidFill>
                        </a:rPr>
                        <a:t>项目经理</a:t>
                      </a:r>
                    </a:p>
                  </a:txBody>
                  <a:tcPr/>
                </a:tc>
              </a:tr>
              <a:tr h="381000">
                <a:tc>
                  <a:txBody>
                    <a:bodyPr/>
                    <a:lstStyle/>
                    <a:p>
                      <a:pPr>
                        <a:buNone/>
                      </a:pPr>
                      <a:r>
                        <a:rPr lang="zh-CN" altLang="en-US" sz="1600" dirty="0">
                          <a:solidFill>
                            <a:srgbClr val="002060"/>
                          </a:solidFill>
                        </a:rPr>
                        <a:t>项目经理的角色</a:t>
                      </a:r>
                    </a:p>
                  </a:txBody>
                  <a:tcPr/>
                </a:tc>
                <a:tc>
                  <a:txBody>
                    <a:bodyPr/>
                    <a:lstStyle/>
                    <a:p>
                      <a:pPr algn="ctr">
                        <a:buNone/>
                      </a:pPr>
                      <a:r>
                        <a:rPr lang="zh-CN" altLang="en-US" sz="1600">
                          <a:solidFill>
                            <a:srgbClr val="002060"/>
                          </a:solidFill>
                        </a:rPr>
                        <a:t>兼职</a:t>
                      </a:r>
                    </a:p>
                  </a:txBody>
                  <a:tcPr/>
                </a:tc>
                <a:tc>
                  <a:txBody>
                    <a:bodyPr/>
                    <a:lstStyle/>
                    <a:p>
                      <a:pPr algn="ctr">
                        <a:buNone/>
                      </a:pPr>
                      <a:r>
                        <a:rPr lang="zh-CN" altLang="en-US" sz="1600">
                          <a:solidFill>
                            <a:srgbClr val="002060"/>
                          </a:solidFill>
                        </a:rPr>
                        <a:t>兼职</a:t>
                      </a:r>
                    </a:p>
                  </a:txBody>
                  <a:tcPr/>
                </a:tc>
                <a:tc>
                  <a:txBody>
                    <a:bodyPr/>
                    <a:lstStyle/>
                    <a:p>
                      <a:pPr algn="ctr">
                        <a:buNone/>
                      </a:pPr>
                      <a:r>
                        <a:rPr lang="zh-CN" altLang="en-US" sz="1600">
                          <a:solidFill>
                            <a:srgbClr val="002060"/>
                          </a:solidFill>
                        </a:rPr>
                        <a:t>全职</a:t>
                      </a:r>
                    </a:p>
                  </a:txBody>
                  <a:tcPr/>
                </a:tc>
                <a:tc>
                  <a:txBody>
                    <a:bodyPr/>
                    <a:lstStyle/>
                    <a:p>
                      <a:pPr algn="ctr">
                        <a:buNone/>
                      </a:pPr>
                      <a:r>
                        <a:rPr lang="zh-CN" altLang="en-US" sz="1600">
                          <a:solidFill>
                            <a:srgbClr val="002060"/>
                          </a:solidFill>
                        </a:rPr>
                        <a:t>全职</a:t>
                      </a:r>
                    </a:p>
                  </a:txBody>
                  <a:tcPr/>
                </a:tc>
                <a:tc>
                  <a:txBody>
                    <a:bodyPr/>
                    <a:lstStyle/>
                    <a:p>
                      <a:pPr algn="ctr">
                        <a:buNone/>
                      </a:pPr>
                      <a:r>
                        <a:rPr lang="zh-CN" altLang="en-US" sz="1600" dirty="0">
                          <a:solidFill>
                            <a:srgbClr val="002060"/>
                          </a:solidFill>
                        </a:rPr>
                        <a:t>全职</a:t>
                      </a:r>
                    </a:p>
                  </a:txBody>
                  <a:tcPr/>
                </a:tc>
              </a:tr>
              <a:tr h="389255">
                <a:tc>
                  <a:txBody>
                    <a:bodyPr/>
                    <a:lstStyle/>
                    <a:p>
                      <a:pPr>
                        <a:buNone/>
                      </a:pPr>
                      <a:r>
                        <a:rPr lang="zh-CN" altLang="en-US" sz="1600" dirty="0">
                          <a:solidFill>
                            <a:srgbClr val="002060"/>
                          </a:solidFill>
                        </a:rPr>
                        <a:t>项目管理行政人员</a:t>
                      </a:r>
                    </a:p>
                  </a:txBody>
                  <a:tcPr/>
                </a:tc>
                <a:tc>
                  <a:txBody>
                    <a:bodyPr/>
                    <a:lstStyle/>
                    <a:p>
                      <a:pPr algn="ctr">
                        <a:buNone/>
                      </a:pPr>
                      <a:r>
                        <a:rPr lang="zh-CN" altLang="en-US" sz="1600">
                          <a:solidFill>
                            <a:srgbClr val="002060"/>
                          </a:solidFill>
                        </a:rPr>
                        <a:t>兼职</a:t>
                      </a:r>
                    </a:p>
                  </a:txBody>
                  <a:tcPr/>
                </a:tc>
                <a:tc>
                  <a:txBody>
                    <a:bodyPr/>
                    <a:lstStyle/>
                    <a:p>
                      <a:pPr algn="ctr">
                        <a:buNone/>
                      </a:pPr>
                      <a:r>
                        <a:rPr lang="zh-CN" altLang="en-US" sz="1600">
                          <a:solidFill>
                            <a:srgbClr val="002060"/>
                          </a:solidFill>
                        </a:rPr>
                        <a:t>兼职</a:t>
                      </a:r>
                    </a:p>
                  </a:txBody>
                  <a:tcPr/>
                </a:tc>
                <a:tc>
                  <a:txBody>
                    <a:bodyPr/>
                    <a:lstStyle/>
                    <a:p>
                      <a:pPr algn="ctr">
                        <a:buNone/>
                      </a:pPr>
                      <a:r>
                        <a:rPr lang="zh-CN" altLang="en-US" sz="1600">
                          <a:solidFill>
                            <a:srgbClr val="002060"/>
                          </a:solidFill>
                        </a:rPr>
                        <a:t>兼职</a:t>
                      </a:r>
                    </a:p>
                  </a:txBody>
                  <a:tcPr/>
                </a:tc>
                <a:tc>
                  <a:txBody>
                    <a:bodyPr/>
                    <a:lstStyle/>
                    <a:p>
                      <a:pPr algn="ctr">
                        <a:buNone/>
                      </a:pPr>
                      <a:r>
                        <a:rPr lang="zh-CN" altLang="en-US" sz="1600">
                          <a:solidFill>
                            <a:srgbClr val="002060"/>
                          </a:solidFill>
                        </a:rPr>
                        <a:t>全职</a:t>
                      </a:r>
                    </a:p>
                  </a:txBody>
                  <a:tcPr/>
                </a:tc>
                <a:tc>
                  <a:txBody>
                    <a:bodyPr/>
                    <a:lstStyle/>
                    <a:p>
                      <a:pPr algn="ctr">
                        <a:buNone/>
                      </a:pPr>
                      <a:r>
                        <a:rPr lang="zh-CN" altLang="en-US" sz="1600" dirty="0">
                          <a:solidFill>
                            <a:srgbClr val="002060"/>
                          </a:solidFill>
                        </a:rPr>
                        <a:t>全职</a:t>
                      </a:r>
                    </a:p>
                  </a:txBody>
                  <a:tcPr/>
                </a:tc>
              </a:tr>
              <a:tr h="381000">
                <a:tc>
                  <a:txBody>
                    <a:bodyPr/>
                    <a:lstStyle/>
                    <a:p>
                      <a:pPr>
                        <a:buNone/>
                      </a:pPr>
                      <a:r>
                        <a:rPr lang="zh-CN" altLang="en-US" sz="1600" dirty="0">
                          <a:solidFill>
                            <a:srgbClr val="002060"/>
                          </a:solidFill>
                        </a:rPr>
                        <a:t>项目经理向谁汇报</a:t>
                      </a:r>
                    </a:p>
                  </a:txBody>
                  <a:tcPr/>
                </a:tc>
                <a:tc gridSpan="3">
                  <a:txBody>
                    <a:bodyPr/>
                    <a:lstStyle/>
                    <a:p>
                      <a:pPr algn="ctr">
                        <a:buNone/>
                      </a:pPr>
                      <a:r>
                        <a:rPr lang="zh-CN" altLang="en-US" sz="1600">
                          <a:solidFill>
                            <a:srgbClr val="002060"/>
                          </a:solidFill>
                        </a:rPr>
                        <a:t>职能经理</a:t>
                      </a:r>
                    </a:p>
                  </a:txBody>
                  <a:tcPr/>
                </a:tc>
                <a:tc hMerge="1">
                  <a:txBody>
                    <a:bodyPr/>
                    <a:lstStyle/>
                    <a:p>
                      <a:endParaRPr lang="en-US"/>
                    </a:p>
                  </a:txBody>
                  <a:tcPr/>
                </a:tc>
                <a:tc hMerge="1">
                  <a:txBody>
                    <a:bodyPr/>
                    <a:lstStyle/>
                    <a:p>
                      <a:endParaRPr lang="en-US"/>
                    </a:p>
                  </a:txBody>
                  <a:tcPr/>
                </a:tc>
                <a:tc>
                  <a:txBody>
                    <a:bodyPr/>
                    <a:lstStyle/>
                    <a:p>
                      <a:pPr algn="ctr">
                        <a:buNone/>
                      </a:pPr>
                      <a:r>
                        <a:rPr lang="zh-CN" altLang="en-US" sz="1600">
                          <a:solidFill>
                            <a:srgbClr val="002060"/>
                          </a:solidFill>
                        </a:rPr>
                        <a:t>项目经理的经理</a:t>
                      </a:r>
                    </a:p>
                  </a:txBody>
                  <a:tcPr/>
                </a:tc>
                <a:tc>
                  <a:txBody>
                    <a:bodyPr/>
                    <a:lstStyle/>
                    <a:p>
                      <a:pPr algn="ctr">
                        <a:buNone/>
                      </a:pPr>
                      <a:r>
                        <a:rPr lang="zh-CN" altLang="en-US" sz="1600" dirty="0">
                          <a:solidFill>
                            <a:srgbClr val="002060"/>
                          </a:solidFill>
                        </a:rPr>
                        <a:t>项目经理的上司</a:t>
                      </a:r>
                    </a:p>
                  </a:txBody>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预定义过程 3"/>
          <p:cNvSpPr/>
          <p:nvPr/>
        </p:nvSpPr>
        <p:spPr>
          <a:xfrm>
            <a:off x="3684270" y="481965"/>
            <a:ext cx="1286510" cy="457200"/>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规划进度管理</a:t>
            </a:r>
          </a:p>
        </p:txBody>
      </p:sp>
      <p:sp>
        <p:nvSpPr>
          <p:cNvPr id="5" name="流程图: 预定义过程 4"/>
          <p:cNvSpPr/>
          <p:nvPr/>
        </p:nvSpPr>
        <p:spPr>
          <a:xfrm>
            <a:off x="2057400" y="1374775"/>
            <a:ext cx="1286510" cy="457200"/>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定义活动</a:t>
            </a:r>
          </a:p>
        </p:txBody>
      </p:sp>
      <p:sp>
        <p:nvSpPr>
          <p:cNvPr id="6" name="流程图: 预定义过程 5"/>
          <p:cNvSpPr/>
          <p:nvPr/>
        </p:nvSpPr>
        <p:spPr>
          <a:xfrm>
            <a:off x="5337810" y="1374775"/>
            <a:ext cx="1286510" cy="457200"/>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排列活动顺序</a:t>
            </a:r>
          </a:p>
        </p:txBody>
      </p:sp>
      <p:sp>
        <p:nvSpPr>
          <p:cNvPr id="7" name="流程图: 预定义过程 6"/>
          <p:cNvSpPr/>
          <p:nvPr/>
        </p:nvSpPr>
        <p:spPr>
          <a:xfrm>
            <a:off x="537845" y="3200400"/>
            <a:ext cx="1286510" cy="457200"/>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估算活动资源</a:t>
            </a:r>
          </a:p>
        </p:txBody>
      </p:sp>
      <p:sp>
        <p:nvSpPr>
          <p:cNvPr id="8" name="流程图: 预定义过程 7"/>
          <p:cNvSpPr/>
          <p:nvPr/>
        </p:nvSpPr>
        <p:spPr>
          <a:xfrm>
            <a:off x="2550160" y="3200400"/>
            <a:ext cx="1286510" cy="457200"/>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估算活动持续时间</a:t>
            </a:r>
          </a:p>
        </p:txBody>
      </p:sp>
      <p:sp>
        <p:nvSpPr>
          <p:cNvPr id="9" name="流程图: 预定义过程 8"/>
          <p:cNvSpPr/>
          <p:nvPr/>
        </p:nvSpPr>
        <p:spPr>
          <a:xfrm>
            <a:off x="4718685" y="3200400"/>
            <a:ext cx="1286510" cy="457200"/>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制定进度计划</a:t>
            </a:r>
          </a:p>
        </p:txBody>
      </p:sp>
      <p:sp>
        <p:nvSpPr>
          <p:cNvPr id="10" name="流程图: 预定义过程 9"/>
          <p:cNvSpPr/>
          <p:nvPr/>
        </p:nvSpPr>
        <p:spPr>
          <a:xfrm>
            <a:off x="6895465" y="3200400"/>
            <a:ext cx="1286510" cy="457200"/>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控制进度</a:t>
            </a:r>
          </a:p>
        </p:txBody>
      </p:sp>
      <p:sp>
        <p:nvSpPr>
          <p:cNvPr id="11" name="流程图: 预定义过程 10"/>
          <p:cNvSpPr/>
          <p:nvPr/>
        </p:nvSpPr>
        <p:spPr>
          <a:xfrm>
            <a:off x="4718685" y="5270500"/>
            <a:ext cx="1286510" cy="457200"/>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制定项目管理计划</a:t>
            </a:r>
          </a:p>
        </p:txBody>
      </p:sp>
      <p:cxnSp>
        <p:nvCxnSpPr>
          <p:cNvPr id="12" name="直接连接符 11"/>
          <p:cNvCxnSpPr/>
          <p:nvPr/>
        </p:nvCxnSpPr>
        <p:spPr>
          <a:xfrm>
            <a:off x="879475" y="1102360"/>
            <a:ext cx="67671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879475" y="1094105"/>
            <a:ext cx="0" cy="2058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673985" y="1102360"/>
            <a:ext cx="0" cy="280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005195" y="1094105"/>
            <a:ext cx="0" cy="280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6008370" y="1118870"/>
            <a:ext cx="1638300" cy="208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 idx="3"/>
            <a:endCxn id="6" idx="1"/>
          </p:cNvCxnSpPr>
          <p:nvPr/>
        </p:nvCxnSpPr>
        <p:spPr>
          <a:xfrm>
            <a:off x="3420110" y="1603375"/>
            <a:ext cx="1993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 idx="2"/>
          </p:cNvCxnSpPr>
          <p:nvPr/>
        </p:nvCxnSpPr>
        <p:spPr>
          <a:xfrm flipH="1">
            <a:off x="2774950" y="1831975"/>
            <a:ext cx="1905" cy="340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871220" y="2106930"/>
            <a:ext cx="1827530" cy="1070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1208405" y="2164715"/>
            <a:ext cx="1556385" cy="1012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2788920" y="2172970"/>
            <a:ext cx="428625" cy="1012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9" idx="0"/>
          </p:cNvCxnSpPr>
          <p:nvPr/>
        </p:nvCxnSpPr>
        <p:spPr>
          <a:xfrm>
            <a:off x="2783205" y="2172970"/>
            <a:ext cx="2654935" cy="1027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6" idx="2"/>
            <a:endCxn id="9" idx="0"/>
          </p:cNvCxnSpPr>
          <p:nvPr/>
        </p:nvCxnSpPr>
        <p:spPr>
          <a:xfrm flipH="1">
            <a:off x="5438140" y="1831975"/>
            <a:ext cx="619125" cy="1368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7" idx="2"/>
            <a:endCxn id="9" idx="2"/>
          </p:cNvCxnSpPr>
          <p:nvPr/>
        </p:nvCxnSpPr>
        <p:spPr>
          <a:xfrm rot="5400000" flipV="1">
            <a:off x="3347720" y="1567180"/>
            <a:ext cx="3175" cy="4180840"/>
          </a:xfrm>
          <a:prstGeom prst="bentConnector3">
            <a:avLst>
              <a:gd name="adj1" fmla="val 2469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endCxn id="8" idx="2"/>
          </p:cNvCxnSpPr>
          <p:nvPr/>
        </p:nvCxnSpPr>
        <p:spPr>
          <a:xfrm>
            <a:off x="1284605" y="3653155"/>
            <a:ext cx="1985010" cy="4445"/>
          </a:xfrm>
          <a:prstGeom prst="bentConnector4">
            <a:avLst>
              <a:gd name="adj1" fmla="val -639"/>
              <a:gd name="adj2" fmla="val 1768571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肘形连接符 26"/>
          <p:cNvCxnSpPr/>
          <p:nvPr/>
        </p:nvCxnSpPr>
        <p:spPr>
          <a:xfrm>
            <a:off x="3270885" y="3659505"/>
            <a:ext cx="1985010" cy="4445"/>
          </a:xfrm>
          <a:prstGeom prst="bentConnector4">
            <a:avLst>
              <a:gd name="adj1" fmla="val 7677"/>
              <a:gd name="adj2" fmla="val 8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9" idx="3"/>
            <a:endCxn id="10" idx="1"/>
          </p:cNvCxnSpPr>
          <p:nvPr/>
        </p:nvCxnSpPr>
        <p:spPr>
          <a:xfrm>
            <a:off x="6081395" y="3429000"/>
            <a:ext cx="8902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a:off x="879475" y="1778000"/>
            <a:ext cx="3839210" cy="3754120"/>
          </a:xfrm>
          <a:prstGeom prst="bentConnector3">
            <a:avLst>
              <a:gd name="adj1" fmla="val -15167"/>
            </a:avLst>
          </a:prstGeom>
          <a:ln w="12700" cmpd="sng">
            <a:solidFill>
              <a:schemeClr val="accent1">
                <a:shade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53100" y="3662680"/>
            <a:ext cx="0" cy="1581150"/>
          </a:xfrm>
          <a:prstGeom prst="straightConnector1">
            <a:avLst/>
          </a:prstGeom>
          <a:ln w="12700" cmpd="sng">
            <a:solidFill>
              <a:schemeClr val="accent1">
                <a:shade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1" idx="3"/>
            <a:endCxn id="10" idx="2"/>
          </p:cNvCxnSpPr>
          <p:nvPr/>
        </p:nvCxnSpPr>
        <p:spPr>
          <a:xfrm flipV="1">
            <a:off x="6005195" y="3657600"/>
            <a:ext cx="1533525" cy="1841500"/>
          </a:xfrm>
          <a:prstGeom prst="bentConnector2">
            <a:avLst/>
          </a:prstGeom>
          <a:ln w="12700" cmpd="sng">
            <a:solidFill>
              <a:schemeClr val="accent1">
                <a:shade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644650" y="819785"/>
            <a:ext cx="1376680" cy="243840"/>
          </a:xfrm>
          <a:prstGeom prst="rect">
            <a:avLst/>
          </a:prstGeom>
          <a:noFill/>
        </p:spPr>
        <p:txBody>
          <a:bodyPr wrap="square" rtlCol="0">
            <a:spAutoFit/>
          </a:bodyPr>
          <a:lstStyle/>
          <a:p>
            <a:pPr algn="ctr"/>
            <a:r>
              <a:rPr lang="zh-CN" altLang="en-US" sz="1000" b="1"/>
              <a:t>进度管理计划</a:t>
            </a:r>
          </a:p>
        </p:txBody>
      </p:sp>
      <p:sp>
        <p:nvSpPr>
          <p:cNvPr id="34" name="文本框 33"/>
          <p:cNvSpPr txBox="1"/>
          <p:nvPr/>
        </p:nvSpPr>
        <p:spPr>
          <a:xfrm>
            <a:off x="3728720" y="1318260"/>
            <a:ext cx="1376680" cy="243840"/>
          </a:xfrm>
          <a:prstGeom prst="rect">
            <a:avLst/>
          </a:prstGeom>
          <a:noFill/>
        </p:spPr>
        <p:txBody>
          <a:bodyPr wrap="square" rtlCol="0">
            <a:spAutoFit/>
          </a:bodyPr>
          <a:lstStyle/>
          <a:p>
            <a:pPr algn="ctr"/>
            <a:r>
              <a:rPr lang="zh-CN" altLang="en-US" sz="1000" b="1"/>
              <a:t>里程碑清单</a:t>
            </a:r>
          </a:p>
        </p:txBody>
      </p:sp>
      <p:sp>
        <p:nvSpPr>
          <p:cNvPr id="35" name="文本框 34"/>
          <p:cNvSpPr txBox="1"/>
          <p:nvPr/>
        </p:nvSpPr>
        <p:spPr>
          <a:xfrm rot="17820000">
            <a:off x="4874260" y="2335530"/>
            <a:ext cx="1376680" cy="243840"/>
          </a:xfrm>
          <a:prstGeom prst="rect">
            <a:avLst/>
          </a:prstGeom>
          <a:noFill/>
        </p:spPr>
        <p:txBody>
          <a:bodyPr wrap="square" rtlCol="0">
            <a:spAutoFit/>
          </a:bodyPr>
          <a:lstStyle/>
          <a:p>
            <a:pPr algn="ctr"/>
            <a:r>
              <a:rPr lang="zh-CN" altLang="en-US" sz="1000" b="1"/>
              <a:t>项目进度网络图</a:t>
            </a:r>
          </a:p>
        </p:txBody>
      </p:sp>
      <p:sp>
        <p:nvSpPr>
          <p:cNvPr id="36" name="文本框 35"/>
          <p:cNvSpPr txBox="1"/>
          <p:nvPr/>
        </p:nvSpPr>
        <p:spPr>
          <a:xfrm>
            <a:off x="1406525" y="1880235"/>
            <a:ext cx="1376680" cy="243840"/>
          </a:xfrm>
          <a:prstGeom prst="rect">
            <a:avLst/>
          </a:prstGeom>
          <a:noFill/>
        </p:spPr>
        <p:txBody>
          <a:bodyPr wrap="square" rtlCol="0">
            <a:spAutoFit/>
          </a:bodyPr>
          <a:lstStyle/>
          <a:p>
            <a:pPr algn="ctr"/>
            <a:r>
              <a:rPr lang="zh-CN" altLang="en-US" sz="1000" b="1"/>
              <a:t>活动清单</a:t>
            </a:r>
          </a:p>
        </p:txBody>
      </p:sp>
      <p:sp>
        <p:nvSpPr>
          <p:cNvPr id="37" name="文本框 36"/>
          <p:cNvSpPr txBox="1"/>
          <p:nvPr/>
        </p:nvSpPr>
        <p:spPr>
          <a:xfrm>
            <a:off x="1406525" y="2038350"/>
            <a:ext cx="1376680" cy="243840"/>
          </a:xfrm>
          <a:prstGeom prst="rect">
            <a:avLst/>
          </a:prstGeom>
          <a:noFill/>
        </p:spPr>
        <p:txBody>
          <a:bodyPr wrap="square" rtlCol="0">
            <a:spAutoFit/>
          </a:bodyPr>
          <a:lstStyle/>
          <a:p>
            <a:pPr algn="ctr"/>
            <a:r>
              <a:rPr lang="zh-CN" altLang="en-US" sz="1000" b="1"/>
              <a:t>活动属性</a:t>
            </a:r>
          </a:p>
        </p:txBody>
      </p:sp>
      <p:sp>
        <p:nvSpPr>
          <p:cNvPr id="38" name="文本框 37"/>
          <p:cNvSpPr txBox="1"/>
          <p:nvPr/>
        </p:nvSpPr>
        <p:spPr>
          <a:xfrm>
            <a:off x="1483995" y="3909060"/>
            <a:ext cx="1376680" cy="243840"/>
          </a:xfrm>
          <a:prstGeom prst="rect">
            <a:avLst/>
          </a:prstGeom>
          <a:noFill/>
        </p:spPr>
        <p:txBody>
          <a:bodyPr wrap="square" rtlCol="0">
            <a:spAutoFit/>
          </a:bodyPr>
          <a:lstStyle/>
          <a:p>
            <a:pPr algn="ctr"/>
            <a:r>
              <a:rPr lang="zh-CN" altLang="en-US" sz="1000" b="1"/>
              <a:t>活动资源需求</a:t>
            </a:r>
          </a:p>
        </p:txBody>
      </p:sp>
      <p:sp>
        <p:nvSpPr>
          <p:cNvPr id="39" name="文本框 38"/>
          <p:cNvSpPr txBox="1"/>
          <p:nvPr/>
        </p:nvSpPr>
        <p:spPr>
          <a:xfrm>
            <a:off x="1483995" y="4067175"/>
            <a:ext cx="1376680" cy="243840"/>
          </a:xfrm>
          <a:prstGeom prst="rect">
            <a:avLst/>
          </a:prstGeom>
          <a:noFill/>
        </p:spPr>
        <p:txBody>
          <a:bodyPr wrap="square" rtlCol="0">
            <a:spAutoFit/>
          </a:bodyPr>
          <a:lstStyle/>
          <a:p>
            <a:pPr algn="ctr"/>
            <a:r>
              <a:rPr lang="zh-CN" altLang="en-US" sz="1000" b="1"/>
              <a:t>资源分解结构</a:t>
            </a:r>
          </a:p>
        </p:txBody>
      </p:sp>
      <p:sp>
        <p:nvSpPr>
          <p:cNvPr id="40" name="文本框 39"/>
          <p:cNvSpPr txBox="1"/>
          <p:nvPr/>
        </p:nvSpPr>
        <p:spPr>
          <a:xfrm>
            <a:off x="3574415" y="3774440"/>
            <a:ext cx="1376680" cy="243840"/>
          </a:xfrm>
          <a:prstGeom prst="rect">
            <a:avLst/>
          </a:prstGeom>
          <a:noFill/>
        </p:spPr>
        <p:txBody>
          <a:bodyPr wrap="square" rtlCol="0">
            <a:spAutoFit/>
          </a:bodyPr>
          <a:lstStyle/>
          <a:p>
            <a:pPr algn="ctr"/>
            <a:r>
              <a:rPr lang="zh-CN" altLang="en-US" sz="1000" b="1"/>
              <a:t>活动持续时间估算</a:t>
            </a:r>
          </a:p>
        </p:txBody>
      </p:sp>
      <p:sp>
        <p:nvSpPr>
          <p:cNvPr id="41" name="文本框 40"/>
          <p:cNvSpPr txBox="1"/>
          <p:nvPr/>
        </p:nvSpPr>
        <p:spPr>
          <a:xfrm>
            <a:off x="5728335" y="4102735"/>
            <a:ext cx="255270" cy="701040"/>
          </a:xfrm>
          <a:prstGeom prst="rect">
            <a:avLst/>
          </a:prstGeom>
          <a:noFill/>
        </p:spPr>
        <p:txBody>
          <a:bodyPr wrap="square" rtlCol="0">
            <a:spAutoFit/>
          </a:bodyPr>
          <a:lstStyle/>
          <a:p>
            <a:pPr algn="ctr"/>
            <a:r>
              <a:rPr lang="zh-CN" altLang="en-US" sz="1000" b="1"/>
              <a:t>进度基准</a:t>
            </a:r>
          </a:p>
        </p:txBody>
      </p:sp>
      <p:sp>
        <p:nvSpPr>
          <p:cNvPr id="42" name="文本框 41"/>
          <p:cNvSpPr txBox="1"/>
          <p:nvPr/>
        </p:nvSpPr>
        <p:spPr>
          <a:xfrm>
            <a:off x="5761990" y="3126105"/>
            <a:ext cx="1376680" cy="243840"/>
          </a:xfrm>
          <a:prstGeom prst="rect">
            <a:avLst/>
          </a:prstGeom>
          <a:noFill/>
        </p:spPr>
        <p:txBody>
          <a:bodyPr wrap="square" rtlCol="0">
            <a:spAutoFit/>
          </a:bodyPr>
          <a:lstStyle/>
          <a:p>
            <a:pPr algn="ctr"/>
            <a:r>
              <a:rPr lang="zh-CN" altLang="en-US" sz="1000" b="1"/>
              <a:t>项目进度计划</a:t>
            </a:r>
          </a:p>
        </p:txBody>
      </p:sp>
      <p:sp>
        <p:nvSpPr>
          <p:cNvPr id="43" name="文本框 42"/>
          <p:cNvSpPr txBox="1"/>
          <p:nvPr/>
        </p:nvSpPr>
        <p:spPr>
          <a:xfrm>
            <a:off x="5761990" y="3429000"/>
            <a:ext cx="1376680" cy="243840"/>
          </a:xfrm>
          <a:prstGeom prst="rect">
            <a:avLst/>
          </a:prstGeom>
          <a:noFill/>
        </p:spPr>
        <p:txBody>
          <a:bodyPr wrap="square" rtlCol="0">
            <a:spAutoFit/>
          </a:bodyPr>
          <a:lstStyle/>
          <a:p>
            <a:pPr algn="ctr"/>
            <a:r>
              <a:rPr lang="zh-CN" altLang="en-US" sz="1000" b="1"/>
              <a:t>进度数据</a:t>
            </a:r>
          </a:p>
        </p:txBody>
      </p:sp>
      <p:sp>
        <p:nvSpPr>
          <p:cNvPr id="44" name="文本框 43"/>
          <p:cNvSpPr txBox="1"/>
          <p:nvPr/>
        </p:nvSpPr>
        <p:spPr>
          <a:xfrm>
            <a:off x="5761990" y="3653155"/>
            <a:ext cx="1376680" cy="243840"/>
          </a:xfrm>
          <a:prstGeom prst="rect">
            <a:avLst/>
          </a:prstGeom>
          <a:noFill/>
        </p:spPr>
        <p:txBody>
          <a:bodyPr wrap="square" rtlCol="0">
            <a:spAutoFit/>
          </a:bodyPr>
          <a:lstStyle/>
          <a:p>
            <a:pPr algn="ctr"/>
            <a:r>
              <a:rPr lang="zh-CN" altLang="en-US" sz="1000" b="1"/>
              <a:t>项目日历</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37260"/>
            <a:ext cx="8229600" cy="5826760"/>
          </a:xfrm>
        </p:spPr>
        <p:txBody>
          <a:bodyPr>
            <a:noAutofit/>
          </a:bodyPr>
          <a:lstStyle/>
          <a:p>
            <a:pPr>
              <a:buFont typeface="Wingdings" panose="05000000000000000000" charset="0"/>
              <a:buChar char="Ø"/>
            </a:pPr>
            <a:r>
              <a:rPr lang="zh-CN" altLang="en-US" sz="1800"/>
              <a:t>为使项目在批准的预算内完成，而对成本进行规划、估算、预算、融资，筹资、管理和控制，从而确保项目在批准的预算内完工。</a:t>
            </a:r>
          </a:p>
          <a:p>
            <a:pPr marL="457200" lvl="1" indent="0">
              <a:buFont typeface="+mj-lt"/>
              <a:buNone/>
            </a:pPr>
            <a:r>
              <a:rPr lang="en-US" altLang="zh-CN" sz="1800"/>
              <a:t>7.1	</a:t>
            </a:r>
            <a:r>
              <a:rPr lang="zh-CN" altLang="en-US" sz="1800"/>
              <a:t>规划成本管理</a:t>
            </a:r>
            <a:r>
              <a:rPr lang="en-US" altLang="zh-CN" sz="1800"/>
              <a:t>	</a:t>
            </a:r>
            <a:r>
              <a:rPr lang="zh-CN" altLang="en-US" sz="1800"/>
              <a:t>规划过程组</a:t>
            </a:r>
          </a:p>
          <a:p>
            <a:pPr marL="457200" lvl="1" indent="0">
              <a:buFont typeface="+mj-lt"/>
              <a:buNone/>
            </a:pPr>
            <a:r>
              <a:rPr lang="en-US" altLang="zh-CN" sz="1800"/>
              <a:t>7.2	</a:t>
            </a:r>
            <a:r>
              <a:rPr lang="zh-CN" altLang="en-US" sz="1800"/>
              <a:t>估算成本</a:t>
            </a:r>
          </a:p>
          <a:p>
            <a:pPr marL="457200" lvl="1" indent="0">
              <a:buFont typeface="+mj-lt"/>
              <a:buNone/>
            </a:pPr>
            <a:r>
              <a:rPr lang="en-US" altLang="zh-CN" sz="1800"/>
              <a:t>7.3	</a:t>
            </a:r>
            <a:r>
              <a:rPr lang="zh-CN" altLang="en-US" sz="1800"/>
              <a:t>制定预算</a:t>
            </a:r>
          </a:p>
          <a:p>
            <a:pPr marL="457200" lvl="1" indent="0">
              <a:buFont typeface="+mj-lt"/>
              <a:buNone/>
            </a:pPr>
            <a:r>
              <a:rPr lang="en-US" altLang="zh-CN" sz="1800"/>
              <a:t>7.4	</a:t>
            </a:r>
            <a:r>
              <a:rPr lang="zh-CN" altLang="en-US" sz="1800"/>
              <a:t>控制成本</a:t>
            </a:r>
            <a:r>
              <a:rPr lang="en-US" altLang="zh-CN" sz="1800"/>
              <a:t>	</a:t>
            </a:r>
            <a:r>
              <a:rPr lang="zh-CN" altLang="en-US" sz="1800"/>
              <a:t>监控过程组</a:t>
            </a:r>
          </a:p>
          <a:p>
            <a:pPr lvl="0">
              <a:buFont typeface="Wingdings" panose="05000000000000000000" charset="0"/>
              <a:buChar char="Ø"/>
            </a:pPr>
            <a:r>
              <a:rPr lang="zh-CN" altLang="en-US" sz="2055"/>
              <a:t>成本分类</a:t>
            </a:r>
          </a:p>
          <a:p>
            <a:pPr lvl="1">
              <a:buFont typeface="Wingdings" panose="05000000000000000000" charset="0"/>
              <a:buChar char="ü"/>
            </a:pPr>
            <a:r>
              <a:rPr lang="zh-CN" altLang="en-US" sz="1600"/>
              <a:t>可变成本：随生产量或工作量而变的成本，如人员工资、消耗的原材料等。</a:t>
            </a:r>
          </a:p>
          <a:p>
            <a:pPr lvl="1">
              <a:buFont typeface="Wingdings" panose="05000000000000000000" charset="0"/>
              <a:buChar char="ü"/>
            </a:pPr>
            <a:r>
              <a:rPr lang="zh-CN" altLang="en-US" sz="1600"/>
              <a:t>固定成本：不随生产规模变化的非重复成本，如设备费用、场地租赁费用等。</a:t>
            </a:r>
          </a:p>
          <a:p>
            <a:pPr lvl="1">
              <a:buFont typeface="Wingdings" panose="05000000000000000000" charset="0"/>
              <a:buChar char="ü"/>
            </a:pPr>
            <a:r>
              <a:rPr lang="zh-CN" altLang="en-US" sz="1600"/>
              <a:t>直接成本：能够直接归属于项目工作的成本， 如项目组旅行费用、项目组人员工资和奖金、项目使用的物资。</a:t>
            </a:r>
          </a:p>
          <a:p>
            <a:pPr lvl="1">
              <a:buFont typeface="Wingdings" panose="05000000000000000000" charset="0"/>
              <a:buChar char="ü"/>
            </a:pPr>
            <a:r>
              <a:rPr lang="zh-CN" altLang="en-US" sz="1600"/>
              <a:t>间接成本：无法直接追溯至某个具体项目的成本，只能按照某种规定的会计程序进行累计并合理分摊到多个项目中，如项目福利、保安费用、行政部门和财务部门费用等。</a:t>
            </a:r>
          </a:p>
          <a:p>
            <a:pPr lvl="1">
              <a:buFont typeface="Wingdings" panose="05000000000000000000" charset="0"/>
              <a:buChar char="ü"/>
            </a:pPr>
            <a:r>
              <a:rPr lang="zh-CN" altLang="en-US" sz="1600"/>
              <a:t>沉没成本：那些在过去发生的成本，与是否合理有关，决策是针对未来，过去已花掉的钱不应影响决策，做决策时，绝不能考虑沉没成本。</a:t>
            </a:r>
          </a:p>
          <a:p>
            <a:pPr lvl="1">
              <a:buFont typeface="Wingdings" panose="05000000000000000000" charset="0"/>
              <a:buChar char="ü"/>
            </a:pPr>
            <a:r>
              <a:rPr lang="zh-CN" altLang="en-US" sz="1795"/>
              <a:t>机会成本：因选择一个项目而选择放弃另一个项目，另一个项目可能带来的收益就是被选择项目的机会成本，</a:t>
            </a:r>
            <a:r>
              <a:rPr lang="en-US" altLang="zh-CN" sz="1795"/>
              <a:t>A</a:t>
            </a:r>
            <a:r>
              <a:rPr lang="zh-CN" altLang="en-US" sz="1795"/>
              <a:t>的当前净现值是</a:t>
            </a:r>
            <a:r>
              <a:rPr lang="en-US" altLang="zh-CN" sz="1795"/>
              <a:t>20K</a:t>
            </a:r>
            <a:r>
              <a:rPr lang="zh-CN" altLang="en-US" sz="1795"/>
              <a:t>，</a:t>
            </a:r>
            <a:r>
              <a:rPr lang="en-US" altLang="zh-CN" sz="1795"/>
              <a:t>B</a:t>
            </a:r>
            <a:r>
              <a:rPr lang="zh-CN" altLang="en-US" sz="1795"/>
              <a:t>的当前净现值是</a:t>
            </a:r>
            <a:r>
              <a:rPr lang="en-US" altLang="zh-CN" sz="1795"/>
              <a:t>60K</a:t>
            </a:r>
            <a:r>
              <a:rPr lang="zh-CN" altLang="en-US" sz="1795"/>
              <a:t>，选择项目</a:t>
            </a:r>
            <a:r>
              <a:rPr lang="en-US" altLang="zh-CN" sz="1795"/>
              <a:t>B</a:t>
            </a:r>
            <a:r>
              <a:rPr lang="zh-CN" altLang="en-US" sz="1795"/>
              <a:t>的机会成本是多少？</a:t>
            </a:r>
          </a:p>
        </p:txBody>
      </p:sp>
      <p:sp>
        <p:nvSpPr>
          <p:cNvPr id="4" name="标题 3"/>
          <p:cNvSpPr>
            <a:spLocks noGrp="1"/>
          </p:cNvSpPr>
          <p:nvPr>
            <p:ph type="title"/>
          </p:nvPr>
        </p:nvSpPr>
        <p:spPr>
          <a:xfrm>
            <a:off x="170180" y="274955"/>
            <a:ext cx="8771890" cy="582930"/>
          </a:xfrm>
        </p:spPr>
        <p:txBody>
          <a:bodyPr>
            <a:normAutofit fontScale="90000"/>
          </a:bodyPr>
          <a:lstStyle/>
          <a:p>
            <a:r>
              <a:rPr lang="en-US" altLang="zh-CN"/>
              <a:t>7</a:t>
            </a:r>
            <a:r>
              <a:rPr lang="en-US"/>
              <a:t> </a:t>
            </a:r>
            <a:r>
              <a:rPr lang="zh-CN" altLang="en-US"/>
              <a:t>项目成本管理</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52780" y="69850"/>
            <a:ext cx="7839075" cy="4429125"/>
          </a:xfrm>
          <a:prstGeom prst="rect">
            <a:avLst/>
          </a:prstGeom>
        </p:spPr>
      </p:pic>
      <p:sp>
        <p:nvSpPr>
          <p:cNvPr id="5" name="文本框 4"/>
          <p:cNvSpPr txBox="1"/>
          <p:nvPr/>
        </p:nvSpPr>
        <p:spPr>
          <a:xfrm>
            <a:off x="566420" y="4577080"/>
            <a:ext cx="7891780" cy="640080"/>
          </a:xfrm>
          <a:prstGeom prst="rect">
            <a:avLst/>
          </a:prstGeom>
          <a:noFill/>
        </p:spPr>
        <p:txBody>
          <a:bodyPr wrap="square" rtlCol="0">
            <a:spAutoFit/>
          </a:bodyPr>
          <a:lstStyle/>
          <a:p>
            <a:pPr marL="285750" indent="-285750">
              <a:buFont typeface="Wingdings" panose="05000000000000000000" charset="0"/>
              <a:buChar char="Ø"/>
            </a:pPr>
            <a:r>
              <a:rPr lang="zh-CN" altLang="en-US"/>
              <a:t>是为规划、管理、话费和控制项目成本而制定政策、程序和文档。</a:t>
            </a:r>
          </a:p>
          <a:p>
            <a:pPr marL="285750" indent="-285750">
              <a:buFont typeface="Wingdings" panose="05000000000000000000" charset="0"/>
              <a:buChar char="Ø"/>
            </a:pPr>
            <a:r>
              <a:rPr lang="zh-CN" altLang="en-US"/>
              <a:t>主要作用：在整个项目中为如何管理项目成本提供指南和方向。</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52145" y="118745"/>
            <a:ext cx="7839075" cy="4429125"/>
          </a:xfrm>
          <a:prstGeom prst="rect">
            <a:avLst/>
          </a:prstGeom>
        </p:spPr>
      </p:pic>
      <p:sp>
        <p:nvSpPr>
          <p:cNvPr id="5" name="文本框 4"/>
          <p:cNvSpPr txBox="1"/>
          <p:nvPr/>
        </p:nvSpPr>
        <p:spPr>
          <a:xfrm>
            <a:off x="533400" y="4749800"/>
            <a:ext cx="8077200" cy="914400"/>
          </a:xfrm>
          <a:prstGeom prst="rect">
            <a:avLst/>
          </a:prstGeom>
          <a:noFill/>
        </p:spPr>
        <p:txBody>
          <a:bodyPr wrap="square" rtlCol="0">
            <a:spAutoFit/>
          </a:bodyPr>
          <a:lstStyle/>
          <a:p>
            <a:pPr marL="285750" indent="-285750">
              <a:buFont typeface="Wingdings" panose="05000000000000000000" charset="0"/>
              <a:buChar char="Ø"/>
            </a:pPr>
            <a:r>
              <a:rPr lang="zh-CN" altLang="en-US"/>
              <a:t>是对完成项目活动所需资金进行近似估算；</a:t>
            </a:r>
          </a:p>
          <a:p>
            <a:pPr marL="285750" indent="-285750">
              <a:buFont typeface="Wingdings" panose="05000000000000000000" charset="0"/>
              <a:buChar char="Ø"/>
            </a:pPr>
            <a:r>
              <a:rPr lang="zh-CN" altLang="en-US"/>
              <a:t>主要作用：确定项目工作所需的成本数额；</a:t>
            </a:r>
          </a:p>
          <a:p>
            <a:pPr marL="285750" indent="-285750">
              <a:buFont typeface="Wingdings" panose="05000000000000000000" charset="0"/>
              <a:buChar char="Ø"/>
            </a:pPr>
            <a:r>
              <a:rPr lang="zh-CN" altLang="en-US"/>
              <a:t>估算成本渐进明细。</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52780" y="132080"/>
            <a:ext cx="7839075" cy="4667250"/>
          </a:xfrm>
          <a:prstGeom prst="rect">
            <a:avLst/>
          </a:prstGeom>
        </p:spPr>
      </p:pic>
      <p:sp>
        <p:nvSpPr>
          <p:cNvPr id="5" name="文本框 4"/>
          <p:cNvSpPr txBox="1"/>
          <p:nvPr/>
        </p:nvSpPr>
        <p:spPr>
          <a:xfrm>
            <a:off x="533400" y="4939030"/>
            <a:ext cx="8077200" cy="1188720"/>
          </a:xfrm>
          <a:prstGeom prst="rect">
            <a:avLst/>
          </a:prstGeom>
          <a:noFill/>
        </p:spPr>
        <p:txBody>
          <a:bodyPr wrap="square" rtlCol="0">
            <a:spAutoFit/>
          </a:bodyPr>
          <a:lstStyle/>
          <a:p>
            <a:pPr marL="285750" indent="-285750">
              <a:buFont typeface="Wingdings" panose="05000000000000000000" charset="0"/>
              <a:buChar char="Ø"/>
            </a:pPr>
            <a:r>
              <a:rPr lang="zh-CN" altLang="en-US"/>
              <a:t>是汇总所有单个活动或工作包的估算成本，建立一个经批准的成本基准。</a:t>
            </a:r>
          </a:p>
          <a:p>
            <a:pPr marL="285750" indent="-285750">
              <a:buFont typeface="Wingdings" panose="05000000000000000000" charset="0"/>
              <a:buChar char="Ø"/>
            </a:pPr>
            <a:r>
              <a:rPr lang="zh-CN" altLang="en-US"/>
              <a:t>主要作用：确定成本基准，可据此监督和控制项目绩效。</a:t>
            </a:r>
          </a:p>
          <a:p>
            <a:pPr marL="285750" indent="-285750">
              <a:buFont typeface="Wingdings" panose="05000000000000000000" charset="0"/>
              <a:buChar char="Ø"/>
            </a:pPr>
            <a:r>
              <a:rPr lang="zh-CN" altLang="en-US"/>
              <a:t>项目预算包括经批准用于项目的全部资金。</a:t>
            </a:r>
          </a:p>
          <a:p>
            <a:pPr marL="285750" indent="-285750">
              <a:buFont typeface="Wingdings" panose="05000000000000000000" charset="0"/>
              <a:buChar char="Ø"/>
            </a:pPr>
            <a:r>
              <a:rPr lang="zh-CN" altLang="en-US"/>
              <a:t>成本基准不包含管理储备。</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657225"/>
          </a:xfrm>
        </p:spPr>
        <p:txBody>
          <a:bodyPr>
            <a:normAutofit fontScale="90000"/>
          </a:bodyPr>
          <a:lstStyle/>
          <a:p>
            <a:r>
              <a:rPr lang="zh-CN" altLang="en-US"/>
              <a:t>成本汇总</a:t>
            </a:r>
          </a:p>
        </p:txBody>
      </p:sp>
      <p:sp>
        <p:nvSpPr>
          <p:cNvPr id="23" name="文本框 22"/>
          <p:cNvSpPr txBox="1"/>
          <p:nvPr/>
        </p:nvSpPr>
        <p:spPr>
          <a:xfrm>
            <a:off x="4228465" y="1245870"/>
            <a:ext cx="2329815" cy="365760"/>
          </a:xfrm>
          <a:prstGeom prst="rect">
            <a:avLst/>
          </a:prstGeom>
          <a:noFill/>
          <a:ln w="12700" cmpd="sng">
            <a:solidFill>
              <a:schemeClr val="tx1"/>
            </a:solidFill>
            <a:prstDash val="solid"/>
          </a:ln>
        </p:spPr>
        <p:txBody>
          <a:bodyPr wrap="square" rtlCol="0">
            <a:spAutoFit/>
          </a:bodyPr>
          <a:lstStyle/>
          <a:p>
            <a:pPr algn="ctr"/>
            <a:r>
              <a:rPr lang="zh-CN" altLang="en-US"/>
              <a:t>合同价格</a:t>
            </a:r>
            <a:r>
              <a:rPr lang="en-US" altLang="zh-CN" sz="1200"/>
              <a:t> </a:t>
            </a:r>
          </a:p>
        </p:txBody>
      </p:sp>
      <p:sp>
        <p:nvSpPr>
          <p:cNvPr id="4" name="文本框 3"/>
          <p:cNvSpPr txBox="1"/>
          <p:nvPr/>
        </p:nvSpPr>
        <p:spPr>
          <a:xfrm>
            <a:off x="1762125" y="2138045"/>
            <a:ext cx="2329815" cy="365760"/>
          </a:xfrm>
          <a:prstGeom prst="rect">
            <a:avLst/>
          </a:prstGeom>
          <a:noFill/>
          <a:ln w="12700" cmpd="sng">
            <a:solidFill>
              <a:schemeClr val="tx1"/>
            </a:solidFill>
            <a:prstDash val="solid"/>
          </a:ln>
        </p:spPr>
        <p:txBody>
          <a:bodyPr wrap="square" rtlCol="0">
            <a:spAutoFit/>
          </a:bodyPr>
          <a:lstStyle/>
          <a:p>
            <a:pPr algn="ctr"/>
            <a:r>
              <a:rPr lang="zh-CN" altLang="en-US"/>
              <a:t>项目预算</a:t>
            </a:r>
          </a:p>
        </p:txBody>
      </p:sp>
      <p:sp>
        <p:nvSpPr>
          <p:cNvPr id="5" name="文本框 4"/>
          <p:cNvSpPr txBox="1"/>
          <p:nvPr/>
        </p:nvSpPr>
        <p:spPr>
          <a:xfrm>
            <a:off x="340995" y="3063240"/>
            <a:ext cx="2329815" cy="365760"/>
          </a:xfrm>
          <a:prstGeom prst="rect">
            <a:avLst/>
          </a:prstGeom>
          <a:noFill/>
          <a:ln w="12700" cmpd="sng">
            <a:solidFill>
              <a:schemeClr val="tx1"/>
            </a:solidFill>
            <a:prstDash val="solid"/>
          </a:ln>
        </p:spPr>
        <p:txBody>
          <a:bodyPr wrap="square" rtlCol="0">
            <a:spAutoFit/>
          </a:bodyPr>
          <a:lstStyle/>
          <a:p>
            <a:pPr algn="ctr"/>
            <a:r>
              <a:rPr lang="zh-CN" altLang="en-US"/>
              <a:t>成本基准</a:t>
            </a:r>
          </a:p>
        </p:txBody>
      </p:sp>
      <p:sp>
        <p:nvSpPr>
          <p:cNvPr id="6" name="文本框 5"/>
          <p:cNvSpPr txBox="1"/>
          <p:nvPr/>
        </p:nvSpPr>
        <p:spPr>
          <a:xfrm>
            <a:off x="340995" y="4013835"/>
            <a:ext cx="2329815" cy="365760"/>
          </a:xfrm>
          <a:prstGeom prst="rect">
            <a:avLst/>
          </a:prstGeom>
          <a:noFill/>
          <a:ln w="12700" cmpd="sng">
            <a:solidFill>
              <a:schemeClr val="tx1"/>
            </a:solidFill>
            <a:prstDash val="solid"/>
          </a:ln>
        </p:spPr>
        <p:txBody>
          <a:bodyPr wrap="square" rtlCol="0">
            <a:spAutoFit/>
          </a:bodyPr>
          <a:lstStyle/>
          <a:p>
            <a:pPr algn="ctr"/>
            <a:r>
              <a:rPr lang="zh-CN" altLang="en-US"/>
              <a:t>控制账户的成本</a:t>
            </a:r>
          </a:p>
        </p:txBody>
      </p:sp>
      <p:sp>
        <p:nvSpPr>
          <p:cNvPr id="7" name="文本框 6"/>
          <p:cNvSpPr txBox="1"/>
          <p:nvPr/>
        </p:nvSpPr>
        <p:spPr>
          <a:xfrm>
            <a:off x="340995" y="4931410"/>
            <a:ext cx="2329815" cy="365760"/>
          </a:xfrm>
          <a:prstGeom prst="rect">
            <a:avLst/>
          </a:prstGeom>
          <a:noFill/>
          <a:ln w="12700" cmpd="sng">
            <a:solidFill>
              <a:schemeClr val="tx1"/>
            </a:solidFill>
            <a:prstDash val="solid"/>
          </a:ln>
        </p:spPr>
        <p:txBody>
          <a:bodyPr wrap="square" rtlCol="0">
            <a:spAutoFit/>
          </a:bodyPr>
          <a:lstStyle/>
          <a:p>
            <a:pPr algn="ctr"/>
            <a:r>
              <a:rPr lang="zh-CN" altLang="en-US"/>
              <a:t>工作包成本估算</a:t>
            </a:r>
          </a:p>
        </p:txBody>
      </p:sp>
      <p:sp>
        <p:nvSpPr>
          <p:cNvPr id="8" name="文本框 7"/>
          <p:cNvSpPr txBox="1"/>
          <p:nvPr/>
        </p:nvSpPr>
        <p:spPr>
          <a:xfrm>
            <a:off x="340995" y="5824220"/>
            <a:ext cx="2329815" cy="365760"/>
          </a:xfrm>
          <a:prstGeom prst="rect">
            <a:avLst/>
          </a:prstGeom>
          <a:noFill/>
          <a:ln w="12700" cmpd="sng">
            <a:solidFill>
              <a:schemeClr val="tx1"/>
            </a:solidFill>
            <a:prstDash val="solid"/>
          </a:ln>
        </p:spPr>
        <p:txBody>
          <a:bodyPr wrap="square" rtlCol="0">
            <a:spAutoFit/>
          </a:bodyPr>
          <a:lstStyle/>
          <a:p>
            <a:pPr algn="ctr"/>
            <a:r>
              <a:rPr lang="zh-CN" altLang="en-US"/>
              <a:t>活动成本估算</a:t>
            </a:r>
          </a:p>
        </p:txBody>
      </p:sp>
      <p:sp>
        <p:nvSpPr>
          <p:cNvPr id="9" name="文本框 8"/>
          <p:cNvSpPr txBox="1"/>
          <p:nvPr/>
        </p:nvSpPr>
        <p:spPr>
          <a:xfrm>
            <a:off x="5585460" y="2138045"/>
            <a:ext cx="2329815" cy="365760"/>
          </a:xfrm>
          <a:prstGeom prst="rect">
            <a:avLst/>
          </a:prstGeom>
          <a:noFill/>
          <a:ln w="12700" cmpd="sng">
            <a:solidFill>
              <a:schemeClr val="tx1"/>
            </a:solidFill>
            <a:prstDash val="solid"/>
          </a:ln>
        </p:spPr>
        <p:txBody>
          <a:bodyPr wrap="square" rtlCol="0">
            <a:spAutoFit/>
          </a:bodyPr>
          <a:lstStyle/>
          <a:p>
            <a:pPr algn="ctr"/>
            <a:r>
              <a:rPr lang="zh-CN" altLang="en-US"/>
              <a:t>利润</a:t>
            </a:r>
          </a:p>
        </p:txBody>
      </p:sp>
      <p:sp>
        <p:nvSpPr>
          <p:cNvPr id="10" name="文本框 9"/>
          <p:cNvSpPr txBox="1"/>
          <p:nvPr/>
        </p:nvSpPr>
        <p:spPr>
          <a:xfrm>
            <a:off x="3843655" y="3063240"/>
            <a:ext cx="2329815" cy="365760"/>
          </a:xfrm>
          <a:prstGeom prst="rect">
            <a:avLst/>
          </a:prstGeom>
          <a:noFill/>
          <a:ln w="12700" cmpd="sng">
            <a:solidFill>
              <a:schemeClr val="tx1"/>
            </a:solidFill>
            <a:prstDash val="solid"/>
          </a:ln>
        </p:spPr>
        <p:txBody>
          <a:bodyPr wrap="square" rtlCol="0">
            <a:spAutoFit/>
          </a:bodyPr>
          <a:lstStyle/>
          <a:p>
            <a:pPr algn="ctr"/>
            <a:r>
              <a:rPr lang="zh-CN" altLang="en-US"/>
              <a:t>管理储备</a:t>
            </a:r>
          </a:p>
        </p:txBody>
      </p:sp>
      <p:sp>
        <p:nvSpPr>
          <p:cNvPr id="11" name="文本框 10"/>
          <p:cNvSpPr txBox="1"/>
          <p:nvPr/>
        </p:nvSpPr>
        <p:spPr>
          <a:xfrm>
            <a:off x="3843655" y="4931410"/>
            <a:ext cx="2329815" cy="365760"/>
          </a:xfrm>
          <a:prstGeom prst="rect">
            <a:avLst/>
          </a:prstGeom>
          <a:noFill/>
          <a:ln w="12700" cmpd="sng">
            <a:solidFill>
              <a:schemeClr val="tx1"/>
            </a:solidFill>
            <a:prstDash val="solid"/>
          </a:ln>
        </p:spPr>
        <p:txBody>
          <a:bodyPr wrap="square" rtlCol="0">
            <a:spAutoFit/>
          </a:bodyPr>
          <a:lstStyle/>
          <a:p>
            <a:pPr algn="ctr"/>
            <a:r>
              <a:rPr lang="zh-CN" altLang="en-US"/>
              <a:t>应急储备</a:t>
            </a:r>
          </a:p>
        </p:txBody>
      </p:sp>
      <p:sp>
        <p:nvSpPr>
          <p:cNvPr id="12" name="文本框 11"/>
          <p:cNvSpPr txBox="1"/>
          <p:nvPr/>
        </p:nvSpPr>
        <p:spPr>
          <a:xfrm>
            <a:off x="3843655" y="5824220"/>
            <a:ext cx="2329815" cy="365760"/>
          </a:xfrm>
          <a:prstGeom prst="rect">
            <a:avLst/>
          </a:prstGeom>
          <a:noFill/>
          <a:ln w="12700" cmpd="sng">
            <a:solidFill>
              <a:schemeClr val="tx1"/>
            </a:solidFill>
            <a:prstDash val="solid"/>
          </a:ln>
        </p:spPr>
        <p:txBody>
          <a:bodyPr wrap="square" rtlCol="0">
            <a:spAutoFit/>
          </a:bodyPr>
          <a:lstStyle/>
          <a:p>
            <a:pPr algn="ctr"/>
            <a:r>
              <a:rPr lang="zh-CN" altLang="en-US"/>
              <a:t>活动应急储备</a:t>
            </a:r>
          </a:p>
        </p:txBody>
      </p:sp>
      <p:sp>
        <p:nvSpPr>
          <p:cNvPr id="221" name=" 221"/>
          <p:cNvSpPr/>
          <p:nvPr/>
        </p:nvSpPr>
        <p:spPr>
          <a:xfrm>
            <a:off x="1344930" y="5373370"/>
            <a:ext cx="321310" cy="450850"/>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221"/>
          <p:cNvSpPr/>
          <p:nvPr/>
        </p:nvSpPr>
        <p:spPr>
          <a:xfrm rot="18660000">
            <a:off x="3131820" y="4993005"/>
            <a:ext cx="321310" cy="104965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 221"/>
          <p:cNvSpPr/>
          <p:nvPr/>
        </p:nvSpPr>
        <p:spPr>
          <a:xfrm rot="18660000">
            <a:off x="3267075" y="4131945"/>
            <a:ext cx="321310" cy="104965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 221"/>
          <p:cNvSpPr/>
          <p:nvPr/>
        </p:nvSpPr>
        <p:spPr>
          <a:xfrm>
            <a:off x="1344930" y="4431030"/>
            <a:ext cx="321310" cy="450850"/>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 name=" 221"/>
          <p:cNvSpPr/>
          <p:nvPr/>
        </p:nvSpPr>
        <p:spPr>
          <a:xfrm>
            <a:off x="1345565" y="3496310"/>
            <a:ext cx="321310" cy="450850"/>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 name=" 221"/>
          <p:cNvSpPr/>
          <p:nvPr/>
        </p:nvSpPr>
        <p:spPr>
          <a:xfrm rot="2880000">
            <a:off x="1864360" y="2380615"/>
            <a:ext cx="321310" cy="67500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 name=" 221"/>
          <p:cNvSpPr/>
          <p:nvPr/>
        </p:nvSpPr>
        <p:spPr>
          <a:xfrm rot="18000000">
            <a:off x="4006215" y="2417445"/>
            <a:ext cx="321310" cy="67500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9" name=" 221"/>
          <p:cNvSpPr/>
          <p:nvPr/>
        </p:nvSpPr>
        <p:spPr>
          <a:xfrm rot="2880000">
            <a:off x="4126865" y="1560830"/>
            <a:ext cx="321310" cy="67500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 name=" 221"/>
          <p:cNvSpPr/>
          <p:nvPr/>
        </p:nvSpPr>
        <p:spPr>
          <a:xfrm rot="18000000">
            <a:off x="5855335" y="1492250"/>
            <a:ext cx="321310" cy="675005"/>
          </a:xfrm>
          <a:custGeom>
            <a:avLst/>
            <a:gdLst/>
            <a:ahLst/>
            <a:cxnLst/>
            <a:rect l="l" t="t" r="r" b="b"/>
            <a:pathLst>
              <a:path w="751403" h="647761">
                <a:moveTo>
                  <a:pt x="375702" y="0"/>
                </a:moveTo>
                <a:lnTo>
                  <a:pt x="751403" y="647761"/>
                </a:lnTo>
                <a:lnTo>
                  <a:pt x="745416" y="647761"/>
                </a:lnTo>
                <a:lnTo>
                  <a:pt x="375702" y="432047"/>
                </a:lnTo>
                <a:lnTo>
                  <a:pt x="5987" y="647761"/>
                </a:lnTo>
                <a:lnTo>
                  <a:pt x="0" y="647761"/>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52780" y="90805"/>
            <a:ext cx="7839075" cy="4667250"/>
          </a:xfrm>
          <a:prstGeom prst="rect">
            <a:avLst/>
          </a:prstGeom>
        </p:spPr>
      </p:pic>
      <p:sp>
        <p:nvSpPr>
          <p:cNvPr id="5" name="文本框 4"/>
          <p:cNvSpPr txBox="1"/>
          <p:nvPr/>
        </p:nvSpPr>
        <p:spPr>
          <a:xfrm>
            <a:off x="533400" y="4939030"/>
            <a:ext cx="8077200" cy="1463040"/>
          </a:xfrm>
          <a:prstGeom prst="rect">
            <a:avLst/>
          </a:prstGeom>
          <a:noFill/>
        </p:spPr>
        <p:txBody>
          <a:bodyPr wrap="square" rtlCol="0">
            <a:spAutoFit/>
          </a:bodyPr>
          <a:lstStyle/>
          <a:p>
            <a:pPr marL="285750" indent="-285750">
              <a:buFont typeface="Wingdings" panose="05000000000000000000" charset="0"/>
              <a:buChar char="Ø"/>
            </a:pPr>
            <a:r>
              <a:rPr lang="zh-CN" altLang="en-US"/>
              <a:t>是监督项目状态，以更新项目成本、管理成本基准变更。</a:t>
            </a:r>
          </a:p>
          <a:p>
            <a:pPr marL="285750" indent="-285750">
              <a:buFont typeface="Wingdings" panose="05000000000000000000" charset="0"/>
              <a:buChar char="Ø"/>
            </a:pPr>
            <a:r>
              <a:rPr lang="zh-CN" altLang="en-US"/>
              <a:t>主要作用：发现实际与计划的差异，以便采取纠正措施，降低风险。</a:t>
            </a:r>
          </a:p>
          <a:p>
            <a:pPr marL="285750" indent="-285750">
              <a:buFont typeface="Wingdings" panose="05000000000000000000" charset="0"/>
              <a:buChar char="Ø"/>
            </a:pPr>
            <a:r>
              <a:rPr lang="zh-CN" altLang="en-US"/>
              <a:t>只监督资金的支出，而不考虑有这些支出所完成的工作的价值，这对项目没有什么意义，最多只能使项目团队不超出资金限额。</a:t>
            </a:r>
          </a:p>
          <a:p>
            <a:pPr marL="285750" indent="-285750">
              <a:buFont typeface="Wingdings" panose="05000000000000000000" charset="0"/>
              <a:buChar char="Ø"/>
            </a:pPr>
            <a:r>
              <a:rPr lang="zh-CN" altLang="en-US"/>
              <a:t>成本控制中，重点分析项目资金支出与相应完成的实体工作之间的关系。</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518160"/>
          </a:xfrm>
        </p:spPr>
        <p:txBody>
          <a:bodyPr>
            <a:normAutofit fontScale="90000"/>
          </a:bodyPr>
          <a:lstStyle/>
          <a:p>
            <a:r>
              <a:rPr lang="zh-CN" altLang="en-US"/>
              <a:t>挣值管理</a:t>
            </a:r>
          </a:p>
        </p:txBody>
      </p:sp>
      <p:sp>
        <p:nvSpPr>
          <p:cNvPr id="3" name="内容占位符 2"/>
          <p:cNvSpPr>
            <a:spLocks noGrp="1"/>
          </p:cNvSpPr>
          <p:nvPr>
            <p:ph idx="1"/>
          </p:nvPr>
        </p:nvSpPr>
        <p:spPr>
          <a:xfrm>
            <a:off x="457200" y="1181100"/>
            <a:ext cx="8229600" cy="4945380"/>
          </a:xfrm>
        </p:spPr>
        <p:txBody>
          <a:bodyPr/>
          <a:lstStyle/>
          <a:p>
            <a:r>
              <a:rPr lang="zh-CN" altLang="en-US" sz="1800">
                <a:sym typeface="+mn-ea"/>
              </a:rPr>
              <a:t>挣值管理（</a:t>
            </a:r>
            <a:r>
              <a:rPr lang="en-US" altLang="zh-CN" sz="1800">
                <a:sym typeface="+mn-ea"/>
              </a:rPr>
              <a:t>Earned Value Management</a:t>
            </a:r>
            <a:r>
              <a:rPr lang="zh-CN" altLang="en-US" sz="1800">
                <a:sym typeface="+mn-ea"/>
              </a:rPr>
              <a:t>）</a:t>
            </a:r>
          </a:p>
          <a:p>
            <a:pPr lvl="1"/>
            <a:r>
              <a:rPr lang="zh-CN" altLang="en-US" sz="1575">
                <a:sym typeface="+mn-ea"/>
              </a:rPr>
              <a:t>挣值管理是把范围、进度和资源绩效综合起来考虑，以评估项目绩效和进展的方法；</a:t>
            </a:r>
          </a:p>
          <a:p>
            <a:pPr lvl="1"/>
            <a:r>
              <a:rPr lang="zh-CN" altLang="en-US" sz="1575">
                <a:sym typeface="+mn-ea"/>
              </a:rPr>
              <a:t>把范围基准、成本基准和进度基准整合起来，形成绩效基准，一边项目管理团队评估和测量项目绩效和进展；</a:t>
            </a:r>
          </a:p>
          <a:p>
            <a:pPr lvl="1"/>
            <a:r>
              <a:rPr lang="zh-CN" altLang="en-US" sz="1575">
                <a:sym typeface="+mn-ea"/>
              </a:rPr>
              <a:t>建立整合基准，用于测量项目期间的绩效；</a:t>
            </a:r>
          </a:p>
          <a:p>
            <a:pPr lvl="1"/>
            <a:r>
              <a:rPr lang="en-US" altLang="zh-CN" sz="1575">
                <a:sym typeface="+mn-ea"/>
              </a:rPr>
              <a:t>EVM</a:t>
            </a:r>
            <a:r>
              <a:rPr lang="zh-CN" altLang="en-US" sz="1575">
                <a:sym typeface="+mn-ea"/>
              </a:rPr>
              <a:t>的原理适用于所有行业的所有项目；</a:t>
            </a:r>
          </a:p>
          <a:p>
            <a:pPr lvl="1"/>
            <a:r>
              <a:rPr lang="en-US" altLang="zh-CN" sz="1575">
                <a:sym typeface="+mn-ea"/>
              </a:rPr>
              <a:t>EVM</a:t>
            </a:r>
            <a:r>
              <a:rPr lang="zh-CN" altLang="en-US" sz="1575">
                <a:sym typeface="+mn-ea"/>
              </a:rPr>
              <a:t>针对每个工作包和控制账户。</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518160"/>
          </a:xfrm>
        </p:spPr>
        <p:txBody>
          <a:bodyPr>
            <a:normAutofit fontScale="90000"/>
          </a:bodyPr>
          <a:lstStyle/>
          <a:p>
            <a:r>
              <a:rPr lang="zh-CN" altLang="en-US"/>
              <a:t>挣值管理的关键指标</a:t>
            </a:r>
          </a:p>
        </p:txBody>
      </p:sp>
      <p:sp>
        <p:nvSpPr>
          <p:cNvPr id="3" name="内容占位符 2"/>
          <p:cNvSpPr>
            <a:spLocks noGrp="1"/>
          </p:cNvSpPr>
          <p:nvPr>
            <p:ph idx="1"/>
          </p:nvPr>
        </p:nvSpPr>
        <p:spPr>
          <a:xfrm>
            <a:off x="457200" y="1181100"/>
            <a:ext cx="8229600" cy="4945380"/>
          </a:xfrm>
        </p:spPr>
        <p:txBody>
          <a:bodyPr/>
          <a:lstStyle/>
          <a:p>
            <a:r>
              <a:rPr lang="zh-CN" altLang="en-US" sz="1800">
                <a:sym typeface="+mn-ea"/>
              </a:rPr>
              <a:t>计划价值（</a:t>
            </a:r>
            <a:r>
              <a:rPr lang="en-US" altLang="zh-CN" sz="1800">
                <a:sym typeface="+mn-ea"/>
              </a:rPr>
              <a:t>Planned Value </a:t>
            </a:r>
            <a:r>
              <a:rPr lang="zh-CN" altLang="en-US" sz="1800">
                <a:sym typeface="+mn-ea"/>
              </a:rPr>
              <a:t>， </a:t>
            </a:r>
            <a:r>
              <a:rPr lang="en-US" altLang="zh-CN" sz="1800">
                <a:sym typeface="+mn-ea"/>
              </a:rPr>
              <a:t>PV</a:t>
            </a:r>
            <a:r>
              <a:rPr lang="zh-CN" altLang="en-US" sz="1800">
                <a:sym typeface="+mn-ea"/>
              </a:rPr>
              <a:t>）</a:t>
            </a:r>
          </a:p>
          <a:p>
            <a:pPr lvl="1"/>
            <a:r>
              <a:rPr lang="zh-CN" altLang="en-US" sz="1575">
                <a:sym typeface="+mn-ea"/>
              </a:rPr>
              <a:t>截至某时间点，计划要完成的工作的价值；</a:t>
            </a:r>
          </a:p>
          <a:p>
            <a:pPr lvl="1"/>
            <a:r>
              <a:rPr lang="en-US" altLang="zh-CN" sz="1575">
                <a:sym typeface="+mn-ea"/>
              </a:rPr>
              <a:t>PV= </a:t>
            </a:r>
            <a:r>
              <a:rPr lang="zh-CN" altLang="en-US" sz="1575">
                <a:sym typeface="+mn-ea"/>
              </a:rPr>
              <a:t>计划要完成的工作量</a:t>
            </a:r>
            <a:r>
              <a:rPr lang="en-US" altLang="zh-CN" sz="1575">
                <a:sym typeface="+mn-ea"/>
              </a:rPr>
              <a:t>*</a:t>
            </a:r>
            <a:r>
              <a:rPr lang="zh-CN" altLang="en-US" sz="1575">
                <a:sym typeface="+mn-ea"/>
              </a:rPr>
              <a:t>预算单价</a:t>
            </a:r>
          </a:p>
          <a:p>
            <a:pPr lvl="1"/>
            <a:r>
              <a:rPr lang="en-US" altLang="zh-CN" sz="1575">
                <a:sym typeface="+mn-ea"/>
              </a:rPr>
              <a:t>PV</a:t>
            </a:r>
            <a:r>
              <a:rPr lang="zh-CN" altLang="en-US" sz="1575">
                <a:sym typeface="+mn-ea"/>
              </a:rPr>
              <a:t>应该与经批准的特定工作内容相对应，是项目生命周期中按时段分配的这部分工作的预算；</a:t>
            </a:r>
          </a:p>
          <a:p>
            <a:pPr lvl="1"/>
            <a:r>
              <a:rPr lang="zh-CN" altLang="en-US" sz="1575">
                <a:sym typeface="+mn-ea"/>
              </a:rPr>
              <a:t>项目的总计划价值又称完工价值（</a:t>
            </a:r>
            <a:r>
              <a:rPr lang="en-US" altLang="zh-CN" sz="1575">
                <a:sym typeface="+mn-ea"/>
              </a:rPr>
              <a:t>Budget at Completion</a:t>
            </a:r>
            <a:r>
              <a:rPr lang="zh-CN" altLang="en-US" sz="1575">
                <a:sym typeface="+mn-ea"/>
              </a:rPr>
              <a:t>，</a:t>
            </a:r>
            <a:r>
              <a:rPr lang="en-US" altLang="zh-CN" sz="1575">
                <a:sym typeface="+mn-ea"/>
              </a:rPr>
              <a:t>BAC</a:t>
            </a:r>
            <a:r>
              <a:rPr lang="zh-CN" altLang="en-US" sz="1575">
                <a:sym typeface="+mn-ea"/>
              </a:rPr>
              <a:t>）</a:t>
            </a:r>
          </a:p>
          <a:p>
            <a:pPr lvl="0"/>
            <a:r>
              <a:rPr lang="zh-CN" altLang="en-US" sz="1800">
                <a:sym typeface="+mn-ea"/>
              </a:rPr>
              <a:t>挣值（</a:t>
            </a:r>
            <a:r>
              <a:rPr lang="en-US" altLang="zh-CN" sz="1800">
                <a:sym typeface="+mn-ea"/>
              </a:rPr>
              <a:t>Earned Value</a:t>
            </a:r>
            <a:r>
              <a:rPr lang="zh-CN" altLang="en-US" sz="1800">
                <a:sym typeface="+mn-ea"/>
              </a:rPr>
              <a:t>，</a:t>
            </a:r>
            <a:r>
              <a:rPr lang="en-US" altLang="zh-CN" sz="1800">
                <a:sym typeface="+mn-ea"/>
              </a:rPr>
              <a:t>EV</a:t>
            </a:r>
            <a:r>
              <a:rPr lang="zh-CN" altLang="en-US" sz="1800">
                <a:sym typeface="+mn-ea"/>
              </a:rPr>
              <a:t>）</a:t>
            </a:r>
          </a:p>
          <a:p>
            <a:pPr lvl="1"/>
            <a:r>
              <a:rPr lang="zh-CN" altLang="en-US" sz="1575">
                <a:sym typeface="+mn-ea"/>
              </a:rPr>
              <a:t>截至某时间点，实际已完成工作的预算价值；</a:t>
            </a:r>
          </a:p>
          <a:p>
            <a:pPr lvl="1"/>
            <a:r>
              <a:rPr lang="en-US" altLang="zh-CN" sz="1575">
                <a:sym typeface="+mn-ea"/>
              </a:rPr>
              <a:t>EV= </a:t>
            </a:r>
            <a:r>
              <a:rPr lang="zh-CN" altLang="en-US" sz="1575">
                <a:sym typeface="+mn-ea"/>
              </a:rPr>
              <a:t>实际工作量 </a:t>
            </a:r>
            <a:r>
              <a:rPr lang="en-US" altLang="zh-CN" sz="1575">
                <a:sym typeface="+mn-ea"/>
              </a:rPr>
              <a:t>* </a:t>
            </a:r>
            <a:r>
              <a:rPr lang="zh-CN" altLang="en-US" sz="1575">
                <a:sym typeface="+mn-ea"/>
              </a:rPr>
              <a:t>预算单价</a:t>
            </a:r>
          </a:p>
          <a:p>
            <a:pPr lvl="1"/>
            <a:r>
              <a:rPr lang="en-US" altLang="zh-CN" sz="1575">
                <a:sym typeface="+mn-ea"/>
              </a:rPr>
              <a:t>EV</a:t>
            </a:r>
            <a:r>
              <a:rPr lang="zh-CN" altLang="en-US" sz="1575">
                <a:sym typeface="+mn-ea"/>
              </a:rPr>
              <a:t>应与已完成的工作内容相对应，是该部分已完成工作的经批准的预算；</a:t>
            </a:r>
          </a:p>
          <a:p>
            <a:pPr lvl="1"/>
            <a:r>
              <a:rPr lang="en-US" altLang="zh-CN" sz="1575">
                <a:sym typeface="+mn-ea"/>
              </a:rPr>
              <a:t>EV</a:t>
            </a:r>
            <a:r>
              <a:rPr lang="zh-CN" altLang="en-US" sz="1575">
                <a:sym typeface="+mn-ea"/>
              </a:rPr>
              <a:t>如果大于</a:t>
            </a:r>
            <a:r>
              <a:rPr lang="en-US" altLang="zh-CN" sz="1575">
                <a:sym typeface="+mn-ea"/>
              </a:rPr>
              <a:t>PV</a:t>
            </a:r>
            <a:r>
              <a:rPr lang="zh-CN" altLang="en-US" sz="1575">
                <a:sym typeface="+mn-ea"/>
              </a:rPr>
              <a:t>，说明</a:t>
            </a:r>
            <a:r>
              <a:rPr lang="zh-CN" altLang="en-US" sz="1575">
                <a:solidFill>
                  <a:srgbClr val="FF0000"/>
                </a:solidFill>
                <a:sym typeface="+mn-ea"/>
              </a:rPr>
              <a:t>范围蔓延</a:t>
            </a:r>
            <a:r>
              <a:rPr lang="zh-CN" altLang="en-US" sz="1575">
                <a:sym typeface="+mn-ea"/>
              </a:rPr>
              <a:t>。</a:t>
            </a:r>
          </a:p>
          <a:p>
            <a:pPr lvl="0"/>
            <a:r>
              <a:rPr lang="zh-CN" altLang="en-US" sz="1800">
                <a:sym typeface="+mn-ea"/>
              </a:rPr>
              <a:t>实际成本（</a:t>
            </a:r>
            <a:r>
              <a:rPr lang="en-US" altLang="zh-CN" sz="1800">
                <a:sym typeface="+mn-ea"/>
              </a:rPr>
              <a:t>Actual Cost</a:t>
            </a:r>
            <a:r>
              <a:rPr lang="zh-CN" altLang="en-US" sz="1800">
                <a:sym typeface="+mn-ea"/>
              </a:rPr>
              <a:t>， </a:t>
            </a:r>
            <a:r>
              <a:rPr lang="en-US" altLang="zh-CN" sz="1800">
                <a:sym typeface="+mn-ea"/>
              </a:rPr>
              <a:t>AC</a:t>
            </a:r>
            <a:r>
              <a:rPr lang="zh-CN" altLang="en-US" sz="1800">
                <a:sym typeface="+mn-ea"/>
              </a:rPr>
              <a:t>）</a:t>
            </a:r>
          </a:p>
          <a:p>
            <a:pPr lvl="1"/>
            <a:r>
              <a:rPr lang="zh-CN" altLang="en-US" sz="1575">
                <a:sym typeface="+mn-ea"/>
              </a:rPr>
              <a:t>截至某时间点，实际已完成工作的实际成本；</a:t>
            </a:r>
          </a:p>
          <a:p>
            <a:pPr lvl="1"/>
            <a:r>
              <a:rPr lang="en-US" altLang="zh-CN" sz="1575">
                <a:sym typeface="+mn-ea"/>
              </a:rPr>
              <a:t>AC = </a:t>
            </a:r>
            <a:r>
              <a:rPr lang="zh-CN" altLang="en-US" sz="1575">
                <a:sym typeface="+mn-ea"/>
              </a:rPr>
              <a:t>实际已完成的工作量 </a:t>
            </a:r>
            <a:r>
              <a:rPr lang="en-US" altLang="zh-CN" sz="1575">
                <a:sym typeface="+mn-ea"/>
              </a:rPr>
              <a:t>* </a:t>
            </a:r>
            <a:r>
              <a:rPr lang="zh-CN" altLang="en-US" sz="1575">
                <a:sym typeface="+mn-ea"/>
              </a:rPr>
              <a:t>实际单价；</a:t>
            </a:r>
          </a:p>
          <a:p>
            <a:pPr lvl="1"/>
            <a:r>
              <a:rPr lang="en-US" altLang="zh-CN" sz="1575">
                <a:sym typeface="+mn-ea"/>
              </a:rPr>
              <a:t>AC</a:t>
            </a:r>
            <a:r>
              <a:rPr lang="zh-CN" altLang="en-US" sz="1575">
                <a:sym typeface="+mn-ea"/>
              </a:rPr>
              <a:t>没有上线，为实现</a:t>
            </a:r>
            <a:r>
              <a:rPr lang="en-US" altLang="zh-CN" sz="1575">
                <a:sym typeface="+mn-ea"/>
              </a:rPr>
              <a:t>EV</a:t>
            </a:r>
            <a:r>
              <a:rPr lang="zh-CN" altLang="en-US" sz="1575">
                <a:sym typeface="+mn-ea"/>
              </a:rPr>
              <a:t>所花费的任何成本都要计算进去。</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15950" y="1102360"/>
            <a:ext cx="7232650" cy="3934460"/>
          </a:xfrm>
          <a:prstGeom prst="rect">
            <a:avLst/>
          </a:prstGeom>
          <a:noFill/>
        </p:spPr>
        <p:txBody>
          <a:bodyPr wrap="square" rtlCol="0">
            <a:spAutoFit/>
          </a:bodyPr>
          <a:lstStyle/>
          <a:p>
            <a:pPr marL="342900" indent="-342900">
              <a:buFont typeface="Wingdings" panose="05000000000000000000" charset="0"/>
              <a:buChar char="Ø"/>
            </a:pPr>
            <a:r>
              <a:rPr lang="zh-CN" altLang="en-US"/>
              <a:t>修建一座房屋，需要五项工作（</a:t>
            </a:r>
            <a:r>
              <a:rPr lang="en-US" altLang="zh-CN"/>
              <a:t>FS</a:t>
            </a:r>
            <a:r>
              <a:rPr lang="zh-CN" altLang="en-US"/>
              <a:t>关系）</a:t>
            </a:r>
          </a:p>
          <a:p>
            <a:pPr marL="800100" lvl="1" indent="-342900">
              <a:buFont typeface="+mj-lt"/>
              <a:buAutoNum type="arabicPeriod"/>
            </a:pPr>
            <a:r>
              <a:rPr lang="zh-CN" altLang="en-US"/>
              <a:t>计划安排：</a:t>
            </a:r>
          </a:p>
          <a:p>
            <a:pPr marL="800100" lvl="1" indent="-342900">
              <a:buFont typeface="+mj-lt"/>
              <a:buAutoNum type="arabicPeriod"/>
            </a:pPr>
            <a:endParaRPr lang="zh-CN" altLang="en-US"/>
          </a:p>
          <a:p>
            <a:pPr marL="800100" lvl="1" indent="-342900">
              <a:buFont typeface="+mj-lt"/>
              <a:buAutoNum type="arabicPeriod"/>
            </a:pPr>
            <a:endParaRPr lang="zh-CN" altLang="en-US"/>
          </a:p>
          <a:p>
            <a:pPr marL="800100" lvl="1" indent="-342900">
              <a:buFont typeface="+mj-lt"/>
              <a:buAutoNum type="arabicPeriod"/>
            </a:pPr>
            <a:endParaRPr lang="zh-CN" altLang="en-US"/>
          </a:p>
          <a:p>
            <a:pPr marL="800100" lvl="1" indent="-342900">
              <a:buFont typeface="+mj-lt"/>
              <a:buAutoNum type="arabicPeriod"/>
            </a:pPr>
            <a:endParaRPr lang="zh-CN" altLang="en-US"/>
          </a:p>
          <a:p>
            <a:pPr marL="800100" lvl="1" indent="-342900">
              <a:buFont typeface="+mj-lt"/>
              <a:buAutoNum type="arabicPeriod"/>
            </a:pPr>
            <a:r>
              <a:rPr lang="zh-CN" altLang="en-US"/>
              <a:t>第八天下班，实际进展</a:t>
            </a:r>
          </a:p>
          <a:p>
            <a:pPr marL="800100" lvl="1" indent="-342900">
              <a:buFont typeface="+mj-lt"/>
              <a:buAutoNum type="arabicPeriod"/>
            </a:pPr>
            <a:endParaRPr lang="zh-CN" altLang="en-US"/>
          </a:p>
          <a:p>
            <a:pPr marL="800100" lvl="1" indent="-342900">
              <a:buFont typeface="+mj-lt"/>
              <a:buAutoNum type="arabicPeriod"/>
            </a:pPr>
            <a:endParaRPr lang="zh-CN" altLang="en-US"/>
          </a:p>
          <a:p>
            <a:pPr marL="800100" lvl="1" indent="-342900">
              <a:buFont typeface="+mj-lt"/>
              <a:buAutoNum type="arabicPeriod"/>
            </a:pPr>
            <a:endParaRPr lang="zh-CN" altLang="en-US"/>
          </a:p>
          <a:p>
            <a:pPr marL="800100" lvl="1" indent="-342900">
              <a:buFont typeface="+mj-lt"/>
              <a:buAutoNum type="arabicPeriod"/>
            </a:pPr>
            <a:endParaRPr lang="zh-CN" altLang="en-US"/>
          </a:p>
          <a:p>
            <a:pPr marL="800100" lvl="1" indent="-342900">
              <a:buFont typeface="+mj-lt"/>
              <a:buAutoNum type="arabicPeriod"/>
            </a:pPr>
            <a:endParaRPr lang="zh-CN" altLang="en-US"/>
          </a:p>
          <a:p>
            <a:pPr marL="800100" lvl="1" indent="-342900">
              <a:buFont typeface="+mj-lt"/>
              <a:buAutoNum type="arabicPeriod"/>
            </a:pPr>
            <a:r>
              <a:rPr lang="zh-CN" altLang="en-US"/>
              <a:t>请计算</a:t>
            </a:r>
            <a:r>
              <a:rPr lang="en-US" altLang="zh-CN"/>
              <a:t>PV, EV, AC, BAC</a:t>
            </a:r>
          </a:p>
          <a:p>
            <a:endParaRPr lang="zh-CN" altLang="en-US"/>
          </a:p>
        </p:txBody>
      </p:sp>
      <p:pic>
        <p:nvPicPr>
          <p:cNvPr id="5" name="图片 4"/>
          <p:cNvPicPr>
            <a:picLocks noChangeAspect="1"/>
          </p:cNvPicPr>
          <p:nvPr/>
        </p:nvPicPr>
        <p:blipFill>
          <a:blip r:embed="rId2" cstate="print"/>
          <a:stretch>
            <a:fillRect/>
          </a:stretch>
        </p:blipFill>
        <p:spPr>
          <a:xfrm>
            <a:off x="1214120" y="1809750"/>
            <a:ext cx="7694930" cy="752475"/>
          </a:xfrm>
          <a:prstGeom prst="rect">
            <a:avLst/>
          </a:prstGeom>
        </p:spPr>
      </p:pic>
      <p:pic>
        <p:nvPicPr>
          <p:cNvPr id="6" name="图片 5"/>
          <p:cNvPicPr>
            <a:picLocks noChangeAspect="1"/>
          </p:cNvPicPr>
          <p:nvPr/>
        </p:nvPicPr>
        <p:blipFill>
          <a:blip r:embed="rId3" cstate="print"/>
          <a:stretch>
            <a:fillRect/>
          </a:stretch>
        </p:blipFill>
        <p:spPr>
          <a:xfrm>
            <a:off x="1214120" y="3251835"/>
            <a:ext cx="7694930" cy="7524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altLang="zh-CN" dirty="0" smtClean="0"/>
              <a:t>3.</a:t>
            </a:r>
            <a:r>
              <a:rPr lang="zh-CN" altLang="en-US" dirty="0" smtClean="0"/>
              <a:t>项目生命周期</a:t>
            </a:r>
            <a:endParaRPr lang="en-US" dirty="0"/>
          </a:p>
        </p:txBody>
      </p:sp>
      <p:sp>
        <p:nvSpPr>
          <p:cNvPr id="4" name="U-Turn Arrow 3"/>
          <p:cNvSpPr/>
          <p:nvPr/>
        </p:nvSpPr>
        <p:spPr>
          <a:xfrm>
            <a:off x="3581400" y="2438400"/>
            <a:ext cx="1267968" cy="838200"/>
          </a:xfrm>
          <a:prstGeom prst="uturnArrow">
            <a:avLst>
              <a:gd name="adj1" fmla="val 32886"/>
              <a:gd name="adj2" fmla="val 25000"/>
              <a:gd name="adj3" fmla="val 27629"/>
              <a:gd name="adj4" fmla="val 41759"/>
              <a:gd name="adj5" fmla="val 855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U-Turn Arrow 4"/>
          <p:cNvSpPr/>
          <p:nvPr/>
        </p:nvSpPr>
        <p:spPr>
          <a:xfrm rot="10800000">
            <a:off x="3505200" y="3276600"/>
            <a:ext cx="1295400" cy="762000"/>
          </a:xfrm>
          <a:prstGeom prst="uturnArrow">
            <a:avLst>
              <a:gd name="adj1" fmla="val 32651"/>
              <a:gd name="adj2" fmla="val 25000"/>
              <a:gd name="adj3" fmla="val 22108"/>
              <a:gd name="adj4" fmla="val 43750"/>
              <a:gd name="adj5" fmla="val 89458"/>
            </a:avLst>
          </a:prstGeom>
          <a:scene3d>
            <a:camera prst="orthographicFront"/>
            <a:lightRig rig="threePt" dir="t">
              <a:rot lat="0" lon="0" rev="10800000"/>
            </a:lightRig>
          </a:scene3d>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nchorCtr="0">
            <a:noAutofit/>
          </a:bodyPr>
          <a:lstStyle/>
          <a:p>
            <a:pPr algn="ctr"/>
            <a:endParaRPr lang="en-US" dirty="0">
              <a:solidFill>
                <a:schemeClr val="tx1"/>
              </a:solidFill>
            </a:endParaRPr>
          </a:p>
        </p:txBody>
      </p:sp>
      <p:sp>
        <p:nvSpPr>
          <p:cNvPr id="6" name="Oval 5"/>
          <p:cNvSpPr/>
          <p:nvPr/>
        </p:nvSpPr>
        <p:spPr>
          <a:xfrm>
            <a:off x="2133600" y="1981200"/>
            <a:ext cx="3886200" cy="2438400"/>
          </a:xfrm>
          <a:prstGeom prst="ellipse">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2362200" y="2971800"/>
            <a:ext cx="978408"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启动</a:t>
            </a:r>
            <a:endParaRPr lang="en-US" b="1" dirty="0"/>
          </a:p>
        </p:txBody>
      </p:sp>
      <p:sp>
        <p:nvSpPr>
          <p:cNvPr id="10" name="Right Arrow 9"/>
          <p:cNvSpPr/>
          <p:nvPr/>
        </p:nvSpPr>
        <p:spPr>
          <a:xfrm>
            <a:off x="4953000" y="2971800"/>
            <a:ext cx="978408"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收尾</a:t>
            </a:r>
            <a:endParaRPr lang="en-US" dirty="0"/>
          </a:p>
        </p:txBody>
      </p:sp>
      <p:sp>
        <p:nvSpPr>
          <p:cNvPr id="11" name="TextBox 10"/>
          <p:cNvSpPr txBox="1"/>
          <p:nvPr/>
        </p:nvSpPr>
        <p:spPr>
          <a:xfrm>
            <a:off x="3886200" y="3429000"/>
            <a:ext cx="685800" cy="369332"/>
          </a:xfrm>
          <a:prstGeom prst="rect">
            <a:avLst/>
          </a:prstGeom>
          <a:noFill/>
        </p:spPr>
        <p:txBody>
          <a:bodyPr wrap="square" rtlCol="0">
            <a:spAutoFit/>
          </a:bodyPr>
          <a:lstStyle/>
          <a:p>
            <a:r>
              <a:rPr lang="zh-CN" altLang="en-US" dirty="0" smtClean="0"/>
              <a:t>执行</a:t>
            </a:r>
            <a:endParaRPr lang="en-US" dirty="0"/>
          </a:p>
        </p:txBody>
      </p:sp>
      <p:sp>
        <p:nvSpPr>
          <p:cNvPr id="12" name="TextBox 11"/>
          <p:cNvSpPr txBox="1"/>
          <p:nvPr/>
        </p:nvSpPr>
        <p:spPr>
          <a:xfrm>
            <a:off x="3886200" y="2743200"/>
            <a:ext cx="685800" cy="369332"/>
          </a:xfrm>
          <a:prstGeom prst="rect">
            <a:avLst/>
          </a:prstGeom>
          <a:noFill/>
        </p:spPr>
        <p:txBody>
          <a:bodyPr wrap="square" rtlCol="0">
            <a:spAutoFit/>
          </a:bodyPr>
          <a:lstStyle/>
          <a:p>
            <a:r>
              <a:rPr lang="zh-CN" altLang="en-US" dirty="0" smtClean="0"/>
              <a:t>规划</a:t>
            </a:r>
            <a:endParaRPr lang="en-US" dirty="0"/>
          </a:p>
        </p:txBody>
      </p:sp>
      <p:sp>
        <p:nvSpPr>
          <p:cNvPr id="13" name="TextBox 12"/>
          <p:cNvSpPr txBox="1"/>
          <p:nvPr/>
        </p:nvSpPr>
        <p:spPr>
          <a:xfrm>
            <a:off x="3276600" y="2057400"/>
            <a:ext cx="1828800" cy="369332"/>
          </a:xfrm>
          <a:prstGeom prst="rect">
            <a:avLst/>
          </a:prstGeom>
          <a:noFill/>
        </p:spPr>
        <p:txBody>
          <a:bodyPr wrap="square" rtlCol="0">
            <a:spAutoFit/>
          </a:bodyPr>
          <a:lstStyle/>
          <a:p>
            <a:pPr algn="ctr"/>
            <a:r>
              <a:rPr lang="zh-CN" altLang="en-US" dirty="0" smtClean="0"/>
              <a:t>监控</a:t>
            </a:r>
            <a:endParaRPr lang="en-US" dirty="0"/>
          </a:p>
        </p:txBody>
      </p:sp>
      <p:cxnSp>
        <p:nvCxnSpPr>
          <p:cNvPr id="15" name="Straight Connector 14"/>
          <p:cNvCxnSpPr/>
          <p:nvPr/>
        </p:nvCxnSpPr>
        <p:spPr>
          <a:xfrm>
            <a:off x="6019800" y="1371600"/>
            <a:ext cx="0" cy="388620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6172200" y="2133600"/>
            <a:ext cx="16764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项目可交付成果</a:t>
            </a:r>
            <a:endParaRPr lang="en-US" dirty="0"/>
          </a:p>
        </p:txBody>
      </p:sp>
      <p:sp>
        <p:nvSpPr>
          <p:cNvPr id="18" name="Right Arrow 17"/>
          <p:cNvSpPr/>
          <p:nvPr/>
        </p:nvSpPr>
        <p:spPr>
          <a:xfrm>
            <a:off x="6172200" y="3352800"/>
            <a:ext cx="1676400" cy="106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项目记录</a:t>
            </a:r>
            <a:endParaRPr lang="en-US" dirty="0"/>
          </a:p>
        </p:txBody>
      </p:sp>
      <p:sp>
        <p:nvSpPr>
          <p:cNvPr id="19" name="Oval 18"/>
          <p:cNvSpPr/>
          <p:nvPr/>
        </p:nvSpPr>
        <p:spPr>
          <a:xfrm>
            <a:off x="7924800" y="2133600"/>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最终用户</a:t>
            </a:r>
            <a:endParaRPr lang="en-US" dirty="0"/>
          </a:p>
        </p:txBody>
      </p:sp>
      <p:sp>
        <p:nvSpPr>
          <p:cNvPr id="20" name="Oval 19"/>
          <p:cNvSpPr/>
          <p:nvPr/>
        </p:nvSpPr>
        <p:spPr>
          <a:xfrm>
            <a:off x="7924800" y="3429000"/>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过程资产</a:t>
            </a:r>
            <a:endParaRPr lang="en-US" dirty="0"/>
          </a:p>
        </p:txBody>
      </p:sp>
      <p:sp>
        <p:nvSpPr>
          <p:cNvPr id="21" name="Rectangle 20"/>
          <p:cNvSpPr/>
          <p:nvPr/>
        </p:nvSpPr>
        <p:spPr>
          <a:xfrm>
            <a:off x="1600200" y="1524000"/>
            <a:ext cx="838200" cy="3733800"/>
          </a:xfrm>
          <a:prstGeom prst="rect">
            <a:avLst/>
          </a:prstGeom>
          <a:solidFill>
            <a:schemeClr val="accent1">
              <a:alpha val="34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990600" y="2971800"/>
            <a:ext cx="1295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项目输入</a:t>
            </a:r>
            <a:endParaRPr lang="en-US" dirty="0"/>
          </a:p>
        </p:txBody>
      </p:sp>
      <p:sp>
        <p:nvSpPr>
          <p:cNvPr id="23" name="Oval 22"/>
          <p:cNvSpPr/>
          <p:nvPr/>
        </p:nvSpPr>
        <p:spPr>
          <a:xfrm>
            <a:off x="0" y="2133600"/>
            <a:ext cx="1371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项目启动者或发起人</a:t>
            </a:r>
            <a:endParaRPr lang="en-US" dirty="0"/>
          </a:p>
        </p:txBody>
      </p:sp>
      <p:sp>
        <p:nvSpPr>
          <p:cNvPr id="24" name="TextBox 23"/>
          <p:cNvSpPr txBox="1"/>
          <p:nvPr/>
        </p:nvSpPr>
        <p:spPr>
          <a:xfrm>
            <a:off x="457200" y="5486400"/>
            <a:ext cx="8305800" cy="1200329"/>
          </a:xfrm>
          <a:prstGeom prst="rect">
            <a:avLst/>
          </a:prstGeom>
          <a:noFill/>
        </p:spPr>
        <p:txBody>
          <a:bodyPr wrap="square" rtlCol="0">
            <a:spAutoFit/>
          </a:bodyPr>
          <a:lstStyle/>
          <a:p>
            <a:r>
              <a:rPr lang="zh-CN" altLang="en-US" dirty="0" smtClean="0"/>
              <a:t>项目阶段特征：各阶段工作重点不同，涉及不同的组织，处于不同的地理位置，需要不同的技能组合。</a:t>
            </a:r>
            <a:endParaRPr lang="en-US" altLang="zh-CN" dirty="0" smtClean="0"/>
          </a:p>
          <a:p>
            <a:r>
              <a:rPr lang="zh-CN" altLang="en-US" dirty="0" smtClean="0"/>
              <a:t>阶段间关系： </a:t>
            </a:r>
            <a:r>
              <a:rPr lang="zh-CN" altLang="en-US" b="1" dirty="0" smtClean="0"/>
              <a:t>顺序关系</a:t>
            </a:r>
            <a:r>
              <a:rPr lang="zh-CN" altLang="en-US" dirty="0" smtClean="0"/>
              <a:t>、</a:t>
            </a:r>
            <a:r>
              <a:rPr lang="zh-CN" altLang="en-US" b="1" dirty="0" smtClean="0"/>
              <a:t>交叠关系</a:t>
            </a:r>
            <a:endParaRPr lang="en-US" altLang="zh-CN" b="1" dirty="0" smtClean="0"/>
          </a:p>
          <a:p>
            <a:r>
              <a:rPr lang="zh-CN" altLang="en-US" dirty="0" smtClean="0"/>
              <a:t>生命周期类型： </a:t>
            </a:r>
            <a:r>
              <a:rPr lang="zh-CN" altLang="en-US" u="sng" dirty="0" smtClean="0"/>
              <a:t>预测性生命周期</a:t>
            </a:r>
            <a:r>
              <a:rPr lang="zh-CN" altLang="en-US" dirty="0" smtClean="0"/>
              <a:t>、</a:t>
            </a:r>
            <a:r>
              <a:rPr lang="zh-CN" altLang="en-US" u="sng" dirty="0" smtClean="0"/>
              <a:t>迭代和增量型生命周期</a:t>
            </a:r>
            <a:r>
              <a:rPr lang="zh-CN" altLang="en-US" dirty="0" smtClean="0"/>
              <a:t>、</a:t>
            </a:r>
            <a:r>
              <a:rPr lang="zh-CN" altLang="en-US" u="sng" dirty="0" smtClean="0"/>
              <a:t>适应性生命周期</a:t>
            </a:r>
            <a:endParaRPr lang="en-US" u="sng"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518160"/>
          </a:xfrm>
        </p:spPr>
        <p:txBody>
          <a:bodyPr>
            <a:normAutofit fontScale="90000"/>
          </a:bodyPr>
          <a:lstStyle/>
          <a:p>
            <a:r>
              <a:rPr lang="zh-CN" altLang="en-US"/>
              <a:t>挣值管理的偏差指标</a:t>
            </a:r>
          </a:p>
        </p:txBody>
      </p:sp>
      <p:sp>
        <p:nvSpPr>
          <p:cNvPr id="3" name="内容占位符 2"/>
          <p:cNvSpPr>
            <a:spLocks noGrp="1"/>
          </p:cNvSpPr>
          <p:nvPr>
            <p:ph idx="1"/>
          </p:nvPr>
        </p:nvSpPr>
        <p:spPr>
          <a:xfrm>
            <a:off x="457200" y="1181100"/>
            <a:ext cx="8229600" cy="4945380"/>
          </a:xfrm>
        </p:spPr>
        <p:txBody>
          <a:bodyPr/>
          <a:lstStyle/>
          <a:p>
            <a:r>
              <a:rPr lang="zh-CN" altLang="en-US" sz="1575">
                <a:sym typeface="+mn-ea"/>
              </a:rPr>
              <a:t>进度偏差</a:t>
            </a:r>
            <a:r>
              <a:rPr lang="en-US" altLang="zh-CN" sz="1575">
                <a:sym typeface="+mn-ea"/>
              </a:rPr>
              <a:t>(Schedule Variance </a:t>
            </a:r>
            <a:r>
              <a:rPr lang="zh-CN" altLang="en-US" sz="1575">
                <a:sym typeface="+mn-ea"/>
              </a:rPr>
              <a:t>，</a:t>
            </a:r>
            <a:r>
              <a:rPr lang="en-US" altLang="zh-CN" sz="1575">
                <a:sym typeface="+mn-ea"/>
              </a:rPr>
              <a:t>SV)</a:t>
            </a:r>
          </a:p>
          <a:p>
            <a:pPr lvl="1"/>
            <a:r>
              <a:rPr lang="zh-CN" altLang="en-US" sz="1375">
                <a:sym typeface="+mn-ea"/>
              </a:rPr>
              <a:t>衡量项目进度绩效，表明目前的项目进度是提前或滞后；</a:t>
            </a:r>
          </a:p>
          <a:p>
            <a:pPr lvl="1"/>
            <a:r>
              <a:rPr lang="en-US" altLang="zh-CN" sz="1375">
                <a:sym typeface="+mn-ea"/>
              </a:rPr>
              <a:t>SV = EV -PV;</a:t>
            </a:r>
          </a:p>
          <a:p>
            <a:pPr lvl="1"/>
            <a:r>
              <a:rPr lang="zh-CN" altLang="en-US" sz="1375">
                <a:sym typeface="+mn-ea"/>
              </a:rPr>
              <a:t>由于当项目完工时，全部的计划价值都将实现，即成为挣值，所以</a:t>
            </a:r>
            <a:r>
              <a:rPr lang="en-US" altLang="zh-CN" sz="1375">
                <a:sym typeface="+mn-ea"/>
              </a:rPr>
              <a:t>EVM</a:t>
            </a:r>
            <a:r>
              <a:rPr lang="zh-CN" altLang="en-US" sz="1375">
                <a:sym typeface="+mn-ea"/>
              </a:rPr>
              <a:t>的进度偏差最终等于零。</a:t>
            </a:r>
          </a:p>
          <a:p>
            <a:pPr lvl="1"/>
            <a:r>
              <a:rPr lang="zh-CN" altLang="en-US" sz="1375">
                <a:sym typeface="+mn-ea"/>
              </a:rPr>
              <a:t>进度偏差与关键路径法和风险管理一起使用。</a:t>
            </a:r>
          </a:p>
          <a:p>
            <a:pPr lvl="1"/>
            <a:endParaRPr lang="zh-CN" altLang="en-US" sz="1375">
              <a:sym typeface="+mn-ea"/>
            </a:endParaRPr>
          </a:p>
          <a:p>
            <a:pPr lvl="0"/>
            <a:r>
              <a:rPr lang="zh-CN" altLang="en-US" sz="1570">
                <a:sym typeface="+mn-ea"/>
              </a:rPr>
              <a:t>成本偏差（</a:t>
            </a:r>
            <a:r>
              <a:rPr lang="en-US" altLang="zh-CN" sz="1570">
                <a:sym typeface="+mn-ea"/>
              </a:rPr>
              <a:t>Cost Variance</a:t>
            </a:r>
            <a:r>
              <a:rPr lang="zh-CN" altLang="en-US" sz="1570">
                <a:sym typeface="+mn-ea"/>
              </a:rPr>
              <a:t>，</a:t>
            </a:r>
            <a:r>
              <a:rPr lang="en-US" altLang="zh-CN" sz="1570">
                <a:sym typeface="+mn-ea"/>
              </a:rPr>
              <a:t>CV</a:t>
            </a:r>
            <a:r>
              <a:rPr lang="zh-CN" altLang="en-US" sz="1570">
                <a:sym typeface="+mn-ea"/>
              </a:rPr>
              <a:t>）</a:t>
            </a:r>
          </a:p>
          <a:p>
            <a:pPr lvl="1"/>
            <a:r>
              <a:rPr lang="zh-CN" altLang="en-US" sz="1370">
                <a:sym typeface="+mn-ea"/>
              </a:rPr>
              <a:t>衡量项目成本绩效，表明目前的项目成本是超支或节余；</a:t>
            </a:r>
          </a:p>
          <a:p>
            <a:pPr lvl="1"/>
            <a:r>
              <a:rPr lang="en-US" altLang="zh-CN" sz="1370">
                <a:sym typeface="+mn-ea"/>
              </a:rPr>
              <a:t>CV = EV -AC</a:t>
            </a:r>
          </a:p>
          <a:p>
            <a:pPr lvl="1"/>
            <a:r>
              <a:rPr lang="zh-CN" altLang="en-US" sz="1370">
                <a:sym typeface="+mn-ea"/>
              </a:rPr>
              <a:t>项目结束时的成本偏差，就是</a:t>
            </a:r>
            <a:r>
              <a:rPr lang="en-US" altLang="zh-CN" sz="1370">
                <a:sym typeface="+mn-ea"/>
              </a:rPr>
              <a:t>BAC</a:t>
            </a:r>
            <a:r>
              <a:rPr lang="zh-CN" altLang="en-US" sz="1370">
                <a:sym typeface="+mn-ea"/>
              </a:rPr>
              <a:t>与实际总成本之间的差值。</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518160"/>
          </a:xfrm>
        </p:spPr>
        <p:txBody>
          <a:bodyPr>
            <a:normAutofit fontScale="90000"/>
          </a:bodyPr>
          <a:lstStyle/>
          <a:p>
            <a:r>
              <a:rPr lang="zh-CN" altLang="en-US"/>
              <a:t>挣值管理的绩效指数</a:t>
            </a:r>
          </a:p>
        </p:txBody>
      </p:sp>
      <p:sp>
        <p:nvSpPr>
          <p:cNvPr id="3" name="内容占位符 2"/>
          <p:cNvSpPr>
            <a:spLocks noGrp="1"/>
          </p:cNvSpPr>
          <p:nvPr>
            <p:ph idx="1"/>
          </p:nvPr>
        </p:nvSpPr>
        <p:spPr>
          <a:xfrm>
            <a:off x="457200" y="1181100"/>
            <a:ext cx="8229600" cy="4945380"/>
          </a:xfrm>
        </p:spPr>
        <p:txBody>
          <a:bodyPr/>
          <a:lstStyle/>
          <a:p>
            <a:r>
              <a:rPr lang="zh-CN" altLang="en-US" sz="1575">
                <a:sym typeface="+mn-ea"/>
              </a:rPr>
              <a:t>成本绩效指数</a:t>
            </a:r>
            <a:r>
              <a:rPr lang="en-US" altLang="zh-CN" sz="1575">
                <a:sym typeface="+mn-ea"/>
              </a:rPr>
              <a:t>(Cost Performance Index</a:t>
            </a:r>
            <a:r>
              <a:rPr lang="zh-CN" altLang="en-US" sz="1575">
                <a:sym typeface="+mn-ea"/>
              </a:rPr>
              <a:t>，</a:t>
            </a:r>
            <a:r>
              <a:rPr lang="en-US" altLang="zh-CN" sz="1575">
                <a:sym typeface="+mn-ea"/>
              </a:rPr>
              <a:t>CPI)</a:t>
            </a:r>
          </a:p>
          <a:p>
            <a:pPr lvl="1"/>
            <a:r>
              <a:rPr lang="zh-CN" altLang="en-US" sz="1375">
                <a:sym typeface="+mn-ea"/>
              </a:rPr>
              <a:t>考核已完成工作的成本效率，即资源利用率如何</a:t>
            </a:r>
            <a:r>
              <a:rPr lang="en-US" altLang="zh-CN" sz="1375">
                <a:sym typeface="+mn-ea"/>
              </a:rPr>
              <a:t>;</a:t>
            </a:r>
          </a:p>
          <a:p>
            <a:pPr lvl="1"/>
            <a:r>
              <a:rPr lang="en-US" altLang="zh-CN" sz="1375">
                <a:sym typeface="+mn-ea"/>
              </a:rPr>
              <a:t>CPI = EV / AC;</a:t>
            </a:r>
          </a:p>
          <a:p>
            <a:pPr lvl="1"/>
            <a:r>
              <a:rPr lang="zh-CN" altLang="en-US" sz="1375">
                <a:sym typeface="+mn-ea"/>
              </a:rPr>
              <a:t>含义： 到目前位置，每花一美分所带来的价值；</a:t>
            </a:r>
          </a:p>
          <a:p>
            <a:pPr lvl="1"/>
            <a:r>
              <a:rPr lang="zh-CN" altLang="en-US" sz="1375">
                <a:sym typeface="+mn-ea"/>
              </a:rPr>
              <a:t>经验值：项目完成</a:t>
            </a:r>
            <a:r>
              <a:rPr lang="en-US" altLang="zh-CN" sz="1375">
                <a:sym typeface="+mn-ea"/>
              </a:rPr>
              <a:t>15%-20%</a:t>
            </a:r>
            <a:r>
              <a:rPr lang="zh-CN" altLang="en-US" sz="1375">
                <a:sym typeface="+mn-ea"/>
              </a:rPr>
              <a:t>后， </a:t>
            </a:r>
            <a:r>
              <a:rPr lang="en-US" altLang="zh-CN" sz="1375">
                <a:sym typeface="+mn-ea"/>
              </a:rPr>
              <a:t>CPI</a:t>
            </a:r>
            <a:r>
              <a:rPr lang="zh-CN" altLang="en-US" sz="1375">
                <a:sym typeface="+mn-ea"/>
              </a:rPr>
              <a:t>比较稳定。</a:t>
            </a:r>
          </a:p>
          <a:p>
            <a:pPr lvl="1"/>
            <a:endParaRPr lang="zh-CN" altLang="en-US" sz="1375">
              <a:sym typeface="+mn-ea"/>
            </a:endParaRPr>
          </a:p>
          <a:p>
            <a:pPr lvl="0"/>
            <a:r>
              <a:rPr lang="zh-CN" altLang="en-US" sz="1570">
                <a:sym typeface="+mn-ea"/>
              </a:rPr>
              <a:t>进度绩效指数（</a:t>
            </a:r>
            <a:r>
              <a:rPr lang="en-US" altLang="zh-CN" sz="1570">
                <a:sym typeface="+mn-ea"/>
              </a:rPr>
              <a:t>Schedule Performance Index</a:t>
            </a:r>
            <a:r>
              <a:rPr lang="zh-CN" altLang="en-US" sz="1570">
                <a:sym typeface="+mn-ea"/>
              </a:rPr>
              <a:t>，</a:t>
            </a:r>
            <a:r>
              <a:rPr lang="en-US" altLang="zh-CN" sz="1570">
                <a:sym typeface="+mn-ea"/>
              </a:rPr>
              <a:t>SPI</a:t>
            </a:r>
            <a:r>
              <a:rPr lang="zh-CN" altLang="en-US" sz="1570">
                <a:sym typeface="+mn-ea"/>
              </a:rPr>
              <a:t>）</a:t>
            </a:r>
          </a:p>
          <a:p>
            <a:pPr lvl="1"/>
            <a:r>
              <a:rPr lang="zh-CN" altLang="en-US" sz="1370">
                <a:sym typeface="+mn-ea"/>
              </a:rPr>
              <a:t>说明项目团队的时间利用效率；</a:t>
            </a:r>
          </a:p>
          <a:p>
            <a:pPr lvl="1"/>
            <a:r>
              <a:rPr lang="en-US" altLang="zh-CN" sz="1370">
                <a:sym typeface="+mn-ea"/>
              </a:rPr>
              <a:t>SPI = EV / PV;</a:t>
            </a:r>
          </a:p>
          <a:p>
            <a:pPr lvl="1"/>
            <a:r>
              <a:rPr lang="zh-CN" altLang="en-US" sz="1370">
                <a:sym typeface="+mn-ea"/>
              </a:rPr>
              <a:t>由于</a:t>
            </a:r>
            <a:r>
              <a:rPr lang="en-US" altLang="zh-CN" sz="1370">
                <a:sym typeface="+mn-ea"/>
              </a:rPr>
              <a:t>SPI</a:t>
            </a:r>
            <a:r>
              <a:rPr lang="zh-CN" altLang="en-US" sz="1370">
                <a:sym typeface="+mn-ea"/>
              </a:rPr>
              <a:t>测量的是项目总工作量，所以还需要对关键路径上的绩效进行单独分析，一边确认项目是否将比计划完成日期提早或延迟完工。</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518160"/>
          </a:xfrm>
        </p:spPr>
        <p:txBody>
          <a:bodyPr>
            <a:normAutofit fontScale="90000"/>
          </a:bodyPr>
          <a:lstStyle/>
          <a:p>
            <a:r>
              <a:rPr lang="zh-CN" altLang="en-US"/>
              <a:t>挣值管理的预测</a:t>
            </a:r>
          </a:p>
        </p:txBody>
      </p:sp>
      <p:sp>
        <p:nvSpPr>
          <p:cNvPr id="3" name="内容占位符 2"/>
          <p:cNvSpPr>
            <a:spLocks noGrp="1"/>
          </p:cNvSpPr>
          <p:nvPr>
            <p:ph idx="1"/>
          </p:nvPr>
        </p:nvSpPr>
        <p:spPr>
          <a:xfrm>
            <a:off x="457200" y="1181100"/>
            <a:ext cx="8229600" cy="4945380"/>
          </a:xfrm>
        </p:spPr>
        <p:txBody>
          <a:bodyPr/>
          <a:lstStyle/>
          <a:p>
            <a:pPr lvl="0"/>
            <a:r>
              <a:rPr lang="en-US" sz="1800">
                <a:sym typeface="+mn-ea"/>
              </a:rPr>
              <a:t>ETC</a:t>
            </a:r>
            <a:r>
              <a:rPr lang="zh-CN" altLang="en-US" sz="1800">
                <a:sym typeface="+mn-ea"/>
              </a:rPr>
              <a:t>（完工尚需估算 </a:t>
            </a:r>
            <a:r>
              <a:rPr lang="en-US" altLang="zh-CN" sz="1800">
                <a:sym typeface="+mn-ea"/>
              </a:rPr>
              <a:t>Estimate to Complete</a:t>
            </a:r>
            <a:r>
              <a:rPr lang="zh-CN" altLang="en-US" sz="1800">
                <a:sym typeface="+mn-ea"/>
              </a:rPr>
              <a:t>）：完成所有剩余项目工作的预计成本</a:t>
            </a:r>
          </a:p>
          <a:p>
            <a:pPr marL="800100" lvl="1" indent="-342900">
              <a:buFont typeface="+mj-ea"/>
              <a:buAutoNum type="circleNumDbPlain"/>
            </a:pPr>
            <a:r>
              <a:rPr lang="zh-CN" altLang="en-US" sz="1375">
                <a:sym typeface="+mn-ea"/>
              </a:rPr>
              <a:t>非典型偏差： 当前的成本偏差在以后不会发生</a:t>
            </a:r>
            <a:endParaRPr lang="en-US" altLang="zh-CN" sz="1375">
              <a:sym typeface="+mn-ea"/>
            </a:endParaRPr>
          </a:p>
          <a:p>
            <a:pPr lvl="1"/>
            <a:r>
              <a:rPr lang="en-US" altLang="zh-CN" sz="1375">
                <a:sym typeface="+mn-ea"/>
              </a:rPr>
              <a:t>ETC = BAC - EV;</a:t>
            </a:r>
          </a:p>
          <a:p>
            <a:pPr marL="800100" lvl="1" indent="-342900">
              <a:buFont typeface="+mj-ea"/>
              <a:buAutoNum type="circleNumDbPlain"/>
            </a:pPr>
            <a:r>
              <a:rPr lang="zh-CN" altLang="en-US" sz="1375">
                <a:sym typeface="+mn-ea"/>
              </a:rPr>
              <a:t>典型偏差：当前的成本偏差代表未来偏差；</a:t>
            </a:r>
          </a:p>
          <a:p>
            <a:pPr lvl="1"/>
            <a:r>
              <a:rPr lang="en-US" sz="1375">
                <a:sym typeface="+mn-ea"/>
              </a:rPr>
              <a:t>ETC = (BAC-EV)/CPI</a:t>
            </a:r>
            <a:r>
              <a:rPr lang="zh-CN" altLang="en-US" sz="1375">
                <a:sym typeface="+mn-ea"/>
              </a:rPr>
              <a:t>。</a:t>
            </a:r>
          </a:p>
          <a:p>
            <a:pPr lvl="1"/>
            <a:endParaRPr lang="zh-CN" altLang="en-US" sz="1375">
              <a:sym typeface="+mn-ea"/>
            </a:endParaRPr>
          </a:p>
          <a:p>
            <a:pPr lvl="0"/>
            <a:r>
              <a:rPr lang="en-US" sz="1570">
                <a:sym typeface="+mn-ea"/>
              </a:rPr>
              <a:t>EAC(</a:t>
            </a:r>
            <a:r>
              <a:rPr lang="zh-CN" altLang="en-US" sz="1570">
                <a:sym typeface="+mn-ea"/>
              </a:rPr>
              <a:t>完工估算 </a:t>
            </a:r>
            <a:r>
              <a:rPr lang="en-US" altLang="zh-CN" sz="1570">
                <a:sym typeface="+mn-ea"/>
              </a:rPr>
              <a:t>Estimate at Completion</a:t>
            </a:r>
            <a:r>
              <a:rPr lang="en-US" sz="1570">
                <a:sym typeface="+mn-ea"/>
              </a:rPr>
              <a:t>)</a:t>
            </a:r>
            <a:r>
              <a:rPr lang="zh-CN" altLang="en-US" sz="1570">
                <a:sym typeface="+mn-ea"/>
              </a:rPr>
              <a:t>：完成所有工作所需的预期总成本，等于截至目前的实际成本加上完工尚需估算</a:t>
            </a:r>
          </a:p>
          <a:p>
            <a:pPr lvl="1"/>
            <a:r>
              <a:rPr lang="en-US" sz="1370">
                <a:sym typeface="+mn-ea"/>
              </a:rPr>
              <a:t>EAC = AC + ETC</a:t>
            </a:r>
          </a:p>
          <a:p>
            <a:pPr lvl="1"/>
            <a:endParaRPr lang="en-US" sz="1370">
              <a:sym typeface="+mn-ea"/>
            </a:endParaRPr>
          </a:p>
          <a:p>
            <a:pPr lvl="1"/>
            <a:r>
              <a:rPr lang="zh-CN" altLang="en-US" sz="1370">
                <a:sym typeface="+mn-ea"/>
              </a:rPr>
              <a:t>非典型偏差： </a:t>
            </a:r>
            <a:r>
              <a:rPr lang="en-US" altLang="zh-CN" sz="1370">
                <a:sym typeface="+mn-ea"/>
              </a:rPr>
              <a:t>EAC = AC + (BAC-EV) = BAC -CV</a:t>
            </a:r>
          </a:p>
          <a:p>
            <a:pPr lvl="1"/>
            <a:r>
              <a:rPr lang="zh-CN" altLang="en-US" sz="1370">
                <a:sym typeface="+mn-ea"/>
              </a:rPr>
              <a:t>典型偏差：</a:t>
            </a:r>
            <a:r>
              <a:rPr lang="en-US" altLang="zh-CN" sz="1370">
                <a:sym typeface="+mn-ea"/>
              </a:rPr>
              <a:t>EAC = AC + (BAC-EV)/CPI = BAC / CPI</a:t>
            </a:r>
          </a:p>
          <a:p>
            <a:pPr lvl="0"/>
            <a:r>
              <a:rPr lang="en-US" altLang="zh-CN" sz="1565">
                <a:sym typeface="+mn-ea"/>
              </a:rPr>
              <a:t>EAC</a:t>
            </a:r>
            <a:r>
              <a:rPr lang="en-US" altLang="zh-CN" sz="1565" baseline="-25000">
                <a:sym typeface="+mn-ea"/>
              </a:rPr>
              <a:t>t</a:t>
            </a:r>
            <a:r>
              <a:rPr lang="zh-CN" altLang="en-US" sz="1565" baseline="-25000">
                <a:sym typeface="+mn-ea"/>
              </a:rPr>
              <a:t>： </a:t>
            </a:r>
            <a:r>
              <a:rPr lang="zh-CN" altLang="en-US" sz="1565">
                <a:sym typeface="+mn-ea"/>
              </a:rPr>
              <a:t>最新一次完工需要多少时间？</a:t>
            </a:r>
          </a:p>
          <a:p>
            <a:pPr lvl="1"/>
            <a:r>
              <a:rPr lang="zh-CN" altLang="en-US" sz="1365">
                <a:sym typeface="+mn-ea"/>
              </a:rPr>
              <a:t>假设典型偏差：</a:t>
            </a:r>
          </a:p>
          <a:p>
            <a:pPr lvl="1"/>
            <a:r>
              <a:rPr lang="en-US" altLang="zh-CN" sz="1365">
                <a:sym typeface="+mn-ea"/>
              </a:rPr>
              <a:t>EAC</a:t>
            </a:r>
            <a:r>
              <a:rPr lang="en-US" altLang="zh-CN" sz="1365" baseline="-25000">
                <a:sym typeface="+mn-ea"/>
              </a:rPr>
              <a:t>t</a:t>
            </a:r>
            <a:r>
              <a:rPr lang="en-US" altLang="zh-CN" sz="1365">
                <a:sym typeface="+mn-ea"/>
              </a:rPr>
              <a:t>: </a:t>
            </a:r>
            <a:r>
              <a:rPr lang="zh-CN" altLang="en-US" sz="1365">
                <a:sym typeface="+mn-ea"/>
              </a:rPr>
              <a:t>原计划完工时间 </a:t>
            </a:r>
            <a:r>
              <a:rPr lang="en-US" altLang="zh-CN" sz="1365">
                <a:sym typeface="+mn-ea"/>
              </a:rPr>
              <a:t>/ SPI</a:t>
            </a:r>
          </a:p>
          <a:p>
            <a:pPr lvl="0"/>
            <a:endParaRPr lang="en-US" altLang="zh-CN" sz="1560">
              <a:sym typeface="+mn-ea"/>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81100"/>
            <a:ext cx="8229600" cy="4945380"/>
          </a:xfrm>
        </p:spPr>
        <p:txBody>
          <a:bodyPr/>
          <a:lstStyle/>
          <a:p>
            <a:pPr marL="0" lvl="0" indent="0">
              <a:buNone/>
            </a:pPr>
            <a:r>
              <a:rPr lang="zh-CN" altLang="en-US" sz="1800">
                <a:sym typeface="+mn-ea"/>
              </a:rPr>
              <a:t>完工尚需绩效指数 （</a:t>
            </a:r>
            <a:r>
              <a:rPr lang="en-US" altLang="zh-CN" sz="1800">
                <a:sym typeface="+mn-ea"/>
              </a:rPr>
              <a:t>To - Complete Performance Index</a:t>
            </a:r>
            <a:r>
              <a:rPr lang="zh-CN" altLang="en-US" sz="1800">
                <a:sym typeface="+mn-ea"/>
              </a:rPr>
              <a:t>）</a:t>
            </a:r>
          </a:p>
          <a:p>
            <a:pPr lvl="0">
              <a:buFont typeface="Wingdings" panose="05000000000000000000" charset="0"/>
              <a:buChar char="Ø"/>
            </a:pPr>
            <a:r>
              <a:rPr lang="en-US" altLang="zh-CN" sz="1800">
                <a:sym typeface="+mn-ea"/>
              </a:rPr>
              <a:t>TCPI </a:t>
            </a:r>
            <a:r>
              <a:rPr lang="zh-CN" altLang="en-US" sz="1800">
                <a:sym typeface="+mn-ea"/>
              </a:rPr>
              <a:t>是指为了实现特定管理目标，剩余工作实施必须达成的成本绩效指标。</a:t>
            </a:r>
          </a:p>
          <a:p>
            <a:pPr lvl="0">
              <a:buFont typeface="Wingdings" panose="05000000000000000000" charset="0"/>
              <a:buChar char="Ø"/>
            </a:pPr>
            <a:r>
              <a:rPr lang="zh-CN" altLang="en-US" sz="1800">
                <a:sym typeface="+mn-ea"/>
              </a:rPr>
              <a:t>即该以怎么样的利用率使用剩余的资金。</a:t>
            </a:r>
          </a:p>
          <a:p>
            <a:pPr lvl="0">
              <a:buFont typeface="Wingdings" panose="05000000000000000000" charset="0"/>
              <a:buChar char="Ø"/>
            </a:pPr>
            <a:r>
              <a:rPr lang="en-US" altLang="zh-CN" sz="1800">
                <a:sym typeface="+mn-ea"/>
              </a:rPr>
              <a:t>TCPI = </a:t>
            </a:r>
            <a:r>
              <a:rPr lang="zh-CN" altLang="en-US" sz="1800">
                <a:sym typeface="+mn-ea"/>
              </a:rPr>
              <a:t>剩余工作 </a:t>
            </a:r>
            <a:r>
              <a:rPr lang="en-US" altLang="zh-CN" sz="1800">
                <a:sym typeface="+mn-ea"/>
              </a:rPr>
              <a:t>/ </a:t>
            </a:r>
            <a:r>
              <a:rPr lang="zh-CN" altLang="en-US" sz="1800">
                <a:sym typeface="+mn-ea"/>
              </a:rPr>
              <a:t>剩余资金；</a:t>
            </a:r>
          </a:p>
          <a:p>
            <a:pPr marL="800100" lvl="1" indent="-342900">
              <a:buFont typeface="+mj-ea"/>
              <a:buAutoNum type="circleNumDbPlain"/>
            </a:pPr>
            <a:r>
              <a:rPr lang="zh-CN" altLang="en-US" sz="1575">
                <a:sym typeface="+mn-ea"/>
              </a:rPr>
              <a:t>基于</a:t>
            </a:r>
            <a:r>
              <a:rPr lang="en-US" altLang="zh-CN" sz="1575">
                <a:sym typeface="+mn-ea"/>
              </a:rPr>
              <a:t>BAC : TCPI = (BAC - EV) / (BAC-AC)</a:t>
            </a:r>
          </a:p>
          <a:p>
            <a:pPr marL="800100" lvl="1" indent="-342900">
              <a:buFont typeface="+mj-ea"/>
              <a:buAutoNum type="circleNumDbPlain"/>
            </a:pPr>
            <a:r>
              <a:rPr lang="zh-CN" altLang="en-US" sz="1575">
                <a:sym typeface="+mn-ea"/>
              </a:rPr>
              <a:t>基于</a:t>
            </a:r>
            <a:r>
              <a:rPr lang="en-US" altLang="zh-CN" sz="1575">
                <a:sym typeface="+mn-ea"/>
              </a:rPr>
              <a:t>EAC: TCPI = (BAC - EV)/(EAC-AC)</a:t>
            </a:r>
          </a:p>
          <a:p>
            <a:pPr marL="800100" lvl="1" indent="-342900">
              <a:buFont typeface="+mj-ea"/>
              <a:buAutoNum type="circleNumDbPlain"/>
            </a:pPr>
            <a:endParaRPr lang="en-US" altLang="zh-CN" sz="1575">
              <a:sym typeface="+mn-ea"/>
            </a:endParaRPr>
          </a:p>
          <a:p>
            <a:pPr marL="0" lvl="0" indent="0">
              <a:buFont typeface="+mj-ea"/>
              <a:buNone/>
            </a:pPr>
            <a:r>
              <a:rPr lang="zh-CN" altLang="en-US" sz="1800">
                <a:sym typeface="+mn-ea"/>
              </a:rPr>
              <a:t>完工偏差（</a:t>
            </a:r>
            <a:r>
              <a:rPr lang="en-US" altLang="zh-CN" sz="1800">
                <a:sym typeface="+mn-ea"/>
              </a:rPr>
              <a:t>Variance at Completion</a:t>
            </a:r>
            <a:r>
              <a:rPr lang="zh-CN" altLang="en-US" sz="1800">
                <a:sym typeface="+mn-ea"/>
              </a:rPr>
              <a:t>， </a:t>
            </a:r>
            <a:r>
              <a:rPr lang="en-US" altLang="zh-CN" sz="1800">
                <a:sym typeface="+mn-ea"/>
              </a:rPr>
              <a:t>VAC</a:t>
            </a:r>
            <a:r>
              <a:rPr lang="zh-CN" altLang="en-US" sz="1800">
                <a:sym typeface="+mn-ea"/>
              </a:rPr>
              <a:t>）</a:t>
            </a:r>
          </a:p>
          <a:p>
            <a:pPr lvl="0">
              <a:buFont typeface="Wingdings" panose="05000000000000000000" charset="0"/>
              <a:buChar char="Ø"/>
            </a:pPr>
            <a:r>
              <a:rPr lang="zh-CN" altLang="en-US" sz="1800">
                <a:sym typeface="+mn-ea"/>
              </a:rPr>
              <a:t>帮助项目团队预测，当项目工作全部完成时， 项目的总成本会超值，还是会有结余？</a:t>
            </a:r>
          </a:p>
          <a:p>
            <a:pPr lvl="0">
              <a:buFont typeface="Wingdings" panose="05000000000000000000" charset="0"/>
              <a:buChar char="Ø"/>
            </a:pPr>
            <a:r>
              <a:rPr lang="en-US" altLang="zh-CN" sz="1800">
                <a:sym typeface="+mn-ea"/>
              </a:rPr>
              <a:t>VAC = BAC - EAC</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6625" y="328930"/>
            <a:ext cx="6759575" cy="701040"/>
          </a:xfrm>
          <a:prstGeom prst="rect">
            <a:avLst/>
          </a:prstGeom>
          <a:noFill/>
        </p:spPr>
        <p:txBody>
          <a:bodyPr wrap="square" rtlCol="0">
            <a:spAutoFit/>
          </a:bodyPr>
          <a:lstStyle/>
          <a:p>
            <a:pPr algn="ctr"/>
            <a:r>
              <a:rPr lang="zh-CN" altLang="en-US" sz="4000"/>
              <a:t>挣值管理</a:t>
            </a:r>
          </a:p>
        </p:txBody>
      </p:sp>
      <p:pic>
        <p:nvPicPr>
          <p:cNvPr id="5" name="图片 4"/>
          <p:cNvPicPr>
            <a:picLocks noChangeAspect="1"/>
          </p:cNvPicPr>
          <p:nvPr/>
        </p:nvPicPr>
        <p:blipFill>
          <a:blip r:embed="rId2" cstate="print"/>
          <a:stretch>
            <a:fillRect/>
          </a:stretch>
        </p:blipFill>
        <p:spPr>
          <a:xfrm>
            <a:off x="457835" y="1258570"/>
            <a:ext cx="7716520" cy="3138170"/>
          </a:xfrm>
          <a:prstGeom prst="rect">
            <a:avLst/>
          </a:prstGeom>
        </p:spPr>
      </p:pic>
      <p:sp>
        <p:nvSpPr>
          <p:cNvPr id="6" name="文本框 5"/>
          <p:cNvSpPr txBox="1"/>
          <p:nvPr/>
        </p:nvSpPr>
        <p:spPr>
          <a:xfrm>
            <a:off x="377190" y="4692015"/>
            <a:ext cx="7471410" cy="368300"/>
          </a:xfrm>
          <a:prstGeom prst="rect">
            <a:avLst/>
          </a:prstGeom>
          <a:noFill/>
        </p:spPr>
        <p:txBody>
          <a:bodyPr wrap="square" rtlCol="0">
            <a:spAutoFit/>
          </a:bodyPr>
          <a:lstStyle/>
          <a:p>
            <a:r>
              <a:rPr lang="zh-CN" altLang="en-US"/>
              <a:t>缺点： 对完工的百分比（</a:t>
            </a:r>
            <a:r>
              <a:rPr lang="en-US" altLang="zh-CN"/>
              <a:t>EV</a:t>
            </a:r>
            <a:r>
              <a:rPr lang="zh-CN" altLang="en-US"/>
              <a:t>）做出准确评估是很困难的。</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649605"/>
          </a:xfrm>
        </p:spPr>
        <p:txBody>
          <a:bodyPr>
            <a:normAutofit fontScale="90000"/>
          </a:bodyPr>
          <a:lstStyle/>
          <a:p>
            <a:r>
              <a:rPr lang="en-US" altLang="zh-CN"/>
              <a:t>8.</a:t>
            </a:r>
            <a:r>
              <a:rPr lang="zh-CN" altLang="en-US"/>
              <a:t>项目质量管理</a:t>
            </a:r>
          </a:p>
        </p:txBody>
      </p:sp>
      <p:sp>
        <p:nvSpPr>
          <p:cNvPr id="3" name="内容占位符 2"/>
          <p:cNvSpPr>
            <a:spLocks noGrp="1"/>
          </p:cNvSpPr>
          <p:nvPr>
            <p:ph idx="1"/>
          </p:nvPr>
        </p:nvSpPr>
        <p:spPr>
          <a:xfrm>
            <a:off x="457200" y="1246505"/>
            <a:ext cx="8229600" cy="4879975"/>
          </a:xfrm>
        </p:spPr>
        <p:txBody>
          <a:bodyPr/>
          <a:lstStyle/>
          <a:p>
            <a:pPr>
              <a:buFont typeface="Wingdings" panose="05000000000000000000" charset="0"/>
              <a:buChar char="Ø"/>
            </a:pPr>
            <a:r>
              <a:rPr lang="zh-CN" altLang="en-US" sz="1800"/>
              <a:t>项目质量管理包括执行组织确定质量政策、目标与职责的各过程和活动，从而使项目满足其预定的需求。</a:t>
            </a:r>
          </a:p>
          <a:p>
            <a:pPr marL="457200" lvl="1" indent="0">
              <a:buNone/>
            </a:pPr>
            <a:r>
              <a:rPr lang="en-US" altLang="zh-CN" sz="1375"/>
              <a:t>8.1	</a:t>
            </a:r>
            <a:r>
              <a:rPr lang="zh-CN" altLang="en-US" sz="1375"/>
              <a:t>规划质量管理</a:t>
            </a:r>
            <a:r>
              <a:rPr lang="en-US" altLang="zh-CN" sz="1375"/>
              <a:t>	</a:t>
            </a:r>
            <a:r>
              <a:rPr lang="zh-CN" altLang="en-US" sz="1375"/>
              <a:t>规划过程组</a:t>
            </a:r>
          </a:p>
          <a:p>
            <a:pPr marL="457200" lvl="1" indent="0">
              <a:buNone/>
            </a:pPr>
            <a:r>
              <a:rPr lang="en-US" altLang="zh-CN" sz="1375"/>
              <a:t>8.2	</a:t>
            </a:r>
            <a:r>
              <a:rPr lang="zh-CN" altLang="en-US" sz="1375"/>
              <a:t>实施质量保证</a:t>
            </a:r>
            <a:r>
              <a:rPr lang="en-US" altLang="zh-CN" sz="1375"/>
              <a:t>	</a:t>
            </a:r>
            <a:r>
              <a:rPr lang="zh-CN" altLang="en-US" sz="1375"/>
              <a:t>执行过程组</a:t>
            </a:r>
          </a:p>
          <a:p>
            <a:pPr marL="457200" lvl="1" indent="0">
              <a:buNone/>
            </a:pPr>
            <a:r>
              <a:rPr lang="en-US" altLang="zh-CN" sz="1375"/>
              <a:t>8.3	</a:t>
            </a:r>
            <a:r>
              <a:rPr lang="zh-CN" altLang="en-US" sz="1375"/>
              <a:t>控制质量</a:t>
            </a:r>
            <a:r>
              <a:rPr lang="en-US" altLang="zh-CN" sz="1375"/>
              <a:t>		</a:t>
            </a:r>
            <a:r>
              <a:rPr lang="zh-CN" altLang="en-US" sz="1375"/>
              <a:t>监控过程组</a:t>
            </a:r>
          </a:p>
          <a:p>
            <a:pPr lvl="0">
              <a:buFont typeface="Wingdings" panose="05000000000000000000" charset="0"/>
              <a:buChar char="Ø"/>
            </a:pPr>
            <a:r>
              <a:rPr lang="zh-CN" altLang="en-US" sz="1570"/>
              <a:t>项目质量管理需要兼顾项目管理与项目可交付成果</a:t>
            </a:r>
          </a:p>
          <a:p>
            <a:pPr lvl="1">
              <a:buFont typeface="Wingdings" panose="05000000000000000000" charset="0"/>
              <a:buChar char="ü"/>
            </a:pPr>
            <a:r>
              <a:rPr lang="zh-CN" altLang="en-US" sz="1370"/>
              <a:t>技术与管理</a:t>
            </a:r>
          </a:p>
          <a:p>
            <a:pPr lvl="1">
              <a:buFont typeface="Wingdings" panose="05000000000000000000" charset="0"/>
              <a:buChar char="ü"/>
            </a:pPr>
            <a:r>
              <a:rPr lang="zh-CN" altLang="en-US" sz="1370"/>
              <a:t>结果与过程</a:t>
            </a:r>
          </a:p>
          <a:p>
            <a:pPr lvl="1">
              <a:buFont typeface="Wingdings" panose="05000000000000000000" charset="0"/>
              <a:buChar char="ü"/>
            </a:pPr>
            <a:endParaRPr lang="zh-CN" altLang="en-US" sz="1370"/>
          </a:p>
          <a:p>
            <a:pPr lvl="0">
              <a:buFont typeface="Wingdings" panose="05000000000000000000" charset="0"/>
              <a:buChar char="Ø"/>
            </a:pPr>
            <a:r>
              <a:rPr lang="zh-CN" altLang="en-US" sz="1565"/>
              <a:t>质量（</a:t>
            </a:r>
            <a:r>
              <a:rPr lang="en-US" altLang="zh-CN" sz="1565"/>
              <a:t>quality</a:t>
            </a:r>
            <a:r>
              <a:rPr lang="zh-CN" altLang="en-US" sz="1565"/>
              <a:t>）与等级（</a:t>
            </a:r>
            <a:r>
              <a:rPr lang="en-US" altLang="zh-CN" sz="1565"/>
              <a:t>grade</a:t>
            </a:r>
            <a:r>
              <a:rPr lang="zh-CN" altLang="en-US" sz="1565"/>
              <a:t>）</a:t>
            </a:r>
          </a:p>
          <a:p>
            <a:pPr lvl="1">
              <a:buFont typeface="Wingdings" panose="05000000000000000000" charset="0"/>
              <a:buChar char="ü"/>
            </a:pPr>
            <a:r>
              <a:rPr lang="zh-CN" altLang="en-US" sz="1365"/>
              <a:t>质量未达到要求，肯定是个问题；等级低不一定是一个问题；</a:t>
            </a:r>
          </a:p>
          <a:p>
            <a:pPr lvl="1">
              <a:buFont typeface="Wingdings" panose="05000000000000000000" charset="0"/>
              <a:buChar char="ü"/>
            </a:pPr>
            <a:r>
              <a:rPr lang="zh-CN" altLang="en-US" sz="1365"/>
              <a:t>项目经理与项目管理团队负责权衡适当的质量与等级水平。</a:t>
            </a:r>
          </a:p>
          <a:p>
            <a:pPr lvl="0">
              <a:buFont typeface="Wingdings" panose="05000000000000000000" charset="0"/>
              <a:buChar char="Ø"/>
            </a:pPr>
            <a:endParaRPr lang="zh-CN" altLang="en-US" sz="1565"/>
          </a:p>
          <a:p>
            <a:pPr lvl="0">
              <a:buFont typeface="Wingdings" panose="05000000000000000000" charset="0"/>
              <a:buChar char="Ø"/>
            </a:pPr>
            <a:r>
              <a:rPr lang="zh-CN" altLang="en-US" sz="1565"/>
              <a:t>精确（</a:t>
            </a:r>
            <a:r>
              <a:rPr lang="en-US" altLang="zh-CN" sz="1565"/>
              <a:t>Precision</a:t>
            </a:r>
            <a:r>
              <a:rPr lang="zh-CN" altLang="en-US" sz="1565"/>
              <a:t>）与准确（</a:t>
            </a:r>
            <a:r>
              <a:rPr lang="en-US" altLang="zh-CN" sz="1565"/>
              <a:t>Accuracy</a:t>
            </a:r>
            <a:r>
              <a:rPr lang="zh-CN" altLang="en-US" sz="1565"/>
              <a:t>）</a:t>
            </a:r>
          </a:p>
          <a:p>
            <a:pPr lvl="1">
              <a:buFont typeface="Wingdings" panose="05000000000000000000" charset="0"/>
              <a:buChar char="ü"/>
            </a:pPr>
            <a:r>
              <a:rPr lang="zh-CN" altLang="en-US" sz="1365"/>
              <a:t>精确对精密程度的度量；准确对正确性的评估；</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649605"/>
          </a:xfrm>
        </p:spPr>
        <p:txBody>
          <a:bodyPr>
            <a:normAutofit fontScale="90000"/>
          </a:bodyPr>
          <a:lstStyle/>
          <a:p>
            <a:r>
              <a:rPr lang="zh-CN" altLang="en-US"/>
              <a:t>质量成本</a:t>
            </a:r>
          </a:p>
        </p:txBody>
      </p:sp>
      <p:sp>
        <p:nvSpPr>
          <p:cNvPr id="3" name="内容占位符 2"/>
          <p:cNvSpPr>
            <a:spLocks noGrp="1"/>
          </p:cNvSpPr>
          <p:nvPr>
            <p:ph idx="1"/>
          </p:nvPr>
        </p:nvSpPr>
        <p:spPr>
          <a:xfrm>
            <a:off x="457200" y="1246505"/>
            <a:ext cx="8229600" cy="4879975"/>
          </a:xfrm>
        </p:spPr>
        <p:txBody>
          <a:bodyPr/>
          <a:lstStyle/>
          <a:p>
            <a:pPr marL="0" indent="0">
              <a:buNone/>
            </a:pPr>
            <a:r>
              <a:rPr lang="zh-CN" altLang="en-US" sz="1800"/>
              <a:t>质量成本是指在整个产品生命周期中的、与质量相关的所有努力的总成本。</a:t>
            </a:r>
          </a:p>
          <a:p>
            <a:pPr lvl="1">
              <a:buFont typeface="Wingdings" panose="05000000000000000000" charset="0"/>
              <a:buChar char="n"/>
            </a:pPr>
            <a:r>
              <a:rPr lang="zh-CN" altLang="en-US" sz="1575"/>
              <a:t>预防成本： 预防不符合要求</a:t>
            </a:r>
          </a:p>
          <a:p>
            <a:pPr lvl="1">
              <a:buFont typeface="Wingdings" panose="05000000000000000000" charset="0"/>
              <a:buChar char="n"/>
            </a:pPr>
            <a:r>
              <a:rPr lang="zh-CN" altLang="en-US" sz="1575"/>
              <a:t>评价成本：评价是否符合要求</a:t>
            </a:r>
          </a:p>
          <a:p>
            <a:pPr lvl="1">
              <a:buFont typeface="Wingdings" panose="05000000000000000000" charset="0"/>
              <a:buChar char="n"/>
            </a:pPr>
            <a:r>
              <a:rPr lang="zh-CN" altLang="en-US" sz="1575"/>
              <a:t>失败（缺陷）成本：未达到要求</a:t>
            </a:r>
          </a:p>
          <a:p>
            <a:pPr lvl="2">
              <a:buFont typeface="Wingdings" panose="05000000000000000000" charset="0"/>
              <a:buChar char="ü"/>
            </a:pPr>
            <a:r>
              <a:rPr lang="zh-CN" altLang="en-US" sz="1350"/>
              <a:t>内部失败成本：项目内部发现</a:t>
            </a:r>
          </a:p>
          <a:p>
            <a:pPr lvl="2">
              <a:buFont typeface="Wingdings" panose="05000000000000000000" charset="0"/>
              <a:buChar char="ü"/>
            </a:pPr>
            <a:r>
              <a:rPr lang="zh-CN" altLang="en-US" sz="1350"/>
              <a:t>外部失败成本：客户发现</a:t>
            </a:r>
          </a:p>
          <a:p>
            <a:pPr marL="0" lvl="0" indent="0">
              <a:buNone/>
            </a:pPr>
            <a:r>
              <a:rPr lang="zh-CN" altLang="en-US" sz="1800"/>
              <a:t>质量成本是指一致性工作和非一致性工作的总成本。</a:t>
            </a:r>
          </a:p>
          <a:p>
            <a:pPr marL="0" lvl="0" indent="0">
              <a:buNone/>
            </a:pPr>
            <a:endParaRPr lang="zh-CN" altLang="en-US" sz="1800"/>
          </a:p>
          <a:p>
            <a:pPr marL="0" lvl="0" indent="0">
              <a:buNone/>
            </a:pPr>
            <a:r>
              <a:rPr lang="zh-CN" altLang="en-US" sz="1800"/>
              <a:t>一致性工作：为预防工作出错而做的附加努力。</a:t>
            </a:r>
          </a:p>
          <a:p>
            <a:pPr marL="0" lvl="0" indent="0">
              <a:buNone/>
            </a:pPr>
            <a:r>
              <a:rPr lang="zh-CN" altLang="en-US" sz="1800"/>
              <a:t>非一致性工作：为纠正已经出现的错误而做的附加努力。</a:t>
            </a:r>
          </a:p>
          <a:p>
            <a:pPr marL="0" lvl="0" indent="0">
              <a:buNone/>
            </a:pPr>
            <a:endParaRPr lang="zh-CN" altLang="en-US" sz="1800"/>
          </a:p>
          <a:p>
            <a:pPr marL="0" lvl="0" indent="0">
              <a:buNone/>
            </a:pPr>
            <a:r>
              <a:rPr lang="zh-CN" altLang="en-US" sz="1800"/>
              <a:t>由于项目的临时性，发起组织可能选择对产品质量改进进行投资，通常用在一致性工作方面，以预防缺陷或检查出不合格大院来降低缺陷成本。</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3274060" cy="3308350"/>
          </a:xfrm>
        </p:spPr>
        <p:txBody>
          <a:bodyPr/>
          <a:lstStyle/>
          <a:p>
            <a:pPr marL="0" indent="0">
              <a:buNone/>
            </a:pPr>
            <a:r>
              <a:rPr lang="zh-CN" altLang="en-US" sz="1600"/>
              <a:t>预防成本</a:t>
            </a:r>
          </a:p>
          <a:p>
            <a:pPr>
              <a:buFont typeface="Arial" panose="020B0604020202020204" pitchFamily="34" charset="0"/>
              <a:buChar char="•"/>
            </a:pPr>
            <a:r>
              <a:rPr lang="zh-CN" altLang="en-US" sz="1600">
                <a:solidFill>
                  <a:srgbClr val="FF0000"/>
                </a:solidFill>
              </a:rPr>
              <a:t>培训</a:t>
            </a:r>
          </a:p>
          <a:p>
            <a:pPr>
              <a:buFont typeface="Arial" panose="020B0604020202020204" pitchFamily="34" charset="0"/>
              <a:buChar char="•"/>
            </a:pPr>
            <a:r>
              <a:rPr lang="zh-CN" altLang="en-US" sz="1600"/>
              <a:t>流程文档化</a:t>
            </a:r>
          </a:p>
          <a:p>
            <a:pPr>
              <a:buFont typeface="Arial" panose="020B0604020202020204" pitchFamily="34" charset="0"/>
              <a:buChar char="•"/>
            </a:pPr>
            <a:r>
              <a:rPr lang="zh-CN" altLang="en-US" sz="1600"/>
              <a:t>设备</a:t>
            </a:r>
          </a:p>
          <a:p>
            <a:pPr>
              <a:buFont typeface="Arial" panose="020B0604020202020204" pitchFamily="34" charset="0"/>
              <a:buChar char="•"/>
            </a:pPr>
            <a:r>
              <a:rPr lang="zh-CN" altLang="en-US" sz="1600"/>
              <a:t>选择正确的做事时间</a:t>
            </a:r>
          </a:p>
          <a:p>
            <a:pPr>
              <a:buFont typeface="Arial" panose="020B0604020202020204" pitchFamily="34" charset="0"/>
              <a:buChar char="•"/>
            </a:pPr>
            <a:endParaRPr lang="zh-CN" altLang="en-US" sz="1600"/>
          </a:p>
          <a:p>
            <a:pPr>
              <a:buFont typeface="Arial" panose="020B0604020202020204" pitchFamily="34" charset="0"/>
              <a:buChar char="•"/>
            </a:pPr>
            <a:endParaRPr lang="zh-CN" altLang="en-US" sz="1600"/>
          </a:p>
          <a:p>
            <a:pPr marL="0" indent="0">
              <a:buNone/>
            </a:pPr>
            <a:r>
              <a:rPr lang="zh-CN" altLang="en-US" sz="1600"/>
              <a:t>评价成本（评定质量）</a:t>
            </a:r>
          </a:p>
          <a:p>
            <a:pPr>
              <a:buFont typeface="Wingdings" panose="05000000000000000000" charset="0"/>
              <a:buChar char="l"/>
            </a:pPr>
            <a:r>
              <a:rPr lang="zh-CN" altLang="en-US" sz="1600"/>
              <a:t>测试</a:t>
            </a:r>
          </a:p>
          <a:p>
            <a:pPr>
              <a:buFont typeface="Wingdings" panose="05000000000000000000" charset="0"/>
              <a:buChar char="l"/>
            </a:pPr>
            <a:r>
              <a:rPr lang="zh-CN" altLang="en-US" sz="1600"/>
              <a:t>破坏性测试导致的损失</a:t>
            </a:r>
          </a:p>
          <a:p>
            <a:pPr>
              <a:buFont typeface="Wingdings" panose="05000000000000000000" charset="0"/>
              <a:buChar char="l"/>
            </a:pPr>
            <a:r>
              <a:rPr lang="zh-CN" altLang="en-US" sz="1600"/>
              <a:t>检查</a:t>
            </a:r>
          </a:p>
        </p:txBody>
      </p:sp>
      <p:sp>
        <p:nvSpPr>
          <p:cNvPr id="7" name="内容占位符 2"/>
          <p:cNvSpPr>
            <a:spLocks noGrp="1"/>
          </p:cNvSpPr>
          <p:nvPr/>
        </p:nvSpPr>
        <p:spPr>
          <a:xfrm>
            <a:off x="5375910" y="1600200"/>
            <a:ext cx="3274060" cy="33083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a:t>内部失败成本</a:t>
            </a:r>
          </a:p>
          <a:p>
            <a:pPr>
              <a:buFont typeface="Arial" panose="020B0604020202020204" pitchFamily="34" charset="0"/>
              <a:buChar char="•"/>
            </a:pPr>
            <a:r>
              <a:rPr lang="zh-CN" altLang="en-US" sz="1600"/>
              <a:t>返工（</a:t>
            </a:r>
            <a:r>
              <a:rPr lang="en-US" altLang="zh-CN" sz="1600"/>
              <a:t>rework</a:t>
            </a:r>
            <a:r>
              <a:rPr lang="zh-CN" altLang="en-US" sz="1600"/>
              <a:t>，为了使有缺陷或不合格的组成部分达到要求或符合规格而采取的行动）</a:t>
            </a:r>
          </a:p>
          <a:p>
            <a:pPr>
              <a:buFont typeface="Arial" panose="020B0604020202020204" pitchFamily="34" charset="0"/>
              <a:buChar char="•"/>
            </a:pPr>
            <a:r>
              <a:rPr lang="zh-CN" altLang="en-US" sz="1600"/>
              <a:t>废品</a:t>
            </a:r>
          </a:p>
          <a:p>
            <a:pPr>
              <a:buFont typeface="Arial" panose="020B0604020202020204" pitchFamily="34" charset="0"/>
              <a:buChar char="•"/>
            </a:pPr>
            <a:endParaRPr lang="zh-CN" altLang="en-US" sz="1600"/>
          </a:p>
          <a:p>
            <a:pPr>
              <a:buFont typeface="Arial" panose="020B0604020202020204" pitchFamily="34" charset="0"/>
              <a:buChar char="•"/>
            </a:pPr>
            <a:endParaRPr lang="zh-CN" altLang="en-US" sz="1600"/>
          </a:p>
          <a:p>
            <a:pPr marL="0" indent="0">
              <a:buNone/>
            </a:pPr>
            <a:r>
              <a:rPr lang="zh-CN" altLang="en-US" sz="1600"/>
              <a:t>外部失败成本（客户发现的）</a:t>
            </a:r>
          </a:p>
          <a:p>
            <a:pPr>
              <a:buFont typeface="Arial" panose="020B0604020202020204" pitchFamily="34" charset="0"/>
              <a:buChar char="•"/>
            </a:pPr>
            <a:r>
              <a:rPr lang="zh-CN" altLang="en-US" sz="1600"/>
              <a:t>责任</a:t>
            </a:r>
          </a:p>
          <a:p>
            <a:pPr>
              <a:buFont typeface="Arial" panose="020B0604020202020204" pitchFamily="34" charset="0"/>
              <a:buChar char="•"/>
            </a:pPr>
            <a:r>
              <a:rPr lang="zh-CN" altLang="en-US" sz="1600"/>
              <a:t>保修</a:t>
            </a:r>
          </a:p>
          <a:p>
            <a:pPr>
              <a:buFont typeface="Arial" panose="020B0604020202020204" pitchFamily="34" charset="0"/>
              <a:buChar char="•"/>
            </a:pPr>
            <a:r>
              <a:rPr lang="zh-CN" altLang="en-US" sz="1600"/>
              <a:t>业务流失</a:t>
            </a:r>
          </a:p>
        </p:txBody>
      </p:sp>
      <p:sp>
        <p:nvSpPr>
          <p:cNvPr id="8" name="文本框 7"/>
          <p:cNvSpPr txBox="1"/>
          <p:nvPr/>
        </p:nvSpPr>
        <p:spPr>
          <a:xfrm>
            <a:off x="457200" y="756920"/>
            <a:ext cx="3273425" cy="365760"/>
          </a:xfrm>
          <a:prstGeom prst="rect">
            <a:avLst/>
          </a:prstGeom>
          <a:noFill/>
        </p:spPr>
        <p:txBody>
          <a:bodyPr wrap="square" rtlCol="0">
            <a:spAutoFit/>
          </a:bodyPr>
          <a:lstStyle/>
          <a:p>
            <a:pPr algn="ctr"/>
            <a:r>
              <a:rPr lang="zh-CN" altLang="en-US"/>
              <a:t>一致性成本</a:t>
            </a:r>
          </a:p>
        </p:txBody>
      </p:sp>
      <p:sp>
        <p:nvSpPr>
          <p:cNvPr id="9" name="文本框 8"/>
          <p:cNvSpPr txBox="1"/>
          <p:nvPr/>
        </p:nvSpPr>
        <p:spPr>
          <a:xfrm>
            <a:off x="5376545" y="756920"/>
            <a:ext cx="3273425" cy="365760"/>
          </a:xfrm>
          <a:prstGeom prst="rect">
            <a:avLst/>
          </a:prstGeom>
          <a:noFill/>
        </p:spPr>
        <p:txBody>
          <a:bodyPr wrap="square" rtlCol="0">
            <a:spAutoFit/>
          </a:bodyPr>
          <a:lstStyle/>
          <a:p>
            <a:pPr algn="ctr"/>
            <a:r>
              <a:rPr lang="zh-CN" altLang="en-US"/>
              <a:t>非一致性成本</a:t>
            </a:r>
          </a:p>
        </p:txBody>
      </p:sp>
      <p:sp>
        <p:nvSpPr>
          <p:cNvPr id="10" name="文本框 9"/>
          <p:cNvSpPr txBox="1"/>
          <p:nvPr/>
        </p:nvSpPr>
        <p:spPr>
          <a:xfrm>
            <a:off x="457835" y="5238750"/>
            <a:ext cx="3273425" cy="640080"/>
          </a:xfrm>
          <a:prstGeom prst="rect">
            <a:avLst/>
          </a:prstGeom>
          <a:noFill/>
        </p:spPr>
        <p:txBody>
          <a:bodyPr wrap="square" rtlCol="0">
            <a:spAutoFit/>
          </a:bodyPr>
          <a:lstStyle/>
          <a:p>
            <a:pPr algn="l"/>
            <a:r>
              <a:rPr lang="zh-CN" altLang="en-US"/>
              <a:t>在项目期间，用于防止失败的费用</a:t>
            </a:r>
          </a:p>
        </p:txBody>
      </p:sp>
      <p:sp>
        <p:nvSpPr>
          <p:cNvPr id="11" name="文本框 10"/>
          <p:cNvSpPr txBox="1"/>
          <p:nvPr/>
        </p:nvSpPr>
        <p:spPr>
          <a:xfrm>
            <a:off x="5375910" y="5238750"/>
            <a:ext cx="3273425" cy="640080"/>
          </a:xfrm>
          <a:prstGeom prst="rect">
            <a:avLst/>
          </a:prstGeom>
          <a:noFill/>
        </p:spPr>
        <p:txBody>
          <a:bodyPr wrap="square" rtlCol="0">
            <a:spAutoFit/>
          </a:bodyPr>
          <a:lstStyle/>
          <a:p>
            <a:pPr algn="l"/>
            <a:r>
              <a:rPr lang="zh-CN" altLang="en-US"/>
              <a:t>在项目期间和项目完成后，用于处理失败的费用</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52780" y="156210"/>
            <a:ext cx="7839075" cy="4667250"/>
          </a:xfrm>
          <a:prstGeom prst="rect">
            <a:avLst/>
          </a:prstGeom>
        </p:spPr>
      </p:pic>
      <p:sp>
        <p:nvSpPr>
          <p:cNvPr id="5" name="文本框 4"/>
          <p:cNvSpPr txBox="1"/>
          <p:nvPr/>
        </p:nvSpPr>
        <p:spPr>
          <a:xfrm>
            <a:off x="492125" y="5005070"/>
            <a:ext cx="8118475" cy="914400"/>
          </a:xfrm>
          <a:prstGeom prst="rect">
            <a:avLst/>
          </a:prstGeom>
          <a:noFill/>
        </p:spPr>
        <p:txBody>
          <a:bodyPr wrap="square" rtlCol="0">
            <a:spAutoFit/>
          </a:bodyPr>
          <a:lstStyle/>
          <a:p>
            <a:pPr marL="285750" indent="-285750">
              <a:buFont typeface="Wingdings" panose="05000000000000000000" charset="0"/>
              <a:buChar char="Ø"/>
            </a:pPr>
            <a:r>
              <a:rPr lang="zh-CN" altLang="en-US"/>
              <a:t>规划质量管理是识别项目以及可交付成果的质量要求或标准，并书面描述项目将如何证明符合质量要求的过程。</a:t>
            </a:r>
          </a:p>
          <a:p>
            <a:pPr marL="285750" indent="-285750">
              <a:buFont typeface="Wingdings" panose="05000000000000000000" charset="0"/>
              <a:buChar char="Ø"/>
            </a:pPr>
            <a:r>
              <a:rPr lang="zh-CN" altLang="en-US"/>
              <a:t>主要作用：为整个项目中如何管理和确定质量提供指南和方向。</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52145" y="173355"/>
            <a:ext cx="7839075" cy="4667250"/>
          </a:xfrm>
          <a:prstGeom prst="rect">
            <a:avLst/>
          </a:prstGeom>
        </p:spPr>
      </p:pic>
      <p:sp>
        <p:nvSpPr>
          <p:cNvPr id="5" name="文本框 4"/>
          <p:cNvSpPr txBox="1"/>
          <p:nvPr/>
        </p:nvSpPr>
        <p:spPr>
          <a:xfrm>
            <a:off x="492125" y="5005070"/>
            <a:ext cx="8118475" cy="914400"/>
          </a:xfrm>
          <a:prstGeom prst="rect">
            <a:avLst/>
          </a:prstGeom>
          <a:noFill/>
        </p:spPr>
        <p:txBody>
          <a:bodyPr wrap="square" rtlCol="0">
            <a:spAutoFit/>
          </a:bodyPr>
          <a:lstStyle/>
          <a:p>
            <a:pPr marL="285750" indent="-285750">
              <a:buFont typeface="Wingdings" panose="05000000000000000000" charset="0"/>
              <a:buChar char="Ø"/>
            </a:pPr>
            <a:r>
              <a:rPr lang="zh-CN" altLang="en-US"/>
              <a:t>规划质量管理是识别项目以及可交付成果的质量要求或标准，并书面描述项目将如何证明符合质量要求的过程。</a:t>
            </a:r>
          </a:p>
          <a:p>
            <a:pPr marL="285750" indent="-285750">
              <a:buFont typeface="Wingdings" panose="05000000000000000000" charset="0"/>
              <a:buChar char="Ø"/>
            </a:pPr>
            <a:r>
              <a:rPr lang="zh-CN" altLang="en-US"/>
              <a:t>主要作用：为整个项目中如何管理和确定质量提供指南和方向。</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zh-CN" altLang="en-US" dirty="0" smtClean="0"/>
              <a:t>预测性生命周期</a:t>
            </a:r>
            <a:endParaRPr lang="en-US" dirty="0"/>
          </a:p>
        </p:txBody>
      </p:sp>
      <p:sp>
        <p:nvSpPr>
          <p:cNvPr id="4" name="TextBox 3"/>
          <p:cNvSpPr txBox="1"/>
          <p:nvPr/>
        </p:nvSpPr>
        <p:spPr>
          <a:xfrm>
            <a:off x="838200" y="990600"/>
            <a:ext cx="8001000" cy="2862322"/>
          </a:xfrm>
          <a:prstGeom prst="rect">
            <a:avLst/>
          </a:prstGeom>
          <a:noFill/>
        </p:spPr>
        <p:txBody>
          <a:bodyPr wrap="square" rtlCol="0">
            <a:spAutoFit/>
          </a:bodyPr>
          <a:lstStyle/>
          <a:p>
            <a:pPr>
              <a:buFont typeface="Wingdings" panose="05000000000000000000" pitchFamily="2" charset="2"/>
              <a:buChar char="Ø"/>
            </a:pPr>
            <a:r>
              <a:rPr lang="zh-CN" altLang="en-US" dirty="0" smtClean="0"/>
              <a:t>预测性生命周期（</a:t>
            </a:r>
            <a:r>
              <a:rPr lang="en-US" altLang="zh-CN" dirty="0" smtClean="0"/>
              <a:t>Predictive Life Circles</a:t>
            </a:r>
            <a:r>
              <a:rPr lang="zh-CN" altLang="en-US" dirty="0" smtClean="0"/>
              <a:t>），也称完全计划驱动型生命周期，在项目生命周期的尽早时间，确定项目范围及交付此范围所需的时间和成本。</a:t>
            </a:r>
            <a:endParaRPr lang="en-US" altLang="zh-CN" dirty="0" smtClean="0"/>
          </a:p>
          <a:p>
            <a:pPr>
              <a:buFont typeface="Wingdings" panose="05000000000000000000" pitchFamily="2" charset="2"/>
              <a:buChar char="Ø"/>
            </a:pPr>
            <a:endParaRPr lang="en-US" altLang="zh-CN" dirty="0" smtClean="0"/>
          </a:p>
          <a:p>
            <a:pPr>
              <a:buFont typeface="Wingdings" panose="05000000000000000000" pitchFamily="2" charset="2"/>
              <a:buChar char="Ø"/>
            </a:pPr>
            <a:r>
              <a:rPr lang="zh-CN" altLang="en-US" dirty="0" smtClean="0"/>
              <a:t>每个阶段的工作通常与前续阶段和后续阶段有本质的差别，项目团队的组成和所需技能也因阶段而异。</a:t>
            </a:r>
            <a:endParaRPr lang="en-US" altLang="zh-CN" dirty="0" smtClean="0"/>
          </a:p>
          <a:p>
            <a:pPr>
              <a:buFont typeface="Wingdings" panose="05000000000000000000" pitchFamily="2" charset="2"/>
              <a:buChar char="Ø"/>
            </a:pPr>
            <a:endParaRPr lang="en-US" altLang="zh-CN" dirty="0" smtClean="0"/>
          </a:p>
          <a:p>
            <a:pPr>
              <a:buFont typeface="Wingdings" panose="05000000000000000000" pitchFamily="2" charset="2"/>
              <a:buChar char="Ø"/>
            </a:pPr>
            <a:r>
              <a:rPr lang="zh-CN" altLang="en-US" dirty="0" smtClean="0"/>
              <a:t>适用于：</a:t>
            </a:r>
            <a:endParaRPr lang="en-US" altLang="zh-CN" dirty="0" smtClean="0"/>
          </a:p>
          <a:p>
            <a:pPr lvl="1">
              <a:buFont typeface="Arial" panose="020B0604020202020204" pitchFamily="34" charset="0"/>
              <a:buChar char="•"/>
            </a:pPr>
            <a:r>
              <a:rPr lang="zh-CN" altLang="en-US" dirty="0" smtClean="0">
                <a:solidFill>
                  <a:srgbClr val="FF0000"/>
                </a:solidFill>
              </a:rPr>
              <a:t>充分了解</a:t>
            </a:r>
            <a:r>
              <a:rPr lang="zh-CN" altLang="en-US" dirty="0" smtClean="0"/>
              <a:t>拟交付的产品；</a:t>
            </a:r>
            <a:endParaRPr lang="en-US" altLang="zh-CN" dirty="0" smtClean="0"/>
          </a:p>
          <a:p>
            <a:pPr lvl="1">
              <a:buFont typeface="Arial" panose="020B0604020202020204" pitchFamily="34" charset="0"/>
              <a:buChar char="•"/>
            </a:pPr>
            <a:r>
              <a:rPr lang="zh-CN" altLang="en-US" dirty="0" smtClean="0"/>
              <a:t>有厚实的行业实践基础；</a:t>
            </a:r>
            <a:endParaRPr lang="en-US" altLang="zh-CN" dirty="0" smtClean="0"/>
          </a:p>
          <a:p>
            <a:pPr lvl="1">
              <a:buFont typeface="Arial" panose="020B0604020202020204" pitchFamily="34" charset="0"/>
              <a:buChar char="•"/>
            </a:pPr>
            <a:r>
              <a:rPr lang="zh-CN" altLang="en-US" dirty="0" smtClean="0"/>
              <a:t>整批一次性交付产品有利于钙袭人。</a:t>
            </a:r>
            <a:endParaRPr lang="en-US" altLang="zh-CN" dirty="0" smtClean="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52780" y="107315"/>
            <a:ext cx="7839075" cy="4667250"/>
          </a:xfrm>
          <a:prstGeom prst="rect">
            <a:avLst/>
          </a:prstGeom>
        </p:spPr>
      </p:pic>
      <p:sp>
        <p:nvSpPr>
          <p:cNvPr id="5" name="文本框 4"/>
          <p:cNvSpPr txBox="1"/>
          <p:nvPr/>
        </p:nvSpPr>
        <p:spPr>
          <a:xfrm>
            <a:off x="541655" y="5086985"/>
            <a:ext cx="8068945" cy="1371600"/>
          </a:xfrm>
          <a:prstGeom prst="rect">
            <a:avLst/>
          </a:prstGeom>
          <a:noFill/>
        </p:spPr>
        <p:txBody>
          <a:bodyPr wrap="square" rtlCol="0">
            <a:spAutoFit/>
          </a:bodyPr>
          <a:lstStyle/>
          <a:p>
            <a:pPr marL="285750" indent="-285750">
              <a:buFont typeface="Wingdings" panose="05000000000000000000" charset="0"/>
              <a:buChar char="Ø"/>
            </a:pPr>
            <a:r>
              <a:rPr lang="zh-CN" altLang="en-US" sz="1400"/>
              <a:t>是监督并记录质量活动执行结果，以评估绩效，并推荐必要的变更。</a:t>
            </a:r>
          </a:p>
          <a:p>
            <a:pPr marL="285750" indent="-285750">
              <a:buFont typeface="Wingdings" panose="05000000000000000000" charset="0"/>
              <a:buChar char="Ø"/>
            </a:pPr>
            <a:r>
              <a:rPr lang="zh-CN" altLang="en-US" sz="1400"/>
              <a:t>主要作用：</a:t>
            </a:r>
          </a:p>
          <a:p>
            <a:pPr marL="742950" lvl="1" indent="-285750">
              <a:buFont typeface="Wingdings" panose="05000000000000000000" charset="0"/>
              <a:buChar char="ü"/>
            </a:pPr>
            <a:r>
              <a:rPr lang="zh-CN" altLang="en-US" sz="1400"/>
              <a:t>识别过程低效或产品质量低劣的原因，建议和采取措施来消除原因；</a:t>
            </a:r>
          </a:p>
          <a:p>
            <a:pPr marL="742950" lvl="1" indent="-285750">
              <a:buFont typeface="Wingdings" panose="05000000000000000000" charset="0"/>
              <a:buChar char="ü"/>
            </a:pPr>
            <a:r>
              <a:rPr lang="zh-CN" altLang="en-US" sz="1400"/>
              <a:t>确认项目的可交付成果及工作满足主要干系人的既定需求，足以进行最终验收。</a:t>
            </a:r>
          </a:p>
          <a:p>
            <a:pPr marL="285750" lvl="0" indent="-285750">
              <a:buFont typeface="Wingdings" panose="05000000000000000000" charset="0"/>
              <a:buChar char="Ø"/>
            </a:pPr>
            <a:r>
              <a:rPr lang="zh-CN" altLang="en-US" sz="1400"/>
              <a:t>质量控制，用可靠的数据来证明项目已经达到发起人或客户的验收标准。</a:t>
            </a:r>
          </a:p>
          <a:p>
            <a:pPr marL="742950" lvl="1" indent="-285750">
              <a:buFont typeface="Wingdings" panose="05000000000000000000" charset="0"/>
              <a:buChar char="ü"/>
            </a:pPr>
            <a:endParaRPr lang="zh-CN" altLang="en-US" sz="14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7</a:t>
            </a:r>
            <a:r>
              <a:rPr lang="zh-CN" altLang="en-US" dirty="0" smtClean="0"/>
              <a:t>种基本质量工具</a:t>
            </a:r>
            <a:endParaRPr lang="en-US" dirty="0"/>
          </a:p>
        </p:txBody>
      </p:sp>
      <p:sp>
        <p:nvSpPr>
          <p:cNvPr id="3" name="Content Placeholder 2"/>
          <p:cNvSpPr>
            <a:spLocks noGrp="1"/>
          </p:cNvSpPr>
          <p:nvPr>
            <p:ph idx="1"/>
          </p:nvPr>
        </p:nvSpPr>
        <p:spPr/>
        <p:txBody>
          <a:bodyPr/>
          <a:lstStyle/>
          <a:p>
            <a:r>
              <a:rPr lang="zh-CN" altLang="en-US" dirty="0" smtClean="0"/>
              <a:t>因果图</a:t>
            </a:r>
            <a:endParaRPr lang="en-US" altLang="zh-CN" dirty="0" smtClean="0"/>
          </a:p>
          <a:p>
            <a:r>
              <a:rPr lang="zh-CN" altLang="en-US" dirty="0" smtClean="0"/>
              <a:t>流程图</a:t>
            </a:r>
            <a:endParaRPr lang="en-US" altLang="zh-CN" dirty="0" smtClean="0"/>
          </a:p>
          <a:p>
            <a:r>
              <a:rPr lang="zh-CN" altLang="en-US" dirty="0" smtClean="0"/>
              <a:t>检查表</a:t>
            </a:r>
            <a:endParaRPr lang="en-US" altLang="zh-CN" dirty="0" smtClean="0"/>
          </a:p>
          <a:p>
            <a:r>
              <a:rPr lang="zh-CN" altLang="en-US" dirty="0" smtClean="0"/>
              <a:t>帕累托图</a:t>
            </a:r>
            <a:endParaRPr lang="en-US" altLang="zh-CN" dirty="0" smtClean="0"/>
          </a:p>
          <a:p>
            <a:r>
              <a:rPr lang="zh-CN" altLang="en-US" dirty="0" smtClean="0"/>
              <a:t>直方图</a:t>
            </a:r>
            <a:endParaRPr lang="en-US" altLang="zh-CN" dirty="0" smtClean="0"/>
          </a:p>
          <a:p>
            <a:r>
              <a:rPr lang="zh-CN" altLang="en-US" dirty="0" smtClean="0"/>
              <a:t>控制图</a:t>
            </a:r>
            <a:endParaRPr lang="en-US" altLang="zh-CN" dirty="0" smtClean="0"/>
          </a:p>
          <a:p>
            <a:r>
              <a:rPr lang="zh-CN" altLang="en-US" dirty="0" smtClean="0"/>
              <a:t>散点图</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因果图</a:t>
            </a:r>
            <a:endParaRPr lang="en-US" dirty="0"/>
          </a:p>
        </p:txBody>
      </p:sp>
      <p:sp>
        <p:nvSpPr>
          <p:cNvPr id="1026" name="AutoShape 2" descr="“石川图”的图片搜索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石川图”的图片搜索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p:cNvPicPr>
            <a:picLocks noChangeAspect="1" noChangeArrowheads="1"/>
          </p:cNvPicPr>
          <p:nvPr/>
        </p:nvPicPr>
        <p:blipFill>
          <a:blip r:embed="rId2" cstate="print"/>
          <a:srcRect/>
          <a:stretch>
            <a:fillRect/>
          </a:stretch>
        </p:blipFill>
        <p:spPr bwMode="auto">
          <a:xfrm>
            <a:off x="3505200" y="4495800"/>
            <a:ext cx="5209162" cy="2057400"/>
          </a:xfrm>
          <a:prstGeom prst="rect">
            <a:avLst/>
          </a:prstGeom>
          <a:noFill/>
          <a:ln w="9525">
            <a:noFill/>
            <a:miter lim="800000"/>
            <a:headEnd/>
            <a:tailEnd/>
          </a:ln>
        </p:spPr>
      </p:pic>
      <p:pic>
        <p:nvPicPr>
          <p:cNvPr id="1031" name="Picture 7"/>
          <p:cNvPicPr>
            <a:picLocks noChangeAspect="1" noChangeArrowheads="1"/>
          </p:cNvPicPr>
          <p:nvPr/>
        </p:nvPicPr>
        <p:blipFill>
          <a:blip r:embed="rId3" cstate="print"/>
          <a:srcRect/>
          <a:stretch>
            <a:fillRect/>
          </a:stretch>
        </p:blipFill>
        <p:spPr bwMode="auto">
          <a:xfrm>
            <a:off x="0" y="1447800"/>
            <a:ext cx="3962400" cy="2209800"/>
          </a:xfrm>
          <a:prstGeom prst="rect">
            <a:avLst/>
          </a:prstGeom>
          <a:noFill/>
          <a:ln w="9525">
            <a:noFill/>
            <a:miter lim="800000"/>
            <a:headEnd/>
            <a:tailEnd/>
          </a:ln>
        </p:spPr>
      </p:pic>
      <p:sp>
        <p:nvSpPr>
          <p:cNvPr id="9" name="TextBox 8"/>
          <p:cNvSpPr txBox="1"/>
          <p:nvPr/>
        </p:nvSpPr>
        <p:spPr>
          <a:xfrm>
            <a:off x="4343400" y="1676400"/>
            <a:ext cx="4648200" cy="2031325"/>
          </a:xfrm>
          <a:prstGeom prst="rect">
            <a:avLst/>
          </a:prstGeom>
          <a:noFill/>
        </p:spPr>
        <p:txBody>
          <a:bodyPr wrap="square" rtlCol="0">
            <a:spAutoFit/>
          </a:bodyPr>
          <a:lstStyle/>
          <a:p>
            <a:pPr>
              <a:buFont typeface="Wingdings" pitchFamily="2" charset="2"/>
              <a:buChar char="Ø"/>
            </a:pPr>
            <a:r>
              <a:rPr lang="zh-CN" altLang="en-US" sz="1400" dirty="0" smtClean="0"/>
              <a:t>又称：石川图 </a:t>
            </a:r>
            <a:r>
              <a:rPr lang="en-US" altLang="zh-CN" sz="1400" dirty="0" smtClean="0"/>
              <a:t>/  </a:t>
            </a:r>
            <a:r>
              <a:rPr lang="zh-CN" altLang="en-US" sz="1400" dirty="0" smtClean="0"/>
              <a:t>鱼骨图</a:t>
            </a:r>
            <a:endParaRPr lang="en-US" altLang="zh-CN" sz="1400" dirty="0" smtClean="0"/>
          </a:p>
          <a:p>
            <a:pPr>
              <a:buFont typeface="Wingdings" pitchFamily="2" charset="2"/>
              <a:buChar char="Ø"/>
            </a:pPr>
            <a:endParaRPr lang="en-US" altLang="zh-CN" sz="1400" dirty="0" smtClean="0"/>
          </a:p>
          <a:p>
            <a:pPr>
              <a:buFont typeface="Wingdings" pitchFamily="2" charset="2"/>
              <a:buChar char="Ø"/>
            </a:pPr>
            <a:r>
              <a:rPr lang="zh-CN" altLang="en-US" sz="1400" dirty="0" smtClean="0"/>
              <a:t>直观地显示各种因素如何与潜在问题或结果相联系。</a:t>
            </a:r>
            <a:endParaRPr lang="en-US" altLang="zh-CN" sz="1400" dirty="0" smtClean="0"/>
          </a:p>
          <a:p>
            <a:pPr>
              <a:buFont typeface="Wingdings" pitchFamily="2" charset="2"/>
              <a:buChar char="Ø"/>
            </a:pPr>
            <a:endParaRPr lang="en-US" altLang="zh-CN" sz="1400" dirty="0" smtClean="0"/>
          </a:p>
          <a:p>
            <a:pPr>
              <a:buFont typeface="Wingdings" pitchFamily="2" charset="2"/>
              <a:buChar char="Ø"/>
            </a:pPr>
            <a:r>
              <a:rPr lang="zh-CN" altLang="en-US" sz="1400" dirty="0" smtClean="0"/>
              <a:t>问题陈述放在预估的头部，作为起点，用来追溯问题来源，沿着其中的某条线不停的问“为什么”或“怎样”，就可以发现某个可能的跟本原因。</a:t>
            </a:r>
            <a:endParaRPr lang="en-US" altLang="zh-CN" sz="1400" dirty="0" smtClean="0"/>
          </a:p>
          <a:p>
            <a:pPr>
              <a:buFont typeface="Wingdings" pitchFamily="2" charset="2"/>
              <a:buChar char="Ø"/>
            </a:pPr>
            <a:endParaRPr lang="en-US" altLang="zh-CN" sz="1400" dirty="0" smtClean="0"/>
          </a:p>
          <a:p>
            <a:pPr>
              <a:buFont typeface="Wingdings" pitchFamily="2" charset="2"/>
              <a:buChar char="Ø"/>
            </a:pPr>
            <a:r>
              <a:rPr lang="zh-CN" altLang="en-US" sz="1400" dirty="0" smtClean="0"/>
              <a:t>用于</a:t>
            </a:r>
            <a:r>
              <a:rPr lang="zh-CN" altLang="en-US" sz="1400" dirty="0" smtClean="0">
                <a:solidFill>
                  <a:srgbClr val="FF0000"/>
                </a:solidFill>
              </a:rPr>
              <a:t>根本原因分析</a:t>
            </a:r>
            <a:r>
              <a:rPr lang="zh-CN" altLang="en-US" sz="1400" dirty="0" smtClean="0"/>
              <a:t>。</a:t>
            </a:r>
            <a:endParaRPr lang="en-US" altLang="zh-CN" sz="1400" dirty="0" smtClean="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流程图</a:t>
            </a:r>
            <a:endParaRPr lang="en-US" dirty="0"/>
          </a:p>
        </p:txBody>
      </p:sp>
      <p:sp>
        <p:nvSpPr>
          <p:cNvPr id="1026" name="AutoShape 2" descr="“石川图”的图片搜索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石川图”的图片搜索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4343400" y="1676400"/>
            <a:ext cx="4648200" cy="1600438"/>
          </a:xfrm>
          <a:prstGeom prst="rect">
            <a:avLst/>
          </a:prstGeom>
          <a:noFill/>
        </p:spPr>
        <p:txBody>
          <a:bodyPr wrap="square" rtlCol="0">
            <a:spAutoFit/>
          </a:bodyPr>
          <a:lstStyle/>
          <a:p>
            <a:pPr>
              <a:buFont typeface="Wingdings" pitchFamily="2" charset="2"/>
              <a:buChar char="Ø"/>
            </a:pPr>
            <a:r>
              <a:rPr lang="zh-CN" altLang="en-US" sz="1400" dirty="0" smtClean="0"/>
              <a:t>也称为过程图。</a:t>
            </a:r>
            <a:endParaRPr lang="en-US" altLang="zh-CN" sz="1400" dirty="0" smtClean="0"/>
          </a:p>
          <a:p>
            <a:pPr>
              <a:buFont typeface="Wingdings" pitchFamily="2" charset="2"/>
              <a:buChar char="Ø"/>
            </a:pPr>
            <a:endParaRPr lang="en-US" altLang="zh-CN" sz="1400" dirty="0" smtClean="0"/>
          </a:p>
          <a:p>
            <a:pPr>
              <a:buFont typeface="Wingdings" pitchFamily="2" charset="2"/>
              <a:buChar char="Ø"/>
            </a:pPr>
            <a:r>
              <a:rPr lang="zh-CN" altLang="en-US" sz="1400" dirty="0" smtClean="0"/>
              <a:t>显示一个或多个输入转化成一个或多个输出的过程中，所需的步骤顺序或可能分支。</a:t>
            </a:r>
            <a:endParaRPr lang="en-US" altLang="zh-CN" sz="1400" dirty="0" smtClean="0"/>
          </a:p>
          <a:p>
            <a:pPr>
              <a:buFont typeface="Wingdings" pitchFamily="2" charset="2"/>
              <a:buChar char="Ø"/>
            </a:pPr>
            <a:endParaRPr lang="en-US" altLang="zh-CN" sz="1400" dirty="0" smtClean="0"/>
          </a:p>
          <a:p>
            <a:pPr>
              <a:buFont typeface="Wingdings" pitchFamily="2" charset="2"/>
              <a:buChar char="Ø"/>
            </a:pPr>
            <a:r>
              <a:rPr lang="zh-CN" altLang="en-US" sz="1400" dirty="0" smtClean="0"/>
              <a:t>显示活动、决策图、分支循环、并行路径和整体处理顺序。</a:t>
            </a:r>
            <a:endParaRPr lang="en-US" altLang="zh-CN" sz="1400" dirty="0" smtClean="0"/>
          </a:p>
        </p:txBody>
      </p:sp>
      <p:pic>
        <p:nvPicPr>
          <p:cNvPr id="142338" name="Picture 2"/>
          <p:cNvPicPr>
            <a:picLocks noChangeAspect="1" noChangeArrowheads="1"/>
          </p:cNvPicPr>
          <p:nvPr/>
        </p:nvPicPr>
        <p:blipFill>
          <a:blip r:embed="rId2" cstate="print"/>
          <a:srcRect/>
          <a:stretch>
            <a:fillRect/>
          </a:stretch>
        </p:blipFill>
        <p:spPr bwMode="auto">
          <a:xfrm>
            <a:off x="304800" y="1447800"/>
            <a:ext cx="2971800" cy="3200400"/>
          </a:xfrm>
          <a:prstGeom prst="rect">
            <a:avLst/>
          </a:prstGeom>
          <a:noFill/>
          <a:ln w="9525">
            <a:noFill/>
            <a:miter lim="800000"/>
            <a:headEnd/>
            <a:tailEnd/>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检查表</a:t>
            </a:r>
            <a:endParaRPr lang="en-US" dirty="0"/>
          </a:p>
        </p:txBody>
      </p:sp>
      <p:sp>
        <p:nvSpPr>
          <p:cNvPr id="1026" name="AutoShape 2" descr="“石川图”的图片搜索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石川图”的图片搜索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609600" y="1676400"/>
            <a:ext cx="8382000" cy="1169551"/>
          </a:xfrm>
          <a:prstGeom prst="rect">
            <a:avLst/>
          </a:prstGeom>
          <a:noFill/>
        </p:spPr>
        <p:txBody>
          <a:bodyPr wrap="square" rtlCol="0">
            <a:spAutoFit/>
          </a:bodyPr>
          <a:lstStyle/>
          <a:p>
            <a:pPr>
              <a:buFont typeface="Wingdings" pitchFamily="2" charset="2"/>
              <a:buChar char="Ø"/>
            </a:pPr>
            <a:r>
              <a:rPr lang="zh-CN" altLang="en-US" sz="1400" dirty="0" smtClean="0"/>
              <a:t>也称计划表，用来收集数据的查对清单。</a:t>
            </a:r>
            <a:endParaRPr lang="en-US" altLang="zh-CN" sz="1400" dirty="0" smtClean="0"/>
          </a:p>
          <a:p>
            <a:pPr>
              <a:buFont typeface="Wingdings" pitchFamily="2" charset="2"/>
              <a:buChar char="Ø"/>
            </a:pPr>
            <a:endParaRPr lang="en-US" altLang="zh-CN" sz="1400" dirty="0" smtClean="0"/>
          </a:p>
          <a:p>
            <a:pPr>
              <a:buFont typeface="Wingdings" pitchFamily="2" charset="2"/>
              <a:buChar char="Ø"/>
            </a:pPr>
            <a:r>
              <a:rPr lang="zh-CN" altLang="en-US" sz="1400" dirty="0" smtClean="0"/>
              <a:t>合理排列各种事项，以便有效地收集关于潜在质量问题的有用数据。</a:t>
            </a:r>
            <a:endParaRPr lang="en-US" altLang="zh-CN" sz="1400" dirty="0" smtClean="0"/>
          </a:p>
          <a:p>
            <a:pPr>
              <a:buFont typeface="Wingdings" pitchFamily="2" charset="2"/>
              <a:buChar char="Ø"/>
            </a:pPr>
            <a:endParaRPr lang="en-US" altLang="zh-CN" sz="1400" dirty="0" smtClean="0"/>
          </a:p>
          <a:p>
            <a:pPr>
              <a:buFont typeface="Wingdings" pitchFamily="2" charset="2"/>
              <a:buChar char="Ø"/>
            </a:pPr>
            <a:r>
              <a:rPr lang="zh-CN" altLang="en-US" sz="1400" dirty="0" smtClean="0"/>
              <a:t>在开展检查以识别缺陷时，用核查表收集属性数据就特别方便。</a:t>
            </a:r>
            <a:endParaRPr lang="en-US" altLang="zh-CN" sz="1400" dirty="0" smtClean="0"/>
          </a:p>
        </p:txBody>
      </p:sp>
      <p:pic>
        <p:nvPicPr>
          <p:cNvPr id="143362" name="Picture 2"/>
          <p:cNvPicPr>
            <a:picLocks noChangeAspect="1" noChangeArrowheads="1"/>
          </p:cNvPicPr>
          <p:nvPr/>
        </p:nvPicPr>
        <p:blipFill>
          <a:blip r:embed="rId2" cstate="print"/>
          <a:srcRect/>
          <a:stretch>
            <a:fillRect/>
          </a:stretch>
        </p:blipFill>
        <p:spPr bwMode="auto">
          <a:xfrm>
            <a:off x="762000" y="3124200"/>
            <a:ext cx="2819400" cy="3200400"/>
          </a:xfrm>
          <a:prstGeom prst="rect">
            <a:avLst/>
          </a:prstGeom>
          <a:noFill/>
          <a:ln w="9525">
            <a:noFill/>
            <a:miter lim="800000"/>
            <a:headEnd/>
            <a:tailEnd/>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直方图</a:t>
            </a:r>
            <a:endParaRPr lang="en-US" dirty="0"/>
          </a:p>
        </p:txBody>
      </p:sp>
      <p:sp>
        <p:nvSpPr>
          <p:cNvPr id="1026" name="AutoShape 2" descr="“石川图”的图片搜索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石川图”的图片搜索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609600" y="1676400"/>
            <a:ext cx="8382000" cy="954107"/>
          </a:xfrm>
          <a:prstGeom prst="rect">
            <a:avLst/>
          </a:prstGeom>
          <a:noFill/>
        </p:spPr>
        <p:txBody>
          <a:bodyPr wrap="square" rtlCol="0">
            <a:spAutoFit/>
          </a:bodyPr>
          <a:lstStyle/>
          <a:p>
            <a:pPr>
              <a:buFont typeface="Wingdings" pitchFamily="2" charset="2"/>
              <a:buChar char="Ø"/>
            </a:pPr>
            <a:r>
              <a:rPr lang="zh-CN" altLang="en-US" sz="1400" dirty="0" smtClean="0"/>
              <a:t>垂直的条形图，显示特定的发生次数。</a:t>
            </a:r>
            <a:endParaRPr lang="en-US" altLang="zh-CN" sz="1400" dirty="0" smtClean="0"/>
          </a:p>
          <a:p>
            <a:pPr>
              <a:buFont typeface="Wingdings" pitchFamily="2" charset="2"/>
              <a:buChar char="Ø"/>
            </a:pPr>
            <a:r>
              <a:rPr lang="zh-CN" altLang="en-US" sz="1400" dirty="0" smtClean="0"/>
              <a:t>用于描述集中趋势、分散程度和统计分布形状。</a:t>
            </a:r>
            <a:endParaRPr lang="en-US" altLang="zh-CN" sz="1400" dirty="0" smtClean="0"/>
          </a:p>
          <a:p>
            <a:pPr>
              <a:buFont typeface="Wingdings" pitchFamily="2" charset="2"/>
              <a:buChar char="Ø"/>
            </a:pPr>
            <a:r>
              <a:rPr lang="zh-CN" altLang="en-US" sz="1400" dirty="0" smtClean="0"/>
              <a:t>柱形高度表示特征的发生次数。</a:t>
            </a:r>
            <a:endParaRPr lang="en-US" altLang="zh-CN" sz="1400" dirty="0" smtClean="0"/>
          </a:p>
          <a:p>
            <a:pPr>
              <a:buFont typeface="Wingdings" pitchFamily="2" charset="2"/>
              <a:buChar char="Ø"/>
            </a:pPr>
            <a:r>
              <a:rPr lang="zh-CN" altLang="en-US" sz="1400" dirty="0" smtClean="0"/>
              <a:t>直方图用数字和立柱的相对高度，</a:t>
            </a:r>
            <a:r>
              <a:rPr lang="zh-CN" altLang="en-US" sz="1400" dirty="0" smtClean="0">
                <a:solidFill>
                  <a:srgbClr val="FF0000"/>
                </a:solidFill>
              </a:rPr>
              <a:t>直观地表示引发问题的最普遍的原因</a:t>
            </a:r>
            <a:r>
              <a:rPr lang="zh-CN" altLang="en-US" sz="1400" dirty="0" smtClean="0"/>
              <a:t>。</a:t>
            </a:r>
            <a:endParaRPr lang="en-US" altLang="zh-CN" sz="1400" dirty="0" smtClean="0"/>
          </a:p>
        </p:txBody>
      </p:sp>
      <p:pic>
        <p:nvPicPr>
          <p:cNvPr id="144390" name="Picture 6"/>
          <p:cNvPicPr>
            <a:picLocks noChangeAspect="1" noChangeArrowheads="1"/>
          </p:cNvPicPr>
          <p:nvPr/>
        </p:nvPicPr>
        <p:blipFill>
          <a:blip r:embed="rId2" cstate="print"/>
          <a:srcRect/>
          <a:stretch>
            <a:fillRect/>
          </a:stretch>
        </p:blipFill>
        <p:spPr bwMode="auto">
          <a:xfrm>
            <a:off x="762000" y="2971800"/>
            <a:ext cx="6657975" cy="2771775"/>
          </a:xfrm>
          <a:prstGeom prst="rect">
            <a:avLst/>
          </a:prstGeom>
          <a:noFill/>
          <a:ln w="9525">
            <a:noFill/>
            <a:miter lim="800000"/>
            <a:headEnd/>
            <a:tailEnd/>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帕累托图</a:t>
            </a:r>
            <a:endParaRPr lang="en-US" dirty="0"/>
          </a:p>
        </p:txBody>
      </p:sp>
      <p:sp>
        <p:nvSpPr>
          <p:cNvPr id="1026" name="AutoShape 2" descr="“石川图”的图片搜索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石川图”的图片搜索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609600" y="1676400"/>
            <a:ext cx="8382000" cy="1600438"/>
          </a:xfrm>
          <a:prstGeom prst="rect">
            <a:avLst/>
          </a:prstGeom>
          <a:noFill/>
        </p:spPr>
        <p:txBody>
          <a:bodyPr wrap="square" rtlCol="0">
            <a:spAutoFit/>
          </a:bodyPr>
          <a:lstStyle/>
          <a:p>
            <a:pPr>
              <a:buFont typeface="Wingdings" pitchFamily="2" charset="2"/>
              <a:buChar char="Ø"/>
            </a:pPr>
            <a:r>
              <a:rPr lang="zh-CN" altLang="en-US" sz="1400" dirty="0" smtClean="0"/>
              <a:t>按照发生频率排序的特殊直方图，显示每种已识别原因分别导致了多少缺陷；</a:t>
            </a:r>
            <a:endParaRPr lang="en-US" altLang="zh-CN" sz="1400" dirty="0" smtClean="0"/>
          </a:p>
          <a:p>
            <a:pPr>
              <a:buFont typeface="Wingdings" pitchFamily="2" charset="2"/>
              <a:buChar char="Ø"/>
            </a:pPr>
            <a:r>
              <a:rPr lang="zh-CN" altLang="en-US" sz="1400" dirty="0" smtClean="0"/>
              <a:t>排序的目的是为了</a:t>
            </a:r>
            <a:r>
              <a:rPr lang="zh-CN" altLang="en-US" sz="1400" dirty="0" smtClean="0">
                <a:solidFill>
                  <a:srgbClr val="FF0000"/>
                </a:solidFill>
              </a:rPr>
              <a:t>有重点的</a:t>
            </a:r>
            <a:r>
              <a:rPr lang="zh-CN" altLang="en-US" sz="1400" dirty="0" smtClean="0"/>
              <a:t>采取纠正措施；</a:t>
            </a:r>
            <a:endParaRPr lang="en-US" altLang="zh-CN" sz="1400" dirty="0" smtClean="0"/>
          </a:p>
          <a:p>
            <a:pPr>
              <a:buFont typeface="Wingdings" pitchFamily="2" charset="2"/>
              <a:buChar char="Ø"/>
            </a:pPr>
            <a:r>
              <a:rPr lang="zh-CN" altLang="en-US" sz="1400" dirty="0" smtClean="0"/>
              <a:t>项目团队首先要处理那些导致最多缺陷的原因；</a:t>
            </a:r>
            <a:endParaRPr lang="en-US" altLang="zh-CN" sz="1400" dirty="0" smtClean="0"/>
          </a:p>
          <a:p>
            <a:pPr>
              <a:buFont typeface="Wingdings" pitchFamily="2" charset="2"/>
              <a:buChar char="Ø"/>
            </a:pPr>
            <a:r>
              <a:rPr lang="zh-CN" altLang="en-US" sz="1400" dirty="0" smtClean="0"/>
              <a:t>可以节约时间和金钱；</a:t>
            </a:r>
            <a:endParaRPr lang="en-US" altLang="zh-CN" sz="1400" dirty="0" smtClean="0"/>
          </a:p>
          <a:p>
            <a:pPr>
              <a:buFont typeface="Wingdings" pitchFamily="2" charset="2"/>
              <a:buChar char="Ø"/>
            </a:pPr>
            <a:r>
              <a:rPr lang="zh-CN" altLang="en-US" sz="1400" dirty="0" smtClean="0"/>
              <a:t>帕累托法则：</a:t>
            </a:r>
            <a:endParaRPr lang="en-US" altLang="zh-CN" sz="1400" dirty="0" smtClean="0"/>
          </a:p>
          <a:p>
            <a:pPr lvl="1">
              <a:buFont typeface="Wingdings" pitchFamily="2" charset="2"/>
              <a:buChar char="Ø"/>
            </a:pPr>
            <a:r>
              <a:rPr lang="zh-CN" altLang="en-US" sz="1400" dirty="0" smtClean="0"/>
              <a:t>少数重要原因通常造成大多数的问题或缺陷；</a:t>
            </a:r>
            <a:endParaRPr lang="en-US" altLang="zh-CN" sz="1400" dirty="0" smtClean="0"/>
          </a:p>
          <a:p>
            <a:pPr lvl="1">
              <a:buFont typeface="Wingdings" pitchFamily="2" charset="2"/>
              <a:buChar char="Ø"/>
            </a:pPr>
            <a:r>
              <a:rPr lang="en-US" altLang="zh-CN" sz="1400" dirty="0" smtClean="0">
                <a:solidFill>
                  <a:srgbClr val="FF0000"/>
                </a:solidFill>
              </a:rPr>
              <a:t>80/20</a:t>
            </a:r>
            <a:r>
              <a:rPr lang="zh-CN" altLang="en-US" sz="1400" dirty="0" smtClean="0">
                <a:solidFill>
                  <a:srgbClr val="FF0000"/>
                </a:solidFill>
              </a:rPr>
              <a:t>原则</a:t>
            </a:r>
            <a:r>
              <a:rPr lang="zh-CN" altLang="en-US" sz="1400" dirty="0" smtClean="0"/>
              <a:t>， 即</a:t>
            </a:r>
            <a:r>
              <a:rPr lang="en-US" altLang="zh-CN" sz="1400" dirty="0" smtClean="0"/>
              <a:t>80%</a:t>
            </a:r>
            <a:r>
              <a:rPr lang="zh-CN" altLang="en-US" sz="1400" dirty="0" smtClean="0"/>
              <a:t>的问题由</a:t>
            </a:r>
            <a:r>
              <a:rPr lang="en-US" altLang="zh-CN" sz="1400" dirty="0" smtClean="0"/>
              <a:t>20%</a:t>
            </a:r>
            <a:r>
              <a:rPr lang="zh-CN" altLang="en-US" sz="1400" dirty="0" smtClean="0"/>
              <a:t>的原因导致的。</a:t>
            </a:r>
            <a:endParaRPr lang="en-US" altLang="zh-CN" sz="1400" dirty="0" smtClean="0"/>
          </a:p>
        </p:txBody>
      </p:sp>
      <p:graphicFrame>
        <p:nvGraphicFramePr>
          <p:cNvPr id="12" name="Chart 11"/>
          <p:cNvGraphicFramePr/>
          <p:nvPr/>
        </p:nvGraphicFramePr>
        <p:xfrm>
          <a:off x="762000" y="3276600"/>
          <a:ext cx="6762750" cy="3581400"/>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5"/>
          <p:cNvSpPr txBox="1"/>
          <p:nvPr/>
        </p:nvSpPr>
        <p:spPr>
          <a:xfrm>
            <a:off x="1219200" y="3505200"/>
            <a:ext cx="5800725" cy="408051"/>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zh-CN" altLang="en-US" sz="2000" dirty="0"/>
              <a:t>帕累托图实例</a:t>
            </a:r>
            <a:r>
              <a:rPr lang="en-US" altLang="zh-CN" sz="2000" dirty="0"/>
              <a:t>-</a:t>
            </a:r>
            <a:r>
              <a:rPr lang="en-US" sz="2000" dirty="0"/>
              <a:t>PMP</a:t>
            </a:r>
            <a:r>
              <a:rPr lang="zh-CN" altLang="en-US" sz="2000" dirty="0"/>
              <a:t>模拟考试分析</a:t>
            </a:r>
            <a:endParaRPr lang="en-US" sz="2000" dirty="0"/>
          </a:p>
        </p:txBody>
      </p:sp>
      <p:cxnSp>
        <p:nvCxnSpPr>
          <p:cNvPr id="16" name="Straight Connector 15"/>
          <p:cNvCxnSpPr/>
          <p:nvPr/>
        </p:nvCxnSpPr>
        <p:spPr>
          <a:xfrm flipH="1">
            <a:off x="1322024" y="4417764"/>
            <a:ext cx="5541484" cy="22034"/>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2941504" y="3933022"/>
            <a:ext cx="11016" cy="2060154"/>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控制图</a:t>
            </a:r>
            <a:endParaRPr lang="en-US" dirty="0"/>
          </a:p>
        </p:txBody>
      </p:sp>
      <p:sp>
        <p:nvSpPr>
          <p:cNvPr id="1026" name="AutoShape 2" descr="“石川图”的图片搜索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石川图”的图片搜索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609600" y="1219201"/>
            <a:ext cx="8534400" cy="3108543"/>
          </a:xfrm>
          <a:prstGeom prst="rect">
            <a:avLst/>
          </a:prstGeom>
          <a:noFill/>
        </p:spPr>
        <p:txBody>
          <a:bodyPr wrap="square" rtlCol="0">
            <a:spAutoFit/>
          </a:bodyPr>
          <a:lstStyle/>
          <a:p>
            <a:pPr>
              <a:buFont typeface="Wingdings" pitchFamily="2" charset="2"/>
              <a:buChar char="Ø"/>
            </a:pPr>
            <a:r>
              <a:rPr lang="zh-CN" altLang="en-US" sz="1400" dirty="0" smtClean="0"/>
              <a:t>确定一个过程（生产过程或管理过程）是否稳定，是否具有可预测的绩效。</a:t>
            </a:r>
            <a:endParaRPr lang="en-US" altLang="zh-CN" sz="1400" dirty="0" smtClean="0"/>
          </a:p>
          <a:p>
            <a:pPr>
              <a:buFont typeface="Wingdings" pitchFamily="2" charset="2"/>
              <a:buChar char="Ø"/>
            </a:pPr>
            <a:r>
              <a:rPr lang="zh-CN" altLang="en-US" sz="1400" dirty="0" smtClean="0"/>
              <a:t>根据协议要求而制定的规格上线和下限，反映了可允许的最大值和最小值，超出规格界限就可能受处罚。</a:t>
            </a:r>
            <a:endParaRPr lang="en-US" altLang="zh-CN" sz="1400" dirty="0" smtClean="0"/>
          </a:p>
          <a:p>
            <a:pPr>
              <a:buFont typeface="Wingdings" pitchFamily="2" charset="2"/>
              <a:buChar char="Ø"/>
            </a:pPr>
            <a:r>
              <a:rPr lang="zh-CN" altLang="en-US" sz="1400" dirty="0" smtClean="0"/>
              <a:t>控制上下限根据标准的统计原则，通过标准的统计计算确定，代表一个稳定的过程的自然波动范围。</a:t>
            </a:r>
            <a:endParaRPr lang="en-US" altLang="zh-CN" sz="1400" dirty="0" smtClean="0"/>
          </a:p>
          <a:p>
            <a:pPr>
              <a:buFont typeface="Wingdings" pitchFamily="2" charset="2"/>
              <a:buChar char="Ø"/>
            </a:pPr>
            <a:r>
              <a:rPr lang="zh-CN" altLang="en-US" sz="1400" dirty="0" smtClean="0"/>
              <a:t>项目经理和干系人可基于计算出的控制界限，发现需采取纠正措施的检查点，以便预防非自然的绩效。</a:t>
            </a:r>
            <a:endParaRPr lang="en-US" altLang="zh-CN" sz="1400" dirty="0" smtClean="0"/>
          </a:p>
          <a:p>
            <a:pPr>
              <a:buFont typeface="Wingdings" pitchFamily="2" charset="2"/>
              <a:buChar char="Ø"/>
            </a:pPr>
            <a:r>
              <a:rPr lang="zh-CN" altLang="en-US" sz="1400" dirty="0" smtClean="0"/>
              <a:t>纠正措施旨在维持一个有效过程的自然稳定性。</a:t>
            </a:r>
            <a:endParaRPr lang="en-US" altLang="zh-CN" sz="1400" dirty="0" smtClean="0"/>
          </a:p>
          <a:p>
            <a:pPr>
              <a:buFont typeface="Wingdings" pitchFamily="2" charset="2"/>
              <a:buChar char="Ø"/>
            </a:pPr>
            <a:r>
              <a:rPr lang="zh-CN" altLang="en-US" sz="1400" dirty="0" smtClean="0"/>
              <a:t>对于重复性过程，控制界限通常设定在离过程均值 </a:t>
            </a:r>
            <a:r>
              <a:rPr lang="en-US" altLang="zh-CN" sz="1400" dirty="0" smtClean="0"/>
              <a:t>+/- 3</a:t>
            </a:r>
            <a:r>
              <a:rPr lang="zh-CN" altLang="en-US" sz="1400" dirty="0" smtClean="0"/>
              <a:t>西格玛 的位置。</a:t>
            </a:r>
            <a:endParaRPr lang="en-US" altLang="zh-CN" sz="1400" dirty="0" smtClean="0"/>
          </a:p>
          <a:p>
            <a:pPr>
              <a:buFont typeface="Wingdings" pitchFamily="2" charset="2"/>
              <a:buChar char="Ø"/>
            </a:pPr>
            <a:endParaRPr lang="en-US" altLang="zh-CN" sz="1400" dirty="0" smtClean="0"/>
          </a:p>
          <a:p>
            <a:pPr>
              <a:buFont typeface="Wingdings" pitchFamily="2" charset="2"/>
              <a:buChar char="Ø"/>
            </a:pPr>
            <a:r>
              <a:rPr lang="zh-CN" altLang="en-US" sz="1400" dirty="0" smtClean="0"/>
              <a:t>过程失控：</a:t>
            </a:r>
            <a:endParaRPr lang="en-US" altLang="zh-CN" sz="1400" dirty="0" smtClean="0"/>
          </a:p>
          <a:p>
            <a:pPr lvl="1">
              <a:buFont typeface="Wingdings" pitchFamily="2" charset="2"/>
              <a:buChar char="v"/>
            </a:pPr>
            <a:r>
              <a:rPr lang="zh-CN" altLang="en-US" sz="1400" dirty="0" smtClean="0"/>
              <a:t>一个数据点超出了控制界限；</a:t>
            </a:r>
            <a:endParaRPr lang="en-US" altLang="zh-CN" sz="1400" dirty="0" smtClean="0"/>
          </a:p>
          <a:p>
            <a:pPr lvl="1">
              <a:buFont typeface="Wingdings" pitchFamily="2" charset="2"/>
              <a:buChar char="v"/>
            </a:pPr>
            <a:r>
              <a:rPr lang="zh-CN" altLang="en-US" sz="1400" dirty="0" smtClean="0"/>
              <a:t>在控制界限内，参考</a:t>
            </a:r>
            <a:r>
              <a:rPr lang="en-US" altLang="zh-CN" sz="1400" dirty="0" smtClean="0"/>
              <a:t>7</a:t>
            </a:r>
            <a:r>
              <a:rPr lang="zh-CN" altLang="en-US" sz="1400" dirty="0" smtClean="0"/>
              <a:t>点规则</a:t>
            </a:r>
            <a:endParaRPr lang="en-US" altLang="zh-CN" sz="1400" dirty="0" smtClean="0"/>
          </a:p>
          <a:p>
            <a:pPr lvl="2">
              <a:buFont typeface="Wingdings" pitchFamily="2" charset="2"/>
              <a:buChar char="ü"/>
            </a:pPr>
            <a:r>
              <a:rPr lang="zh-CN" altLang="en-US" sz="1400" dirty="0" smtClean="0"/>
              <a:t>连续七个数据点落在均值上方</a:t>
            </a:r>
            <a:endParaRPr lang="en-US" altLang="zh-CN" sz="1400" dirty="0" smtClean="0"/>
          </a:p>
          <a:p>
            <a:pPr lvl="2">
              <a:buFont typeface="Wingdings" pitchFamily="2" charset="2"/>
              <a:buChar char="ü"/>
            </a:pPr>
            <a:r>
              <a:rPr lang="zh-CN" altLang="en-US" sz="1400" dirty="0" smtClean="0"/>
              <a:t>连续七个数据点落在均值下方</a:t>
            </a:r>
            <a:endParaRPr lang="en-US" altLang="zh-CN" sz="1400" dirty="0" smtClean="0"/>
          </a:p>
          <a:p>
            <a:endParaRPr lang="en-US" altLang="zh-CN" sz="1400" dirty="0" smtClean="0"/>
          </a:p>
          <a:p>
            <a:endParaRPr lang="en-US" altLang="zh-CN" sz="1400" dirty="0" smtClean="0"/>
          </a:p>
        </p:txBody>
      </p:sp>
      <p:cxnSp>
        <p:nvCxnSpPr>
          <p:cNvPr id="11" name="Straight Connector 10"/>
          <p:cNvCxnSpPr/>
          <p:nvPr/>
        </p:nvCxnSpPr>
        <p:spPr>
          <a:xfrm flipV="1">
            <a:off x="838200" y="4440715"/>
            <a:ext cx="5860055" cy="10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838200" y="5715000"/>
            <a:ext cx="5860055" cy="10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862988" y="4653708"/>
            <a:ext cx="5860055" cy="1009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41872" y="5564436"/>
            <a:ext cx="5860055" cy="1009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838200" y="5126516"/>
            <a:ext cx="5860055" cy="10099"/>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81800" y="4267200"/>
            <a:ext cx="1600200" cy="246221"/>
          </a:xfrm>
          <a:prstGeom prst="rect">
            <a:avLst/>
          </a:prstGeom>
          <a:noFill/>
        </p:spPr>
        <p:txBody>
          <a:bodyPr wrap="square" rtlCol="0">
            <a:spAutoFit/>
          </a:bodyPr>
          <a:lstStyle/>
          <a:p>
            <a:r>
              <a:rPr lang="zh-CN" altLang="en-US" sz="1000" dirty="0" smtClean="0"/>
              <a:t>规格上限</a:t>
            </a:r>
            <a:endParaRPr lang="en-US" sz="1000" dirty="0"/>
          </a:p>
        </p:txBody>
      </p:sp>
      <p:sp>
        <p:nvSpPr>
          <p:cNvPr id="25" name="TextBox 24"/>
          <p:cNvSpPr txBox="1"/>
          <p:nvPr/>
        </p:nvSpPr>
        <p:spPr>
          <a:xfrm>
            <a:off x="6781800" y="4572000"/>
            <a:ext cx="1600200" cy="246221"/>
          </a:xfrm>
          <a:prstGeom prst="rect">
            <a:avLst/>
          </a:prstGeom>
          <a:noFill/>
        </p:spPr>
        <p:txBody>
          <a:bodyPr wrap="square" rtlCol="0">
            <a:spAutoFit/>
          </a:bodyPr>
          <a:lstStyle/>
          <a:p>
            <a:r>
              <a:rPr lang="zh-CN" altLang="en-US" sz="1000" dirty="0" smtClean="0"/>
              <a:t>控制上限（</a:t>
            </a:r>
            <a:r>
              <a:rPr lang="en-US" altLang="zh-CN" sz="1000" dirty="0" smtClean="0"/>
              <a:t>UCL</a:t>
            </a:r>
            <a:r>
              <a:rPr lang="zh-CN" altLang="en-US" sz="1000" dirty="0" smtClean="0"/>
              <a:t>）</a:t>
            </a:r>
            <a:endParaRPr lang="en-US" sz="1000" dirty="0"/>
          </a:p>
        </p:txBody>
      </p:sp>
      <p:sp>
        <p:nvSpPr>
          <p:cNvPr id="26" name="TextBox 25"/>
          <p:cNvSpPr txBox="1"/>
          <p:nvPr/>
        </p:nvSpPr>
        <p:spPr>
          <a:xfrm>
            <a:off x="6781800" y="5029200"/>
            <a:ext cx="1600200" cy="246221"/>
          </a:xfrm>
          <a:prstGeom prst="rect">
            <a:avLst/>
          </a:prstGeom>
          <a:noFill/>
        </p:spPr>
        <p:txBody>
          <a:bodyPr wrap="square" rtlCol="0">
            <a:spAutoFit/>
          </a:bodyPr>
          <a:lstStyle/>
          <a:p>
            <a:r>
              <a:rPr lang="zh-CN" altLang="en-US" sz="1000" dirty="0" smtClean="0"/>
              <a:t>均值</a:t>
            </a:r>
            <a:endParaRPr lang="en-US" sz="1000" dirty="0"/>
          </a:p>
        </p:txBody>
      </p:sp>
      <p:sp>
        <p:nvSpPr>
          <p:cNvPr id="27" name="TextBox 26"/>
          <p:cNvSpPr txBox="1"/>
          <p:nvPr/>
        </p:nvSpPr>
        <p:spPr>
          <a:xfrm>
            <a:off x="6781800" y="5410200"/>
            <a:ext cx="1600200" cy="246221"/>
          </a:xfrm>
          <a:prstGeom prst="rect">
            <a:avLst/>
          </a:prstGeom>
          <a:noFill/>
        </p:spPr>
        <p:txBody>
          <a:bodyPr wrap="square" rtlCol="0">
            <a:spAutoFit/>
          </a:bodyPr>
          <a:lstStyle/>
          <a:p>
            <a:r>
              <a:rPr lang="zh-CN" altLang="en-US" sz="1000" dirty="0" smtClean="0"/>
              <a:t>控制下限</a:t>
            </a:r>
            <a:r>
              <a:rPr lang="en-US" altLang="zh-CN" sz="1000" dirty="0" smtClean="0"/>
              <a:t>(LCL)</a:t>
            </a:r>
            <a:endParaRPr lang="en-US" sz="1000" dirty="0"/>
          </a:p>
        </p:txBody>
      </p:sp>
      <p:sp>
        <p:nvSpPr>
          <p:cNvPr id="28" name="TextBox 27"/>
          <p:cNvSpPr txBox="1"/>
          <p:nvPr/>
        </p:nvSpPr>
        <p:spPr>
          <a:xfrm>
            <a:off x="6781800" y="5621179"/>
            <a:ext cx="1600200" cy="246221"/>
          </a:xfrm>
          <a:prstGeom prst="rect">
            <a:avLst/>
          </a:prstGeom>
          <a:noFill/>
        </p:spPr>
        <p:txBody>
          <a:bodyPr wrap="square" rtlCol="0">
            <a:spAutoFit/>
          </a:bodyPr>
          <a:lstStyle/>
          <a:p>
            <a:r>
              <a:rPr lang="zh-CN" altLang="en-US" sz="1000" dirty="0" smtClean="0"/>
              <a:t>规格下限</a:t>
            </a:r>
            <a:endParaRPr lang="en-US" sz="1000" dirty="0"/>
          </a:p>
        </p:txBody>
      </p:sp>
      <p:sp>
        <p:nvSpPr>
          <p:cNvPr id="29" name="Flowchart: Connector 28"/>
          <p:cNvSpPr/>
          <p:nvPr/>
        </p:nvSpPr>
        <p:spPr>
          <a:xfrm>
            <a:off x="5562600" y="4495800"/>
            <a:ext cx="76200" cy="762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Flowchart: Connector 29"/>
          <p:cNvSpPr/>
          <p:nvPr/>
        </p:nvSpPr>
        <p:spPr>
          <a:xfrm>
            <a:off x="4724400" y="4953000"/>
            <a:ext cx="76200" cy="762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Flowchart: Connector 30"/>
          <p:cNvSpPr/>
          <p:nvPr/>
        </p:nvSpPr>
        <p:spPr>
          <a:xfrm>
            <a:off x="4572000" y="4953000"/>
            <a:ext cx="76200" cy="762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Flowchart: Connector 31"/>
          <p:cNvSpPr/>
          <p:nvPr/>
        </p:nvSpPr>
        <p:spPr>
          <a:xfrm>
            <a:off x="4419600" y="4953000"/>
            <a:ext cx="76200" cy="762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Flowchart: Connector 32"/>
          <p:cNvSpPr/>
          <p:nvPr/>
        </p:nvSpPr>
        <p:spPr>
          <a:xfrm>
            <a:off x="4267200" y="4876800"/>
            <a:ext cx="76200" cy="762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Flowchart: Connector 33"/>
          <p:cNvSpPr/>
          <p:nvPr/>
        </p:nvSpPr>
        <p:spPr>
          <a:xfrm>
            <a:off x="4114800" y="4876800"/>
            <a:ext cx="76200" cy="762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Flowchart: Connector 34"/>
          <p:cNvSpPr/>
          <p:nvPr/>
        </p:nvSpPr>
        <p:spPr>
          <a:xfrm>
            <a:off x="3962400" y="5029200"/>
            <a:ext cx="76200" cy="762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Flowchart: Connector 35"/>
          <p:cNvSpPr/>
          <p:nvPr/>
        </p:nvSpPr>
        <p:spPr>
          <a:xfrm>
            <a:off x="4876800" y="4876800"/>
            <a:ext cx="76200" cy="76200"/>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04800" y="533400"/>
            <a:ext cx="8410575" cy="5619750"/>
          </a:xfrm>
          <a:prstGeom prst="rect">
            <a:avLst/>
          </a:prstGeom>
          <a:noFill/>
          <a:ln w="9525">
            <a:noFill/>
            <a:miter lim="800000"/>
            <a:headEnd/>
            <a:tailEnd/>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81000" y="609600"/>
            <a:ext cx="8172450" cy="56959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zh-CN" altLang="en-US" dirty="0" smtClean="0"/>
              <a:t>迭代和增量型生命周期</a:t>
            </a:r>
            <a:endParaRPr lang="en-US" dirty="0"/>
          </a:p>
        </p:txBody>
      </p:sp>
      <p:sp>
        <p:nvSpPr>
          <p:cNvPr id="4" name="TextBox 3"/>
          <p:cNvSpPr txBox="1"/>
          <p:nvPr/>
        </p:nvSpPr>
        <p:spPr>
          <a:xfrm>
            <a:off x="838200" y="990600"/>
            <a:ext cx="8001000" cy="3416320"/>
          </a:xfrm>
          <a:prstGeom prst="rect">
            <a:avLst/>
          </a:prstGeom>
          <a:noFill/>
        </p:spPr>
        <p:txBody>
          <a:bodyPr wrap="square" rtlCol="0">
            <a:spAutoFit/>
          </a:bodyPr>
          <a:lstStyle/>
          <a:p>
            <a:pPr>
              <a:buFont typeface="Wingdings" panose="05000000000000000000" pitchFamily="2" charset="2"/>
              <a:buChar char="Ø"/>
            </a:pPr>
            <a:r>
              <a:rPr lang="en-US" altLang="zh-CN" dirty="0" err="1" smtClean="0"/>
              <a:t>Interative</a:t>
            </a:r>
            <a:r>
              <a:rPr lang="en-US" altLang="zh-CN" dirty="0" smtClean="0"/>
              <a:t> and Incremental Lift Circles</a:t>
            </a:r>
          </a:p>
          <a:p>
            <a:pPr>
              <a:buFont typeface="Wingdings" panose="05000000000000000000" pitchFamily="2" charset="2"/>
              <a:buChar char="Ø"/>
            </a:pPr>
            <a:r>
              <a:rPr lang="zh-CN" altLang="en-US" dirty="0" smtClean="0"/>
              <a:t>随着项目团队对产品的理解程度逐渐提高，项目阶段有目的地重复一个或多个项目活动。</a:t>
            </a:r>
            <a:endParaRPr lang="en-US" altLang="zh-CN" dirty="0" smtClean="0"/>
          </a:p>
          <a:p>
            <a:pPr>
              <a:buFont typeface="Wingdings" panose="05000000000000000000" pitchFamily="2" charset="2"/>
              <a:buChar char="Ø"/>
            </a:pPr>
            <a:endParaRPr lang="en-US" altLang="zh-CN" dirty="0" smtClean="0"/>
          </a:p>
          <a:p>
            <a:pPr>
              <a:buFont typeface="Wingdings" panose="05000000000000000000" pitchFamily="2" charset="2"/>
              <a:buChar char="Ø"/>
            </a:pPr>
            <a:r>
              <a:rPr lang="zh-CN" altLang="en-US" dirty="0" smtClean="0"/>
              <a:t>迭代是通过一系列</a:t>
            </a:r>
            <a:r>
              <a:rPr lang="zh-CN" altLang="en-US" dirty="0" smtClean="0">
                <a:solidFill>
                  <a:srgbClr val="FF0000"/>
                </a:solidFill>
              </a:rPr>
              <a:t>重复的循环</a:t>
            </a:r>
            <a:r>
              <a:rPr lang="zh-CN" altLang="en-US" dirty="0" smtClean="0"/>
              <a:t>活动来开发产品。</a:t>
            </a:r>
            <a:endParaRPr lang="en-US" altLang="zh-CN" dirty="0" smtClean="0"/>
          </a:p>
          <a:p>
            <a:pPr>
              <a:buFont typeface="Wingdings" panose="05000000000000000000" pitchFamily="2" charset="2"/>
              <a:buChar char="Ø"/>
            </a:pPr>
            <a:endParaRPr lang="en-US" altLang="zh-CN" dirty="0" smtClean="0"/>
          </a:p>
          <a:p>
            <a:pPr>
              <a:buFont typeface="Wingdings" panose="05000000000000000000" pitchFamily="2" charset="2"/>
              <a:buChar char="Ø"/>
            </a:pPr>
            <a:r>
              <a:rPr lang="zh-CN" altLang="en-US" dirty="0" smtClean="0"/>
              <a:t>增量是渐进地增加产品的功能。</a:t>
            </a:r>
            <a:endParaRPr lang="en-US" altLang="zh-CN" dirty="0" smtClean="0"/>
          </a:p>
          <a:p>
            <a:pPr>
              <a:buFont typeface="Wingdings" panose="05000000000000000000" pitchFamily="2" charset="2"/>
              <a:buChar char="Ø"/>
            </a:pPr>
            <a:endParaRPr lang="en-US" altLang="zh-CN" dirty="0" smtClean="0"/>
          </a:p>
          <a:p>
            <a:pPr>
              <a:buFont typeface="Wingdings" panose="05000000000000000000" pitchFamily="2" charset="2"/>
              <a:buChar char="Ø"/>
            </a:pPr>
            <a:r>
              <a:rPr lang="zh-CN" altLang="en-US" dirty="0" smtClean="0"/>
              <a:t>适应于：</a:t>
            </a:r>
            <a:endParaRPr lang="en-US" altLang="zh-CN" dirty="0" smtClean="0"/>
          </a:p>
          <a:p>
            <a:pPr lvl="1">
              <a:buFont typeface="Arial" panose="020B0604020202020204" pitchFamily="34" charset="0"/>
              <a:buChar char="•"/>
            </a:pPr>
            <a:r>
              <a:rPr lang="zh-CN" altLang="en-US" dirty="0" smtClean="0"/>
              <a:t>组织需要管理不断变化的目标和范围；</a:t>
            </a:r>
            <a:endParaRPr lang="en-US" altLang="zh-CN" dirty="0" smtClean="0"/>
          </a:p>
          <a:p>
            <a:pPr lvl="1">
              <a:buFont typeface="Arial" panose="020B0604020202020204" pitchFamily="34" charset="0"/>
              <a:buChar char="•"/>
            </a:pPr>
            <a:r>
              <a:rPr lang="zh-CN" altLang="en-US" dirty="0" smtClean="0"/>
              <a:t>组织需要降低项目的复杂性；</a:t>
            </a:r>
            <a:endParaRPr lang="en-US" altLang="zh-CN" dirty="0" smtClean="0"/>
          </a:p>
          <a:p>
            <a:pPr lvl="1">
              <a:buFont typeface="Arial" panose="020B0604020202020204" pitchFamily="34" charset="0"/>
              <a:buChar char="•"/>
            </a:pPr>
            <a:r>
              <a:rPr lang="zh-CN" altLang="en-US" dirty="0" smtClean="0"/>
              <a:t>产品的部分交付有利于一个或多个干系人。</a:t>
            </a:r>
            <a:endParaRPr lang="en-US" altLang="zh-CN" dirty="0" smtClean="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散点图</a:t>
            </a:r>
            <a:endParaRPr lang="en-US" dirty="0"/>
          </a:p>
        </p:txBody>
      </p:sp>
      <p:sp>
        <p:nvSpPr>
          <p:cNvPr id="1026" name="AutoShape 2" descr="“石川图”的图片搜索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石川图”的图片搜索结果"/>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609600" y="1524000"/>
            <a:ext cx="8534400" cy="1600438"/>
          </a:xfrm>
          <a:prstGeom prst="rect">
            <a:avLst/>
          </a:prstGeom>
          <a:noFill/>
        </p:spPr>
        <p:txBody>
          <a:bodyPr wrap="square" rtlCol="0">
            <a:spAutoFit/>
          </a:bodyPr>
          <a:lstStyle/>
          <a:p>
            <a:pPr>
              <a:buFont typeface="Wingdings" pitchFamily="2" charset="2"/>
              <a:buChar char="Ø"/>
            </a:pPr>
            <a:r>
              <a:rPr lang="zh-CN" altLang="en-US" sz="1400" dirty="0" smtClean="0"/>
              <a:t>也称相关图。</a:t>
            </a:r>
            <a:endParaRPr lang="en-US" altLang="zh-CN" sz="1400" dirty="0" smtClean="0"/>
          </a:p>
          <a:p>
            <a:pPr>
              <a:buFont typeface="Wingdings" pitchFamily="2" charset="2"/>
              <a:buChar char="Ø"/>
            </a:pPr>
            <a:r>
              <a:rPr lang="zh-CN" altLang="en-US" sz="1400" dirty="0" smtClean="0"/>
              <a:t>显示两个变量之间的关系，正相关，负相关或零相关。</a:t>
            </a:r>
            <a:endParaRPr lang="en-US" altLang="zh-CN" sz="1400" dirty="0" smtClean="0"/>
          </a:p>
          <a:p>
            <a:pPr>
              <a:buFont typeface="Wingdings" pitchFamily="2" charset="2"/>
              <a:buChar char="Ø"/>
            </a:pPr>
            <a:r>
              <a:rPr lang="zh-CN" altLang="en-US" sz="1400" dirty="0" smtClean="0"/>
              <a:t>通过散点图， 质量团队可以研究并</a:t>
            </a:r>
            <a:r>
              <a:rPr lang="zh-CN" altLang="en-US" sz="1400" dirty="0" smtClean="0">
                <a:solidFill>
                  <a:srgbClr val="FF0000"/>
                </a:solidFill>
              </a:rPr>
              <a:t>确定</a:t>
            </a:r>
            <a:r>
              <a:rPr lang="zh-CN" altLang="en-US" sz="1400" dirty="0" smtClean="0"/>
              <a:t>两个变量之间可能存在的</a:t>
            </a:r>
            <a:r>
              <a:rPr lang="zh-CN" altLang="en-US" sz="1400" dirty="0" smtClean="0">
                <a:solidFill>
                  <a:srgbClr val="FF0000"/>
                </a:solidFill>
              </a:rPr>
              <a:t>关系</a:t>
            </a:r>
            <a:r>
              <a:rPr lang="zh-CN" altLang="en-US" sz="1400" dirty="0" smtClean="0"/>
              <a:t>。</a:t>
            </a:r>
            <a:endParaRPr lang="en-US" altLang="zh-CN" sz="1400" dirty="0" smtClean="0"/>
          </a:p>
          <a:p>
            <a:pPr>
              <a:buFont typeface="Wingdings" pitchFamily="2" charset="2"/>
              <a:buChar char="Ø"/>
            </a:pPr>
            <a:r>
              <a:rPr lang="zh-CN" altLang="en-US" sz="1400" dirty="0" smtClean="0"/>
              <a:t>需要在散点图上标出因变量和自变量。</a:t>
            </a:r>
            <a:endParaRPr lang="en-US" altLang="zh-CN" sz="1400" dirty="0" smtClean="0"/>
          </a:p>
          <a:p>
            <a:pPr>
              <a:buFont typeface="Wingdings" pitchFamily="2" charset="2"/>
              <a:buChar char="Ø"/>
            </a:pPr>
            <a:r>
              <a:rPr lang="zh-CN" altLang="en-US" sz="1400" dirty="0" smtClean="0"/>
              <a:t>数据点越接近某斜线，两个变量之间的关系就越密切。</a:t>
            </a:r>
            <a:endParaRPr lang="en-US" altLang="zh-CN" sz="1400" dirty="0" smtClean="0"/>
          </a:p>
          <a:p>
            <a:endParaRPr lang="en-US" altLang="zh-CN" sz="1400" dirty="0" smtClean="0"/>
          </a:p>
          <a:p>
            <a:endParaRPr lang="en-US" altLang="zh-CN" sz="1400" dirty="0" smtClean="0"/>
          </a:p>
        </p:txBody>
      </p:sp>
      <p:pic>
        <p:nvPicPr>
          <p:cNvPr id="146434" name="Picture 2"/>
          <p:cNvPicPr>
            <a:picLocks noChangeAspect="1" noChangeArrowheads="1"/>
          </p:cNvPicPr>
          <p:nvPr/>
        </p:nvPicPr>
        <p:blipFill>
          <a:blip r:embed="rId2" cstate="print"/>
          <a:srcRect/>
          <a:stretch>
            <a:fillRect/>
          </a:stretch>
        </p:blipFill>
        <p:spPr bwMode="auto">
          <a:xfrm>
            <a:off x="762000" y="2895600"/>
            <a:ext cx="2628900" cy="1743075"/>
          </a:xfrm>
          <a:prstGeom prst="rect">
            <a:avLst/>
          </a:prstGeom>
          <a:noFill/>
          <a:ln w="9525">
            <a:noFill/>
            <a:miter lim="800000"/>
            <a:headEnd/>
            <a:tailEnd/>
          </a:ln>
        </p:spPr>
      </p:pic>
      <p:pic>
        <p:nvPicPr>
          <p:cNvPr id="146435" name="Picture 3"/>
          <p:cNvPicPr>
            <a:picLocks noChangeAspect="1" noChangeArrowheads="1"/>
          </p:cNvPicPr>
          <p:nvPr/>
        </p:nvPicPr>
        <p:blipFill>
          <a:blip r:embed="rId3" cstate="print"/>
          <a:srcRect/>
          <a:stretch>
            <a:fillRect/>
          </a:stretch>
        </p:blipFill>
        <p:spPr bwMode="auto">
          <a:xfrm>
            <a:off x="5181600" y="5105400"/>
            <a:ext cx="3305175" cy="1381125"/>
          </a:xfrm>
          <a:prstGeom prst="rect">
            <a:avLst/>
          </a:prstGeom>
          <a:noFill/>
          <a:ln w="9525">
            <a:noFill/>
            <a:miter lim="800000"/>
            <a:headEnd/>
            <a:tailEnd/>
          </a:ln>
        </p:spPr>
      </p:pic>
      <p:sp>
        <p:nvSpPr>
          <p:cNvPr id="37" name="TextBox 36"/>
          <p:cNvSpPr txBox="1"/>
          <p:nvPr/>
        </p:nvSpPr>
        <p:spPr>
          <a:xfrm>
            <a:off x="914400" y="4800600"/>
            <a:ext cx="2133600" cy="369332"/>
          </a:xfrm>
          <a:prstGeom prst="rect">
            <a:avLst/>
          </a:prstGeom>
          <a:noFill/>
        </p:spPr>
        <p:txBody>
          <a:bodyPr wrap="square" rtlCol="0">
            <a:spAutoFit/>
          </a:bodyPr>
          <a:lstStyle/>
          <a:p>
            <a:pPr algn="ctr"/>
            <a:r>
              <a:rPr lang="zh-CN" altLang="en-US" b="1" dirty="0" smtClean="0"/>
              <a:t>正相关</a:t>
            </a:r>
            <a:endParaRPr lang="en-US" b="1" dirty="0"/>
          </a:p>
        </p:txBody>
      </p:sp>
      <p:sp>
        <p:nvSpPr>
          <p:cNvPr id="38" name="TextBox 37"/>
          <p:cNvSpPr txBox="1"/>
          <p:nvPr/>
        </p:nvSpPr>
        <p:spPr>
          <a:xfrm>
            <a:off x="5638800" y="4572000"/>
            <a:ext cx="2133600" cy="369332"/>
          </a:xfrm>
          <a:prstGeom prst="rect">
            <a:avLst/>
          </a:prstGeom>
          <a:noFill/>
        </p:spPr>
        <p:txBody>
          <a:bodyPr wrap="square" rtlCol="0">
            <a:spAutoFit/>
          </a:bodyPr>
          <a:lstStyle/>
          <a:p>
            <a:pPr algn="ctr"/>
            <a:r>
              <a:rPr lang="zh-CN" altLang="en-US" b="1" dirty="0" smtClean="0"/>
              <a:t>曲线相关</a:t>
            </a:r>
            <a:endParaRPr lang="en-US" b="1"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649605"/>
          </a:xfrm>
        </p:spPr>
        <p:txBody>
          <a:bodyPr>
            <a:normAutofit fontScale="90000"/>
          </a:bodyPr>
          <a:lstStyle/>
          <a:p>
            <a:r>
              <a:rPr lang="en-US" altLang="zh-CN"/>
              <a:t>9.</a:t>
            </a:r>
            <a:r>
              <a:rPr lang="zh-CN" altLang="en-US"/>
              <a:t>项目人力资源管理</a:t>
            </a:r>
          </a:p>
        </p:txBody>
      </p:sp>
      <p:sp>
        <p:nvSpPr>
          <p:cNvPr id="3" name="内容占位符 2"/>
          <p:cNvSpPr>
            <a:spLocks noGrp="1"/>
          </p:cNvSpPr>
          <p:nvPr>
            <p:ph idx="1"/>
          </p:nvPr>
        </p:nvSpPr>
        <p:spPr>
          <a:xfrm>
            <a:off x="457200" y="1246505"/>
            <a:ext cx="8229600" cy="4879975"/>
          </a:xfrm>
        </p:spPr>
        <p:txBody>
          <a:bodyPr/>
          <a:lstStyle/>
          <a:p>
            <a:pPr>
              <a:buFont typeface="Wingdings" panose="05000000000000000000" charset="0"/>
              <a:buChar char="Ø"/>
            </a:pPr>
            <a:r>
              <a:rPr lang="zh-CN" altLang="en-US" sz="1800"/>
              <a:t>项目人力资源管理指组织、管理与领导项目团队。</a:t>
            </a:r>
          </a:p>
          <a:p>
            <a:pPr>
              <a:buFont typeface="Wingdings" panose="05000000000000000000" charset="0"/>
              <a:buChar char="Ø"/>
            </a:pPr>
            <a:r>
              <a:rPr lang="zh-CN" altLang="en-US" sz="1800"/>
              <a:t>尽管项目团队成员被分派了特定的角色和职责，但让他们全员参与项目规划和决策仍是有益的。</a:t>
            </a:r>
          </a:p>
          <a:p>
            <a:pPr marL="457200" lvl="1" indent="0">
              <a:buNone/>
            </a:pPr>
            <a:r>
              <a:rPr lang="en-US" altLang="zh-CN" sz="1575"/>
              <a:t>9.1	</a:t>
            </a:r>
            <a:r>
              <a:rPr lang="zh-CN" altLang="en-US" sz="1575"/>
              <a:t>规划人力资源管理</a:t>
            </a:r>
            <a:r>
              <a:rPr lang="en-US" altLang="zh-CN" sz="1575"/>
              <a:t>	</a:t>
            </a:r>
            <a:r>
              <a:rPr lang="zh-CN" altLang="en-US" sz="1575"/>
              <a:t>规划过程组</a:t>
            </a:r>
          </a:p>
          <a:p>
            <a:pPr marL="457200" lvl="1" indent="0">
              <a:buNone/>
            </a:pPr>
            <a:r>
              <a:rPr lang="en-US" altLang="zh-CN" sz="1575"/>
              <a:t>9.2	</a:t>
            </a:r>
            <a:r>
              <a:rPr lang="zh-CN" altLang="en-US" sz="1575"/>
              <a:t>组建项目团队</a:t>
            </a:r>
            <a:r>
              <a:rPr lang="en-US" altLang="zh-CN" sz="1575"/>
              <a:t>	</a:t>
            </a:r>
            <a:r>
              <a:rPr lang="zh-CN" altLang="en-US" sz="1575"/>
              <a:t>执行过程组</a:t>
            </a:r>
          </a:p>
          <a:p>
            <a:pPr marL="457200" lvl="1" indent="0">
              <a:buNone/>
            </a:pPr>
            <a:r>
              <a:rPr lang="en-US" altLang="zh-CN" sz="1575"/>
              <a:t>9.3	</a:t>
            </a:r>
            <a:r>
              <a:rPr lang="zh-CN" altLang="en-US" sz="1575"/>
              <a:t>建设项目团队</a:t>
            </a:r>
            <a:r>
              <a:rPr lang="en-US" altLang="zh-CN" sz="1575"/>
              <a:t>	</a:t>
            </a:r>
          </a:p>
          <a:p>
            <a:pPr marL="457200" lvl="1" indent="0">
              <a:buNone/>
            </a:pPr>
            <a:r>
              <a:rPr lang="en-US" altLang="zh-CN" sz="1575"/>
              <a:t>9.4	</a:t>
            </a:r>
            <a:r>
              <a:rPr lang="zh-CN" altLang="en-US" sz="1575"/>
              <a:t>管理项目团队</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52780" y="66040"/>
            <a:ext cx="7839075" cy="4667250"/>
          </a:xfrm>
          <a:prstGeom prst="rect">
            <a:avLst/>
          </a:prstGeom>
        </p:spPr>
      </p:pic>
      <p:sp>
        <p:nvSpPr>
          <p:cNvPr id="5" name="文本框 4"/>
          <p:cNvSpPr txBox="1"/>
          <p:nvPr/>
        </p:nvSpPr>
        <p:spPr>
          <a:xfrm>
            <a:off x="541655" y="5086985"/>
            <a:ext cx="8068945" cy="1584960"/>
          </a:xfrm>
          <a:prstGeom prst="rect">
            <a:avLst/>
          </a:prstGeom>
          <a:noFill/>
        </p:spPr>
        <p:txBody>
          <a:bodyPr wrap="square" rtlCol="0">
            <a:spAutoFit/>
          </a:bodyPr>
          <a:lstStyle/>
          <a:p>
            <a:pPr marL="285750" indent="-285750">
              <a:buFont typeface="Wingdings" panose="05000000000000000000" charset="0"/>
              <a:buChar char="Ø"/>
            </a:pPr>
            <a:r>
              <a:rPr lang="zh-CN" altLang="en-US" sz="1400"/>
              <a:t>是识别和记录项目角色、职责、所需技能以及报告关系，并编制人员配备管理计划的过程。</a:t>
            </a:r>
          </a:p>
          <a:p>
            <a:pPr marL="285750" indent="-285750">
              <a:buFont typeface="Wingdings" panose="05000000000000000000" charset="0"/>
              <a:buChar char="Ø"/>
            </a:pPr>
            <a:r>
              <a:rPr lang="zh-CN" altLang="en-US" sz="1400"/>
              <a:t>主要作用：建立项目角色与职责、项目组织图，以及包含人员招募和遣散时间表的人员配备管理计划。</a:t>
            </a:r>
          </a:p>
          <a:p>
            <a:pPr marL="285750" indent="-285750">
              <a:buFont typeface="Wingdings" panose="05000000000000000000" charset="0"/>
              <a:buChar char="Ø"/>
            </a:pPr>
            <a:r>
              <a:rPr lang="zh-CN" altLang="en-US" sz="1400"/>
              <a:t>需要考虑稀缺资源的可用性或对稀缺资源的竞争，并编制相应的计划，保证人力资源规划的有效性。</a:t>
            </a:r>
          </a:p>
          <a:p>
            <a:pPr marL="742950" lvl="1" indent="-285750">
              <a:buFont typeface="Arial" panose="020B0604020202020204" pitchFamily="34" charset="0"/>
              <a:buChar char="•"/>
            </a:pPr>
            <a:r>
              <a:rPr lang="zh-CN" altLang="en-US" sz="1400"/>
              <a:t>其他项目可能也在争夺具有相同能力或技能的资源。</a:t>
            </a:r>
          </a:p>
          <a:p>
            <a:pPr marL="742950" lvl="1" indent="-285750">
              <a:buFont typeface="Wingdings" panose="05000000000000000000" charset="0"/>
              <a:buChar char="ü"/>
            </a:pPr>
            <a:endParaRPr lang="zh-CN" altLang="en-US" sz="140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85" y="274955"/>
            <a:ext cx="8756015" cy="649605"/>
          </a:xfrm>
        </p:spPr>
        <p:txBody>
          <a:bodyPr>
            <a:normAutofit fontScale="90000"/>
          </a:bodyPr>
          <a:lstStyle/>
          <a:p>
            <a:r>
              <a:rPr lang="en-US" altLang="zh-CN"/>
              <a:t>9.1.2 </a:t>
            </a:r>
            <a:r>
              <a:rPr lang="zh-CN" altLang="en-US"/>
              <a:t>规划人力资源管理的工具与技术</a:t>
            </a:r>
          </a:p>
        </p:txBody>
      </p:sp>
      <p:sp>
        <p:nvSpPr>
          <p:cNvPr id="3" name="内容占位符 2"/>
          <p:cNvSpPr>
            <a:spLocks noGrp="1"/>
          </p:cNvSpPr>
          <p:nvPr>
            <p:ph idx="1"/>
          </p:nvPr>
        </p:nvSpPr>
        <p:spPr>
          <a:xfrm>
            <a:off x="70485" y="1147445"/>
            <a:ext cx="8229600" cy="5603875"/>
          </a:xfrm>
        </p:spPr>
        <p:txBody>
          <a:bodyPr/>
          <a:lstStyle/>
          <a:p>
            <a:pPr>
              <a:buFont typeface="Wingdings" panose="05000000000000000000" charset="0"/>
              <a:buChar char="Ø"/>
            </a:pPr>
            <a:r>
              <a:rPr lang="zh-CN" altLang="en-US" sz="1800"/>
              <a:t>组织图和职位描述</a:t>
            </a:r>
          </a:p>
          <a:p>
            <a:pPr lvl="1">
              <a:buFont typeface="Wingdings" panose="05000000000000000000" charset="0"/>
              <a:buChar char="n"/>
            </a:pPr>
            <a:r>
              <a:rPr lang="zh-CN" altLang="en-US" sz="1575"/>
              <a:t>确保每个工作包都有明确的责任人，确保全体团队成员都清楚地理解其角色和职责。</a:t>
            </a:r>
          </a:p>
          <a:p>
            <a:pPr lvl="2">
              <a:buFont typeface="Wingdings" panose="05000000000000000000" charset="0"/>
              <a:buChar char="ü"/>
            </a:pPr>
            <a:r>
              <a:rPr lang="zh-CN" altLang="en-US" sz="1350"/>
              <a:t>层级型：规定高层级角色</a:t>
            </a:r>
          </a:p>
          <a:p>
            <a:pPr lvl="2">
              <a:buFont typeface="Wingdings" panose="05000000000000000000" charset="0"/>
              <a:buChar char="ü"/>
            </a:pPr>
            <a:r>
              <a:rPr lang="zh-CN" altLang="en-US" sz="1350"/>
              <a:t>矩阵型</a:t>
            </a:r>
          </a:p>
          <a:p>
            <a:pPr lvl="2">
              <a:buFont typeface="Wingdings" panose="05000000000000000000" charset="0"/>
              <a:buChar char="ü"/>
            </a:pPr>
            <a:r>
              <a:rPr lang="zh-CN" altLang="en-US" sz="1350"/>
              <a:t>文本型：记录详细职责。</a:t>
            </a:r>
          </a:p>
          <a:p>
            <a:pPr lvl="1">
              <a:buFont typeface="Wingdings" panose="05000000000000000000" charset="0"/>
              <a:buChar char="p"/>
            </a:pPr>
            <a:r>
              <a:rPr lang="zh-CN" altLang="en-US" sz="1575"/>
              <a:t>层级型： 组织分解结构（</a:t>
            </a:r>
            <a:r>
              <a:rPr lang="en-US" altLang="zh-CN" sz="1575"/>
              <a:t>OBS</a:t>
            </a:r>
            <a:r>
              <a:rPr lang="zh-CN" altLang="en-US" sz="1575"/>
              <a:t>）</a:t>
            </a:r>
            <a:r>
              <a:rPr lang="en-US" altLang="zh-CN" sz="1575"/>
              <a:t>,</a:t>
            </a:r>
            <a:r>
              <a:rPr lang="zh-CN" altLang="en-US" sz="1575"/>
              <a:t>是按照组织内现有部门、单元或团队排列，并在每个部门下列出项目活动或工作包。</a:t>
            </a:r>
          </a:p>
          <a:p>
            <a:pPr lvl="1">
              <a:buFont typeface="Wingdings" panose="05000000000000000000" charset="0"/>
              <a:buChar char="p"/>
            </a:pPr>
            <a:r>
              <a:rPr lang="zh-CN" altLang="en-US" sz="1575"/>
              <a:t>矩阵型：责任分配矩阵，确保任何一项任务只有一个人负责，避免混乱。</a:t>
            </a:r>
          </a:p>
        </p:txBody>
      </p:sp>
      <p:pic>
        <p:nvPicPr>
          <p:cNvPr id="4" name="图片 3"/>
          <p:cNvPicPr>
            <a:picLocks noChangeAspect="1"/>
          </p:cNvPicPr>
          <p:nvPr/>
        </p:nvPicPr>
        <p:blipFill>
          <a:blip r:embed="rId2" cstate="print"/>
          <a:stretch>
            <a:fillRect/>
          </a:stretch>
        </p:blipFill>
        <p:spPr>
          <a:xfrm>
            <a:off x="488950" y="3425190"/>
            <a:ext cx="8336915" cy="3233420"/>
          </a:xfrm>
          <a:prstGeom prst="rect">
            <a:avLst/>
          </a:prstGeom>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14985" y="4963795"/>
            <a:ext cx="7976870" cy="1188720"/>
          </a:xfrm>
          <a:prstGeom prst="rect">
            <a:avLst/>
          </a:prstGeom>
          <a:noFill/>
        </p:spPr>
        <p:txBody>
          <a:bodyPr wrap="square" rtlCol="0">
            <a:spAutoFit/>
          </a:bodyPr>
          <a:lstStyle/>
          <a:p>
            <a:pPr marL="285750" indent="-285750">
              <a:buFont typeface="Wingdings" panose="05000000000000000000" charset="0"/>
              <a:buChar char="Ø"/>
            </a:pPr>
            <a:r>
              <a:rPr lang="zh-CN" altLang="en-US"/>
              <a:t>组建项目团队是确认人力资源的可用情况，并未开展项目活动而组建团队的过程。</a:t>
            </a:r>
          </a:p>
          <a:p>
            <a:pPr marL="285750" indent="-285750">
              <a:buFont typeface="Wingdings" panose="05000000000000000000" charset="0"/>
              <a:buChar char="Ø"/>
            </a:pPr>
            <a:r>
              <a:rPr lang="zh-CN" altLang="en-US"/>
              <a:t>主要作用：指导团队选择和职责分配，组建一个成功的团队。</a:t>
            </a:r>
          </a:p>
          <a:p>
            <a:pPr marL="285750" indent="-285750">
              <a:buFont typeface="Wingdings" panose="05000000000000000000" charset="0"/>
              <a:buChar char="Ø"/>
            </a:pPr>
            <a:r>
              <a:rPr lang="zh-CN" altLang="en-US"/>
              <a:t>项目管理团队对团队成员不一定拥有直接控制权。</a:t>
            </a:r>
          </a:p>
        </p:txBody>
      </p:sp>
      <p:pic>
        <p:nvPicPr>
          <p:cNvPr id="6" name="图片 5"/>
          <p:cNvPicPr>
            <a:picLocks noChangeAspect="1"/>
          </p:cNvPicPr>
          <p:nvPr/>
        </p:nvPicPr>
        <p:blipFill>
          <a:blip r:embed="rId2" cstate="print"/>
          <a:stretch>
            <a:fillRect/>
          </a:stretch>
        </p:blipFill>
        <p:spPr>
          <a:xfrm>
            <a:off x="514985" y="173355"/>
            <a:ext cx="7839075" cy="4667250"/>
          </a:xfrm>
          <a:prstGeom prst="rect">
            <a:avLst/>
          </a:prstGeom>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85" y="274955"/>
            <a:ext cx="8616315" cy="649605"/>
          </a:xfrm>
        </p:spPr>
        <p:txBody>
          <a:bodyPr>
            <a:normAutofit fontScale="90000"/>
          </a:bodyPr>
          <a:lstStyle/>
          <a:p>
            <a:r>
              <a:rPr lang="en-US" altLang="zh-CN"/>
              <a:t>9.2.2 </a:t>
            </a:r>
            <a:r>
              <a:rPr lang="zh-CN" altLang="en-US"/>
              <a:t>组建项目团队的工具与技术</a:t>
            </a:r>
          </a:p>
        </p:txBody>
      </p:sp>
      <p:sp>
        <p:nvSpPr>
          <p:cNvPr id="3" name="内容占位符 2"/>
          <p:cNvSpPr>
            <a:spLocks noGrp="1"/>
          </p:cNvSpPr>
          <p:nvPr>
            <p:ph idx="1"/>
          </p:nvPr>
        </p:nvSpPr>
        <p:spPr>
          <a:xfrm>
            <a:off x="70485" y="1147445"/>
            <a:ext cx="8229600" cy="5603875"/>
          </a:xfrm>
        </p:spPr>
        <p:txBody>
          <a:bodyPr/>
          <a:lstStyle/>
          <a:p>
            <a:pPr>
              <a:buFont typeface="+mj-lt"/>
              <a:buAutoNum type="arabicPeriod"/>
            </a:pPr>
            <a:r>
              <a:rPr lang="zh-CN" altLang="en-US" sz="1575" b="1"/>
              <a:t>预分派</a:t>
            </a:r>
            <a:r>
              <a:rPr lang="zh-CN" altLang="en-US" sz="1575"/>
              <a:t>：如果项目团队成员是事先选定的，他们就是被预分派的：</a:t>
            </a:r>
          </a:p>
          <a:p>
            <a:pPr lvl="1">
              <a:buFont typeface="Wingdings" panose="05000000000000000000" charset="0"/>
              <a:buChar char="ü"/>
            </a:pPr>
            <a:r>
              <a:rPr lang="zh-CN" altLang="en-US" sz="1375"/>
              <a:t>在竞标过程中承诺分派特定人员进行项目工作；</a:t>
            </a:r>
          </a:p>
          <a:p>
            <a:pPr lvl="1">
              <a:buFont typeface="Wingdings" panose="05000000000000000000" charset="0"/>
              <a:buChar char="ü"/>
            </a:pPr>
            <a:r>
              <a:rPr lang="zh-CN" altLang="en-US" sz="1375"/>
              <a:t>项目取决于特定人员的专有技能</a:t>
            </a:r>
          </a:p>
          <a:p>
            <a:pPr lvl="1">
              <a:buFont typeface="Wingdings" panose="05000000000000000000" charset="0"/>
              <a:buChar char="ü"/>
            </a:pPr>
            <a:r>
              <a:rPr lang="zh-CN" altLang="en-US" sz="1375"/>
              <a:t>项目章程中制定了某些人员的工作分派。</a:t>
            </a:r>
          </a:p>
          <a:p>
            <a:pPr lvl="0">
              <a:buFont typeface="+mj-lt"/>
              <a:buAutoNum type="arabicPeriod"/>
            </a:pPr>
            <a:r>
              <a:rPr lang="zh-CN" altLang="en-US" sz="1570" b="1"/>
              <a:t>谈判</a:t>
            </a:r>
          </a:p>
          <a:p>
            <a:pPr lvl="1">
              <a:buFont typeface="Wingdings" panose="05000000000000000000" charset="0"/>
              <a:buChar char="ü"/>
            </a:pPr>
            <a:r>
              <a:rPr lang="zh-CN" altLang="en-US" sz="1370"/>
              <a:t>在许多项目中，人员分派是通过谈判完成的。</a:t>
            </a:r>
          </a:p>
          <a:p>
            <a:pPr lvl="1">
              <a:buFont typeface="Wingdings" panose="05000000000000000000" charset="0"/>
              <a:buChar char="ü"/>
            </a:pPr>
            <a:r>
              <a:rPr lang="zh-CN" altLang="en-US" sz="1370"/>
              <a:t>项目管理团队与下列各方谈判：</a:t>
            </a:r>
          </a:p>
          <a:p>
            <a:pPr lvl="2">
              <a:buFont typeface="Arial" panose="020B0604020202020204" pitchFamily="34" charset="0"/>
              <a:buChar char="•"/>
            </a:pPr>
            <a:r>
              <a:rPr lang="zh-CN" altLang="en-US" sz="1170"/>
              <a:t>职能经理：具备适当能力的人员；</a:t>
            </a:r>
          </a:p>
          <a:p>
            <a:pPr lvl="2">
              <a:buFont typeface="Arial" panose="020B0604020202020204" pitchFamily="34" charset="0"/>
              <a:buChar char="•"/>
            </a:pPr>
            <a:r>
              <a:rPr lang="zh-CN" altLang="en-US" sz="1170"/>
              <a:t>执行组织中的其他项目管理团队，稀缺或特殊人力资源；</a:t>
            </a:r>
          </a:p>
          <a:p>
            <a:pPr lvl="2">
              <a:buFont typeface="Arial" panose="020B0604020202020204" pitchFamily="34" charset="0"/>
              <a:buChar char="•"/>
            </a:pPr>
            <a:r>
              <a:rPr lang="zh-CN" altLang="en-US" sz="1170"/>
              <a:t>买房：稀缺货特殊人力资源</a:t>
            </a:r>
          </a:p>
          <a:p>
            <a:pPr lvl="0">
              <a:buFont typeface="+mj-lt"/>
              <a:buAutoNum type="arabicPeriod"/>
            </a:pPr>
            <a:r>
              <a:rPr lang="zh-CN" altLang="en-US" sz="1560" b="1"/>
              <a:t>招募</a:t>
            </a:r>
          </a:p>
          <a:p>
            <a:pPr lvl="1">
              <a:buFont typeface="Wingdings" panose="05000000000000000000" charset="0"/>
              <a:buChar char="ü"/>
            </a:pPr>
            <a:r>
              <a:rPr lang="zh-CN" altLang="en-US" sz="1365"/>
              <a:t>如果执行组织不能提供为完成项目所需的人员，就需要从外部获得所需的服务。</a:t>
            </a:r>
          </a:p>
          <a:p>
            <a:pPr lvl="0">
              <a:buFont typeface="+mj-lt"/>
              <a:buAutoNum type="arabicPeriod"/>
            </a:pPr>
            <a:r>
              <a:rPr lang="zh-CN" altLang="en-US" sz="1560" b="1"/>
              <a:t>虚拟团队</a:t>
            </a:r>
            <a:r>
              <a:rPr lang="zh-CN" altLang="en-US" sz="1560"/>
              <a:t>：又叫松散矩阵，是具有共同目标，在完成角色任务的过程中很少或没有时间面对面工作的一群人。</a:t>
            </a:r>
          </a:p>
          <a:p>
            <a:pPr lvl="1">
              <a:buFont typeface="Wingdings" panose="05000000000000000000" charset="0"/>
              <a:buChar char="ü"/>
            </a:pPr>
            <a:r>
              <a:rPr lang="zh-CN" altLang="en-US" sz="1365"/>
              <a:t>缺点：可能产生误解，有孤立感，团队成员难以分享知识和经验，采用通信技术的成本，沟通规划更为重要。</a:t>
            </a:r>
          </a:p>
          <a:p>
            <a:pPr lvl="1">
              <a:buFont typeface="Wingdings" panose="05000000000000000000" charset="0"/>
              <a:buChar char="ü"/>
            </a:pPr>
            <a:r>
              <a:rPr lang="zh-CN" altLang="en-US" sz="1365"/>
              <a:t>优点：可以给团队增加技能，降低差旅成本</a:t>
            </a:r>
          </a:p>
          <a:p>
            <a:pPr lvl="0">
              <a:buFont typeface="+mj-lt"/>
              <a:buAutoNum type="arabicPeriod"/>
            </a:pPr>
            <a:r>
              <a:rPr lang="zh-CN" altLang="en-US" sz="1560" b="1"/>
              <a:t>多标准决策分析</a:t>
            </a:r>
          </a:p>
          <a:p>
            <a:pPr lvl="1">
              <a:buFont typeface="Wingdings" panose="05000000000000000000" charset="0"/>
              <a:buChar char="ü"/>
            </a:pPr>
            <a:r>
              <a:rPr lang="zh-CN" altLang="en-US" sz="1365"/>
              <a:t>制定出选择标准，对候选团队成员进行顶级或打分。</a:t>
            </a:r>
          </a:p>
          <a:p>
            <a:pPr lvl="1">
              <a:buFont typeface="Wingdings" panose="05000000000000000000" charset="0"/>
              <a:buChar char="ü"/>
            </a:pPr>
            <a:r>
              <a:rPr lang="zh-CN" altLang="en-US" sz="1365"/>
              <a:t>根据各种因素对团队的不同重要性，赋予选择标准不同的权重：可用性</a:t>
            </a:r>
            <a:r>
              <a:rPr lang="en-US" altLang="zh-CN" sz="1365"/>
              <a:t>/</a:t>
            </a:r>
            <a:r>
              <a:rPr lang="zh-CN" altLang="en-US" sz="1365"/>
              <a:t>成本</a:t>
            </a:r>
            <a:r>
              <a:rPr lang="en-US" altLang="zh-CN" sz="1365"/>
              <a:t>/</a:t>
            </a:r>
            <a:r>
              <a:rPr lang="zh-CN" altLang="en-US" sz="1365"/>
              <a:t>经验</a:t>
            </a:r>
            <a:r>
              <a:rPr lang="en-US" altLang="zh-CN" sz="1365"/>
              <a:t>/</a:t>
            </a:r>
            <a:r>
              <a:rPr lang="zh-CN" altLang="en-US" sz="1365"/>
              <a:t>能力</a:t>
            </a:r>
            <a:r>
              <a:rPr lang="en-US" altLang="zh-CN" sz="1365"/>
              <a:t>/</a:t>
            </a:r>
            <a:r>
              <a:rPr lang="zh-CN" altLang="en-US" sz="1365"/>
              <a:t>知识</a:t>
            </a:r>
            <a:r>
              <a:rPr lang="en-US" altLang="zh-CN" sz="1365"/>
              <a:t>/</a:t>
            </a:r>
            <a:r>
              <a:rPr lang="zh-CN" altLang="en-US" sz="1365"/>
              <a:t>技能</a:t>
            </a:r>
            <a:r>
              <a:rPr lang="en-US" altLang="zh-CN" sz="1365"/>
              <a:t>/</a:t>
            </a:r>
            <a:r>
              <a:rPr lang="zh-CN" altLang="en-US" sz="1365"/>
              <a:t>态度</a:t>
            </a:r>
            <a:r>
              <a:rPr lang="en-US" altLang="zh-CN" sz="1365"/>
              <a:t>/</a:t>
            </a:r>
            <a:r>
              <a:rPr lang="zh-CN" altLang="en-US" sz="1365"/>
              <a:t>国际因素  </a:t>
            </a:r>
            <a:r>
              <a:rPr lang="en-US" altLang="zh-CN" sz="1365"/>
              <a:t>,</a:t>
            </a:r>
            <a:r>
              <a:rPr lang="zh-CN" altLang="en-US" sz="1365"/>
              <a:t>优先态度，次选能力。</a:t>
            </a:r>
          </a:p>
          <a:p>
            <a:pPr lvl="1">
              <a:buFont typeface="Wingdings" panose="05000000000000000000" charset="0"/>
              <a:buChar char="ü"/>
            </a:pPr>
            <a:endParaRPr lang="zh-CN" altLang="en-US" sz="1365"/>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52780" y="33655"/>
            <a:ext cx="7839075" cy="4667250"/>
          </a:xfrm>
          <a:prstGeom prst="rect">
            <a:avLst/>
          </a:prstGeom>
        </p:spPr>
      </p:pic>
      <p:sp>
        <p:nvSpPr>
          <p:cNvPr id="5" name="文本框 4"/>
          <p:cNvSpPr txBox="1"/>
          <p:nvPr/>
        </p:nvSpPr>
        <p:spPr>
          <a:xfrm>
            <a:off x="599440" y="4906010"/>
            <a:ext cx="7934960" cy="1371600"/>
          </a:xfrm>
          <a:prstGeom prst="rect">
            <a:avLst/>
          </a:prstGeom>
          <a:noFill/>
        </p:spPr>
        <p:txBody>
          <a:bodyPr wrap="square" rtlCol="0">
            <a:spAutoFit/>
          </a:bodyPr>
          <a:lstStyle/>
          <a:p>
            <a:pPr marL="285750" indent="-285750">
              <a:buFont typeface="Wingdings" panose="05000000000000000000" charset="0"/>
              <a:buChar char="Ø"/>
            </a:pPr>
            <a:r>
              <a:rPr lang="zh-CN" altLang="en-US" sz="1400"/>
              <a:t>建设项目团队是提高工作能力、促进团队成员互动和改善团队整体氛围，以提高项目绩效。</a:t>
            </a:r>
          </a:p>
          <a:p>
            <a:pPr marL="285750" indent="-285750">
              <a:buFont typeface="Wingdings" panose="05000000000000000000" charset="0"/>
              <a:buChar char="Ø"/>
            </a:pPr>
            <a:r>
              <a:rPr lang="zh-CN" altLang="en-US" sz="1400"/>
              <a:t>主要作用：改进团队协作，增强人系技能，激励团队成员，降低人员离职率，额提升整体项目绩效。</a:t>
            </a:r>
          </a:p>
          <a:p>
            <a:pPr marL="285750" indent="-285750">
              <a:buFont typeface="Wingdings" panose="05000000000000000000" charset="0"/>
              <a:buChar char="Ø"/>
            </a:pPr>
            <a:r>
              <a:rPr lang="zh-CN" altLang="en-US" sz="1400"/>
              <a:t>尽早开展项目团队的建设活动，将会获得更大的收益，但应贯穿项目的始终。</a:t>
            </a:r>
          </a:p>
          <a:p>
            <a:pPr marL="285750" indent="-285750">
              <a:buFont typeface="Wingdings" panose="05000000000000000000" charset="0"/>
              <a:buChar char="Ø"/>
            </a:pPr>
            <a:r>
              <a:rPr lang="zh-CN" altLang="en-US" sz="1400"/>
              <a:t>目标 ：  提高团队成员的知识和技能 </a:t>
            </a:r>
            <a:r>
              <a:rPr lang="en-US" altLang="zh-CN" sz="1400"/>
              <a:t>/ </a:t>
            </a:r>
            <a:r>
              <a:rPr lang="zh-CN" altLang="en-US" sz="1400"/>
              <a:t>提高团队成员之间的信任和认同感 </a:t>
            </a:r>
            <a:r>
              <a:rPr lang="en-US" altLang="zh-CN" sz="1400"/>
              <a:t>/ </a:t>
            </a:r>
            <a:r>
              <a:rPr lang="zh-CN" altLang="en-US" sz="1400"/>
              <a:t>创造富有生产和凝聚力的团队文化。</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85" y="274955"/>
            <a:ext cx="8616315" cy="649605"/>
          </a:xfrm>
        </p:spPr>
        <p:txBody>
          <a:bodyPr>
            <a:normAutofit fontScale="90000"/>
          </a:bodyPr>
          <a:lstStyle/>
          <a:p>
            <a:r>
              <a:rPr lang="en-US" altLang="zh-CN"/>
              <a:t>9.3.2 </a:t>
            </a:r>
            <a:r>
              <a:rPr lang="zh-CN" altLang="en-US"/>
              <a:t>建设项目团队的工具与技术</a:t>
            </a:r>
          </a:p>
        </p:txBody>
      </p:sp>
      <p:sp>
        <p:nvSpPr>
          <p:cNvPr id="3" name="内容占位符 2"/>
          <p:cNvSpPr>
            <a:spLocks noGrp="1"/>
          </p:cNvSpPr>
          <p:nvPr>
            <p:ph idx="1"/>
          </p:nvPr>
        </p:nvSpPr>
        <p:spPr>
          <a:xfrm>
            <a:off x="70485" y="1147445"/>
            <a:ext cx="8229600" cy="5603875"/>
          </a:xfrm>
        </p:spPr>
        <p:txBody>
          <a:bodyPr/>
          <a:lstStyle/>
          <a:p>
            <a:pPr lvl="0">
              <a:buFont typeface="+mj-lt"/>
              <a:buAutoNum type="arabicPeriod"/>
            </a:pPr>
            <a:r>
              <a:rPr lang="zh-CN" altLang="en-US" sz="1560"/>
              <a:t>人际关系技能</a:t>
            </a:r>
          </a:p>
          <a:p>
            <a:pPr lvl="1">
              <a:buFont typeface="Wingdings" panose="05000000000000000000" charset="0"/>
              <a:buChar char="n"/>
            </a:pPr>
            <a:r>
              <a:rPr lang="zh-CN" altLang="en-US" sz="1365"/>
              <a:t>也称</a:t>
            </a:r>
            <a:r>
              <a:rPr lang="en-US" altLang="zh-CN" sz="1365"/>
              <a:t>“</a:t>
            </a:r>
            <a:r>
              <a:rPr lang="zh-CN" altLang="en-US" sz="1365"/>
              <a:t>软技能</a:t>
            </a:r>
            <a:r>
              <a:rPr lang="en-US" altLang="zh-CN" sz="1365"/>
              <a:t>”</a:t>
            </a:r>
            <a:r>
              <a:rPr lang="zh-CN" altLang="en-US" sz="1365"/>
              <a:t>，是因富有情商，并熟练掌握沟通技巧、冲突解决方法、谈判技巧、影响技能、团队建设技能和团队引导技能，而具备的行为能力：</a:t>
            </a:r>
          </a:p>
          <a:p>
            <a:pPr lvl="2">
              <a:buFont typeface="Wingdings" panose="05000000000000000000" charset="0"/>
              <a:buChar char="ü"/>
            </a:pPr>
            <a:r>
              <a:rPr lang="zh-CN" altLang="en-US" sz="1170"/>
              <a:t>领导力</a:t>
            </a:r>
          </a:p>
          <a:p>
            <a:pPr lvl="2">
              <a:buFont typeface="Wingdings" panose="05000000000000000000" charset="0"/>
              <a:buChar char="ü"/>
            </a:pPr>
            <a:r>
              <a:rPr lang="zh-CN" altLang="en-US" sz="1170"/>
              <a:t>团队建设</a:t>
            </a:r>
          </a:p>
          <a:p>
            <a:pPr lvl="2">
              <a:buFont typeface="Wingdings" panose="05000000000000000000" charset="0"/>
              <a:buChar char="ü"/>
            </a:pPr>
            <a:r>
              <a:rPr lang="zh-CN" altLang="en-US" sz="1170"/>
              <a:t>影响力</a:t>
            </a:r>
          </a:p>
          <a:p>
            <a:pPr lvl="2">
              <a:buFont typeface="Wingdings" panose="05000000000000000000" charset="0"/>
              <a:buChar char="ü"/>
            </a:pPr>
            <a:r>
              <a:rPr lang="zh-CN" altLang="en-US" sz="1170"/>
              <a:t>激励</a:t>
            </a:r>
          </a:p>
          <a:p>
            <a:pPr lvl="2">
              <a:buFont typeface="Wingdings" panose="05000000000000000000" charset="0"/>
              <a:buChar char="ü"/>
            </a:pPr>
            <a:r>
              <a:rPr lang="zh-CN" altLang="en-US" sz="1170"/>
              <a:t>沟通</a:t>
            </a:r>
          </a:p>
          <a:p>
            <a:pPr lvl="2">
              <a:buFont typeface="Wingdings" panose="05000000000000000000" charset="0"/>
              <a:buChar char="ü"/>
            </a:pPr>
            <a:r>
              <a:rPr lang="zh-CN" altLang="en-US" sz="1170"/>
              <a:t>决策</a:t>
            </a:r>
          </a:p>
          <a:p>
            <a:pPr lvl="2">
              <a:buFont typeface="Wingdings" panose="05000000000000000000" charset="0"/>
              <a:buChar char="ü"/>
            </a:pPr>
            <a:r>
              <a:rPr lang="zh-CN" altLang="en-US" sz="1170"/>
              <a:t>政治和文化意识</a:t>
            </a:r>
          </a:p>
          <a:p>
            <a:pPr lvl="2">
              <a:buFont typeface="Wingdings" panose="05000000000000000000" charset="0"/>
              <a:buChar char="ü"/>
            </a:pPr>
            <a:r>
              <a:rPr lang="zh-CN" altLang="en-US" sz="1170"/>
              <a:t>谈判</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30860"/>
            <a:ext cx="8229600" cy="6106160"/>
          </a:xfrm>
        </p:spPr>
        <p:txBody>
          <a:bodyPr/>
          <a:lstStyle/>
          <a:p>
            <a:pPr marL="0" indent="0">
              <a:buNone/>
            </a:pPr>
            <a:r>
              <a:rPr lang="zh-CN" altLang="en-US" sz="1400" b="1"/>
              <a:t>领导力</a:t>
            </a:r>
          </a:p>
          <a:p>
            <a:pPr>
              <a:buFont typeface="Wingdings" panose="05000000000000000000" charset="0"/>
              <a:buChar char="Ø"/>
            </a:pPr>
            <a:r>
              <a:rPr lang="zh-CN" altLang="en-US" sz="1400"/>
              <a:t>领导力是指有能力让一个群体为了一个共同的目标而努力，并向一个团队那样去工作。</a:t>
            </a:r>
          </a:p>
          <a:p>
            <a:pPr>
              <a:buFont typeface="Wingdings" panose="05000000000000000000" charset="0"/>
              <a:buChar char="Ø"/>
            </a:pPr>
            <a:r>
              <a:rPr lang="zh-CN" altLang="en-US" sz="1400"/>
              <a:t>尊重和信任，并非畏惧和顺从，是有效领导力的关键要素。</a:t>
            </a:r>
          </a:p>
          <a:p>
            <a:pPr>
              <a:buFont typeface="Wingdings" panose="05000000000000000000" charset="0"/>
              <a:buChar char="Ø"/>
            </a:pPr>
            <a:r>
              <a:rPr lang="zh-CN" altLang="en-US" sz="1400"/>
              <a:t>在项目开始阶段特别需要领导力 </a:t>
            </a:r>
            <a:r>
              <a:rPr lang="en-US" altLang="zh-CN" sz="1400"/>
              <a:t>-- </a:t>
            </a:r>
            <a:r>
              <a:rPr lang="zh-CN" altLang="en-US" sz="1400"/>
              <a:t>与项目参与者沟通远景，并鼓励和鼓舞他们取得优秀业绩。</a:t>
            </a:r>
          </a:p>
          <a:p>
            <a:pPr>
              <a:buFont typeface="Wingdings" panose="05000000000000000000" charset="0"/>
              <a:buChar char="Ø"/>
            </a:pPr>
            <a:endParaRPr lang="zh-CN" altLang="en-US" sz="1400"/>
          </a:p>
          <a:p>
            <a:pPr marL="0" indent="0">
              <a:buNone/>
            </a:pPr>
            <a:r>
              <a:rPr lang="zh-CN" altLang="en-US" sz="1400" b="1"/>
              <a:t>管理</a:t>
            </a:r>
          </a:p>
          <a:p>
            <a:pPr>
              <a:buFont typeface="Wingdings" panose="05000000000000000000" charset="0"/>
              <a:buChar char="Ø"/>
            </a:pPr>
            <a:r>
              <a:rPr lang="zh-CN" altLang="en-US" sz="1400"/>
              <a:t>管理是指导和控制一群人，以便协调他们的行为，来完成个人无法完成的目标。</a:t>
            </a:r>
          </a:p>
          <a:p>
            <a:pPr marL="0" indent="0">
              <a:buFont typeface="Wingdings" panose="05000000000000000000" charset="0"/>
              <a:buNone/>
            </a:pPr>
            <a:endParaRPr lang="zh-CN" altLang="en-US" sz="1400"/>
          </a:p>
          <a:p>
            <a:pPr marL="0" indent="0">
              <a:buFont typeface="Wingdings" panose="05000000000000000000" charset="0"/>
              <a:buNone/>
            </a:pPr>
            <a:endParaRPr lang="zh-CN" altLang="en-US" sz="1400"/>
          </a:p>
          <a:p>
            <a:pPr marL="0" indent="0">
              <a:buFont typeface="Wingdings" panose="05000000000000000000" charset="0"/>
              <a:buNone/>
            </a:pPr>
            <a:endParaRPr lang="zh-CN" altLang="en-US" sz="1400"/>
          </a:p>
          <a:p>
            <a:pPr marL="0" indent="0">
              <a:buFont typeface="Wingdings" panose="05000000000000000000" charset="0"/>
              <a:buNone/>
            </a:pPr>
            <a:endParaRPr lang="zh-CN" altLang="en-US" sz="1400"/>
          </a:p>
          <a:p>
            <a:pPr marL="0" indent="0">
              <a:buFont typeface="Wingdings" panose="05000000000000000000" charset="0"/>
              <a:buNone/>
            </a:pPr>
            <a:endParaRPr lang="zh-CN" altLang="en-US" sz="1400"/>
          </a:p>
          <a:p>
            <a:pPr marL="0" indent="0">
              <a:buFont typeface="Wingdings" panose="05000000000000000000" charset="0"/>
              <a:buNone/>
            </a:pPr>
            <a:endParaRPr lang="zh-CN" altLang="en-US" sz="1400"/>
          </a:p>
          <a:p>
            <a:pPr marL="0" indent="0">
              <a:buFont typeface="Wingdings" panose="05000000000000000000" charset="0"/>
              <a:buNone/>
            </a:pPr>
            <a:endParaRPr lang="zh-CN" altLang="en-US" sz="1400"/>
          </a:p>
          <a:p>
            <a:pPr marL="0" indent="0">
              <a:buFont typeface="Wingdings" panose="05000000000000000000" charset="0"/>
              <a:buNone/>
            </a:pPr>
            <a:endParaRPr lang="zh-CN" altLang="en-US" sz="1400"/>
          </a:p>
          <a:p>
            <a:pPr marL="0" indent="0">
              <a:buFont typeface="Wingdings" panose="05000000000000000000" charset="0"/>
              <a:buNone/>
            </a:pPr>
            <a:r>
              <a:rPr lang="zh-CN" altLang="en-US" sz="1400" b="1"/>
              <a:t>项目经理权利类型</a:t>
            </a:r>
          </a:p>
          <a:p>
            <a:pPr>
              <a:buFont typeface="Wingdings" panose="05000000000000000000" charset="0"/>
              <a:buChar char="Ø"/>
            </a:pPr>
            <a:r>
              <a:rPr lang="zh-CN" altLang="en-US" sz="1400"/>
              <a:t>权利 是指一个人影响他人，使他人按自己的意愿去行动或不行动的能力：</a:t>
            </a:r>
          </a:p>
          <a:p>
            <a:pPr lvl="1">
              <a:buFont typeface="Wingdings" panose="05000000000000000000" charset="0"/>
              <a:buChar char="ü"/>
            </a:pPr>
            <a:r>
              <a:rPr lang="zh-CN" altLang="en-US" sz="1225"/>
              <a:t>专家权利：作为技术活管理专家而产生的权利，项目经理会拥有较高的声望。</a:t>
            </a:r>
          </a:p>
          <a:p>
            <a:pPr lvl="1">
              <a:buFont typeface="Wingdings" panose="05000000000000000000" charset="0"/>
              <a:buChar char="ü"/>
            </a:pPr>
            <a:r>
              <a:rPr lang="zh-CN" altLang="en-US" sz="1225"/>
              <a:t>奖励权利：给予奖励的权利。</a:t>
            </a:r>
          </a:p>
          <a:p>
            <a:pPr lvl="1">
              <a:buFont typeface="Wingdings" panose="05000000000000000000" charset="0"/>
              <a:buChar char="ü"/>
            </a:pPr>
            <a:r>
              <a:rPr lang="zh-CN" altLang="en-US" sz="1225"/>
              <a:t>正式权力：来自项目经理的职位，等同于职权，也叫合法权力。</a:t>
            </a:r>
          </a:p>
          <a:p>
            <a:pPr lvl="1">
              <a:buFont typeface="Wingdings" panose="05000000000000000000" charset="0"/>
              <a:buChar char="ü"/>
            </a:pPr>
            <a:r>
              <a:rPr lang="zh-CN" altLang="en-US" sz="1225"/>
              <a:t>暗示权利：</a:t>
            </a:r>
          </a:p>
          <a:p>
            <a:pPr lvl="2">
              <a:buFont typeface="+mj-ea"/>
              <a:buAutoNum type="circleNumDbPlain"/>
            </a:pPr>
            <a:r>
              <a:rPr lang="zh-CN" altLang="en-US" sz="1050"/>
              <a:t>指示权利：与一些更有权威的人有关系；（狐假虎威）</a:t>
            </a:r>
          </a:p>
          <a:p>
            <a:pPr lvl="2">
              <a:buFont typeface="+mj-ea"/>
              <a:buAutoNum type="circleNumDbPlain"/>
            </a:pPr>
            <a:r>
              <a:rPr lang="zh-CN" altLang="en-US" sz="1050"/>
              <a:t>威望</a:t>
            </a:r>
            <a:r>
              <a:rPr lang="en-US" altLang="zh-CN" sz="1050"/>
              <a:t>/</a:t>
            </a:r>
            <a:r>
              <a:rPr lang="zh-CN" altLang="en-US" sz="1050"/>
              <a:t>参照权利：项目经理的个人魅力，成为别人的参照物。（人格魅力）</a:t>
            </a:r>
          </a:p>
          <a:p>
            <a:pPr lvl="1">
              <a:buFont typeface="Wingdings" panose="05000000000000000000" charset="0"/>
              <a:buChar char="ü"/>
            </a:pPr>
            <a:r>
              <a:rPr lang="zh-CN" altLang="en-US" sz="1225"/>
              <a:t>惩罚权力：如果别人不按要求做事，就要受到惩罚，也叫强制权力，解雇权力。</a:t>
            </a:r>
          </a:p>
        </p:txBody>
      </p:sp>
      <p:pic>
        <p:nvPicPr>
          <p:cNvPr id="4" name="图片 3"/>
          <p:cNvPicPr>
            <a:picLocks noChangeAspect="1"/>
          </p:cNvPicPr>
          <p:nvPr/>
        </p:nvPicPr>
        <p:blipFill>
          <a:blip r:embed="rId2" cstate="print"/>
          <a:stretch>
            <a:fillRect/>
          </a:stretch>
        </p:blipFill>
        <p:spPr>
          <a:xfrm>
            <a:off x="564515" y="2452370"/>
            <a:ext cx="8358505" cy="1656080"/>
          </a:xfrm>
          <a:prstGeom prst="rect">
            <a:avLst/>
          </a:prstGeom>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99720"/>
            <a:ext cx="8229600" cy="5826760"/>
          </a:xfrm>
        </p:spPr>
        <p:txBody>
          <a:bodyPr/>
          <a:lstStyle/>
          <a:p>
            <a:pPr marL="0" indent="0">
              <a:buNone/>
            </a:pPr>
            <a:r>
              <a:rPr lang="zh-CN" altLang="en-US" sz="1600" b="1"/>
              <a:t>授权</a:t>
            </a:r>
            <a:r>
              <a:rPr lang="zh-CN" altLang="en-US" sz="1600"/>
              <a:t>：上级把自己的职权授给下属，使下属拥有相当的自主权和行动权。</a:t>
            </a:r>
          </a:p>
          <a:p>
            <a:pPr lvl="1">
              <a:buFont typeface="Wingdings" panose="05000000000000000000" charset="0"/>
              <a:buChar char="Ø"/>
            </a:pPr>
            <a:r>
              <a:rPr lang="zh-CN" altLang="en-US" sz="1400"/>
              <a:t>要建立授权程序和机制：包括授权、控制、支持在内的机制，明确职责，确定授权范围，授权目的。</a:t>
            </a:r>
          </a:p>
          <a:p>
            <a:pPr lvl="1">
              <a:buFont typeface="Wingdings" panose="05000000000000000000" charset="0"/>
              <a:buChar char="Ø"/>
            </a:pPr>
            <a:r>
              <a:rPr lang="zh-CN" altLang="en-US" sz="1400"/>
              <a:t>要考虑被授权人能力和意愿：仅有能力而没有热心是不能达到目的。</a:t>
            </a:r>
          </a:p>
          <a:p>
            <a:pPr lvl="1">
              <a:buFont typeface="Wingdings" panose="05000000000000000000" charset="0"/>
              <a:buChar char="Ø"/>
            </a:pPr>
            <a:r>
              <a:rPr lang="zh-CN" altLang="en-US" sz="1400"/>
              <a:t>建立互信，不干预具体工作；但授权而不放任，以确保整体目标为目的，掌握有效的控制方法。</a:t>
            </a:r>
          </a:p>
          <a:p>
            <a:pPr lvl="1">
              <a:buFont typeface="Wingdings" panose="05000000000000000000" charset="0"/>
              <a:buChar char="Ø"/>
            </a:pPr>
            <a:r>
              <a:rPr lang="zh-CN" altLang="en-US" sz="1400"/>
              <a:t>授权目的：人员成长。</a:t>
            </a:r>
          </a:p>
          <a:p>
            <a:pPr lvl="1">
              <a:buFont typeface="Wingdings" panose="05000000000000000000" charset="0"/>
              <a:buChar char="Ø"/>
            </a:pPr>
            <a:endParaRPr lang="zh-CN" altLang="en-US" sz="1400"/>
          </a:p>
          <a:p>
            <a:pPr marL="0" lvl="0" indent="0">
              <a:buNone/>
            </a:pPr>
            <a:r>
              <a:rPr lang="zh-CN" altLang="en-US" sz="1600" b="1"/>
              <a:t>影响力</a:t>
            </a:r>
            <a:r>
              <a:rPr lang="zh-CN" altLang="en-US" sz="1600"/>
              <a:t>：通过分享权利和使用人际关系技能，使他人为了共同目标而相互合作。</a:t>
            </a:r>
          </a:p>
          <a:p>
            <a:pPr lvl="1">
              <a:buFont typeface="Wingdings" panose="05000000000000000000" charset="0"/>
              <a:buChar char="Ø"/>
            </a:pPr>
            <a:r>
              <a:rPr lang="zh-CN" altLang="en-US" sz="1400"/>
              <a:t>影响力的体现：</a:t>
            </a:r>
          </a:p>
          <a:p>
            <a:pPr lvl="2">
              <a:buFont typeface="Arial" panose="020B0604020202020204" pitchFamily="34" charset="0"/>
              <a:buChar char="•"/>
            </a:pPr>
            <a:r>
              <a:rPr lang="zh-CN" altLang="en-US" sz="1200"/>
              <a:t>说服别人、清晰表达观点和立场；</a:t>
            </a:r>
          </a:p>
          <a:p>
            <a:pPr lvl="2">
              <a:buFont typeface="Arial" panose="020B0604020202020204" pitchFamily="34" charset="0"/>
              <a:buChar char="•"/>
            </a:pPr>
            <a:r>
              <a:rPr lang="zh-CN" altLang="en-US" sz="1200"/>
              <a:t>积极且有效倾听；</a:t>
            </a:r>
          </a:p>
          <a:p>
            <a:pPr lvl="2">
              <a:buFont typeface="Arial" panose="020B0604020202020204" pitchFamily="34" charset="0"/>
              <a:buChar char="•"/>
            </a:pPr>
            <a:r>
              <a:rPr lang="zh-CN" altLang="en-US" sz="1200"/>
              <a:t>综合考虑各种看法；</a:t>
            </a:r>
          </a:p>
          <a:p>
            <a:pPr lvl="2">
              <a:buFont typeface="Arial" panose="020B0604020202020204" pitchFamily="34" charset="0"/>
              <a:buChar char="•"/>
            </a:pPr>
            <a:r>
              <a:rPr lang="zh-CN" altLang="en-US" sz="1200"/>
              <a:t>解决重要问题，并在维护相互信任的同时达成一致意见。</a:t>
            </a:r>
          </a:p>
          <a:p>
            <a:pPr lvl="1">
              <a:buFont typeface="Wingdings" panose="05000000000000000000" charset="0"/>
              <a:buChar char="Ø"/>
            </a:pPr>
            <a:r>
              <a:rPr lang="zh-CN" altLang="en-US" sz="1400"/>
              <a:t>影响团队成员的原则；</a:t>
            </a:r>
          </a:p>
          <a:p>
            <a:pPr lvl="2">
              <a:buFont typeface="Arial" panose="020B0604020202020204" pitchFamily="34" charset="0"/>
              <a:buChar char="•"/>
            </a:pPr>
            <a:r>
              <a:rPr lang="zh-CN" altLang="en-US" sz="1200"/>
              <a:t>以身作则，始终表现出责任感；</a:t>
            </a:r>
          </a:p>
          <a:p>
            <a:pPr lvl="2">
              <a:buFont typeface="Arial" panose="020B0604020202020204" pitchFamily="34" charset="0"/>
              <a:buChar char="•"/>
            </a:pPr>
            <a:r>
              <a:rPr lang="zh-CN" altLang="en-US" sz="1200"/>
              <a:t>使决策过程透明；</a:t>
            </a:r>
          </a:p>
          <a:p>
            <a:pPr lvl="2">
              <a:buFont typeface="Arial" panose="020B0604020202020204" pitchFamily="34" charset="0"/>
              <a:buChar char="•"/>
            </a:pPr>
            <a:r>
              <a:rPr lang="zh-CN" altLang="en-US" sz="1200"/>
              <a:t>灵活使用人际关系技能，根据受众适时调整；</a:t>
            </a:r>
          </a:p>
          <a:p>
            <a:pPr lvl="2">
              <a:buFont typeface="Arial" panose="020B0604020202020204" pitchFamily="34" charset="0"/>
              <a:buChar char="•"/>
            </a:pPr>
            <a:r>
              <a:rPr lang="zh-CN" altLang="en-US" sz="1200"/>
              <a:t>巧妙并慎重地运用权力，重视长期协作。</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zh-CN" altLang="en-US" dirty="0" smtClean="0"/>
              <a:t>适应性生命周期</a:t>
            </a:r>
            <a:endParaRPr lang="en-US" dirty="0"/>
          </a:p>
        </p:txBody>
      </p:sp>
      <p:sp>
        <p:nvSpPr>
          <p:cNvPr id="4" name="TextBox 3"/>
          <p:cNvSpPr txBox="1"/>
          <p:nvPr/>
        </p:nvSpPr>
        <p:spPr>
          <a:xfrm>
            <a:off x="838200" y="990600"/>
            <a:ext cx="8001000" cy="2862322"/>
          </a:xfrm>
          <a:prstGeom prst="rect">
            <a:avLst/>
          </a:prstGeom>
          <a:noFill/>
        </p:spPr>
        <p:txBody>
          <a:bodyPr wrap="square" rtlCol="0">
            <a:spAutoFit/>
          </a:bodyPr>
          <a:lstStyle/>
          <a:p>
            <a:pPr>
              <a:buFont typeface="Wingdings" panose="05000000000000000000" pitchFamily="2" charset="2"/>
              <a:buChar char="Ø"/>
            </a:pPr>
            <a:r>
              <a:rPr lang="zh-CN" altLang="en-US" dirty="0" smtClean="0"/>
              <a:t>适应性生命周期也称变更驱动方法或</a:t>
            </a:r>
            <a:r>
              <a:rPr lang="zh-CN" altLang="en-US" dirty="0" smtClean="0">
                <a:solidFill>
                  <a:srgbClr val="FF0000"/>
                </a:solidFill>
              </a:rPr>
              <a:t>敏捷方法</a:t>
            </a:r>
            <a:r>
              <a:rPr lang="zh-CN" altLang="en-US" dirty="0" smtClean="0"/>
              <a:t>（</a:t>
            </a:r>
            <a:r>
              <a:rPr lang="en-US" altLang="zh-CN" dirty="0" smtClean="0"/>
              <a:t>agile methods</a:t>
            </a:r>
            <a:r>
              <a:rPr lang="zh-CN" altLang="en-US" dirty="0" smtClean="0"/>
              <a:t>），其目的在于应对大量变更，获取干系人的持续参与。</a:t>
            </a:r>
            <a:endParaRPr lang="en-US" altLang="zh-CN" dirty="0" smtClean="0"/>
          </a:p>
          <a:p>
            <a:pPr>
              <a:buFont typeface="Wingdings" panose="05000000000000000000" pitchFamily="2" charset="2"/>
              <a:buChar char="Ø"/>
            </a:pPr>
            <a:endParaRPr lang="en-US" altLang="zh-CN" dirty="0" smtClean="0"/>
          </a:p>
          <a:p>
            <a:pPr>
              <a:buFont typeface="Wingdings" panose="05000000000000000000" pitchFamily="2" charset="2"/>
              <a:buChar char="Ø"/>
            </a:pPr>
            <a:r>
              <a:rPr lang="zh-CN" altLang="en-US" dirty="0" smtClean="0"/>
              <a:t>适应性生命周期与迭代和增量型生命周期的区别在于：迭代很快，所需时间和资源是固定的。（通常</a:t>
            </a:r>
            <a:r>
              <a:rPr lang="en-US" altLang="zh-CN" dirty="0" smtClean="0"/>
              <a:t>4</a:t>
            </a:r>
            <a:r>
              <a:rPr lang="zh-CN" altLang="en-US" dirty="0" smtClean="0"/>
              <a:t>周一次迭代）</a:t>
            </a:r>
            <a:endParaRPr lang="en-US" altLang="zh-CN" dirty="0" smtClean="0"/>
          </a:p>
          <a:p>
            <a:pPr>
              <a:buFont typeface="Wingdings" panose="05000000000000000000" pitchFamily="2" charset="2"/>
              <a:buChar char="Ø"/>
            </a:pPr>
            <a:endParaRPr lang="en-US" altLang="zh-CN" dirty="0" smtClean="0"/>
          </a:p>
          <a:p>
            <a:pPr>
              <a:buFont typeface="Wingdings" panose="05000000000000000000" pitchFamily="2" charset="2"/>
              <a:buChar char="Ø"/>
            </a:pPr>
            <a:r>
              <a:rPr lang="zh-CN" altLang="en-US" dirty="0" smtClean="0"/>
              <a:t>适用于：</a:t>
            </a:r>
            <a:endParaRPr lang="en-US" altLang="zh-CN" dirty="0" smtClean="0"/>
          </a:p>
          <a:p>
            <a:pPr lvl="1">
              <a:buFont typeface="Arial" panose="020B0604020202020204" pitchFamily="34" charset="0"/>
              <a:buChar char="•"/>
            </a:pPr>
            <a:r>
              <a:rPr lang="zh-CN" altLang="en-US" dirty="0" smtClean="0"/>
              <a:t>需要应对</a:t>
            </a:r>
            <a:r>
              <a:rPr lang="zh-CN" altLang="en-US" dirty="0" smtClean="0">
                <a:solidFill>
                  <a:srgbClr val="FF0000"/>
                </a:solidFill>
              </a:rPr>
              <a:t>快速变化</a:t>
            </a:r>
            <a:r>
              <a:rPr lang="zh-CN" altLang="en-US" dirty="0" smtClean="0"/>
              <a:t>的环境；</a:t>
            </a:r>
            <a:endParaRPr lang="en-US" altLang="zh-CN" dirty="0" smtClean="0"/>
          </a:p>
          <a:p>
            <a:pPr lvl="1">
              <a:buFont typeface="Arial" panose="020B0604020202020204" pitchFamily="34" charset="0"/>
              <a:buChar char="•"/>
            </a:pPr>
            <a:r>
              <a:rPr lang="zh-CN" altLang="en-US" dirty="0" smtClean="0"/>
              <a:t>需求和范围难以事先确定；</a:t>
            </a:r>
            <a:endParaRPr lang="en-US" altLang="zh-CN" dirty="0" smtClean="0"/>
          </a:p>
          <a:p>
            <a:pPr lvl="1">
              <a:buFont typeface="Arial" panose="020B0604020202020204" pitchFamily="34" charset="0"/>
              <a:buChar char="•"/>
            </a:pPr>
            <a:r>
              <a:rPr lang="zh-CN" altLang="en-US" dirty="0" smtClean="0"/>
              <a:t>能够以有利于干系人的方式定义较小的增量改进。</a:t>
            </a:r>
            <a:endParaRPr lang="en-US" altLang="zh-CN" dirty="0" smtClean="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stretch>
            <a:fillRect/>
          </a:stretch>
        </p:blipFill>
        <p:spPr>
          <a:xfrm>
            <a:off x="1430020" y="1466215"/>
            <a:ext cx="3470910" cy="2881630"/>
          </a:xfrm>
          <a:prstGeom prst="rect">
            <a:avLst/>
          </a:prstGeom>
        </p:spPr>
      </p:pic>
      <p:sp>
        <p:nvSpPr>
          <p:cNvPr id="6" name="标题 5"/>
          <p:cNvSpPr>
            <a:spLocks noGrp="1"/>
          </p:cNvSpPr>
          <p:nvPr>
            <p:ph type="title"/>
          </p:nvPr>
        </p:nvSpPr>
        <p:spPr>
          <a:xfrm>
            <a:off x="70485" y="274955"/>
            <a:ext cx="8616315" cy="649605"/>
          </a:xfrm>
        </p:spPr>
        <p:txBody>
          <a:bodyPr>
            <a:normAutofit/>
          </a:bodyPr>
          <a:lstStyle/>
          <a:p>
            <a:r>
              <a:rPr lang="zh-CN" altLang="en-US" sz="3200"/>
              <a:t>马斯洛需求层次理论 </a:t>
            </a:r>
            <a:r>
              <a:rPr lang="en-US" altLang="zh-CN" sz="3200"/>
              <a:t>/ </a:t>
            </a:r>
            <a:r>
              <a:rPr lang="zh-CN" altLang="en-US" sz="3200"/>
              <a:t>海兹伯格双因素理论</a:t>
            </a:r>
          </a:p>
        </p:txBody>
      </p:sp>
      <p:sp>
        <p:nvSpPr>
          <p:cNvPr id="8" name="左大括号 7"/>
          <p:cNvSpPr/>
          <p:nvPr/>
        </p:nvSpPr>
        <p:spPr>
          <a:xfrm>
            <a:off x="1848485" y="1466850"/>
            <a:ext cx="249555" cy="11741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796925" y="1871345"/>
            <a:ext cx="923290" cy="365760"/>
          </a:xfrm>
          <a:prstGeom prst="rect">
            <a:avLst/>
          </a:prstGeom>
          <a:noFill/>
        </p:spPr>
        <p:txBody>
          <a:bodyPr wrap="square" rtlCol="0">
            <a:spAutoFit/>
          </a:bodyPr>
          <a:lstStyle/>
          <a:p>
            <a:pPr algn="ctr"/>
            <a:r>
              <a:rPr lang="zh-CN" altLang="en-US"/>
              <a:t>高级</a:t>
            </a:r>
          </a:p>
        </p:txBody>
      </p:sp>
      <p:sp>
        <p:nvSpPr>
          <p:cNvPr id="10" name="左大括号 9"/>
          <p:cNvSpPr/>
          <p:nvPr/>
        </p:nvSpPr>
        <p:spPr>
          <a:xfrm>
            <a:off x="1110615" y="2730500"/>
            <a:ext cx="240665" cy="1464945"/>
          </a:xfrm>
          <a:prstGeom prst="leftBrace">
            <a:avLst>
              <a:gd name="adj1" fmla="val 20580"/>
              <a:gd name="adj2" fmla="val 489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p:nvPr/>
        </p:nvSpPr>
        <p:spPr>
          <a:xfrm>
            <a:off x="55245" y="3246120"/>
            <a:ext cx="1055370" cy="365760"/>
          </a:xfrm>
          <a:prstGeom prst="rect">
            <a:avLst/>
          </a:prstGeom>
          <a:noFill/>
        </p:spPr>
        <p:txBody>
          <a:bodyPr wrap="square" rtlCol="0">
            <a:spAutoFit/>
          </a:bodyPr>
          <a:lstStyle/>
          <a:p>
            <a:pPr algn="ctr"/>
            <a:r>
              <a:rPr lang="zh-CN" altLang="en-US"/>
              <a:t>低级</a:t>
            </a:r>
          </a:p>
        </p:txBody>
      </p:sp>
      <p:pic>
        <p:nvPicPr>
          <p:cNvPr id="12" name="图片 11"/>
          <p:cNvPicPr>
            <a:picLocks noChangeAspect="1"/>
          </p:cNvPicPr>
          <p:nvPr/>
        </p:nvPicPr>
        <p:blipFill>
          <a:blip r:embed="rId3" cstate="print"/>
          <a:stretch>
            <a:fillRect/>
          </a:stretch>
        </p:blipFill>
        <p:spPr>
          <a:xfrm>
            <a:off x="4900930" y="1542415"/>
            <a:ext cx="4150995" cy="2729230"/>
          </a:xfrm>
          <a:prstGeom prst="rect">
            <a:avLst/>
          </a:prstGeom>
        </p:spPr>
      </p:pic>
      <p:sp>
        <p:nvSpPr>
          <p:cNvPr id="13" name="文本框 12"/>
          <p:cNvSpPr txBox="1"/>
          <p:nvPr/>
        </p:nvSpPr>
        <p:spPr>
          <a:xfrm>
            <a:off x="261620" y="4766310"/>
            <a:ext cx="8721725" cy="1160145"/>
          </a:xfrm>
          <a:prstGeom prst="rect">
            <a:avLst/>
          </a:prstGeom>
          <a:noFill/>
        </p:spPr>
        <p:txBody>
          <a:bodyPr wrap="square" rtlCol="0">
            <a:spAutoFit/>
          </a:bodyPr>
          <a:lstStyle/>
          <a:p>
            <a:pPr marL="285750" indent="-285750">
              <a:buFont typeface="Wingdings" panose="05000000000000000000" charset="0"/>
              <a:buChar char="Ø"/>
            </a:pPr>
            <a:r>
              <a:rPr lang="zh-CN" altLang="en-US" sz="1400"/>
              <a:t>马斯洛需求层次理论又称</a:t>
            </a:r>
            <a:r>
              <a:rPr lang="en-US" altLang="zh-CN" sz="1400"/>
              <a:t>“</a:t>
            </a:r>
            <a:r>
              <a:rPr lang="zh-CN" altLang="en-US" sz="1400"/>
              <a:t>基本需要层次理论</a:t>
            </a:r>
            <a:r>
              <a:rPr lang="en-US" altLang="zh-CN" sz="1400"/>
              <a:t>”</a:t>
            </a:r>
            <a:r>
              <a:rPr lang="zh-CN" altLang="en-US" sz="1400"/>
              <a:t>。</a:t>
            </a:r>
          </a:p>
          <a:p>
            <a:pPr marL="285750" indent="-285750">
              <a:buFont typeface="Wingdings" panose="05000000000000000000" charset="0"/>
              <a:buChar char="Ø"/>
            </a:pPr>
            <a:r>
              <a:rPr lang="zh-CN" altLang="en-US" sz="1400"/>
              <a:t>五种需要像阶梯一样从低到高，按层级逐级递升。</a:t>
            </a:r>
          </a:p>
          <a:p>
            <a:pPr marL="285750" indent="-285750">
              <a:buFont typeface="Wingdings" panose="05000000000000000000" charset="0"/>
              <a:buChar char="Ø"/>
            </a:pPr>
            <a:r>
              <a:rPr lang="zh-CN" altLang="en-US" sz="1400"/>
              <a:t>只有低层次需要得到满足，较高层次的需要才能成为新的激励因素。</a:t>
            </a:r>
          </a:p>
          <a:p>
            <a:pPr marL="285750" indent="-285750">
              <a:buFont typeface="Wingdings" panose="05000000000000000000" charset="0"/>
              <a:buChar char="Ø"/>
            </a:pPr>
            <a:r>
              <a:rPr lang="zh-CN" altLang="en-US" sz="1400"/>
              <a:t>已经满足的需要，不再是激励因素。</a:t>
            </a:r>
          </a:p>
          <a:p>
            <a:pPr marL="285750" indent="-285750">
              <a:buFont typeface="Wingdings" panose="05000000000000000000" charset="0"/>
              <a:buChar char="Ø"/>
            </a:pPr>
            <a:r>
              <a:rPr lang="zh-CN" altLang="en-US" sz="1400"/>
              <a:t>低级需要通过外部条件就可以满足；高级需要通过内部因素才能满足的。</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707390"/>
          </a:xfrm>
        </p:spPr>
        <p:txBody>
          <a:bodyPr>
            <a:normAutofit fontScale="90000"/>
          </a:bodyPr>
          <a:lstStyle/>
          <a:p>
            <a:r>
              <a:rPr lang="zh-CN" altLang="en-US"/>
              <a:t>其他人际关系理论或技能</a:t>
            </a:r>
          </a:p>
        </p:txBody>
      </p:sp>
      <p:sp>
        <p:nvSpPr>
          <p:cNvPr id="3" name="内容占位符 2"/>
          <p:cNvSpPr>
            <a:spLocks noGrp="1"/>
          </p:cNvSpPr>
          <p:nvPr>
            <p:ph idx="1"/>
          </p:nvPr>
        </p:nvSpPr>
        <p:spPr>
          <a:xfrm>
            <a:off x="457200" y="1214120"/>
            <a:ext cx="8229600" cy="5200015"/>
          </a:xfrm>
        </p:spPr>
        <p:txBody>
          <a:bodyPr>
            <a:normAutofit fontScale="90000"/>
          </a:bodyPr>
          <a:lstStyle/>
          <a:p>
            <a:r>
              <a:rPr lang="zh-CN" altLang="en-US" sz="1600"/>
              <a:t>迈克格勒格尔</a:t>
            </a:r>
            <a:r>
              <a:rPr lang="en-US" altLang="zh-CN" sz="1600"/>
              <a:t>X</a:t>
            </a:r>
            <a:r>
              <a:rPr lang="zh-CN" altLang="en-US" sz="1600"/>
              <a:t>理论（</a:t>
            </a:r>
            <a:r>
              <a:rPr lang="en-US" altLang="zh-CN" sz="1600"/>
              <a:t>McGregor's Theory X</a:t>
            </a:r>
            <a:r>
              <a:rPr lang="zh-CN" altLang="en-US" sz="1600"/>
              <a:t>）</a:t>
            </a:r>
            <a:r>
              <a:rPr lang="en-US" altLang="zh-CN" sz="1600"/>
              <a:t>:</a:t>
            </a:r>
            <a:r>
              <a:rPr lang="zh-CN" altLang="en-US" sz="1600"/>
              <a:t>认为员工消极；</a:t>
            </a:r>
          </a:p>
          <a:p>
            <a:r>
              <a:rPr lang="zh-CN" altLang="en-US" sz="1600">
                <a:sym typeface="+mn-ea"/>
              </a:rPr>
              <a:t>迈克格勒格尔</a:t>
            </a:r>
            <a:r>
              <a:rPr lang="en-US" altLang="zh-CN" sz="1600">
                <a:sym typeface="+mn-ea"/>
              </a:rPr>
              <a:t>X</a:t>
            </a:r>
            <a:r>
              <a:rPr lang="zh-CN" altLang="en-US" sz="1600">
                <a:sym typeface="+mn-ea"/>
              </a:rPr>
              <a:t>理论（</a:t>
            </a:r>
            <a:r>
              <a:rPr lang="en-US" altLang="zh-CN" sz="1600">
                <a:sym typeface="+mn-ea"/>
              </a:rPr>
              <a:t>McGregor's Theory X</a:t>
            </a:r>
            <a:r>
              <a:rPr lang="zh-CN" altLang="en-US" sz="1600">
                <a:sym typeface="+mn-ea"/>
              </a:rPr>
              <a:t>）</a:t>
            </a:r>
            <a:r>
              <a:rPr lang="en-US" altLang="zh-CN" sz="1600">
                <a:sym typeface="+mn-ea"/>
              </a:rPr>
              <a:t>:</a:t>
            </a:r>
            <a:r>
              <a:rPr lang="zh-CN" altLang="en-US" sz="1600">
                <a:sym typeface="+mn-ea"/>
              </a:rPr>
              <a:t>认为员工积极；</a:t>
            </a:r>
          </a:p>
          <a:p>
            <a:r>
              <a:rPr lang="zh-CN" altLang="en-US" sz="1600">
                <a:sym typeface="+mn-ea"/>
              </a:rPr>
              <a:t>期望理论：认为人们会在一定情况下能够收到激励并出大量成果；</a:t>
            </a:r>
            <a:r>
              <a:rPr lang="en-US" altLang="zh-CN" sz="1600">
                <a:sym typeface="+mn-ea"/>
              </a:rPr>
              <a:t>M =E*V</a:t>
            </a:r>
          </a:p>
          <a:p>
            <a:r>
              <a:rPr lang="zh-CN" altLang="en-US" sz="1600">
                <a:sym typeface="+mn-ea"/>
              </a:rPr>
              <a:t>成就动机理论：个体在工作情景中有三种重要的动机或需要： 成就需要 </a:t>
            </a:r>
            <a:r>
              <a:rPr lang="en-US" altLang="zh-CN" sz="1600">
                <a:sym typeface="+mn-ea"/>
              </a:rPr>
              <a:t>/ </a:t>
            </a:r>
            <a:r>
              <a:rPr lang="zh-CN" altLang="en-US" sz="1600">
                <a:sym typeface="+mn-ea"/>
              </a:rPr>
              <a:t>权利需要 </a:t>
            </a:r>
            <a:r>
              <a:rPr lang="en-US" altLang="zh-CN" sz="1600">
                <a:sym typeface="+mn-ea"/>
              </a:rPr>
              <a:t>/ </a:t>
            </a:r>
            <a:r>
              <a:rPr lang="zh-CN" altLang="en-US" sz="1600">
                <a:sym typeface="+mn-ea"/>
              </a:rPr>
              <a:t>亲和需要</a:t>
            </a:r>
          </a:p>
          <a:p>
            <a:r>
              <a:rPr lang="zh-CN" altLang="en-US" sz="1600"/>
              <a:t>政治 </a:t>
            </a:r>
            <a:r>
              <a:rPr lang="en-US" altLang="zh-CN" sz="1600"/>
              <a:t>/ </a:t>
            </a:r>
            <a:r>
              <a:rPr lang="zh-CN" altLang="en-US" sz="1600"/>
              <a:t>文化</a:t>
            </a:r>
          </a:p>
          <a:p>
            <a:r>
              <a:rPr lang="zh-CN" altLang="en-US" sz="1600"/>
              <a:t>谈判：与利益相同或相背的人进行会谈以期达成妥协或协议，技巧如下</a:t>
            </a:r>
          </a:p>
          <a:p>
            <a:pPr lvl="1"/>
            <a:r>
              <a:rPr lang="zh-CN" altLang="en-US" sz="1400"/>
              <a:t>分析趋势； （强弱分析）</a:t>
            </a:r>
          </a:p>
          <a:p>
            <a:pPr lvl="1"/>
            <a:r>
              <a:rPr lang="zh-CN" altLang="en-US" sz="1400"/>
              <a:t>区分想要的与需要的（双方的）；（知己知彼）</a:t>
            </a:r>
          </a:p>
          <a:p>
            <a:pPr lvl="1"/>
            <a:r>
              <a:rPr lang="zh-CN" altLang="en-US" sz="1400"/>
              <a:t>关注利益和问题，而非立场；（关注共同利益）</a:t>
            </a:r>
          </a:p>
          <a:p>
            <a:pPr lvl="1"/>
            <a:r>
              <a:rPr lang="zh-CN" altLang="en-US" sz="1400"/>
              <a:t>索取高、给予少，但要符合实际；</a:t>
            </a:r>
          </a:p>
          <a:p>
            <a:pPr lvl="1"/>
            <a:r>
              <a:rPr lang="zh-CN" altLang="en-US" sz="1400"/>
              <a:t>有艺术的让步，而不是简单的放弃；</a:t>
            </a:r>
          </a:p>
          <a:p>
            <a:pPr lvl="1"/>
            <a:r>
              <a:rPr lang="zh-CN" altLang="en-US" sz="1400"/>
              <a:t>双赢；</a:t>
            </a:r>
          </a:p>
          <a:p>
            <a:pPr lvl="1"/>
            <a:r>
              <a:rPr lang="zh-CN" altLang="en-US" sz="1400"/>
              <a:t>认真的倾听，清晰地表达。</a:t>
            </a:r>
          </a:p>
          <a:p>
            <a:pPr lvl="0"/>
            <a:r>
              <a:rPr lang="zh-CN" altLang="en-US" sz="1600"/>
              <a:t>边际福利：所有员工都可以享受到的标准福利，比如培训、退休保证金、保险、医疗福利等。</a:t>
            </a:r>
          </a:p>
          <a:p>
            <a:pPr lvl="0"/>
            <a:r>
              <a:rPr lang="zh-CN" altLang="en-US" sz="1600"/>
              <a:t>额外待遇：给某些员工特殊奖励，比如固定的停车位、靠窗的办公室、与总经理一起吃饭等。</a:t>
            </a:r>
          </a:p>
          <a:p>
            <a:pPr lvl="0"/>
            <a:r>
              <a:rPr lang="zh-CN" altLang="en-US" sz="1600"/>
              <a:t>光环效应：因为一个人在某个方面表现好或者差，就认为他在所有方面都好或者差的一种趋势。要注意防止这种光环效应。</a:t>
            </a:r>
          </a:p>
          <a:p>
            <a:pPr lvl="0"/>
            <a:r>
              <a:rPr lang="zh-CN" altLang="en-US" sz="1600"/>
              <a:t>彼得原理：在一个等级制度中，每个员工向上升到它所不能胜任的地位。</a:t>
            </a:r>
          </a:p>
          <a:p>
            <a:pPr lvl="0"/>
            <a:r>
              <a:rPr lang="en-US" altLang="zh-CN" sz="1600"/>
              <a:t>KISS</a:t>
            </a:r>
            <a:r>
              <a:rPr lang="zh-CN" altLang="en-US" sz="1600"/>
              <a:t>原则：保持简单浅显。</a:t>
            </a:r>
          </a:p>
          <a:p>
            <a:pPr lvl="0"/>
            <a:r>
              <a:rPr lang="en-US" altLang="zh-CN" sz="1600"/>
              <a:t>Q</a:t>
            </a:r>
            <a:r>
              <a:rPr lang="zh-CN" altLang="en-US" sz="1600"/>
              <a:t>分类技术： 以人为分析单元，着重分析</a:t>
            </a:r>
            <a:r>
              <a:rPr lang="en-US" altLang="zh-CN" sz="1600"/>
              <a:t>“</a:t>
            </a:r>
            <a:r>
              <a:rPr lang="zh-CN" altLang="en-US" sz="1600"/>
              <a:t>人际关系</a:t>
            </a:r>
            <a:r>
              <a:rPr lang="en-US" altLang="zh-CN" sz="1600"/>
              <a:t>”</a:t>
            </a:r>
            <a:r>
              <a:rPr lang="zh-CN" altLang="en-US" sz="1600"/>
              <a:t>的方法，有益于确定志趣相投的个体小组。</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85" y="274955"/>
            <a:ext cx="8616315" cy="649605"/>
          </a:xfrm>
        </p:spPr>
        <p:txBody>
          <a:bodyPr>
            <a:normAutofit fontScale="90000"/>
          </a:bodyPr>
          <a:lstStyle/>
          <a:p>
            <a:r>
              <a:rPr lang="en-US" altLang="zh-CN"/>
              <a:t>9.3.2 </a:t>
            </a:r>
            <a:r>
              <a:rPr lang="zh-CN" altLang="en-US"/>
              <a:t>建设项目团队的工具与技术</a:t>
            </a:r>
          </a:p>
        </p:txBody>
      </p:sp>
      <p:sp>
        <p:nvSpPr>
          <p:cNvPr id="3" name="内容占位符 2"/>
          <p:cNvSpPr>
            <a:spLocks noGrp="1"/>
          </p:cNvSpPr>
          <p:nvPr>
            <p:ph idx="1"/>
          </p:nvPr>
        </p:nvSpPr>
        <p:spPr>
          <a:xfrm>
            <a:off x="70485" y="1147445"/>
            <a:ext cx="8229600" cy="5603875"/>
          </a:xfrm>
        </p:spPr>
        <p:txBody>
          <a:bodyPr/>
          <a:lstStyle/>
          <a:p>
            <a:pPr marL="0" lvl="0" indent="0">
              <a:buFont typeface="+mj-lt"/>
              <a:buNone/>
            </a:pPr>
            <a:r>
              <a:rPr lang="en-US" altLang="zh-CN" sz="1800"/>
              <a:t>2.    </a:t>
            </a:r>
            <a:r>
              <a:rPr lang="zh-CN" altLang="en-US" sz="1800"/>
              <a:t>团队建设活动</a:t>
            </a:r>
          </a:p>
          <a:p>
            <a:pPr lvl="1">
              <a:buFont typeface="Wingdings" panose="05000000000000000000" charset="0"/>
              <a:buChar char="Ø"/>
            </a:pPr>
            <a:r>
              <a:rPr lang="zh-CN" altLang="en-US" sz="1575"/>
              <a:t>旨在帮助各团队成员更加有效地协同工作。</a:t>
            </a:r>
          </a:p>
          <a:p>
            <a:pPr lvl="2">
              <a:buFont typeface="Wingdings" panose="05000000000000000000" charset="0"/>
              <a:buChar char="ü"/>
            </a:pPr>
            <a:r>
              <a:rPr lang="zh-CN" altLang="en-US" sz="1350"/>
              <a:t>非正式的沟通和活动有助于建立信任和良好的工作关系。</a:t>
            </a:r>
          </a:p>
          <a:p>
            <a:pPr lvl="1">
              <a:buFont typeface="Wingdings" panose="05000000000000000000" charset="0"/>
              <a:buChar char="Ø"/>
            </a:pPr>
            <a:r>
              <a:rPr lang="zh-CN" altLang="en-US" sz="1575"/>
              <a:t>团队建设通常要依次经过</a:t>
            </a:r>
            <a:r>
              <a:rPr lang="en-US" altLang="zh-CN" sz="1575"/>
              <a:t>5</a:t>
            </a:r>
            <a:r>
              <a:rPr lang="zh-CN" altLang="en-US" sz="1575"/>
              <a:t>个阶段。然而，团队停滞在某个阶段或退回到前一阶段的情况，也并非罕见。如果团队成员曾经共事过，项目团队建设也可跳过某个阶段。</a:t>
            </a:r>
          </a:p>
          <a:p>
            <a:pPr lvl="1">
              <a:buFont typeface="Wingdings" panose="05000000000000000000" charset="0"/>
              <a:buChar char="Ø"/>
            </a:pPr>
            <a:endParaRPr lang="zh-CN" altLang="en-US" sz="1575"/>
          </a:p>
        </p:txBody>
      </p:sp>
      <p:pic>
        <p:nvPicPr>
          <p:cNvPr id="5" name="图片 4"/>
          <p:cNvPicPr>
            <a:picLocks noChangeAspect="1"/>
          </p:cNvPicPr>
          <p:nvPr/>
        </p:nvPicPr>
        <p:blipFill>
          <a:blip r:embed="rId2" cstate="print"/>
          <a:stretch>
            <a:fillRect/>
          </a:stretch>
        </p:blipFill>
        <p:spPr>
          <a:xfrm>
            <a:off x="46990" y="2693035"/>
            <a:ext cx="9050020" cy="3611245"/>
          </a:xfrm>
          <a:prstGeom prst="rect">
            <a:avLst/>
          </a:prstGeom>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85" y="274955"/>
            <a:ext cx="8616315" cy="649605"/>
          </a:xfrm>
        </p:spPr>
        <p:txBody>
          <a:bodyPr>
            <a:normAutofit fontScale="90000"/>
          </a:bodyPr>
          <a:lstStyle/>
          <a:p>
            <a:r>
              <a:rPr lang="en-US" altLang="zh-CN"/>
              <a:t>9.3.2 </a:t>
            </a:r>
            <a:r>
              <a:rPr lang="zh-CN" altLang="en-US"/>
              <a:t>建设项目团队的工具与技术</a:t>
            </a:r>
          </a:p>
        </p:txBody>
      </p:sp>
      <p:sp>
        <p:nvSpPr>
          <p:cNvPr id="3" name="内容占位符 2"/>
          <p:cNvSpPr>
            <a:spLocks noGrp="1"/>
          </p:cNvSpPr>
          <p:nvPr>
            <p:ph idx="1"/>
          </p:nvPr>
        </p:nvSpPr>
        <p:spPr>
          <a:xfrm>
            <a:off x="70485" y="1147445"/>
            <a:ext cx="8229600" cy="5603875"/>
          </a:xfrm>
        </p:spPr>
        <p:txBody>
          <a:bodyPr/>
          <a:lstStyle/>
          <a:p>
            <a:pPr marL="0" lvl="0" indent="0">
              <a:buFont typeface="+mj-lt"/>
              <a:buNone/>
            </a:pPr>
            <a:r>
              <a:rPr lang="en-US" altLang="zh-CN" sz="1170"/>
              <a:t>3.    </a:t>
            </a:r>
            <a:r>
              <a:rPr lang="zh-CN" altLang="en-US" sz="1170"/>
              <a:t>基本规则</a:t>
            </a:r>
          </a:p>
          <a:p>
            <a:pPr lvl="1">
              <a:buFont typeface="Wingdings" panose="05000000000000000000" charset="0"/>
              <a:buChar char="n"/>
            </a:pPr>
            <a:r>
              <a:rPr lang="zh-CN" altLang="en-US" sz="1020"/>
              <a:t>制定基本规则，对项目团队成员的可接受行为做出明确规定；</a:t>
            </a:r>
          </a:p>
          <a:p>
            <a:pPr lvl="1">
              <a:buFont typeface="Wingdings" panose="05000000000000000000" charset="0"/>
              <a:buChar char="n"/>
            </a:pPr>
            <a:r>
              <a:rPr lang="zh-CN" altLang="en-US" sz="1020"/>
              <a:t>尽早制定并遵守明确的规则，有助于减少误解，提高生产力；</a:t>
            </a:r>
          </a:p>
          <a:p>
            <a:pPr lvl="1">
              <a:buFont typeface="Wingdings" panose="05000000000000000000" charset="0"/>
              <a:buChar char="n"/>
            </a:pPr>
            <a:r>
              <a:rPr lang="zh-CN" altLang="en-US" sz="1020"/>
              <a:t>对基本规则进行讨论，有利于团队成员相互了解对方的重要价值观；</a:t>
            </a:r>
          </a:p>
          <a:p>
            <a:pPr lvl="1">
              <a:buFont typeface="Wingdings" panose="05000000000000000000" charset="0"/>
              <a:buChar char="n"/>
            </a:pPr>
            <a:r>
              <a:rPr lang="zh-CN" altLang="en-US" sz="1020"/>
              <a:t>规则一旦建立，全体项目团队成员都必须遵守。</a:t>
            </a:r>
          </a:p>
          <a:p>
            <a:pPr lvl="1">
              <a:buFont typeface="Wingdings" panose="05000000000000000000" charset="0"/>
              <a:buChar char="n"/>
            </a:pPr>
            <a:endParaRPr lang="zh-CN" altLang="en-US" sz="1020"/>
          </a:p>
          <a:p>
            <a:pPr marL="0" lvl="0" indent="0">
              <a:buFont typeface="Wingdings" panose="05000000000000000000" charset="0"/>
              <a:buNone/>
            </a:pPr>
            <a:r>
              <a:rPr lang="en-US" altLang="zh-CN" sz="1165"/>
              <a:t>4.    </a:t>
            </a:r>
            <a:r>
              <a:rPr lang="zh-CN" altLang="en-US" sz="1165"/>
              <a:t>集中办公</a:t>
            </a:r>
          </a:p>
          <a:p>
            <a:pPr lvl="1">
              <a:buFont typeface="Wingdings" panose="05000000000000000000" charset="0"/>
              <a:buChar char="n"/>
            </a:pPr>
            <a:r>
              <a:rPr lang="zh-CN" altLang="en-US" sz="1015"/>
              <a:t>也称紧密矩阵，把许多或全部最活跃的仙姑团队成员安排在同一个物理地点工作，以增强团队工作能力。</a:t>
            </a:r>
          </a:p>
          <a:p>
            <a:pPr lvl="1">
              <a:buFont typeface="Wingdings" panose="05000000000000000000" charset="0"/>
              <a:buChar char="n"/>
            </a:pPr>
            <a:r>
              <a:rPr lang="zh-CN" altLang="en-US" sz="1015"/>
              <a:t>团队会议室，也称作战室：集中办公的一种形式。是指张贴进度计划的场所，以加强沟通和培养集体感。</a:t>
            </a:r>
          </a:p>
          <a:p>
            <a:pPr lvl="1">
              <a:buFont typeface="Wingdings" panose="05000000000000000000" charset="0"/>
              <a:buChar char="n"/>
            </a:pPr>
            <a:endParaRPr lang="zh-CN" altLang="en-US" sz="1015"/>
          </a:p>
          <a:p>
            <a:pPr lvl="1">
              <a:buFont typeface="Wingdings" panose="05000000000000000000" charset="0"/>
              <a:buChar char="n"/>
            </a:pPr>
            <a:endParaRPr lang="zh-CN" altLang="en-US" sz="1015"/>
          </a:p>
          <a:p>
            <a:pPr marL="0" lvl="0" indent="0">
              <a:buFont typeface="Wingdings" panose="05000000000000000000" charset="0"/>
              <a:buNone/>
            </a:pPr>
            <a:r>
              <a:rPr lang="en-US" altLang="zh-CN" sz="1160"/>
              <a:t>5.    </a:t>
            </a:r>
            <a:r>
              <a:rPr lang="zh-CN" altLang="en-US" sz="1160"/>
              <a:t>认可与奖励</a:t>
            </a:r>
          </a:p>
          <a:p>
            <a:pPr lvl="1">
              <a:buFont typeface="Wingdings" panose="05000000000000000000" charset="0"/>
              <a:buChar char="n"/>
            </a:pPr>
            <a:r>
              <a:rPr lang="zh-CN" altLang="en-US" sz="1015"/>
              <a:t>需要对项目团队成员的优良行为给予认可与奖励；</a:t>
            </a:r>
          </a:p>
          <a:p>
            <a:pPr lvl="1">
              <a:buFont typeface="Wingdings" panose="05000000000000000000" charset="0"/>
              <a:buChar char="n"/>
            </a:pPr>
            <a:r>
              <a:rPr lang="zh-CN" altLang="en-US" sz="1015"/>
              <a:t>只有能满足被奖励者的某个重要需求的奖励，才是有效的奖励；</a:t>
            </a:r>
          </a:p>
          <a:p>
            <a:pPr lvl="1">
              <a:buFont typeface="Wingdings" panose="05000000000000000000" charset="0"/>
              <a:buChar char="n"/>
            </a:pPr>
            <a:r>
              <a:rPr lang="zh-CN" altLang="en-US" sz="1015"/>
              <a:t>认可与奖励时应考虑文化的差异；</a:t>
            </a:r>
          </a:p>
          <a:p>
            <a:pPr lvl="1">
              <a:buFont typeface="Wingdings" panose="05000000000000000000" charset="0"/>
              <a:buChar char="n"/>
            </a:pPr>
            <a:r>
              <a:rPr lang="zh-CN" altLang="en-US" sz="1015"/>
              <a:t>赢</a:t>
            </a:r>
            <a:r>
              <a:rPr lang="en-US" altLang="zh-CN" sz="1015"/>
              <a:t>-</a:t>
            </a:r>
            <a:r>
              <a:rPr lang="zh-CN" altLang="en-US" sz="1015"/>
              <a:t>输奖励制度：只奖励为数很少的团队成员，如本月的最佳团队成员奖，会破坏凝聚力；</a:t>
            </a:r>
          </a:p>
          <a:p>
            <a:pPr lvl="1">
              <a:buFont typeface="Wingdings" panose="05000000000000000000" charset="0"/>
              <a:buChar char="n"/>
            </a:pPr>
            <a:r>
              <a:rPr lang="zh-CN" altLang="en-US" sz="1015"/>
              <a:t>赢</a:t>
            </a:r>
            <a:r>
              <a:rPr lang="en-US" altLang="zh-CN" sz="1015"/>
              <a:t>-</a:t>
            </a:r>
            <a:r>
              <a:rPr lang="zh-CN" altLang="en-US" sz="1015"/>
              <a:t>赢奖励制度：奖励人人都能做到的行为，如按时提交进度报告，可以增进团队成员之间的相互支持。</a:t>
            </a:r>
          </a:p>
          <a:p>
            <a:pPr lvl="1">
              <a:buFont typeface="Wingdings" panose="05000000000000000000" charset="0"/>
              <a:buChar char="n"/>
            </a:pPr>
            <a:r>
              <a:rPr lang="en-US" altLang="zh-CN" sz="1015"/>
              <a:t>PMI</a:t>
            </a:r>
            <a:r>
              <a:rPr lang="zh-CN" altLang="en-US" sz="1015"/>
              <a:t>观点：赢</a:t>
            </a:r>
            <a:r>
              <a:rPr lang="en-US" altLang="zh-CN" sz="1015"/>
              <a:t>-</a:t>
            </a:r>
            <a:r>
              <a:rPr lang="zh-CN" altLang="en-US" sz="1015"/>
              <a:t>赢奖励。</a:t>
            </a:r>
          </a:p>
          <a:p>
            <a:pPr lvl="0">
              <a:buFont typeface="Wingdings" panose="05000000000000000000" charset="0"/>
              <a:buChar char="n"/>
            </a:pPr>
            <a:endParaRPr lang="zh-CN" altLang="en-US" sz="116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00075" y="141605"/>
            <a:ext cx="7943850" cy="4667250"/>
          </a:xfrm>
          <a:prstGeom prst="rect">
            <a:avLst/>
          </a:prstGeom>
        </p:spPr>
      </p:pic>
      <p:sp>
        <p:nvSpPr>
          <p:cNvPr id="5" name="文本框 4"/>
          <p:cNvSpPr txBox="1"/>
          <p:nvPr/>
        </p:nvSpPr>
        <p:spPr>
          <a:xfrm>
            <a:off x="451485" y="4996815"/>
            <a:ext cx="8082915" cy="914400"/>
          </a:xfrm>
          <a:prstGeom prst="rect">
            <a:avLst/>
          </a:prstGeom>
          <a:noFill/>
        </p:spPr>
        <p:txBody>
          <a:bodyPr wrap="square" rtlCol="0">
            <a:spAutoFit/>
          </a:bodyPr>
          <a:lstStyle/>
          <a:p>
            <a:pPr marL="285750" indent="-285750">
              <a:buFont typeface="Wingdings" panose="05000000000000000000" charset="0"/>
              <a:buChar char="Ø"/>
            </a:pPr>
            <a:r>
              <a:rPr lang="zh-CN" altLang="en-US"/>
              <a:t>跟踪团队成员的表现、提供反馈、解决问题并管理团队变更，以优化项目绩效；</a:t>
            </a:r>
          </a:p>
          <a:p>
            <a:pPr marL="285750" indent="-285750">
              <a:buFont typeface="Wingdings" panose="05000000000000000000" charset="0"/>
              <a:buChar char="Ø"/>
            </a:pPr>
            <a:r>
              <a:rPr lang="zh-CN" altLang="en-US"/>
              <a:t>主要作用：影响团队行为，管理冲突，解决问题，并评估团队成员的绩效。</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85" y="274955"/>
            <a:ext cx="8616315" cy="649605"/>
          </a:xfrm>
        </p:spPr>
        <p:txBody>
          <a:bodyPr>
            <a:normAutofit fontScale="90000"/>
          </a:bodyPr>
          <a:lstStyle/>
          <a:p>
            <a:r>
              <a:rPr lang="en-US" altLang="zh-CN"/>
              <a:t>9.4.2 </a:t>
            </a:r>
            <a:r>
              <a:rPr lang="zh-CN" altLang="en-US"/>
              <a:t>管理项目团队的工具与技术</a:t>
            </a:r>
          </a:p>
        </p:txBody>
      </p:sp>
      <p:sp>
        <p:nvSpPr>
          <p:cNvPr id="3" name="内容占位符 2"/>
          <p:cNvSpPr>
            <a:spLocks noGrp="1"/>
          </p:cNvSpPr>
          <p:nvPr>
            <p:ph idx="1"/>
          </p:nvPr>
        </p:nvSpPr>
        <p:spPr>
          <a:xfrm>
            <a:off x="70485" y="1147445"/>
            <a:ext cx="8936990" cy="5603875"/>
          </a:xfrm>
        </p:spPr>
        <p:txBody>
          <a:bodyPr/>
          <a:lstStyle/>
          <a:p>
            <a:pPr lvl="0">
              <a:buFont typeface="+mj-lt"/>
              <a:buAutoNum type="arabicPeriod"/>
            </a:pPr>
            <a:r>
              <a:rPr lang="zh-CN" altLang="en-US" sz="1400"/>
              <a:t>观察与交谈</a:t>
            </a:r>
          </a:p>
          <a:p>
            <a:pPr lvl="1">
              <a:buFont typeface="Wingdings" panose="05000000000000000000" charset="0"/>
              <a:buChar char="n"/>
            </a:pPr>
            <a:r>
              <a:rPr lang="zh-CN" altLang="en-US" sz="1200"/>
              <a:t>通过观察与交谈，随时了解项目团队成员的工作和态度。</a:t>
            </a:r>
          </a:p>
          <a:p>
            <a:pPr lvl="0">
              <a:buFont typeface="+mj-lt"/>
              <a:buAutoNum type="arabicPeriod"/>
            </a:pPr>
            <a:r>
              <a:rPr lang="zh-CN" altLang="en-US" sz="1400"/>
              <a:t>项目绩效评价</a:t>
            </a:r>
          </a:p>
          <a:p>
            <a:pPr lvl="1">
              <a:buFont typeface="Wingdings" panose="05000000000000000000" charset="0"/>
              <a:buChar char="n"/>
            </a:pPr>
            <a:r>
              <a:rPr lang="en-US" altLang="zh-CN" sz="1200"/>
              <a:t>360</a:t>
            </a:r>
            <a:r>
              <a:rPr lang="zh-CN" altLang="en-US" sz="1200"/>
              <a:t>度反馈：指从不同的渠道，如上级领导、同级同事和下属人员、客户等，获得某人绩效情况的反馈信息。（上级</a:t>
            </a:r>
            <a:r>
              <a:rPr lang="en-US" altLang="zh-CN" sz="1200"/>
              <a:t>+</a:t>
            </a:r>
            <a:r>
              <a:rPr lang="zh-CN" altLang="en-US" sz="1200"/>
              <a:t>下级</a:t>
            </a:r>
            <a:r>
              <a:rPr lang="en-US" altLang="zh-CN" sz="1200"/>
              <a:t>+</a:t>
            </a:r>
            <a:r>
              <a:rPr lang="zh-CN" altLang="en-US" sz="1200"/>
              <a:t>同级</a:t>
            </a:r>
            <a:r>
              <a:rPr lang="en-US" altLang="zh-CN" sz="1200"/>
              <a:t>+</a:t>
            </a:r>
            <a:r>
              <a:rPr lang="zh-CN" altLang="en-US" sz="1200"/>
              <a:t>客户）</a:t>
            </a:r>
          </a:p>
          <a:p>
            <a:pPr lvl="0">
              <a:buFont typeface="+mj-lt"/>
              <a:buAutoNum type="arabicPeriod"/>
            </a:pPr>
            <a:r>
              <a:rPr lang="zh-CN" altLang="en-US" sz="1400"/>
              <a:t>冲突管理</a:t>
            </a:r>
          </a:p>
          <a:p>
            <a:pPr lvl="1">
              <a:buFont typeface="Wingdings" panose="05000000000000000000" charset="0"/>
              <a:buChar char="n"/>
            </a:pPr>
            <a:r>
              <a:rPr lang="zh-CN" altLang="en-US" sz="1200"/>
              <a:t>在项目环境中，冲突不可避免；</a:t>
            </a:r>
          </a:p>
          <a:p>
            <a:pPr lvl="1">
              <a:buFont typeface="Wingdings" panose="05000000000000000000" charset="0"/>
              <a:buChar char="n"/>
            </a:pPr>
            <a:r>
              <a:rPr lang="zh-CN" altLang="en-US" sz="1200"/>
              <a:t>成功的冲突管理可提高生产力，改进工作关系；</a:t>
            </a:r>
          </a:p>
          <a:p>
            <a:pPr lvl="1">
              <a:buFont typeface="Wingdings" panose="05000000000000000000" charset="0"/>
              <a:buChar char="n"/>
            </a:pPr>
            <a:r>
              <a:rPr lang="zh-CN" altLang="en-US" sz="1200"/>
              <a:t>如果管理得当，意见分歧有利于提高创造力和做出更好的决策；</a:t>
            </a:r>
          </a:p>
          <a:p>
            <a:pPr lvl="1">
              <a:buFont typeface="Wingdings" panose="05000000000000000000" charset="0"/>
              <a:buChar char="n"/>
            </a:pPr>
            <a:r>
              <a:rPr lang="zh-CN" altLang="en-US" sz="1200"/>
              <a:t>项目经理解决冲突的能力，往往在很大程度上决定着其管理项目团队成败。</a:t>
            </a:r>
          </a:p>
          <a:p>
            <a:pPr lvl="1">
              <a:buFont typeface="Wingdings" panose="05000000000000000000" charset="0"/>
              <a:buChar char="n"/>
            </a:pPr>
            <a:r>
              <a:rPr lang="zh-CN" altLang="en-US" sz="1200"/>
              <a:t>冲突来源：</a:t>
            </a:r>
          </a:p>
          <a:p>
            <a:pPr lvl="2">
              <a:buFont typeface="+mj-ea"/>
              <a:buAutoNum type="circleNumDbPlain"/>
            </a:pPr>
            <a:r>
              <a:rPr lang="zh-CN" altLang="en-US" sz="1200"/>
              <a:t>进度计划</a:t>
            </a:r>
          </a:p>
          <a:p>
            <a:pPr lvl="2">
              <a:buFont typeface="+mj-ea"/>
              <a:buAutoNum type="circleNumDbPlain"/>
            </a:pPr>
            <a:r>
              <a:rPr lang="zh-CN" altLang="en-US" sz="1200"/>
              <a:t>项目优先级</a:t>
            </a:r>
          </a:p>
          <a:p>
            <a:pPr lvl="2">
              <a:buFont typeface="+mj-ea"/>
              <a:buAutoNum type="circleNumDbPlain"/>
            </a:pPr>
            <a:r>
              <a:rPr lang="zh-CN" altLang="en-US" sz="1200"/>
              <a:t>资源</a:t>
            </a:r>
          </a:p>
          <a:p>
            <a:pPr lvl="2">
              <a:buFont typeface="+mj-ea"/>
              <a:buAutoNum type="circleNumDbPlain"/>
            </a:pPr>
            <a:r>
              <a:rPr lang="zh-CN" altLang="en-US" sz="1200"/>
              <a:t>技术意见与执行情况的权衡</a:t>
            </a:r>
          </a:p>
          <a:p>
            <a:pPr lvl="2">
              <a:buFont typeface="+mj-ea"/>
              <a:buAutoNum type="circleNumDbPlain"/>
            </a:pPr>
            <a:r>
              <a:rPr lang="zh-CN" altLang="en-US" sz="1200"/>
              <a:t>行政程序上的冲突</a:t>
            </a:r>
          </a:p>
          <a:p>
            <a:pPr lvl="2">
              <a:buFont typeface="+mj-ea"/>
              <a:buAutoNum type="circleNumDbPlain"/>
            </a:pPr>
            <a:r>
              <a:rPr lang="zh-CN" altLang="en-US" sz="1200"/>
              <a:t>成本</a:t>
            </a:r>
          </a:p>
          <a:p>
            <a:pPr lvl="2">
              <a:buFont typeface="+mj-ea"/>
              <a:buAutoNum type="circleNumDbPlain"/>
            </a:pPr>
            <a:r>
              <a:rPr lang="zh-CN" altLang="en-US" sz="1200"/>
              <a:t>个性</a:t>
            </a:r>
          </a:p>
          <a:p>
            <a:pPr lvl="1">
              <a:buFont typeface="Wingdings" panose="05000000000000000000" charset="0"/>
              <a:buChar char="n"/>
            </a:pPr>
            <a:r>
              <a:rPr lang="zh-CN" altLang="en-US" sz="1400"/>
              <a:t>冲突解决方法：</a:t>
            </a:r>
          </a:p>
          <a:p>
            <a:pPr lvl="2">
              <a:buFont typeface="+mj-ea"/>
              <a:buAutoNum type="circleNumDbPlain"/>
            </a:pPr>
            <a:r>
              <a:rPr lang="zh-CN" altLang="en-US" sz="1200"/>
              <a:t>合作 </a:t>
            </a:r>
            <a:r>
              <a:rPr lang="en-US" altLang="zh-CN" sz="1200"/>
              <a:t>/ </a:t>
            </a:r>
            <a:r>
              <a:rPr lang="zh-CN" altLang="en-US" sz="1200"/>
              <a:t>解决方法 ： 综合考虑不同的意见和观点，采用合作的态度和开放式对话引导各方达成共识和承诺，共赢。</a:t>
            </a:r>
          </a:p>
          <a:p>
            <a:pPr lvl="2">
              <a:buFont typeface="+mj-ea"/>
              <a:buAutoNum type="circleNumDbPlain"/>
            </a:pPr>
            <a:r>
              <a:rPr lang="zh-CN" altLang="en-US" sz="1200"/>
              <a:t>妥协</a:t>
            </a:r>
            <a:r>
              <a:rPr lang="en-US" altLang="zh-CN" sz="1200"/>
              <a:t>/</a:t>
            </a:r>
            <a:r>
              <a:rPr lang="zh-CN" altLang="en-US" sz="1200"/>
              <a:t>调解：为了暂时或部分解决冲突，寻找能让各方都在一定程度上满意的方案； 双输；</a:t>
            </a:r>
          </a:p>
          <a:p>
            <a:pPr lvl="2">
              <a:buFont typeface="+mj-ea"/>
              <a:buAutoNum type="circleNumDbPlain"/>
            </a:pPr>
            <a:r>
              <a:rPr lang="zh-CN" altLang="en-US" sz="1200"/>
              <a:t>缓和</a:t>
            </a:r>
            <a:r>
              <a:rPr lang="en-US" altLang="zh-CN" sz="1200"/>
              <a:t>/</a:t>
            </a:r>
            <a:r>
              <a:rPr lang="zh-CN" altLang="en-US" sz="1200"/>
              <a:t>包容：强调一致而非差异，求同存异； 为了维持和谐与关系而退让一步，考虑其他方的需要；双输；</a:t>
            </a:r>
          </a:p>
          <a:p>
            <a:pPr lvl="2">
              <a:buFont typeface="+mj-ea"/>
              <a:buAutoNum type="circleNumDbPlain"/>
            </a:pPr>
            <a:r>
              <a:rPr lang="zh-CN" altLang="en-US" sz="1200"/>
              <a:t>撤退</a:t>
            </a:r>
            <a:r>
              <a:rPr lang="en-US" altLang="zh-CN" sz="1200"/>
              <a:t>/</a:t>
            </a:r>
            <a:r>
              <a:rPr lang="zh-CN" altLang="en-US" sz="1200"/>
              <a:t>回避：从实际或潜在的冲突中退出，将问题推迟到准备充分的时间，或者将问题推给其他人员解决；双输；</a:t>
            </a:r>
          </a:p>
          <a:p>
            <a:pPr lvl="2">
              <a:buFont typeface="+mj-ea"/>
              <a:buAutoNum type="circleNumDbPlain"/>
            </a:pPr>
            <a:r>
              <a:rPr lang="zh-CN" altLang="en-US" sz="1200"/>
              <a:t>强迫</a:t>
            </a:r>
            <a:r>
              <a:rPr lang="en-US" altLang="zh-CN" sz="1200"/>
              <a:t>/</a:t>
            </a:r>
            <a:r>
              <a:rPr lang="zh-CN" altLang="en-US" sz="1200"/>
              <a:t>命令：以牺牲其他方为代价，推行某一方的观点；利用权力来强行解决紧急问题；赢</a:t>
            </a:r>
            <a:r>
              <a:rPr lang="en-US" altLang="zh-CN" sz="1200"/>
              <a:t>-</a:t>
            </a:r>
            <a:r>
              <a:rPr lang="zh-CN" altLang="en-US" sz="1200"/>
              <a:t>输。</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649605"/>
          </a:xfrm>
        </p:spPr>
        <p:txBody>
          <a:bodyPr>
            <a:normAutofit fontScale="90000"/>
          </a:bodyPr>
          <a:lstStyle/>
          <a:p>
            <a:r>
              <a:rPr lang="en-US" altLang="zh-CN"/>
              <a:t>10.</a:t>
            </a:r>
            <a:r>
              <a:rPr lang="zh-CN" altLang="en-US"/>
              <a:t>项目沟通管理</a:t>
            </a:r>
          </a:p>
        </p:txBody>
      </p:sp>
      <p:sp>
        <p:nvSpPr>
          <p:cNvPr id="3" name="内容占位符 2"/>
          <p:cNvSpPr>
            <a:spLocks noGrp="1"/>
          </p:cNvSpPr>
          <p:nvPr>
            <p:ph idx="1"/>
          </p:nvPr>
        </p:nvSpPr>
        <p:spPr>
          <a:xfrm>
            <a:off x="457200" y="1246505"/>
            <a:ext cx="8229600" cy="4879975"/>
          </a:xfrm>
        </p:spPr>
        <p:txBody>
          <a:bodyPr/>
          <a:lstStyle/>
          <a:p>
            <a:pPr>
              <a:buFont typeface="Wingdings" panose="05000000000000000000" charset="0"/>
              <a:buChar char="Ø"/>
            </a:pPr>
            <a:r>
              <a:rPr lang="zh-CN" altLang="en-US" sz="1800"/>
              <a:t>项目沟通管理包括为确保项目信息及时且恰当地规划、收集、生成、发布、存储、检索、管理、控制、监督和最终处置所需的各个过程。</a:t>
            </a:r>
          </a:p>
          <a:p>
            <a:pPr>
              <a:buFont typeface="Wingdings" panose="05000000000000000000" charset="0"/>
              <a:buChar char="Ø"/>
            </a:pPr>
            <a:r>
              <a:rPr lang="zh-CN" altLang="en-US" sz="1800"/>
              <a:t>沟通是项目经理最重要的技能，项目经理的大多数时间（</a:t>
            </a:r>
            <a:r>
              <a:rPr lang="en-US" altLang="zh-CN" sz="1800"/>
              <a:t>90%</a:t>
            </a:r>
            <a:r>
              <a:rPr lang="zh-CN" altLang="en-US" sz="1800"/>
              <a:t>左右）都用在与干系人的沟通上，通过沟通来影响别人和组织别人做事。</a:t>
            </a:r>
          </a:p>
          <a:p>
            <a:pPr>
              <a:buFont typeface="Wingdings" panose="05000000000000000000" charset="0"/>
              <a:buChar char="Ø"/>
            </a:pPr>
            <a:r>
              <a:rPr lang="zh-CN" altLang="en-US" sz="1800"/>
              <a:t>有效的沟通能在各种各样的项目干系人之间捡起一座桥梁，把具有不同文化和组织背景、不同技能水平以及项目执行或结果有不同观点和利益的干系人联系起来。</a:t>
            </a:r>
          </a:p>
          <a:p>
            <a:pPr>
              <a:buFont typeface="Wingdings" panose="05000000000000000000" charset="0"/>
              <a:buChar char="Ø"/>
            </a:pPr>
            <a:endParaRPr lang="zh-CN" altLang="en-US" sz="1800"/>
          </a:p>
          <a:p>
            <a:pPr marL="457200" lvl="1" indent="0">
              <a:buNone/>
            </a:pPr>
            <a:r>
              <a:rPr lang="en-US" altLang="zh-CN" sz="1575"/>
              <a:t>10.1	</a:t>
            </a:r>
            <a:r>
              <a:rPr lang="zh-CN" altLang="en-US" sz="1575"/>
              <a:t>规划沟通管理</a:t>
            </a:r>
            <a:r>
              <a:rPr lang="en-US" altLang="zh-CN" sz="1575"/>
              <a:t>	</a:t>
            </a:r>
            <a:r>
              <a:rPr lang="zh-CN" altLang="en-US" sz="1575"/>
              <a:t>规划过程组</a:t>
            </a:r>
          </a:p>
          <a:p>
            <a:pPr marL="457200" lvl="1" indent="0">
              <a:buNone/>
            </a:pPr>
            <a:r>
              <a:rPr lang="en-US" altLang="zh-CN" sz="1575"/>
              <a:t>10.2	</a:t>
            </a:r>
            <a:r>
              <a:rPr lang="zh-CN" altLang="en-US" sz="1575"/>
              <a:t>管理沟通</a:t>
            </a:r>
            <a:r>
              <a:rPr lang="en-US" altLang="zh-CN" sz="1575"/>
              <a:t>		</a:t>
            </a:r>
            <a:r>
              <a:rPr lang="zh-CN" altLang="en-US" sz="1575"/>
              <a:t>执行过程组</a:t>
            </a:r>
          </a:p>
          <a:p>
            <a:pPr marL="457200" lvl="1" indent="0">
              <a:buNone/>
            </a:pPr>
            <a:r>
              <a:rPr lang="en-US" altLang="zh-CN" sz="1575"/>
              <a:t>10.3	</a:t>
            </a:r>
            <a:r>
              <a:rPr lang="zh-CN" altLang="en-US" sz="1575"/>
              <a:t>控制沟通</a:t>
            </a:r>
            <a:r>
              <a:rPr lang="en-US" altLang="zh-CN" sz="1575"/>
              <a:t>		</a:t>
            </a:r>
            <a:r>
              <a:rPr lang="zh-CN" altLang="en-US" sz="1575"/>
              <a:t>监控过程组</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00075" y="189865"/>
            <a:ext cx="7943850" cy="4667250"/>
          </a:xfrm>
          <a:prstGeom prst="rect">
            <a:avLst/>
          </a:prstGeom>
        </p:spPr>
      </p:pic>
      <p:sp>
        <p:nvSpPr>
          <p:cNvPr id="5" name="文本框 4"/>
          <p:cNvSpPr txBox="1"/>
          <p:nvPr/>
        </p:nvSpPr>
        <p:spPr>
          <a:xfrm>
            <a:off x="600075" y="5169535"/>
            <a:ext cx="7943215" cy="1188720"/>
          </a:xfrm>
          <a:prstGeom prst="rect">
            <a:avLst/>
          </a:prstGeom>
          <a:noFill/>
        </p:spPr>
        <p:txBody>
          <a:bodyPr wrap="square" rtlCol="0">
            <a:spAutoFit/>
          </a:bodyPr>
          <a:lstStyle/>
          <a:p>
            <a:pPr marL="285750" indent="-285750">
              <a:buFont typeface="Wingdings" panose="05000000000000000000" charset="0"/>
              <a:buChar char="Ø"/>
            </a:pPr>
            <a:r>
              <a:rPr lang="zh-CN" altLang="en-US"/>
              <a:t>是根据干系人的信息需要和需求及组织的可用资产情况，制定合适的项目沟通方式和计划。</a:t>
            </a:r>
          </a:p>
          <a:p>
            <a:pPr marL="285750" indent="-285750">
              <a:buFont typeface="Wingdings" panose="05000000000000000000" charset="0"/>
              <a:buChar char="Ø"/>
            </a:pPr>
            <a:r>
              <a:rPr lang="zh-CN" altLang="en-US"/>
              <a:t>主要作用：识别和记录与干系人的最有效率且最有效果的沟通方式。</a:t>
            </a:r>
          </a:p>
          <a:p>
            <a:pPr marL="285750" indent="-285750">
              <a:buFont typeface="Wingdings" panose="05000000000000000000" charset="0"/>
              <a:buChar char="Ø"/>
            </a:pPr>
            <a:r>
              <a:rPr lang="zh-CN" altLang="en-US"/>
              <a:t>潜在沟通渠道： </a:t>
            </a:r>
            <a:r>
              <a:rPr lang="en-US" altLang="zh-CN"/>
              <a:t>N*(N-1)/2, N</a:t>
            </a:r>
            <a:r>
              <a:rPr lang="zh-CN" altLang="en-US"/>
              <a:t>代表干系人数量。</a:t>
            </a:r>
            <a:r>
              <a:rPr lang="en-US" altLang="zh-CN"/>
              <a:t>gen'j</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85" y="274955"/>
            <a:ext cx="8616315" cy="649605"/>
          </a:xfrm>
        </p:spPr>
        <p:txBody>
          <a:bodyPr>
            <a:normAutofit fontScale="90000"/>
          </a:bodyPr>
          <a:lstStyle/>
          <a:p>
            <a:r>
              <a:rPr lang="en-US" altLang="zh-CN"/>
              <a:t>10.1.2 </a:t>
            </a:r>
            <a:r>
              <a:rPr lang="zh-CN" altLang="en-US"/>
              <a:t>规划沟通管理的工具与技术</a:t>
            </a:r>
          </a:p>
        </p:txBody>
      </p:sp>
      <p:sp>
        <p:nvSpPr>
          <p:cNvPr id="3" name="内容占位符 2"/>
          <p:cNvSpPr>
            <a:spLocks noGrp="1"/>
          </p:cNvSpPr>
          <p:nvPr>
            <p:ph idx="1"/>
          </p:nvPr>
        </p:nvSpPr>
        <p:spPr>
          <a:xfrm>
            <a:off x="70485" y="1147445"/>
            <a:ext cx="8936990" cy="5603875"/>
          </a:xfrm>
        </p:spPr>
        <p:txBody>
          <a:bodyPr/>
          <a:lstStyle/>
          <a:p>
            <a:pPr marL="0" lvl="0" indent="0">
              <a:buFont typeface="+mj-lt"/>
              <a:buNone/>
            </a:pPr>
            <a:r>
              <a:rPr lang="en-US" altLang="zh-CN" sz="1600"/>
              <a:t>4.    </a:t>
            </a:r>
            <a:r>
              <a:rPr lang="zh-CN" altLang="en-US" sz="1600"/>
              <a:t>沟通方法</a:t>
            </a:r>
          </a:p>
          <a:p>
            <a:pPr lvl="1">
              <a:buFont typeface="Wingdings" panose="05000000000000000000" charset="0"/>
              <a:buChar char="n"/>
            </a:pPr>
            <a:r>
              <a:rPr lang="zh-CN" altLang="en-US" sz="1600"/>
              <a:t>交互式沟通</a:t>
            </a:r>
          </a:p>
          <a:p>
            <a:pPr lvl="2">
              <a:buFont typeface="Wingdings" panose="05000000000000000000" charset="0"/>
              <a:buChar char="ü"/>
            </a:pPr>
            <a:r>
              <a:rPr lang="zh-CN" altLang="en-US" sz="1600"/>
              <a:t>在双方或多方之间进行多向信息交换；</a:t>
            </a:r>
          </a:p>
          <a:p>
            <a:pPr lvl="2">
              <a:buFont typeface="Wingdings" panose="05000000000000000000" charset="0"/>
              <a:buChar char="ü"/>
            </a:pPr>
            <a:r>
              <a:rPr lang="zh-CN" altLang="en-US" sz="1600"/>
              <a:t>确保全体参与者对某一话题达成共识的最有效的方法，包括会谈、电话会议、视频会议等。</a:t>
            </a:r>
          </a:p>
          <a:p>
            <a:pPr lvl="1">
              <a:buFont typeface="Wingdings" panose="05000000000000000000" charset="0"/>
              <a:buChar char="n"/>
            </a:pPr>
            <a:r>
              <a:rPr lang="zh-CN" altLang="en-US" sz="1865"/>
              <a:t>推式沟通</a:t>
            </a:r>
          </a:p>
          <a:p>
            <a:pPr lvl="2">
              <a:buFont typeface="Wingdings" panose="05000000000000000000" charset="0"/>
              <a:buChar char="ü"/>
            </a:pPr>
            <a:r>
              <a:rPr lang="zh-CN" altLang="en-US" sz="1595"/>
              <a:t>把信息发送给需要了解信息的特定接收方；</a:t>
            </a:r>
          </a:p>
          <a:p>
            <a:pPr lvl="2">
              <a:buFont typeface="Wingdings" panose="05000000000000000000" charset="0"/>
              <a:buChar char="ü"/>
            </a:pPr>
            <a:r>
              <a:rPr lang="zh-CN" altLang="en-US" sz="1595"/>
              <a:t>能确保信息发布，但不能确定信息到达目标受众，或信息已经被目标受众理解。</a:t>
            </a:r>
          </a:p>
          <a:p>
            <a:pPr lvl="1">
              <a:buFont typeface="Wingdings" panose="05000000000000000000" charset="0"/>
              <a:buChar char="n"/>
            </a:pPr>
            <a:r>
              <a:rPr lang="zh-CN" altLang="en-US" sz="1860"/>
              <a:t>拉式沟通</a:t>
            </a:r>
          </a:p>
          <a:p>
            <a:pPr lvl="2">
              <a:buFont typeface="Wingdings" panose="05000000000000000000" charset="0"/>
              <a:buChar char="ü"/>
            </a:pPr>
            <a:r>
              <a:rPr lang="zh-CN" altLang="en-US" sz="1590"/>
              <a:t>要求接收方自主自行地获取信息内容；</a:t>
            </a:r>
          </a:p>
          <a:p>
            <a:pPr lvl="2">
              <a:buFont typeface="Wingdings" panose="05000000000000000000" charset="0"/>
              <a:buChar char="ü"/>
            </a:pPr>
            <a:r>
              <a:rPr lang="zh-CN" altLang="en-US" sz="1590"/>
              <a:t>在信息量很大或受众很多的情况下使用；</a:t>
            </a:r>
          </a:p>
          <a:p>
            <a:pPr lvl="2">
              <a:buFont typeface="Wingdings" panose="05000000000000000000" charset="0"/>
              <a:buChar char="ü"/>
            </a:pPr>
            <a:r>
              <a:rPr lang="zh-CN" altLang="en-US" sz="1590"/>
              <a:t>包括：企业内网，电子在线课程，知识库。</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00075" y="189865"/>
            <a:ext cx="7943850" cy="4667250"/>
          </a:xfrm>
          <a:prstGeom prst="rect">
            <a:avLst/>
          </a:prstGeom>
        </p:spPr>
      </p:pic>
      <p:sp>
        <p:nvSpPr>
          <p:cNvPr id="5" name="文本框 4"/>
          <p:cNvSpPr txBox="1"/>
          <p:nvPr/>
        </p:nvSpPr>
        <p:spPr>
          <a:xfrm>
            <a:off x="600710" y="5186045"/>
            <a:ext cx="7943215" cy="914400"/>
          </a:xfrm>
          <a:prstGeom prst="rect">
            <a:avLst/>
          </a:prstGeom>
          <a:noFill/>
        </p:spPr>
        <p:txBody>
          <a:bodyPr wrap="square" rtlCol="0">
            <a:spAutoFit/>
          </a:bodyPr>
          <a:lstStyle/>
          <a:p>
            <a:pPr marL="285750" indent="-285750">
              <a:buFont typeface="Wingdings" panose="05000000000000000000" charset="0"/>
              <a:buChar char="Ø"/>
            </a:pPr>
            <a:r>
              <a:rPr lang="zh-CN" altLang="en-US"/>
              <a:t>是根据沟通管理计划，生成、收集、分发、存储、检索以及最终处置项目信息。</a:t>
            </a:r>
          </a:p>
          <a:p>
            <a:pPr marL="285750" indent="-285750">
              <a:buFont typeface="Wingdings" panose="05000000000000000000" charset="0"/>
              <a:buChar char="Ø"/>
            </a:pPr>
            <a:r>
              <a:rPr lang="zh-CN" altLang="en-US"/>
              <a:t>主要作用：促进项目干系人之间实现有效率且有效果的沟通。</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zh-CN" altLang="en-US" dirty="0" smtClean="0"/>
              <a:t>项目管理知识领域</a:t>
            </a:r>
            <a:endParaRPr lang="en-US" dirty="0"/>
          </a:p>
        </p:txBody>
      </p:sp>
      <p:graphicFrame>
        <p:nvGraphicFramePr>
          <p:cNvPr id="4" name="Table 3"/>
          <p:cNvGraphicFramePr>
            <a:graphicFrameLocks noGrp="1"/>
          </p:cNvGraphicFramePr>
          <p:nvPr/>
        </p:nvGraphicFramePr>
        <p:xfrm>
          <a:off x="457200" y="914405"/>
          <a:ext cx="8382000" cy="5706693"/>
        </p:xfrm>
        <a:graphic>
          <a:graphicData uri="http://schemas.openxmlformats.org/drawingml/2006/table">
            <a:tbl>
              <a:tblPr firstRow="1" bandRow="1">
                <a:tableStyleId>{5C22544A-7EE6-4342-B048-85BDC9FD1C3A}</a:tableStyleId>
              </a:tblPr>
              <a:tblGrid>
                <a:gridCol w="1397000"/>
                <a:gridCol w="1193800"/>
                <a:gridCol w="1600200"/>
                <a:gridCol w="1524000"/>
                <a:gridCol w="1371600"/>
                <a:gridCol w="1295400"/>
              </a:tblGrid>
              <a:tr h="237488">
                <a:tc rowSpan="2">
                  <a:txBody>
                    <a:bodyPr/>
                    <a:lstStyle/>
                    <a:p>
                      <a:pPr algn="ctr"/>
                      <a:r>
                        <a:rPr lang="zh-CN" altLang="en-US" sz="1000" dirty="0" smtClean="0"/>
                        <a:t>项目管理</a:t>
                      </a:r>
                      <a:endParaRPr lang="en-US" altLang="zh-CN" sz="1000" dirty="0" smtClean="0"/>
                    </a:p>
                    <a:p>
                      <a:pPr algn="ctr"/>
                      <a:r>
                        <a:rPr lang="zh-CN" altLang="en-US" sz="1000" dirty="0" smtClean="0"/>
                        <a:t>十大知识领域</a:t>
                      </a:r>
                      <a:endParaRPr lang="en-US" sz="1000" dirty="0"/>
                    </a:p>
                  </a:txBody>
                  <a:tcPr/>
                </a:tc>
                <a:tc gridSpan="5">
                  <a:txBody>
                    <a:bodyPr/>
                    <a:lstStyle/>
                    <a:p>
                      <a:pPr algn="ctr"/>
                      <a:r>
                        <a:rPr lang="zh-CN" altLang="en-US" sz="1000" dirty="0" smtClean="0"/>
                        <a:t>项目管理五大过程组</a:t>
                      </a:r>
                      <a:endParaRPr lang="en-US" sz="100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37488">
                <a:tc vMerge="1">
                  <a:txBody>
                    <a:bodyPr/>
                    <a:lstStyle/>
                    <a:p>
                      <a:endParaRPr lang="en-US"/>
                    </a:p>
                  </a:txBody>
                  <a:tcPr/>
                </a:tc>
                <a:tc>
                  <a:txBody>
                    <a:bodyPr/>
                    <a:lstStyle/>
                    <a:p>
                      <a:pPr marL="0" algn="ctr" defTabSz="914400" rtl="0" eaLnBrk="1" latinLnBrk="0" hangingPunct="1"/>
                      <a:r>
                        <a:rPr lang="zh-CN" altLang="en-US" sz="1000" b="1" kern="1200" dirty="0" smtClean="0">
                          <a:solidFill>
                            <a:schemeClr val="tx1"/>
                          </a:solidFill>
                          <a:latin typeface="+mn-lt"/>
                          <a:ea typeface="+mn-ea"/>
                          <a:cs typeface="+mn-cs"/>
                        </a:rPr>
                        <a:t>启动（</a:t>
                      </a:r>
                      <a:r>
                        <a:rPr lang="en-US" altLang="zh-CN" sz="1000" b="1" kern="1200" dirty="0" smtClean="0">
                          <a:solidFill>
                            <a:schemeClr val="tx1"/>
                          </a:solidFill>
                          <a:latin typeface="+mn-lt"/>
                          <a:ea typeface="+mn-ea"/>
                          <a:cs typeface="+mn-cs"/>
                        </a:rPr>
                        <a:t>2</a:t>
                      </a:r>
                      <a:r>
                        <a:rPr lang="zh-CN" altLang="en-US" sz="1000" b="1" kern="1200" dirty="0" smtClean="0">
                          <a:solidFill>
                            <a:schemeClr val="tx1"/>
                          </a:solidFill>
                          <a:latin typeface="+mn-lt"/>
                          <a:ea typeface="+mn-ea"/>
                          <a:cs typeface="+mn-cs"/>
                        </a:rPr>
                        <a:t>）</a:t>
                      </a:r>
                      <a:endParaRPr lang="en-US" altLang="en-US" sz="1000" b="1" kern="1200" dirty="0" smtClean="0">
                        <a:solidFill>
                          <a:schemeClr val="tx1"/>
                        </a:solidFill>
                        <a:latin typeface="+mn-lt"/>
                        <a:ea typeface="+mn-ea"/>
                        <a:cs typeface="+mn-cs"/>
                      </a:endParaRPr>
                    </a:p>
                  </a:txBody>
                  <a:tcPr/>
                </a:tc>
                <a:tc>
                  <a:txBody>
                    <a:bodyPr/>
                    <a:lstStyle/>
                    <a:p>
                      <a:pPr marL="0" algn="ctr" defTabSz="914400" rtl="0" eaLnBrk="1" latinLnBrk="0" hangingPunct="1"/>
                      <a:r>
                        <a:rPr lang="zh-CN" altLang="en-US" sz="1000" b="1" kern="1200" dirty="0" smtClean="0">
                          <a:solidFill>
                            <a:schemeClr val="tx1"/>
                          </a:solidFill>
                          <a:latin typeface="+mn-lt"/>
                          <a:ea typeface="+mn-ea"/>
                          <a:cs typeface="+mn-cs"/>
                        </a:rPr>
                        <a:t>规划（</a:t>
                      </a:r>
                      <a:r>
                        <a:rPr lang="en-US" altLang="zh-CN" sz="1000" b="1" kern="1200" dirty="0" smtClean="0">
                          <a:solidFill>
                            <a:schemeClr val="tx1"/>
                          </a:solidFill>
                          <a:latin typeface="+mn-lt"/>
                          <a:ea typeface="+mn-ea"/>
                          <a:cs typeface="+mn-cs"/>
                        </a:rPr>
                        <a:t>24</a:t>
                      </a:r>
                      <a:r>
                        <a:rPr lang="zh-CN" altLang="en-US" sz="1000" b="1" kern="1200" dirty="0" smtClean="0">
                          <a:solidFill>
                            <a:schemeClr val="tx1"/>
                          </a:solidFill>
                          <a:latin typeface="+mn-lt"/>
                          <a:ea typeface="+mn-ea"/>
                          <a:cs typeface="+mn-cs"/>
                        </a:rPr>
                        <a:t>）</a:t>
                      </a:r>
                      <a:endParaRPr lang="en-US" altLang="en-US" sz="1000" b="1" kern="1200" dirty="0" smtClean="0">
                        <a:solidFill>
                          <a:schemeClr val="tx1"/>
                        </a:solidFill>
                        <a:latin typeface="+mn-lt"/>
                        <a:ea typeface="+mn-ea"/>
                        <a:cs typeface="+mn-cs"/>
                      </a:endParaRPr>
                    </a:p>
                  </a:txBody>
                  <a:tcPr/>
                </a:tc>
                <a:tc>
                  <a:txBody>
                    <a:bodyPr/>
                    <a:lstStyle/>
                    <a:p>
                      <a:pPr marL="0" algn="ctr" defTabSz="914400" rtl="0" eaLnBrk="1" latinLnBrk="0" hangingPunct="1"/>
                      <a:r>
                        <a:rPr lang="zh-CN" altLang="en-US" sz="1000" b="1" kern="1200" dirty="0" smtClean="0">
                          <a:solidFill>
                            <a:schemeClr val="tx1"/>
                          </a:solidFill>
                          <a:latin typeface="+mn-lt"/>
                          <a:ea typeface="+mn-ea"/>
                          <a:cs typeface="+mn-cs"/>
                        </a:rPr>
                        <a:t>执行（</a:t>
                      </a:r>
                      <a:r>
                        <a:rPr lang="en-US" altLang="zh-CN" sz="1000" b="1" kern="1200" dirty="0" smtClean="0">
                          <a:solidFill>
                            <a:schemeClr val="tx1"/>
                          </a:solidFill>
                          <a:latin typeface="+mn-lt"/>
                          <a:ea typeface="+mn-ea"/>
                          <a:cs typeface="+mn-cs"/>
                        </a:rPr>
                        <a:t>8</a:t>
                      </a:r>
                      <a:r>
                        <a:rPr lang="zh-CN" altLang="en-US" sz="1000" b="1" kern="1200" dirty="0" smtClean="0">
                          <a:solidFill>
                            <a:schemeClr val="tx1"/>
                          </a:solidFill>
                          <a:latin typeface="+mn-lt"/>
                          <a:ea typeface="+mn-ea"/>
                          <a:cs typeface="+mn-cs"/>
                        </a:rPr>
                        <a:t>）</a:t>
                      </a:r>
                      <a:endParaRPr lang="en-US" altLang="en-US" sz="1000" b="1" kern="1200" dirty="0" smtClean="0">
                        <a:solidFill>
                          <a:schemeClr val="tx1"/>
                        </a:solidFill>
                        <a:latin typeface="+mn-lt"/>
                        <a:ea typeface="+mn-ea"/>
                        <a:cs typeface="+mn-cs"/>
                      </a:endParaRPr>
                    </a:p>
                  </a:txBody>
                  <a:tcPr/>
                </a:tc>
                <a:tc>
                  <a:txBody>
                    <a:bodyPr/>
                    <a:lstStyle/>
                    <a:p>
                      <a:pPr marL="0" algn="ctr" defTabSz="914400" rtl="0" eaLnBrk="1" latinLnBrk="0" hangingPunct="1"/>
                      <a:r>
                        <a:rPr lang="zh-CN" altLang="en-US" sz="1000" b="1" kern="1200" dirty="0" smtClean="0">
                          <a:solidFill>
                            <a:schemeClr val="tx1"/>
                          </a:solidFill>
                          <a:latin typeface="+mn-lt"/>
                          <a:ea typeface="+mn-ea"/>
                          <a:cs typeface="+mn-cs"/>
                        </a:rPr>
                        <a:t>监控（</a:t>
                      </a:r>
                      <a:r>
                        <a:rPr lang="en-US" altLang="zh-CN" sz="1000" b="1" kern="1200" dirty="0" smtClean="0">
                          <a:solidFill>
                            <a:schemeClr val="tx1"/>
                          </a:solidFill>
                          <a:latin typeface="+mn-lt"/>
                          <a:ea typeface="+mn-ea"/>
                          <a:cs typeface="+mn-cs"/>
                        </a:rPr>
                        <a:t>11</a:t>
                      </a:r>
                      <a:r>
                        <a:rPr lang="zh-CN" altLang="en-US" sz="1000" b="1" kern="1200" dirty="0" smtClean="0">
                          <a:solidFill>
                            <a:schemeClr val="tx1"/>
                          </a:solidFill>
                          <a:latin typeface="+mn-lt"/>
                          <a:ea typeface="+mn-ea"/>
                          <a:cs typeface="+mn-cs"/>
                        </a:rPr>
                        <a:t>）</a:t>
                      </a:r>
                      <a:endParaRPr lang="en-US" altLang="en-US" sz="1000" b="1" kern="1200" dirty="0" smtClean="0">
                        <a:solidFill>
                          <a:schemeClr val="tx1"/>
                        </a:solidFill>
                        <a:latin typeface="+mn-lt"/>
                        <a:ea typeface="+mn-ea"/>
                        <a:cs typeface="+mn-cs"/>
                      </a:endParaRPr>
                    </a:p>
                  </a:txBody>
                  <a:tcPr/>
                </a:tc>
                <a:tc>
                  <a:txBody>
                    <a:bodyPr/>
                    <a:lstStyle/>
                    <a:p>
                      <a:pPr marL="0" algn="ctr" defTabSz="914400" rtl="0" eaLnBrk="1" latinLnBrk="0" hangingPunct="1"/>
                      <a:r>
                        <a:rPr lang="zh-CN" altLang="en-US" sz="1000" b="1" kern="1200" dirty="0" smtClean="0">
                          <a:solidFill>
                            <a:schemeClr val="tx1"/>
                          </a:solidFill>
                          <a:latin typeface="+mn-lt"/>
                          <a:ea typeface="+mn-ea"/>
                          <a:cs typeface="+mn-cs"/>
                        </a:rPr>
                        <a:t>收尾（</a:t>
                      </a:r>
                      <a:r>
                        <a:rPr lang="en-US" altLang="zh-CN" sz="1000" b="1" kern="1200" dirty="0" smtClean="0">
                          <a:solidFill>
                            <a:schemeClr val="tx1"/>
                          </a:solidFill>
                          <a:latin typeface="+mn-lt"/>
                          <a:ea typeface="+mn-ea"/>
                          <a:cs typeface="+mn-cs"/>
                        </a:rPr>
                        <a:t>2</a:t>
                      </a:r>
                      <a:r>
                        <a:rPr lang="zh-CN" altLang="en-US" sz="1000" b="1" kern="1200" dirty="0" smtClean="0">
                          <a:solidFill>
                            <a:schemeClr val="tx1"/>
                          </a:solidFill>
                          <a:latin typeface="+mn-lt"/>
                          <a:ea typeface="+mn-ea"/>
                          <a:cs typeface="+mn-cs"/>
                        </a:rPr>
                        <a:t>）</a:t>
                      </a:r>
                      <a:endParaRPr lang="en-US" altLang="en-US" sz="1000" b="1" kern="1200" dirty="0" smtClean="0">
                        <a:solidFill>
                          <a:schemeClr val="tx1"/>
                        </a:solidFill>
                        <a:latin typeface="+mn-lt"/>
                        <a:ea typeface="+mn-ea"/>
                        <a:cs typeface="+mn-cs"/>
                      </a:endParaRPr>
                    </a:p>
                  </a:txBody>
                  <a:tcPr/>
                </a:tc>
              </a:tr>
              <a:tr h="385917">
                <a:tc>
                  <a:txBody>
                    <a:bodyPr/>
                    <a:lstStyle/>
                    <a:p>
                      <a:pPr algn="l"/>
                      <a:r>
                        <a:rPr lang="en-US" altLang="zh-CN" sz="1000" dirty="0" smtClean="0"/>
                        <a:t>4.</a:t>
                      </a:r>
                      <a:r>
                        <a:rPr lang="zh-CN" altLang="en-US" sz="1000" dirty="0" smtClean="0"/>
                        <a:t>项目整合管理</a:t>
                      </a:r>
                      <a:endParaRPr lang="en-US" sz="1000" dirty="0"/>
                    </a:p>
                  </a:txBody>
                  <a:tcPr/>
                </a:tc>
                <a:tc>
                  <a:txBody>
                    <a:bodyPr/>
                    <a:lstStyle/>
                    <a:p>
                      <a:pPr algn="l"/>
                      <a:r>
                        <a:rPr lang="en-US" sz="1000" dirty="0" smtClean="0">
                          <a:solidFill>
                            <a:schemeClr val="tx1"/>
                          </a:solidFill>
                        </a:rPr>
                        <a:t>4.1 </a:t>
                      </a:r>
                      <a:r>
                        <a:rPr lang="zh-CN" altLang="en-US" sz="1000" dirty="0" smtClean="0">
                          <a:solidFill>
                            <a:schemeClr val="tx1"/>
                          </a:solidFill>
                        </a:rPr>
                        <a:t>指定项目章程</a:t>
                      </a:r>
                      <a:endParaRPr lang="en-US" sz="1000" dirty="0">
                        <a:solidFill>
                          <a:schemeClr val="tx1"/>
                        </a:solidFill>
                      </a:endParaRPr>
                    </a:p>
                  </a:txBody>
                  <a:tcPr/>
                </a:tc>
                <a:tc>
                  <a:txBody>
                    <a:bodyPr/>
                    <a:lstStyle/>
                    <a:p>
                      <a:pPr algn="l"/>
                      <a:r>
                        <a:rPr lang="en-US" altLang="zh-CN" sz="1000" dirty="0" smtClean="0">
                          <a:solidFill>
                            <a:schemeClr val="tx1"/>
                          </a:solidFill>
                        </a:rPr>
                        <a:t>4.2 </a:t>
                      </a:r>
                      <a:r>
                        <a:rPr lang="zh-CN" altLang="en-US" sz="1000" dirty="0" smtClean="0">
                          <a:solidFill>
                            <a:schemeClr val="tx1"/>
                          </a:solidFill>
                        </a:rPr>
                        <a:t>指定项目管理计划</a:t>
                      </a:r>
                      <a:endParaRPr lang="en-US" sz="1000" dirty="0">
                        <a:solidFill>
                          <a:schemeClr val="tx1"/>
                        </a:solidFill>
                      </a:endParaRPr>
                    </a:p>
                  </a:txBody>
                  <a:tcPr/>
                </a:tc>
                <a:tc>
                  <a:txBody>
                    <a:bodyPr/>
                    <a:lstStyle/>
                    <a:p>
                      <a:pPr algn="l"/>
                      <a:r>
                        <a:rPr lang="en-US" altLang="zh-CN" sz="1000" dirty="0" smtClean="0">
                          <a:solidFill>
                            <a:schemeClr val="tx1"/>
                          </a:solidFill>
                        </a:rPr>
                        <a:t>4.3 </a:t>
                      </a:r>
                      <a:r>
                        <a:rPr lang="zh-CN" altLang="en-US" sz="1000" dirty="0" smtClean="0">
                          <a:solidFill>
                            <a:schemeClr val="tx1"/>
                          </a:solidFill>
                        </a:rPr>
                        <a:t>指导与管理项目执行</a:t>
                      </a:r>
                      <a:endParaRPr lang="en-US" sz="1000" dirty="0">
                        <a:solidFill>
                          <a:schemeClr val="tx1"/>
                        </a:solidFill>
                      </a:endParaRPr>
                    </a:p>
                  </a:txBody>
                  <a:tcPr/>
                </a:tc>
                <a:tc>
                  <a:txBody>
                    <a:bodyPr/>
                    <a:lstStyle/>
                    <a:p>
                      <a:pPr algn="l"/>
                      <a:r>
                        <a:rPr lang="en-US" altLang="zh-CN" sz="1000" dirty="0" smtClean="0">
                          <a:solidFill>
                            <a:schemeClr val="tx1"/>
                          </a:solidFill>
                        </a:rPr>
                        <a:t>4.4 </a:t>
                      </a:r>
                      <a:r>
                        <a:rPr lang="zh-CN" altLang="en-US" sz="1000" dirty="0" smtClean="0">
                          <a:solidFill>
                            <a:schemeClr val="tx1"/>
                          </a:solidFill>
                        </a:rPr>
                        <a:t>监控项目工作</a:t>
                      </a:r>
                      <a:endParaRPr lang="en-US" altLang="zh-CN" sz="1000" dirty="0" smtClean="0">
                        <a:solidFill>
                          <a:schemeClr val="tx1"/>
                        </a:solidFill>
                      </a:endParaRPr>
                    </a:p>
                    <a:p>
                      <a:pPr algn="l"/>
                      <a:r>
                        <a:rPr lang="en-US" altLang="zh-CN" sz="1000" dirty="0" smtClean="0">
                          <a:solidFill>
                            <a:schemeClr val="tx1"/>
                          </a:solidFill>
                        </a:rPr>
                        <a:t>4.5</a:t>
                      </a:r>
                      <a:r>
                        <a:rPr lang="zh-CN" altLang="en-US" sz="1000" dirty="0" smtClean="0">
                          <a:solidFill>
                            <a:schemeClr val="tx1"/>
                          </a:solidFill>
                        </a:rPr>
                        <a:t>试试整体变更控制</a:t>
                      </a:r>
                      <a:endParaRPr lang="en-US" sz="1000" dirty="0">
                        <a:solidFill>
                          <a:schemeClr val="tx1"/>
                        </a:solidFill>
                      </a:endParaRPr>
                    </a:p>
                  </a:txBody>
                  <a:tcPr/>
                </a:tc>
                <a:tc>
                  <a:txBody>
                    <a:bodyPr/>
                    <a:lstStyle/>
                    <a:p>
                      <a:pPr algn="l"/>
                      <a:r>
                        <a:rPr lang="en-US" altLang="zh-CN" sz="1000" dirty="0" smtClean="0">
                          <a:solidFill>
                            <a:schemeClr val="tx1"/>
                          </a:solidFill>
                        </a:rPr>
                        <a:t>4.5</a:t>
                      </a:r>
                      <a:r>
                        <a:rPr lang="zh-CN" altLang="en-US" sz="1000" baseline="0" dirty="0" smtClean="0">
                          <a:solidFill>
                            <a:schemeClr val="tx1"/>
                          </a:solidFill>
                        </a:rPr>
                        <a:t> 结束项目或阶段</a:t>
                      </a:r>
                      <a:endParaRPr lang="en-US" sz="1000" dirty="0">
                        <a:solidFill>
                          <a:schemeClr val="tx1"/>
                        </a:solidFill>
                      </a:endParaRPr>
                    </a:p>
                  </a:txBody>
                  <a:tcPr/>
                </a:tc>
              </a:tr>
              <a:tr h="682777">
                <a:tc>
                  <a:txBody>
                    <a:bodyPr/>
                    <a:lstStyle/>
                    <a:p>
                      <a:pPr algn="l"/>
                      <a:r>
                        <a:rPr lang="en-US" altLang="zh-CN" sz="1000" dirty="0" smtClean="0"/>
                        <a:t>5.</a:t>
                      </a:r>
                      <a:r>
                        <a:rPr lang="zh-CN" altLang="en-US" sz="1000" dirty="0" smtClean="0"/>
                        <a:t>项目范围管理</a:t>
                      </a:r>
                      <a:endParaRPr lang="en-US" sz="1000" dirty="0"/>
                    </a:p>
                  </a:txBody>
                  <a:tcPr/>
                </a:tc>
                <a:tc>
                  <a:txBody>
                    <a:bodyPr/>
                    <a:lstStyle/>
                    <a:p>
                      <a:pPr algn="l"/>
                      <a:endParaRPr lang="en-US" sz="1000" dirty="0">
                        <a:solidFill>
                          <a:schemeClr val="tx1"/>
                        </a:solidFill>
                      </a:endParaRPr>
                    </a:p>
                  </a:txBody>
                  <a:tcPr/>
                </a:tc>
                <a:tc>
                  <a:txBody>
                    <a:bodyPr/>
                    <a:lstStyle/>
                    <a:p>
                      <a:pPr algn="l"/>
                      <a:r>
                        <a:rPr lang="en-US" altLang="zh-CN" sz="1000" dirty="0" smtClean="0">
                          <a:solidFill>
                            <a:schemeClr val="tx1"/>
                          </a:solidFill>
                        </a:rPr>
                        <a:t>5.1 </a:t>
                      </a:r>
                      <a:r>
                        <a:rPr lang="zh-CN" altLang="en-US" sz="1000" dirty="0" smtClean="0">
                          <a:solidFill>
                            <a:schemeClr val="tx1"/>
                          </a:solidFill>
                        </a:rPr>
                        <a:t>规划范围管理</a:t>
                      </a:r>
                      <a:endParaRPr lang="en-US" altLang="zh-CN" sz="1000" dirty="0" smtClean="0">
                        <a:solidFill>
                          <a:schemeClr val="tx1"/>
                        </a:solidFill>
                      </a:endParaRPr>
                    </a:p>
                    <a:p>
                      <a:pPr algn="l"/>
                      <a:r>
                        <a:rPr lang="en-US" altLang="zh-CN" sz="1000" dirty="0" smtClean="0">
                          <a:solidFill>
                            <a:schemeClr val="tx1"/>
                          </a:solidFill>
                        </a:rPr>
                        <a:t>5.2 </a:t>
                      </a:r>
                      <a:r>
                        <a:rPr lang="zh-CN" altLang="en-US" sz="1000" dirty="0" smtClean="0">
                          <a:solidFill>
                            <a:schemeClr val="tx1"/>
                          </a:solidFill>
                        </a:rPr>
                        <a:t>收集需求</a:t>
                      </a:r>
                      <a:endParaRPr lang="en-US" altLang="zh-CN" sz="1000" dirty="0" smtClean="0">
                        <a:solidFill>
                          <a:schemeClr val="tx1"/>
                        </a:solidFill>
                      </a:endParaRPr>
                    </a:p>
                    <a:p>
                      <a:pPr algn="l"/>
                      <a:r>
                        <a:rPr lang="en-US" altLang="zh-CN" sz="1000" dirty="0" smtClean="0">
                          <a:solidFill>
                            <a:schemeClr val="tx1"/>
                          </a:solidFill>
                        </a:rPr>
                        <a:t>5.3 </a:t>
                      </a:r>
                      <a:r>
                        <a:rPr lang="zh-CN" altLang="en-US" sz="1000" dirty="0" smtClean="0">
                          <a:solidFill>
                            <a:schemeClr val="tx1"/>
                          </a:solidFill>
                        </a:rPr>
                        <a:t>定义范围</a:t>
                      </a:r>
                      <a:endParaRPr lang="en-US" altLang="zh-CN" sz="1000" dirty="0" smtClean="0">
                        <a:solidFill>
                          <a:schemeClr val="tx1"/>
                        </a:solidFill>
                      </a:endParaRPr>
                    </a:p>
                    <a:p>
                      <a:pPr algn="l"/>
                      <a:r>
                        <a:rPr lang="en-US" altLang="zh-CN" sz="1000" dirty="0" smtClean="0">
                          <a:solidFill>
                            <a:schemeClr val="tx1"/>
                          </a:solidFill>
                        </a:rPr>
                        <a:t>5.4 </a:t>
                      </a:r>
                      <a:r>
                        <a:rPr lang="zh-CN" altLang="en-US" sz="1000" dirty="0" smtClean="0">
                          <a:solidFill>
                            <a:schemeClr val="tx1"/>
                          </a:solidFill>
                        </a:rPr>
                        <a:t>创建</a:t>
                      </a:r>
                      <a:r>
                        <a:rPr lang="en-US" altLang="zh-CN" sz="1000" dirty="0" smtClean="0">
                          <a:solidFill>
                            <a:schemeClr val="tx1"/>
                          </a:solidFill>
                        </a:rPr>
                        <a:t>WBS</a:t>
                      </a:r>
                      <a:endParaRPr lang="en-US" sz="1000" dirty="0">
                        <a:solidFill>
                          <a:schemeClr val="tx1"/>
                        </a:solidFill>
                      </a:endParaRPr>
                    </a:p>
                  </a:txBody>
                  <a:tcPr/>
                </a:tc>
                <a:tc>
                  <a:txBody>
                    <a:bodyPr/>
                    <a:lstStyle/>
                    <a:p>
                      <a:pPr algn="l"/>
                      <a:endParaRPr lang="en-US" sz="1000" dirty="0">
                        <a:solidFill>
                          <a:schemeClr val="tx1"/>
                        </a:solidFill>
                      </a:endParaRPr>
                    </a:p>
                  </a:txBody>
                  <a:tcPr/>
                </a:tc>
                <a:tc>
                  <a:txBody>
                    <a:bodyPr/>
                    <a:lstStyle/>
                    <a:p>
                      <a:pPr algn="l"/>
                      <a:r>
                        <a:rPr lang="en-US" altLang="zh-CN" sz="1000" dirty="0" smtClean="0">
                          <a:solidFill>
                            <a:schemeClr val="tx1"/>
                          </a:solidFill>
                        </a:rPr>
                        <a:t>5.5</a:t>
                      </a:r>
                      <a:r>
                        <a:rPr lang="en-US" altLang="zh-CN" sz="1000" baseline="0" dirty="0" smtClean="0">
                          <a:solidFill>
                            <a:schemeClr val="tx1"/>
                          </a:solidFill>
                        </a:rPr>
                        <a:t> </a:t>
                      </a:r>
                      <a:r>
                        <a:rPr lang="zh-CN" altLang="en-US" sz="1000" baseline="0" dirty="0" smtClean="0">
                          <a:solidFill>
                            <a:schemeClr val="tx1"/>
                          </a:solidFill>
                        </a:rPr>
                        <a:t>核实范围</a:t>
                      </a:r>
                      <a:endParaRPr lang="en-US" altLang="zh-CN" sz="1000" baseline="0" dirty="0" smtClean="0">
                        <a:solidFill>
                          <a:schemeClr val="tx1"/>
                        </a:solidFill>
                      </a:endParaRPr>
                    </a:p>
                    <a:p>
                      <a:pPr algn="l"/>
                      <a:r>
                        <a:rPr lang="en-US" altLang="zh-CN" sz="1000" baseline="0" dirty="0" smtClean="0">
                          <a:solidFill>
                            <a:schemeClr val="tx1"/>
                          </a:solidFill>
                        </a:rPr>
                        <a:t>5.6 </a:t>
                      </a:r>
                      <a:r>
                        <a:rPr lang="zh-CN" altLang="en-US" sz="1000" baseline="0" dirty="0" smtClean="0">
                          <a:solidFill>
                            <a:schemeClr val="tx1"/>
                          </a:solidFill>
                        </a:rPr>
                        <a:t>控制范围</a:t>
                      </a:r>
                      <a:endParaRPr lang="en-US" sz="1000" dirty="0">
                        <a:solidFill>
                          <a:schemeClr val="tx1"/>
                        </a:solidFill>
                      </a:endParaRPr>
                    </a:p>
                  </a:txBody>
                  <a:tcPr/>
                </a:tc>
                <a:tc>
                  <a:txBody>
                    <a:bodyPr/>
                    <a:lstStyle/>
                    <a:p>
                      <a:pPr algn="l"/>
                      <a:endParaRPr lang="en-US" sz="1000">
                        <a:solidFill>
                          <a:schemeClr val="tx1"/>
                        </a:solidFill>
                      </a:endParaRPr>
                    </a:p>
                  </a:txBody>
                  <a:tcPr/>
                </a:tc>
              </a:tr>
              <a:tr h="979636">
                <a:tc>
                  <a:txBody>
                    <a:bodyPr/>
                    <a:lstStyle/>
                    <a:p>
                      <a:pPr algn="l"/>
                      <a:r>
                        <a:rPr lang="en-US" altLang="zh-CN" sz="1000" dirty="0" smtClean="0"/>
                        <a:t>6.</a:t>
                      </a:r>
                      <a:r>
                        <a:rPr lang="zh-CN" altLang="en-US" sz="1000" dirty="0" smtClean="0"/>
                        <a:t>项目时间管理</a:t>
                      </a:r>
                      <a:endParaRPr lang="en-US" sz="1000" dirty="0"/>
                    </a:p>
                  </a:txBody>
                  <a:tcPr/>
                </a:tc>
                <a:tc>
                  <a:txBody>
                    <a:bodyPr/>
                    <a:lstStyle/>
                    <a:p>
                      <a:pPr algn="l"/>
                      <a:endParaRPr lang="en-US" sz="1000" dirty="0">
                        <a:solidFill>
                          <a:schemeClr val="tx1"/>
                        </a:solidFill>
                      </a:endParaRPr>
                    </a:p>
                  </a:txBody>
                  <a:tcPr/>
                </a:tc>
                <a:tc>
                  <a:txBody>
                    <a:bodyPr/>
                    <a:lstStyle/>
                    <a:p>
                      <a:pPr algn="l"/>
                      <a:r>
                        <a:rPr lang="en-US" altLang="zh-CN" sz="1000" dirty="0" smtClean="0">
                          <a:solidFill>
                            <a:schemeClr val="tx1"/>
                          </a:solidFill>
                        </a:rPr>
                        <a:t>6.1 </a:t>
                      </a:r>
                      <a:r>
                        <a:rPr lang="zh-CN" altLang="en-US" sz="1000" dirty="0" smtClean="0">
                          <a:solidFill>
                            <a:schemeClr val="tx1"/>
                          </a:solidFill>
                        </a:rPr>
                        <a:t>规划进度管理</a:t>
                      </a:r>
                      <a:endParaRPr lang="en-US" altLang="zh-CN" sz="1000" dirty="0" smtClean="0">
                        <a:solidFill>
                          <a:schemeClr val="tx1"/>
                        </a:solidFill>
                      </a:endParaRPr>
                    </a:p>
                    <a:p>
                      <a:pPr algn="l"/>
                      <a:r>
                        <a:rPr lang="en-US" altLang="zh-CN" sz="1000" dirty="0" smtClean="0">
                          <a:solidFill>
                            <a:schemeClr val="tx1"/>
                          </a:solidFill>
                        </a:rPr>
                        <a:t>6.2 </a:t>
                      </a:r>
                      <a:r>
                        <a:rPr lang="zh-CN" altLang="en-US" sz="1000" dirty="0" smtClean="0">
                          <a:solidFill>
                            <a:schemeClr val="tx1"/>
                          </a:solidFill>
                        </a:rPr>
                        <a:t>定义活动</a:t>
                      </a:r>
                      <a:endParaRPr lang="en-US" altLang="zh-CN" sz="1000" dirty="0" smtClean="0">
                        <a:solidFill>
                          <a:schemeClr val="tx1"/>
                        </a:solidFill>
                      </a:endParaRPr>
                    </a:p>
                    <a:p>
                      <a:pPr algn="l"/>
                      <a:r>
                        <a:rPr lang="en-US" altLang="zh-CN" sz="1000" dirty="0" smtClean="0">
                          <a:solidFill>
                            <a:schemeClr val="tx1"/>
                          </a:solidFill>
                        </a:rPr>
                        <a:t>6.3 </a:t>
                      </a:r>
                      <a:r>
                        <a:rPr lang="zh-CN" altLang="en-US" sz="1000" dirty="0" smtClean="0">
                          <a:solidFill>
                            <a:schemeClr val="tx1"/>
                          </a:solidFill>
                        </a:rPr>
                        <a:t>排列活动顺序</a:t>
                      </a:r>
                      <a:endParaRPr lang="en-US" altLang="zh-CN" sz="1000" dirty="0" smtClean="0">
                        <a:solidFill>
                          <a:schemeClr val="tx1"/>
                        </a:solidFill>
                      </a:endParaRPr>
                    </a:p>
                    <a:p>
                      <a:pPr algn="l"/>
                      <a:r>
                        <a:rPr lang="en-US" altLang="zh-CN" sz="1000" dirty="0" smtClean="0">
                          <a:solidFill>
                            <a:schemeClr val="tx1"/>
                          </a:solidFill>
                        </a:rPr>
                        <a:t>6.4</a:t>
                      </a:r>
                      <a:r>
                        <a:rPr lang="en-US" altLang="zh-CN" sz="1000" baseline="0" dirty="0" smtClean="0">
                          <a:solidFill>
                            <a:schemeClr val="tx1"/>
                          </a:solidFill>
                        </a:rPr>
                        <a:t> </a:t>
                      </a:r>
                      <a:r>
                        <a:rPr lang="zh-CN" altLang="en-US" sz="1000" baseline="0" dirty="0" smtClean="0">
                          <a:solidFill>
                            <a:schemeClr val="tx1"/>
                          </a:solidFill>
                        </a:rPr>
                        <a:t>估算活动资源</a:t>
                      </a:r>
                      <a:endParaRPr lang="en-US" altLang="zh-CN" sz="1000" baseline="0" dirty="0" smtClean="0">
                        <a:solidFill>
                          <a:schemeClr val="tx1"/>
                        </a:solidFill>
                      </a:endParaRPr>
                    </a:p>
                    <a:p>
                      <a:pPr algn="l"/>
                      <a:r>
                        <a:rPr lang="en-US" altLang="zh-CN" sz="1000" baseline="0" dirty="0" smtClean="0">
                          <a:solidFill>
                            <a:schemeClr val="tx1"/>
                          </a:solidFill>
                        </a:rPr>
                        <a:t>6.5 </a:t>
                      </a:r>
                      <a:r>
                        <a:rPr lang="zh-CN" altLang="en-US" sz="1000" baseline="0" dirty="0" smtClean="0">
                          <a:solidFill>
                            <a:schemeClr val="tx1"/>
                          </a:solidFill>
                        </a:rPr>
                        <a:t>估算活动持续时间</a:t>
                      </a:r>
                      <a:endParaRPr lang="en-US" altLang="zh-CN" sz="1000" baseline="0" dirty="0" smtClean="0">
                        <a:solidFill>
                          <a:schemeClr val="tx1"/>
                        </a:solidFill>
                      </a:endParaRPr>
                    </a:p>
                    <a:p>
                      <a:pPr algn="l"/>
                      <a:r>
                        <a:rPr lang="en-US" altLang="zh-CN" sz="1000" baseline="0" dirty="0" smtClean="0">
                          <a:solidFill>
                            <a:schemeClr val="tx1"/>
                          </a:solidFill>
                        </a:rPr>
                        <a:t>6.6 </a:t>
                      </a:r>
                      <a:r>
                        <a:rPr lang="zh-CN" altLang="en-US" sz="1000" baseline="0" dirty="0" smtClean="0">
                          <a:solidFill>
                            <a:schemeClr val="tx1"/>
                          </a:solidFill>
                        </a:rPr>
                        <a:t>指定进度计划</a:t>
                      </a:r>
                      <a:endParaRPr lang="en-US" sz="1000" dirty="0" smtClean="0">
                        <a:solidFill>
                          <a:schemeClr val="tx1"/>
                        </a:solidFill>
                      </a:endParaRPr>
                    </a:p>
                  </a:txBody>
                  <a:tcPr/>
                </a:tc>
                <a:tc>
                  <a:txBody>
                    <a:bodyPr/>
                    <a:lstStyle/>
                    <a:p>
                      <a:pPr algn="l"/>
                      <a:endParaRPr lang="en-US" sz="1000" dirty="0">
                        <a:solidFill>
                          <a:schemeClr val="tx1"/>
                        </a:solidFill>
                      </a:endParaRPr>
                    </a:p>
                  </a:txBody>
                  <a:tcPr/>
                </a:tc>
                <a:tc>
                  <a:txBody>
                    <a:bodyPr/>
                    <a:lstStyle/>
                    <a:p>
                      <a:pPr algn="l"/>
                      <a:r>
                        <a:rPr lang="en-US" altLang="zh-CN" sz="1000" dirty="0" smtClean="0">
                          <a:solidFill>
                            <a:schemeClr val="tx1"/>
                          </a:solidFill>
                        </a:rPr>
                        <a:t>6.7</a:t>
                      </a:r>
                      <a:r>
                        <a:rPr lang="zh-CN" altLang="en-US" sz="1000" dirty="0" smtClean="0">
                          <a:solidFill>
                            <a:schemeClr val="tx1"/>
                          </a:solidFill>
                        </a:rPr>
                        <a:t>控制进度</a:t>
                      </a:r>
                      <a:endParaRPr lang="en-US" sz="1000" dirty="0">
                        <a:solidFill>
                          <a:schemeClr val="tx1"/>
                        </a:solidFill>
                      </a:endParaRPr>
                    </a:p>
                  </a:txBody>
                  <a:tcPr/>
                </a:tc>
                <a:tc>
                  <a:txBody>
                    <a:bodyPr/>
                    <a:lstStyle/>
                    <a:p>
                      <a:pPr algn="l"/>
                      <a:endParaRPr lang="en-US" sz="1000" dirty="0">
                        <a:solidFill>
                          <a:schemeClr val="tx1"/>
                        </a:solidFill>
                      </a:endParaRPr>
                    </a:p>
                  </a:txBody>
                  <a:tcPr/>
                </a:tc>
              </a:tr>
              <a:tr h="534347">
                <a:tc>
                  <a:txBody>
                    <a:bodyPr/>
                    <a:lstStyle/>
                    <a:p>
                      <a:pPr algn="l"/>
                      <a:r>
                        <a:rPr lang="en-US" altLang="zh-CN" sz="1000" dirty="0" smtClean="0"/>
                        <a:t>7.</a:t>
                      </a:r>
                      <a:r>
                        <a:rPr lang="zh-CN" altLang="en-US" sz="1000" dirty="0" smtClean="0"/>
                        <a:t>项目成本管理</a:t>
                      </a:r>
                      <a:endParaRPr lang="en-US" sz="1000" dirty="0"/>
                    </a:p>
                  </a:txBody>
                  <a:tcPr/>
                </a:tc>
                <a:tc>
                  <a:txBody>
                    <a:bodyPr/>
                    <a:lstStyle/>
                    <a:p>
                      <a:pPr algn="l"/>
                      <a:endParaRPr lang="en-US" sz="1000">
                        <a:solidFill>
                          <a:schemeClr val="tx1"/>
                        </a:solidFill>
                      </a:endParaRPr>
                    </a:p>
                  </a:txBody>
                  <a:tcPr/>
                </a:tc>
                <a:tc>
                  <a:txBody>
                    <a:bodyPr/>
                    <a:lstStyle/>
                    <a:p>
                      <a:pPr algn="l"/>
                      <a:r>
                        <a:rPr lang="en-US" altLang="zh-CN" sz="1000" dirty="0" smtClean="0">
                          <a:solidFill>
                            <a:schemeClr val="tx1"/>
                          </a:solidFill>
                        </a:rPr>
                        <a:t>7.1 </a:t>
                      </a:r>
                      <a:r>
                        <a:rPr lang="zh-CN" altLang="en-US" sz="1000" dirty="0" smtClean="0">
                          <a:solidFill>
                            <a:schemeClr val="tx1"/>
                          </a:solidFill>
                        </a:rPr>
                        <a:t>规划成本管理</a:t>
                      </a:r>
                      <a:endParaRPr lang="en-US" altLang="zh-CN" sz="1000" dirty="0" smtClean="0">
                        <a:solidFill>
                          <a:schemeClr val="tx1"/>
                        </a:solidFill>
                      </a:endParaRPr>
                    </a:p>
                    <a:p>
                      <a:pPr algn="l"/>
                      <a:r>
                        <a:rPr lang="en-US" altLang="zh-CN" sz="1000" dirty="0" smtClean="0">
                          <a:solidFill>
                            <a:schemeClr val="tx1"/>
                          </a:solidFill>
                        </a:rPr>
                        <a:t>7.2 </a:t>
                      </a:r>
                      <a:r>
                        <a:rPr lang="zh-CN" altLang="en-US" sz="1000" dirty="0" smtClean="0">
                          <a:solidFill>
                            <a:schemeClr val="tx1"/>
                          </a:solidFill>
                        </a:rPr>
                        <a:t>估算成本</a:t>
                      </a:r>
                      <a:endParaRPr lang="en-US" altLang="zh-CN" sz="1000" dirty="0" smtClean="0">
                        <a:solidFill>
                          <a:schemeClr val="tx1"/>
                        </a:solidFill>
                      </a:endParaRPr>
                    </a:p>
                    <a:p>
                      <a:pPr algn="l"/>
                      <a:r>
                        <a:rPr lang="en-US" altLang="zh-CN" sz="1000" dirty="0" smtClean="0">
                          <a:solidFill>
                            <a:schemeClr val="tx1"/>
                          </a:solidFill>
                        </a:rPr>
                        <a:t>7.3 </a:t>
                      </a:r>
                      <a:r>
                        <a:rPr lang="zh-CN" altLang="en-US" sz="1000" dirty="0" smtClean="0">
                          <a:solidFill>
                            <a:schemeClr val="tx1"/>
                          </a:solidFill>
                        </a:rPr>
                        <a:t>制定预算</a:t>
                      </a:r>
                      <a:endParaRPr lang="en-US" sz="1000" dirty="0">
                        <a:solidFill>
                          <a:schemeClr val="tx1"/>
                        </a:solidFill>
                      </a:endParaRPr>
                    </a:p>
                  </a:txBody>
                  <a:tcPr/>
                </a:tc>
                <a:tc>
                  <a:txBody>
                    <a:bodyPr/>
                    <a:lstStyle/>
                    <a:p>
                      <a:pPr algn="l"/>
                      <a:endParaRPr lang="en-US" sz="1000" dirty="0">
                        <a:solidFill>
                          <a:schemeClr val="tx1"/>
                        </a:solidFill>
                      </a:endParaRPr>
                    </a:p>
                  </a:txBody>
                  <a:tcPr/>
                </a:tc>
                <a:tc>
                  <a:txBody>
                    <a:bodyPr/>
                    <a:lstStyle/>
                    <a:p>
                      <a:pPr algn="l"/>
                      <a:r>
                        <a:rPr lang="en-US" altLang="zh-CN" sz="1000" dirty="0" smtClean="0">
                          <a:solidFill>
                            <a:schemeClr val="tx1"/>
                          </a:solidFill>
                        </a:rPr>
                        <a:t>7.4 </a:t>
                      </a:r>
                      <a:r>
                        <a:rPr lang="zh-CN" altLang="en-US" sz="1000" dirty="0" smtClean="0">
                          <a:solidFill>
                            <a:schemeClr val="tx1"/>
                          </a:solidFill>
                        </a:rPr>
                        <a:t>控制成本</a:t>
                      </a:r>
                      <a:endParaRPr lang="en-US" sz="1000" dirty="0">
                        <a:solidFill>
                          <a:schemeClr val="tx1"/>
                        </a:solidFill>
                      </a:endParaRPr>
                    </a:p>
                  </a:txBody>
                  <a:tcPr/>
                </a:tc>
                <a:tc>
                  <a:txBody>
                    <a:bodyPr/>
                    <a:lstStyle/>
                    <a:p>
                      <a:pPr algn="l"/>
                      <a:endParaRPr lang="en-US" sz="1000" dirty="0">
                        <a:solidFill>
                          <a:schemeClr val="tx1"/>
                        </a:solidFill>
                      </a:endParaRPr>
                    </a:p>
                  </a:txBody>
                  <a:tcPr/>
                </a:tc>
              </a:tr>
              <a:tr h="237488">
                <a:tc>
                  <a:txBody>
                    <a:bodyPr/>
                    <a:lstStyle/>
                    <a:p>
                      <a:pPr algn="l"/>
                      <a:r>
                        <a:rPr lang="en-US" altLang="zh-CN" sz="1000" dirty="0" smtClean="0"/>
                        <a:t>8.</a:t>
                      </a:r>
                      <a:r>
                        <a:rPr lang="zh-CN" altLang="en-US" sz="1000" dirty="0" smtClean="0"/>
                        <a:t>项目质量管理</a:t>
                      </a:r>
                      <a:endParaRPr lang="en-US" sz="1000" dirty="0"/>
                    </a:p>
                  </a:txBody>
                  <a:tcPr/>
                </a:tc>
                <a:tc>
                  <a:txBody>
                    <a:bodyPr/>
                    <a:lstStyle/>
                    <a:p>
                      <a:pPr algn="l"/>
                      <a:endParaRPr lang="en-US" sz="1000" dirty="0">
                        <a:solidFill>
                          <a:schemeClr val="tx1"/>
                        </a:solidFill>
                      </a:endParaRPr>
                    </a:p>
                  </a:txBody>
                  <a:tcPr/>
                </a:tc>
                <a:tc>
                  <a:txBody>
                    <a:bodyPr/>
                    <a:lstStyle/>
                    <a:p>
                      <a:pPr algn="l"/>
                      <a:r>
                        <a:rPr lang="en-US" altLang="zh-CN" sz="1000" dirty="0" smtClean="0">
                          <a:solidFill>
                            <a:schemeClr val="tx1"/>
                          </a:solidFill>
                        </a:rPr>
                        <a:t>8.1 </a:t>
                      </a:r>
                      <a:r>
                        <a:rPr lang="zh-CN" altLang="en-US" sz="1000" dirty="0" smtClean="0">
                          <a:solidFill>
                            <a:schemeClr val="tx1"/>
                          </a:solidFill>
                        </a:rPr>
                        <a:t>规划质量</a:t>
                      </a:r>
                      <a:endParaRPr lang="en-US" sz="1000" dirty="0">
                        <a:solidFill>
                          <a:schemeClr val="tx1"/>
                        </a:solidFill>
                      </a:endParaRPr>
                    </a:p>
                  </a:txBody>
                  <a:tcPr/>
                </a:tc>
                <a:tc>
                  <a:txBody>
                    <a:bodyPr/>
                    <a:lstStyle/>
                    <a:p>
                      <a:pPr algn="l"/>
                      <a:r>
                        <a:rPr lang="en-US" altLang="zh-CN" sz="1000" dirty="0" smtClean="0">
                          <a:solidFill>
                            <a:schemeClr val="tx1"/>
                          </a:solidFill>
                        </a:rPr>
                        <a:t>8.2</a:t>
                      </a:r>
                      <a:r>
                        <a:rPr lang="en-US" altLang="zh-CN" sz="1000" baseline="0" dirty="0" smtClean="0">
                          <a:solidFill>
                            <a:schemeClr val="tx1"/>
                          </a:solidFill>
                        </a:rPr>
                        <a:t> </a:t>
                      </a:r>
                      <a:r>
                        <a:rPr lang="zh-CN" altLang="en-US" sz="1000" baseline="0" dirty="0" smtClean="0">
                          <a:solidFill>
                            <a:schemeClr val="tx1"/>
                          </a:solidFill>
                        </a:rPr>
                        <a:t>实施质量保证</a:t>
                      </a:r>
                      <a:endParaRPr lang="en-US" sz="1000" dirty="0">
                        <a:solidFill>
                          <a:schemeClr val="tx1"/>
                        </a:solidFill>
                      </a:endParaRPr>
                    </a:p>
                  </a:txBody>
                  <a:tcPr/>
                </a:tc>
                <a:tc>
                  <a:txBody>
                    <a:bodyPr/>
                    <a:lstStyle/>
                    <a:p>
                      <a:pPr algn="l"/>
                      <a:r>
                        <a:rPr lang="en-US" altLang="zh-CN" sz="1000" dirty="0" smtClean="0">
                          <a:solidFill>
                            <a:schemeClr val="tx1"/>
                          </a:solidFill>
                        </a:rPr>
                        <a:t>8.3 </a:t>
                      </a:r>
                      <a:r>
                        <a:rPr lang="zh-CN" altLang="en-US" sz="1000" dirty="0" smtClean="0">
                          <a:solidFill>
                            <a:schemeClr val="tx1"/>
                          </a:solidFill>
                        </a:rPr>
                        <a:t>控制质量</a:t>
                      </a:r>
                      <a:endParaRPr lang="en-US" sz="1000" dirty="0">
                        <a:solidFill>
                          <a:schemeClr val="tx1"/>
                        </a:solidFill>
                      </a:endParaRPr>
                    </a:p>
                  </a:txBody>
                  <a:tcPr/>
                </a:tc>
                <a:tc>
                  <a:txBody>
                    <a:bodyPr/>
                    <a:lstStyle/>
                    <a:p>
                      <a:pPr algn="l"/>
                      <a:endParaRPr lang="en-US" sz="1000">
                        <a:solidFill>
                          <a:schemeClr val="tx1"/>
                        </a:solidFill>
                      </a:endParaRPr>
                    </a:p>
                  </a:txBody>
                  <a:tcPr/>
                </a:tc>
              </a:tr>
              <a:tr h="534347">
                <a:tc>
                  <a:txBody>
                    <a:bodyPr/>
                    <a:lstStyle/>
                    <a:p>
                      <a:pPr algn="l"/>
                      <a:r>
                        <a:rPr lang="en-US" altLang="zh-CN" sz="1000" dirty="0" smtClean="0"/>
                        <a:t>9.</a:t>
                      </a:r>
                      <a:r>
                        <a:rPr lang="zh-CN" altLang="en-US" sz="1000" dirty="0" smtClean="0"/>
                        <a:t>项目人力资源管理</a:t>
                      </a:r>
                      <a:endParaRPr lang="en-US" sz="1000" dirty="0"/>
                    </a:p>
                  </a:txBody>
                  <a:tcPr/>
                </a:tc>
                <a:tc>
                  <a:txBody>
                    <a:bodyPr/>
                    <a:lstStyle/>
                    <a:p>
                      <a:pPr algn="l"/>
                      <a:endParaRPr lang="en-US" sz="1000">
                        <a:solidFill>
                          <a:schemeClr val="tx1"/>
                        </a:solidFill>
                      </a:endParaRPr>
                    </a:p>
                  </a:txBody>
                  <a:tcPr/>
                </a:tc>
                <a:tc>
                  <a:txBody>
                    <a:bodyPr/>
                    <a:lstStyle/>
                    <a:p>
                      <a:pPr algn="l"/>
                      <a:r>
                        <a:rPr lang="en-US" altLang="zh-CN" sz="1000" dirty="0" smtClean="0">
                          <a:solidFill>
                            <a:schemeClr val="tx1"/>
                          </a:solidFill>
                        </a:rPr>
                        <a:t>9.1 </a:t>
                      </a:r>
                      <a:r>
                        <a:rPr lang="zh-CN" altLang="en-US" sz="1000" dirty="0" smtClean="0">
                          <a:solidFill>
                            <a:schemeClr val="tx1"/>
                          </a:solidFill>
                        </a:rPr>
                        <a:t>规划人力资源管理</a:t>
                      </a:r>
                      <a:endParaRPr lang="en-US" altLang="zh-CN" sz="1000" dirty="0" smtClean="0">
                        <a:solidFill>
                          <a:schemeClr val="tx1"/>
                        </a:solidFill>
                      </a:endParaRPr>
                    </a:p>
                  </a:txBody>
                  <a:tcPr/>
                </a:tc>
                <a:tc>
                  <a:txBody>
                    <a:bodyPr/>
                    <a:lstStyle/>
                    <a:p>
                      <a:pPr algn="l"/>
                      <a:r>
                        <a:rPr lang="en-US" altLang="zh-CN" sz="1000" dirty="0" smtClean="0">
                          <a:solidFill>
                            <a:schemeClr val="tx1"/>
                          </a:solidFill>
                        </a:rPr>
                        <a:t>9.2 </a:t>
                      </a:r>
                      <a:r>
                        <a:rPr lang="zh-CN" altLang="en-US" sz="1000" dirty="0" smtClean="0">
                          <a:solidFill>
                            <a:schemeClr val="tx1"/>
                          </a:solidFill>
                        </a:rPr>
                        <a:t>组建项目团队</a:t>
                      </a:r>
                      <a:endParaRPr lang="en-US" altLang="zh-CN" sz="1000" dirty="0" smtClean="0">
                        <a:solidFill>
                          <a:schemeClr val="tx1"/>
                        </a:solidFill>
                      </a:endParaRPr>
                    </a:p>
                    <a:p>
                      <a:pPr algn="l"/>
                      <a:r>
                        <a:rPr lang="en-US" altLang="zh-CN" sz="1000" dirty="0" smtClean="0">
                          <a:solidFill>
                            <a:schemeClr val="tx1"/>
                          </a:solidFill>
                        </a:rPr>
                        <a:t>9.3 </a:t>
                      </a:r>
                      <a:r>
                        <a:rPr lang="zh-CN" altLang="en-US" sz="1000" dirty="0" smtClean="0">
                          <a:solidFill>
                            <a:schemeClr val="tx1"/>
                          </a:solidFill>
                        </a:rPr>
                        <a:t>建设项目团队</a:t>
                      </a:r>
                      <a:endParaRPr lang="en-US" altLang="zh-CN" sz="1000" dirty="0" smtClean="0">
                        <a:solidFill>
                          <a:schemeClr val="tx1"/>
                        </a:solidFill>
                      </a:endParaRPr>
                    </a:p>
                    <a:p>
                      <a:pPr algn="l"/>
                      <a:r>
                        <a:rPr lang="en-US" altLang="zh-CN" sz="1000" dirty="0" smtClean="0">
                          <a:solidFill>
                            <a:schemeClr val="tx1"/>
                          </a:solidFill>
                        </a:rPr>
                        <a:t>9.4 </a:t>
                      </a:r>
                      <a:r>
                        <a:rPr lang="zh-CN" altLang="en-US" sz="1000" dirty="0" smtClean="0">
                          <a:solidFill>
                            <a:schemeClr val="tx1"/>
                          </a:solidFill>
                        </a:rPr>
                        <a:t>管理项目团队</a:t>
                      </a:r>
                      <a:endParaRPr lang="en-US" sz="1000" dirty="0">
                        <a:solidFill>
                          <a:schemeClr val="tx1"/>
                        </a:solidFill>
                      </a:endParaRPr>
                    </a:p>
                  </a:txBody>
                  <a:tcPr/>
                </a:tc>
                <a:tc>
                  <a:txBody>
                    <a:bodyPr/>
                    <a:lstStyle/>
                    <a:p>
                      <a:pPr algn="l"/>
                      <a:endParaRPr lang="en-US" sz="1000" dirty="0">
                        <a:solidFill>
                          <a:schemeClr val="tx1"/>
                        </a:solidFill>
                      </a:endParaRPr>
                    </a:p>
                  </a:txBody>
                  <a:tcPr/>
                </a:tc>
                <a:tc>
                  <a:txBody>
                    <a:bodyPr/>
                    <a:lstStyle/>
                    <a:p>
                      <a:pPr algn="l"/>
                      <a:endParaRPr lang="en-US" sz="1000">
                        <a:solidFill>
                          <a:schemeClr val="tx1"/>
                        </a:solidFill>
                      </a:endParaRPr>
                    </a:p>
                  </a:txBody>
                  <a:tcPr/>
                </a:tc>
              </a:tr>
              <a:tr h="245643">
                <a:tc>
                  <a:txBody>
                    <a:bodyPr/>
                    <a:lstStyle/>
                    <a:p>
                      <a:pPr algn="l"/>
                      <a:r>
                        <a:rPr lang="en-US" altLang="zh-CN" sz="1000" dirty="0" smtClean="0"/>
                        <a:t>10.</a:t>
                      </a:r>
                      <a:r>
                        <a:rPr lang="zh-CN" altLang="en-US" sz="1000" dirty="0" smtClean="0"/>
                        <a:t>项目沟通管理</a:t>
                      </a:r>
                      <a:endParaRPr lang="en-US" sz="1000" dirty="0"/>
                    </a:p>
                  </a:txBody>
                  <a:tcPr/>
                </a:tc>
                <a:tc>
                  <a:txBody>
                    <a:bodyPr/>
                    <a:lstStyle/>
                    <a:p>
                      <a:pPr algn="l"/>
                      <a:endParaRPr lang="en-US" sz="1000">
                        <a:solidFill>
                          <a:schemeClr val="tx1"/>
                        </a:solidFill>
                      </a:endParaRPr>
                    </a:p>
                  </a:txBody>
                  <a:tcPr/>
                </a:tc>
                <a:tc>
                  <a:txBody>
                    <a:bodyPr/>
                    <a:lstStyle/>
                    <a:p>
                      <a:pPr algn="l"/>
                      <a:r>
                        <a:rPr lang="en-US" altLang="zh-CN" sz="1000" dirty="0" smtClean="0">
                          <a:solidFill>
                            <a:schemeClr val="tx1"/>
                          </a:solidFill>
                        </a:rPr>
                        <a:t>10.1 </a:t>
                      </a:r>
                      <a:r>
                        <a:rPr lang="zh-CN" altLang="en-US" sz="1000" dirty="0" smtClean="0">
                          <a:solidFill>
                            <a:schemeClr val="tx1"/>
                          </a:solidFill>
                        </a:rPr>
                        <a:t>规划沟通管理</a:t>
                      </a:r>
                      <a:endParaRPr lang="en-US" sz="1000" dirty="0">
                        <a:solidFill>
                          <a:schemeClr val="tx1"/>
                        </a:solidFill>
                      </a:endParaRPr>
                    </a:p>
                  </a:txBody>
                  <a:tcPr/>
                </a:tc>
                <a:tc>
                  <a:txBody>
                    <a:bodyPr/>
                    <a:lstStyle/>
                    <a:p>
                      <a:pPr algn="l"/>
                      <a:r>
                        <a:rPr lang="en-US" altLang="zh-CN" sz="1000" dirty="0" smtClean="0">
                          <a:solidFill>
                            <a:schemeClr val="tx1"/>
                          </a:solidFill>
                        </a:rPr>
                        <a:t>10.2 </a:t>
                      </a:r>
                      <a:r>
                        <a:rPr lang="zh-CN" altLang="en-US" sz="1000" dirty="0" smtClean="0">
                          <a:solidFill>
                            <a:schemeClr val="tx1"/>
                          </a:solidFill>
                        </a:rPr>
                        <a:t>管理沟通</a:t>
                      </a:r>
                      <a:endParaRPr lang="en-US" sz="1000" dirty="0">
                        <a:solidFill>
                          <a:schemeClr val="tx1"/>
                        </a:solidFill>
                      </a:endParaRPr>
                    </a:p>
                  </a:txBody>
                  <a:tcPr/>
                </a:tc>
                <a:tc>
                  <a:txBody>
                    <a:bodyPr/>
                    <a:lstStyle/>
                    <a:p>
                      <a:pPr algn="l"/>
                      <a:r>
                        <a:rPr lang="en-US" altLang="zh-CN" sz="1000" dirty="0" smtClean="0">
                          <a:solidFill>
                            <a:schemeClr val="tx1"/>
                          </a:solidFill>
                        </a:rPr>
                        <a:t>10.3 </a:t>
                      </a:r>
                      <a:r>
                        <a:rPr lang="zh-CN" altLang="en-US" sz="1000" dirty="0" smtClean="0">
                          <a:solidFill>
                            <a:schemeClr val="tx1"/>
                          </a:solidFill>
                        </a:rPr>
                        <a:t>控制沟通</a:t>
                      </a:r>
                      <a:endParaRPr lang="en-US" sz="1000" dirty="0">
                        <a:solidFill>
                          <a:schemeClr val="tx1"/>
                        </a:solidFill>
                      </a:endParaRPr>
                    </a:p>
                  </a:txBody>
                  <a:tcPr/>
                </a:tc>
                <a:tc>
                  <a:txBody>
                    <a:bodyPr/>
                    <a:lstStyle/>
                    <a:p>
                      <a:pPr algn="l"/>
                      <a:endParaRPr lang="en-US" sz="1000" dirty="0">
                        <a:solidFill>
                          <a:schemeClr val="tx1"/>
                        </a:solidFill>
                      </a:endParaRPr>
                    </a:p>
                  </a:txBody>
                  <a:tcPr/>
                </a:tc>
              </a:tr>
              <a:tr h="431850">
                <a:tc>
                  <a:txBody>
                    <a:bodyPr/>
                    <a:lstStyle/>
                    <a:p>
                      <a:pPr algn="l"/>
                      <a:r>
                        <a:rPr lang="en-US" altLang="zh-CN" sz="1000" dirty="0" smtClean="0"/>
                        <a:t>11.</a:t>
                      </a:r>
                      <a:r>
                        <a:rPr lang="zh-CN" altLang="en-US" sz="1000" dirty="0" smtClean="0"/>
                        <a:t>项目风险管理</a:t>
                      </a:r>
                      <a:endParaRPr lang="en-US" sz="1000" dirty="0"/>
                    </a:p>
                  </a:txBody>
                  <a:tcPr/>
                </a:tc>
                <a:tc>
                  <a:txBody>
                    <a:bodyPr/>
                    <a:lstStyle/>
                    <a:p>
                      <a:pPr algn="l"/>
                      <a:endParaRPr lang="en-US" sz="1000" dirty="0">
                        <a:solidFill>
                          <a:schemeClr val="tx1"/>
                        </a:solidFill>
                      </a:endParaRPr>
                    </a:p>
                  </a:txBody>
                  <a:tcPr/>
                </a:tc>
                <a:tc>
                  <a:txBody>
                    <a:bodyPr/>
                    <a:lstStyle/>
                    <a:p>
                      <a:pPr algn="l"/>
                      <a:r>
                        <a:rPr lang="en-US" altLang="zh-CN" sz="1000" dirty="0" smtClean="0">
                          <a:solidFill>
                            <a:schemeClr val="tx1"/>
                          </a:solidFill>
                        </a:rPr>
                        <a:t>11.1 </a:t>
                      </a:r>
                      <a:r>
                        <a:rPr lang="zh-CN" altLang="en-US" sz="1000" dirty="0" smtClean="0">
                          <a:solidFill>
                            <a:schemeClr val="tx1"/>
                          </a:solidFill>
                        </a:rPr>
                        <a:t>规划风险管理</a:t>
                      </a:r>
                      <a:endParaRPr lang="en-US" altLang="zh-CN" sz="1000" dirty="0" smtClean="0">
                        <a:solidFill>
                          <a:schemeClr val="tx1"/>
                        </a:solidFill>
                      </a:endParaRPr>
                    </a:p>
                    <a:p>
                      <a:pPr algn="l"/>
                      <a:r>
                        <a:rPr lang="en-US" altLang="zh-CN" sz="1000" dirty="0" smtClean="0">
                          <a:solidFill>
                            <a:schemeClr val="tx1"/>
                          </a:solidFill>
                        </a:rPr>
                        <a:t>11.2 </a:t>
                      </a:r>
                      <a:r>
                        <a:rPr lang="zh-CN" altLang="en-US" sz="1000" dirty="0" smtClean="0">
                          <a:solidFill>
                            <a:schemeClr val="tx1"/>
                          </a:solidFill>
                        </a:rPr>
                        <a:t>识别风险</a:t>
                      </a:r>
                      <a:endParaRPr lang="en-US" altLang="zh-CN" sz="1000" dirty="0" smtClean="0">
                        <a:solidFill>
                          <a:schemeClr val="tx1"/>
                        </a:solidFill>
                      </a:endParaRPr>
                    </a:p>
                    <a:p>
                      <a:pPr algn="l"/>
                      <a:r>
                        <a:rPr lang="en-US" altLang="zh-CN" sz="1000" dirty="0" smtClean="0">
                          <a:solidFill>
                            <a:schemeClr val="tx1"/>
                          </a:solidFill>
                        </a:rPr>
                        <a:t>11.3</a:t>
                      </a:r>
                      <a:r>
                        <a:rPr lang="zh-CN" altLang="en-US" sz="1000" baseline="0" dirty="0" smtClean="0">
                          <a:solidFill>
                            <a:schemeClr val="tx1"/>
                          </a:solidFill>
                        </a:rPr>
                        <a:t> 实施定性风险分析</a:t>
                      </a:r>
                      <a:endParaRPr lang="en-US" altLang="zh-CN" sz="1000" baseline="0" dirty="0" smtClean="0">
                        <a:solidFill>
                          <a:schemeClr val="tx1"/>
                        </a:solidFill>
                      </a:endParaRPr>
                    </a:p>
                    <a:p>
                      <a:pPr algn="l"/>
                      <a:r>
                        <a:rPr lang="en-US" altLang="zh-CN" sz="1000" dirty="0" smtClean="0">
                          <a:solidFill>
                            <a:schemeClr val="tx1"/>
                          </a:solidFill>
                        </a:rPr>
                        <a:t>11.4 </a:t>
                      </a:r>
                      <a:r>
                        <a:rPr lang="zh-CN" altLang="en-US" sz="1000" dirty="0" smtClean="0">
                          <a:solidFill>
                            <a:schemeClr val="tx1"/>
                          </a:solidFill>
                        </a:rPr>
                        <a:t>实施定量风险分析</a:t>
                      </a:r>
                      <a:endParaRPr lang="en-US" altLang="zh-CN" sz="1000" dirty="0" smtClean="0">
                        <a:solidFill>
                          <a:schemeClr val="tx1"/>
                        </a:solidFill>
                      </a:endParaRPr>
                    </a:p>
                    <a:p>
                      <a:pPr algn="l"/>
                      <a:r>
                        <a:rPr lang="en-US" altLang="zh-CN" sz="1000" dirty="0" smtClean="0">
                          <a:solidFill>
                            <a:schemeClr val="tx1"/>
                          </a:solidFill>
                        </a:rPr>
                        <a:t>11.5 </a:t>
                      </a:r>
                      <a:r>
                        <a:rPr lang="zh-CN" altLang="en-US" sz="1000" dirty="0" smtClean="0">
                          <a:solidFill>
                            <a:schemeClr val="tx1"/>
                          </a:solidFill>
                        </a:rPr>
                        <a:t>规划风险应对</a:t>
                      </a:r>
                      <a:endParaRPr lang="en-US" sz="1000" dirty="0">
                        <a:solidFill>
                          <a:schemeClr val="tx1"/>
                        </a:solidFill>
                      </a:endParaRPr>
                    </a:p>
                  </a:txBody>
                  <a:tcPr/>
                </a:tc>
                <a:tc>
                  <a:txBody>
                    <a:bodyPr/>
                    <a:lstStyle/>
                    <a:p>
                      <a:pPr algn="l"/>
                      <a:endParaRPr lang="en-US" sz="1000" dirty="0">
                        <a:solidFill>
                          <a:schemeClr val="tx1"/>
                        </a:solidFill>
                      </a:endParaRPr>
                    </a:p>
                  </a:txBody>
                  <a:tcPr/>
                </a:tc>
                <a:tc>
                  <a:txBody>
                    <a:bodyPr/>
                    <a:lstStyle/>
                    <a:p>
                      <a:pPr algn="l"/>
                      <a:r>
                        <a:rPr lang="en-US" altLang="zh-CN" sz="1000" dirty="0" smtClean="0">
                          <a:solidFill>
                            <a:schemeClr val="tx1"/>
                          </a:solidFill>
                        </a:rPr>
                        <a:t>11.6 </a:t>
                      </a:r>
                      <a:r>
                        <a:rPr lang="zh-CN" altLang="en-US" sz="1000" dirty="0" smtClean="0">
                          <a:solidFill>
                            <a:schemeClr val="tx1"/>
                          </a:solidFill>
                        </a:rPr>
                        <a:t>控制风险</a:t>
                      </a:r>
                      <a:endParaRPr lang="en-US" sz="1000" dirty="0">
                        <a:solidFill>
                          <a:schemeClr val="tx1"/>
                        </a:solidFill>
                      </a:endParaRPr>
                    </a:p>
                  </a:txBody>
                  <a:tcPr/>
                </a:tc>
                <a:tc>
                  <a:txBody>
                    <a:bodyPr/>
                    <a:lstStyle/>
                    <a:p>
                      <a:pPr algn="l"/>
                      <a:endParaRPr lang="en-US" sz="1000" dirty="0">
                        <a:solidFill>
                          <a:schemeClr val="tx1"/>
                        </a:solidFill>
                      </a:endParaRPr>
                    </a:p>
                  </a:txBody>
                  <a:tcPr/>
                </a:tc>
              </a:tr>
              <a:tr h="242767">
                <a:tc>
                  <a:txBody>
                    <a:bodyPr/>
                    <a:lstStyle/>
                    <a:p>
                      <a:pPr algn="l"/>
                      <a:r>
                        <a:rPr lang="en-US" altLang="zh-CN" sz="1000" dirty="0" smtClean="0"/>
                        <a:t>12.</a:t>
                      </a:r>
                      <a:r>
                        <a:rPr lang="zh-CN" altLang="en-US" sz="1000" dirty="0" smtClean="0"/>
                        <a:t>项目采购管理</a:t>
                      </a:r>
                      <a:endParaRPr lang="en-US" sz="1000" dirty="0"/>
                    </a:p>
                  </a:txBody>
                  <a:tcPr/>
                </a:tc>
                <a:tc>
                  <a:txBody>
                    <a:bodyPr/>
                    <a:lstStyle/>
                    <a:p>
                      <a:pPr algn="l"/>
                      <a:endParaRPr lang="en-US" sz="1000" dirty="0">
                        <a:solidFill>
                          <a:schemeClr val="tx1"/>
                        </a:solidFill>
                      </a:endParaRPr>
                    </a:p>
                  </a:txBody>
                  <a:tcPr/>
                </a:tc>
                <a:tc>
                  <a:txBody>
                    <a:bodyPr/>
                    <a:lstStyle/>
                    <a:p>
                      <a:pPr algn="l"/>
                      <a:r>
                        <a:rPr lang="en-US" altLang="zh-CN" sz="1000" dirty="0" smtClean="0">
                          <a:solidFill>
                            <a:schemeClr val="tx1"/>
                          </a:solidFill>
                        </a:rPr>
                        <a:t>12.1 </a:t>
                      </a:r>
                      <a:r>
                        <a:rPr lang="zh-CN" altLang="en-US" sz="1000" dirty="0" smtClean="0">
                          <a:solidFill>
                            <a:schemeClr val="tx1"/>
                          </a:solidFill>
                        </a:rPr>
                        <a:t>规划采购管理</a:t>
                      </a:r>
                      <a:endParaRPr lang="en-US" sz="1000" dirty="0">
                        <a:solidFill>
                          <a:schemeClr val="tx1"/>
                        </a:solidFill>
                      </a:endParaRPr>
                    </a:p>
                  </a:txBody>
                  <a:tcPr/>
                </a:tc>
                <a:tc>
                  <a:txBody>
                    <a:bodyPr/>
                    <a:lstStyle/>
                    <a:p>
                      <a:pPr algn="l"/>
                      <a:r>
                        <a:rPr lang="en-US" altLang="zh-CN" sz="1000" dirty="0" smtClean="0">
                          <a:solidFill>
                            <a:schemeClr val="tx1"/>
                          </a:solidFill>
                        </a:rPr>
                        <a:t>12.2 </a:t>
                      </a:r>
                      <a:r>
                        <a:rPr lang="zh-CN" altLang="en-US" sz="1000" dirty="0" smtClean="0">
                          <a:solidFill>
                            <a:schemeClr val="tx1"/>
                          </a:solidFill>
                        </a:rPr>
                        <a:t>实施采购</a:t>
                      </a:r>
                      <a:endParaRPr lang="en-US" sz="1000" dirty="0">
                        <a:solidFill>
                          <a:schemeClr val="tx1"/>
                        </a:solidFill>
                      </a:endParaRPr>
                    </a:p>
                  </a:txBody>
                  <a:tcPr/>
                </a:tc>
                <a:tc>
                  <a:txBody>
                    <a:bodyPr/>
                    <a:lstStyle/>
                    <a:p>
                      <a:pPr algn="l"/>
                      <a:r>
                        <a:rPr lang="en-US" altLang="zh-CN" sz="1000" dirty="0" smtClean="0">
                          <a:solidFill>
                            <a:schemeClr val="tx1"/>
                          </a:solidFill>
                        </a:rPr>
                        <a:t>12.3 </a:t>
                      </a:r>
                      <a:r>
                        <a:rPr lang="zh-CN" altLang="en-US" sz="1000" dirty="0" smtClean="0">
                          <a:solidFill>
                            <a:schemeClr val="tx1"/>
                          </a:solidFill>
                        </a:rPr>
                        <a:t>控制采购</a:t>
                      </a:r>
                      <a:endParaRPr lang="en-US" sz="1000" dirty="0">
                        <a:solidFill>
                          <a:schemeClr val="tx1"/>
                        </a:solidFill>
                      </a:endParaRPr>
                    </a:p>
                  </a:txBody>
                  <a:tcPr/>
                </a:tc>
                <a:tc>
                  <a:txBody>
                    <a:bodyPr/>
                    <a:lstStyle/>
                    <a:p>
                      <a:pPr algn="l"/>
                      <a:r>
                        <a:rPr lang="en-US" altLang="zh-CN" sz="1000" dirty="0" smtClean="0">
                          <a:solidFill>
                            <a:schemeClr val="tx1"/>
                          </a:solidFill>
                        </a:rPr>
                        <a:t>12.4 </a:t>
                      </a:r>
                      <a:r>
                        <a:rPr lang="zh-CN" altLang="en-US" sz="1000" dirty="0" smtClean="0">
                          <a:solidFill>
                            <a:schemeClr val="tx1"/>
                          </a:solidFill>
                        </a:rPr>
                        <a:t>结束采购</a:t>
                      </a:r>
                      <a:endParaRPr lang="en-US" sz="1000" dirty="0">
                        <a:solidFill>
                          <a:schemeClr val="tx1"/>
                        </a:solidFill>
                      </a:endParaRPr>
                    </a:p>
                  </a:txBody>
                  <a:tcPr/>
                </a:tc>
              </a:tr>
              <a:tr h="431850">
                <a:tc>
                  <a:txBody>
                    <a:bodyPr/>
                    <a:lstStyle/>
                    <a:p>
                      <a:pPr algn="l"/>
                      <a:r>
                        <a:rPr lang="en-US" altLang="zh-CN" sz="1000" dirty="0" smtClean="0"/>
                        <a:t>13.</a:t>
                      </a:r>
                      <a:r>
                        <a:rPr lang="zh-CN" altLang="en-US" sz="1000" dirty="0" smtClean="0"/>
                        <a:t>项目干系人管理</a:t>
                      </a:r>
                      <a:endParaRPr lang="en-US" sz="1000" dirty="0"/>
                    </a:p>
                  </a:txBody>
                  <a:tcPr/>
                </a:tc>
                <a:tc>
                  <a:txBody>
                    <a:bodyPr/>
                    <a:lstStyle/>
                    <a:p>
                      <a:pPr algn="l"/>
                      <a:r>
                        <a:rPr lang="en-US" altLang="zh-CN" sz="1000" dirty="0" smtClean="0">
                          <a:solidFill>
                            <a:schemeClr val="tx1"/>
                          </a:solidFill>
                        </a:rPr>
                        <a:t>13.1</a:t>
                      </a:r>
                      <a:r>
                        <a:rPr lang="zh-CN" altLang="en-US" sz="1000" dirty="0" smtClean="0">
                          <a:solidFill>
                            <a:schemeClr val="tx1"/>
                          </a:solidFill>
                        </a:rPr>
                        <a:t>识别干系人</a:t>
                      </a:r>
                      <a:endParaRPr lang="en-US" sz="1000" dirty="0">
                        <a:solidFill>
                          <a:schemeClr val="tx1"/>
                        </a:solidFill>
                      </a:endParaRPr>
                    </a:p>
                  </a:txBody>
                  <a:tcPr/>
                </a:tc>
                <a:tc>
                  <a:txBody>
                    <a:bodyPr/>
                    <a:lstStyle/>
                    <a:p>
                      <a:pPr algn="l"/>
                      <a:r>
                        <a:rPr lang="en-US" altLang="zh-CN" sz="1000" dirty="0" smtClean="0">
                          <a:solidFill>
                            <a:schemeClr val="tx1"/>
                          </a:solidFill>
                        </a:rPr>
                        <a:t>13.2 </a:t>
                      </a:r>
                      <a:r>
                        <a:rPr lang="zh-CN" altLang="en-US" sz="1000" dirty="0" smtClean="0">
                          <a:solidFill>
                            <a:schemeClr val="tx1"/>
                          </a:solidFill>
                        </a:rPr>
                        <a:t>规划干系人管理</a:t>
                      </a:r>
                      <a:endParaRPr lang="en-US" sz="1000" dirty="0">
                        <a:solidFill>
                          <a:schemeClr val="tx1"/>
                        </a:solidFill>
                      </a:endParaRPr>
                    </a:p>
                  </a:txBody>
                  <a:tcPr/>
                </a:tc>
                <a:tc>
                  <a:txBody>
                    <a:bodyPr/>
                    <a:lstStyle/>
                    <a:p>
                      <a:pPr algn="l"/>
                      <a:r>
                        <a:rPr lang="en-US" altLang="zh-CN" sz="1000" dirty="0" smtClean="0">
                          <a:solidFill>
                            <a:schemeClr val="tx1"/>
                          </a:solidFill>
                        </a:rPr>
                        <a:t>13.3</a:t>
                      </a:r>
                      <a:r>
                        <a:rPr lang="zh-CN" altLang="en-US" sz="1000" dirty="0" smtClean="0">
                          <a:solidFill>
                            <a:schemeClr val="tx1"/>
                          </a:solidFill>
                        </a:rPr>
                        <a:t>管理干系人参与</a:t>
                      </a:r>
                      <a:endParaRPr lang="en-US" sz="1000" dirty="0">
                        <a:solidFill>
                          <a:schemeClr val="tx1"/>
                        </a:solidFill>
                      </a:endParaRPr>
                    </a:p>
                  </a:txBody>
                  <a:tcPr/>
                </a:tc>
                <a:tc>
                  <a:txBody>
                    <a:bodyPr/>
                    <a:lstStyle/>
                    <a:p>
                      <a:pPr algn="l"/>
                      <a:r>
                        <a:rPr lang="en-US" altLang="zh-CN" sz="1000" dirty="0" smtClean="0">
                          <a:solidFill>
                            <a:schemeClr val="tx1"/>
                          </a:solidFill>
                        </a:rPr>
                        <a:t>13.4</a:t>
                      </a:r>
                      <a:r>
                        <a:rPr lang="zh-CN" altLang="en-US" sz="1000" dirty="0" smtClean="0">
                          <a:solidFill>
                            <a:schemeClr val="tx1"/>
                          </a:solidFill>
                        </a:rPr>
                        <a:t>控制干系人参与</a:t>
                      </a:r>
                      <a:endParaRPr lang="en-US" sz="1000" dirty="0">
                        <a:solidFill>
                          <a:schemeClr val="tx1"/>
                        </a:solidFill>
                      </a:endParaRPr>
                    </a:p>
                  </a:txBody>
                  <a:tcPr/>
                </a:tc>
                <a:tc>
                  <a:txBody>
                    <a:bodyPr/>
                    <a:lstStyle/>
                    <a:p>
                      <a:pPr algn="l"/>
                      <a:endParaRPr lang="en-US" sz="1000" dirty="0">
                        <a:solidFill>
                          <a:schemeClr val="tx1"/>
                        </a:solidFill>
                      </a:endParaRPr>
                    </a:p>
                  </a:txBody>
                  <a:tcPr/>
                </a:tc>
              </a:tr>
            </a:tbl>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00075" y="173355"/>
            <a:ext cx="7943850" cy="4667250"/>
          </a:xfrm>
          <a:prstGeom prst="rect">
            <a:avLst/>
          </a:prstGeom>
        </p:spPr>
      </p:pic>
      <p:sp>
        <p:nvSpPr>
          <p:cNvPr id="5" name="文本框 4"/>
          <p:cNvSpPr txBox="1"/>
          <p:nvPr/>
        </p:nvSpPr>
        <p:spPr>
          <a:xfrm>
            <a:off x="600710" y="5186045"/>
            <a:ext cx="7943215" cy="1188720"/>
          </a:xfrm>
          <a:prstGeom prst="rect">
            <a:avLst/>
          </a:prstGeom>
          <a:noFill/>
        </p:spPr>
        <p:txBody>
          <a:bodyPr wrap="square" rtlCol="0">
            <a:spAutoFit/>
          </a:bodyPr>
          <a:lstStyle/>
          <a:p>
            <a:pPr marL="285750" indent="-285750">
              <a:buFont typeface="Wingdings" panose="05000000000000000000" charset="0"/>
              <a:buChar char="Ø"/>
            </a:pPr>
            <a:r>
              <a:rPr lang="zh-CN" altLang="en-US"/>
              <a:t>是在整个项目生命周期中对沟通进行监督和控制，以确保满足项目干系人对信息的需求。</a:t>
            </a:r>
          </a:p>
          <a:p>
            <a:pPr marL="285750" indent="-285750">
              <a:buFont typeface="Wingdings" panose="05000000000000000000" charset="0"/>
              <a:buChar char="Ø"/>
            </a:pPr>
            <a:r>
              <a:rPr lang="zh-CN" altLang="en-US"/>
              <a:t>主要作用：随时确保所有沟通参与者之间的信息流动的最优化，确保在正确的时间把正确的信息传递给正确的受众。</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591820"/>
          </a:xfrm>
        </p:spPr>
        <p:txBody>
          <a:bodyPr>
            <a:normAutofit fontScale="90000"/>
          </a:bodyPr>
          <a:lstStyle/>
          <a:p>
            <a:r>
              <a:rPr lang="en-US" altLang="zh-CN"/>
              <a:t>11. </a:t>
            </a:r>
            <a:r>
              <a:rPr lang="zh-CN" altLang="en-US"/>
              <a:t>项目风险管理</a:t>
            </a:r>
          </a:p>
        </p:txBody>
      </p:sp>
      <p:sp>
        <p:nvSpPr>
          <p:cNvPr id="3" name="内容占位符 2"/>
          <p:cNvSpPr>
            <a:spLocks noGrp="1"/>
          </p:cNvSpPr>
          <p:nvPr>
            <p:ph idx="1"/>
          </p:nvPr>
        </p:nvSpPr>
        <p:spPr>
          <a:xfrm>
            <a:off x="457200" y="1016000"/>
            <a:ext cx="8229600" cy="5110480"/>
          </a:xfrm>
        </p:spPr>
        <p:txBody>
          <a:bodyPr/>
          <a:lstStyle/>
          <a:p>
            <a:pPr>
              <a:buFont typeface="Wingdings" panose="05000000000000000000" charset="0"/>
              <a:buChar char="Ø"/>
            </a:pPr>
            <a:r>
              <a:rPr lang="zh-CN" altLang="en-US" sz="1600"/>
              <a:t>风险是一种不确定的事件或条件，一旦完成，会对至少一个项目目标造成积极或消极影响，如范围、进度、成本和质量。</a:t>
            </a:r>
          </a:p>
          <a:p>
            <a:pPr>
              <a:buFont typeface="Wingdings" panose="05000000000000000000" charset="0"/>
              <a:buChar char="Ø"/>
            </a:pPr>
            <a:r>
              <a:rPr lang="zh-CN" altLang="en-US" sz="1600"/>
              <a:t>风险源于任何项目中都存在的不确定性</a:t>
            </a:r>
          </a:p>
          <a:p>
            <a:pPr>
              <a:buFont typeface="Wingdings" panose="05000000000000000000" charset="0"/>
              <a:buChar char="Ø"/>
            </a:pPr>
            <a:r>
              <a:rPr lang="zh-CN" altLang="en-US" sz="1600"/>
              <a:t>风险要素： 原因、时间、概率、影响</a:t>
            </a:r>
          </a:p>
          <a:p>
            <a:pPr>
              <a:buFont typeface="Wingdings" panose="05000000000000000000" charset="0"/>
              <a:buChar char="Ø"/>
            </a:pPr>
            <a:r>
              <a:rPr lang="zh-CN" altLang="en-US" sz="1600"/>
              <a:t>已经发生的消极项目风险，可视为一个问题。</a:t>
            </a:r>
          </a:p>
          <a:p>
            <a:pPr>
              <a:buFont typeface="Wingdings" panose="05000000000000000000" charset="0"/>
              <a:buChar char="Ø"/>
            </a:pPr>
            <a:r>
              <a:rPr lang="zh-CN" altLang="en-US" sz="1600"/>
              <a:t>项目风险管理的目标：</a:t>
            </a:r>
          </a:p>
          <a:p>
            <a:pPr lvl="1">
              <a:buFont typeface="Wingdings" panose="05000000000000000000" charset="0"/>
              <a:buChar char="ü"/>
            </a:pPr>
            <a:r>
              <a:rPr lang="zh-CN" altLang="en-US" sz="1400"/>
              <a:t>提高项目积极事件的概率和影响，降低项目消极事件的概率和影响。</a:t>
            </a:r>
          </a:p>
          <a:p>
            <a:pPr lvl="0">
              <a:buFont typeface="Wingdings" panose="05000000000000000000" charset="0"/>
              <a:buChar char="Ø"/>
            </a:pPr>
            <a:r>
              <a:rPr lang="zh-CN" altLang="en-US" sz="1600"/>
              <a:t>墨菲定律：</a:t>
            </a:r>
          </a:p>
          <a:p>
            <a:pPr lvl="1">
              <a:buFont typeface="Wingdings" panose="05000000000000000000" charset="0"/>
              <a:buChar char="ü"/>
            </a:pPr>
            <a:r>
              <a:rPr lang="zh-CN" altLang="en-US" sz="1400"/>
              <a:t>如果某件事情可能出错，他就会出错；</a:t>
            </a:r>
          </a:p>
          <a:p>
            <a:pPr lvl="1">
              <a:buFont typeface="Wingdings" panose="05000000000000000000" charset="0"/>
              <a:buChar char="ü"/>
            </a:pPr>
            <a:r>
              <a:rPr lang="zh-CN" altLang="en-US" sz="1400"/>
              <a:t>告诫人们要有强烈的风险意识。</a:t>
            </a:r>
          </a:p>
          <a:p>
            <a:pPr lvl="1">
              <a:buFont typeface="Wingdings" panose="05000000000000000000" charset="0"/>
              <a:buChar char="ü"/>
            </a:pPr>
            <a:endParaRPr lang="zh-CN" altLang="en-US" sz="1400"/>
          </a:p>
          <a:p>
            <a:pPr marL="457200" lvl="1" indent="0">
              <a:buNone/>
            </a:pPr>
            <a:r>
              <a:rPr lang="en-US" altLang="zh-CN" sz="1400"/>
              <a:t>11.1	</a:t>
            </a:r>
            <a:r>
              <a:rPr lang="zh-CN" altLang="en-US" sz="1400"/>
              <a:t>规划风险管理</a:t>
            </a:r>
            <a:r>
              <a:rPr lang="en-US" altLang="zh-CN" sz="1400"/>
              <a:t>	</a:t>
            </a:r>
            <a:r>
              <a:rPr lang="zh-CN" altLang="en-US" sz="1400"/>
              <a:t>规划过程组</a:t>
            </a:r>
          </a:p>
          <a:p>
            <a:pPr marL="457200" lvl="1" indent="0">
              <a:buNone/>
            </a:pPr>
            <a:r>
              <a:rPr lang="en-US" altLang="zh-CN" sz="1400"/>
              <a:t>11.2	</a:t>
            </a:r>
            <a:r>
              <a:rPr lang="zh-CN" altLang="en-US" sz="1400"/>
              <a:t>识别风险</a:t>
            </a:r>
          </a:p>
          <a:p>
            <a:pPr marL="457200" lvl="1" indent="0">
              <a:buNone/>
            </a:pPr>
            <a:r>
              <a:rPr lang="en-US" altLang="zh-CN" sz="1400"/>
              <a:t>11.3	</a:t>
            </a:r>
            <a:r>
              <a:rPr lang="zh-CN" altLang="en-US" sz="1400"/>
              <a:t>实施定性风险分析</a:t>
            </a:r>
          </a:p>
          <a:p>
            <a:pPr marL="457200" lvl="1" indent="0">
              <a:buNone/>
            </a:pPr>
            <a:r>
              <a:rPr lang="en-US" altLang="zh-CN" sz="1400"/>
              <a:t>11.4	</a:t>
            </a:r>
            <a:r>
              <a:rPr lang="zh-CN" altLang="en-US" sz="1400"/>
              <a:t>实施定量风险分析</a:t>
            </a:r>
          </a:p>
          <a:p>
            <a:pPr marL="457200" lvl="1" indent="0">
              <a:buNone/>
            </a:pPr>
            <a:r>
              <a:rPr lang="en-US" altLang="zh-CN" sz="1400"/>
              <a:t>11.5	</a:t>
            </a:r>
            <a:r>
              <a:rPr lang="zh-CN" altLang="en-US" sz="1400"/>
              <a:t>规划风险应对</a:t>
            </a:r>
          </a:p>
          <a:p>
            <a:pPr marL="457200" lvl="1" indent="0">
              <a:buNone/>
            </a:pPr>
            <a:r>
              <a:rPr lang="en-US" altLang="zh-CN" sz="1400"/>
              <a:t>11.6	</a:t>
            </a:r>
            <a:r>
              <a:rPr lang="zh-CN" altLang="en-US" sz="1400"/>
              <a:t>控制风险</a:t>
            </a:r>
            <a:r>
              <a:rPr lang="en-US" altLang="zh-CN" sz="1400"/>
              <a:t>		</a:t>
            </a:r>
            <a:r>
              <a:rPr lang="zh-CN" altLang="en-US" sz="1400"/>
              <a:t>监控过程组</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00075" y="263525"/>
            <a:ext cx="7943850" cy="4667250"/>
          </a:xfrm>
          <a:prstGeom prst="rect">
            <a:avLst/>
          </a:prstGeom>
        </p:spPr>
      </p:pic>
      <p:sp>
        <p:nvSpPr>
          <p:cNvPr id="2" name="文本框 1"/>
          <p:cNvSpPr txBox="1"/>
          <p:nvPr/>
        </p:nvSpPr>
        <p:spPr>
          <a:xfrm>
            <a:off x="500380" y="5169535"/>
            <a:ext cx="8110220" cy="1188720"/>
          </a:xfrm>
          <a:prstGeom prst="rect">
            <a:avLst/>
          </a:prstGeom>
          <a:noFill/>
        </p:spPr>
        <p:txBody>
          <a:bodyPr wrap="square" rtlCol="0">
            <a:spAutoFit/>
          </a:bodyPr>
          <a:lstStyle/>
          <a:p>
            <a:pPr marL="285750" indent="-285750">
              <a:buFont typeface="Wingdings" panose="05000000000000000000" charset="0"/>
              <a:buChar char="Ø"/>
            </a:pPr>
            <a:r>
              <a:rPr lang="zh-CN" altLang="en-US"/>
              <a:t>定义如何实施项目风险管理活动。</a:t>
            </a:r>
          </a:p>
          <a:p>
            <a:pPr marL="285750" indent="-285750">
              <a:buFont typeface="Wingdings" panose="05000000000000000000" charset="0"/>
              <a:buChar char="Ø"/>
            </a:pPr>
            <a:r>
              <a:rPr lang="zh-CN" altLang="en-US"/>
              <a:t>主要作用：确保风险管理的程度、类型和可见度与风险及项目对组织的重要性相匹配。</a:t>
            </a:r>
          </a:p>
          <a:p>
            <a:pPr marL="285750" indent="-285750">
              <a:buFont typeface="Wingdings" panose="05000000000000000000" charset="0"/>
              <a:buChar char="Ø"/>
            </a:pPr>
            <a:r>
              <a:rPr lang="zh-CN" altLang="en-US"/>
              <a:t>规划风险管理过程应该在项目构思阶段开始，规划阶段早期完成，全员参与。</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00075" y="47625"/>
            <a:ext cx="7943850" cy="5610225"/>
          </a:xfrm>
          <a:prstGeom prst="rect">
            <a:avLst/>
          </a:prstGeom>
        </p:spPr>
      </p:pic>
      <p:sp>
        <p:nvSpPr>
          <p:cNvPr id="2" name="文本框 1"/>
          <p:cNvSpPr txBox="1"/>
          <p:nvPr/>
        </p:nvSpPr>
        <p:spPr>
          <a:xfrm>
            <a:off x="394335" y="5844540"/>
            <a:ext cx="8444865" cy="731520"/>
          </a:xfrm>
          <a:prstGeom prst="rect">
            <a:avLst/>
          </a:prstGeom>
          <a:noFill/>
        </p:spPr>
        <p:txBody>
          <a:bodyPr wrap="square" rtlCol="0">
            <a:spAutoFit/>
          </a:bodyPr>
          <a:lstStyle/>
          <a:p>
            <a:pPr marL="285750" indent="-285750">
              <a:buFont typeface="Wingdings" panose="05000000000000000000" charset="0"/>
              <a:buChar char="Ø"/>
            </a:pPr>
            <a:r>
              <a:rPr lang="zh-CN" altLang="en-US" sz="1400"/>
              <a:t>判断哪些风险会影响项目，并记录其特种。</a:t>
            </a:r>
          </a:p>
          <a:p>
            <a:pPr marL="285750" indent="-285750">
              <a:buFont typeface="Wingdings" panose="05000000000000000000" charset="0"/>
              <a:buChar char="Ø"/>
            </a:pPr>
            <a:r>
              <a:rPr lang="zh-CN" altLang="en-US" sz="1400"/>
              <a:t>主要作用：对已有风险进行文档化，并为项目团队预测未来事件积累知识和技能。</a:t>
            </a:r>
          </a:p>
          <a:p>
            <a:pPr marL="285750" indent="-285750">
              <a:buFont typeface="Wingdings" panose="05000000000000000000" charset="0"/>
              <a:buChar char="Ø"/>
            </a:pPr>
            <a:r>
              <a:rPr lang="zh-CN" altLang="en-US" sz="1400"/>
              <a:t>是一项反复进行，全员参与的过程。</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85" y="274955"/>
            <a:ext cx="8616315" cy="649605"/>
          </a:xfrm>
        </p:spPr>
        <p:txBody>
          <a:bodyPr>
            <a:normAutofit fontScale="90000"/>
          </a:bodyPr>
          <a:lstStyle/>
          <a:p>
            <a:r>
              <a:rPr lang="en-US" altLang="zh-CN"/>
              <a:t>11.2.2 </a:t>
            </a:r>
            <a:r>
              <a:rPr lang="zh-CN" altLang="en-US"/>
              <a:t>识别风险的工具与技术</a:t>
            </a:r>
          </a:p>
        </p:txBody>
      </p:sp>
      <p:sp>
        <p:nvSpPr>
          <p:cNvPr id="3" name="内容占位符 2"/>
          <p:cNvSpPr>
            <a:spLocks noGrp="1"/>
          </p:cNvSpPr>
          <p:nvPr>
            <p:ph idx="1"/>
          </p:nvPr>
        </p:nvSpPr>
        <p:spPr>
          <a:xfrm>
            <a:off x="70485" y="1147445"/>
            <a:ext cx="8229600" cy="5603875"/>
          </a:xfrm>
        </p:spPr>
        <p:txBody>
          <a:bodyPr/>
          <a:lstStyle/>
          <a:p>
            <a:pPr marL="228600" lvl="0" indent="-228600">
              <a:buFont typeface="+mj-lt"/>
              <a:buAutoNum type="arabicPeriod"/>
            </a:pPr>
            <a:r>
              <a:rPr lang="zh-CN" altLang="en-US" sz="1600"/>
              <a:t>文档审查</a:t>
            </a:r>
          </a:p>
          <a:p>
            <a:pPr lvl="1">
              <a:buFont typeface="Wingdings" panose="05000000000000000000" charset="0"/>
              <a:buChar char="n"/>
            </a:pPr>
            <a:r>
              <a:rPr lang="zh-CN" altLang="en-US" sz="1400"/>
              <a:t>对项目文档（包括计划、假设条件、以往的项目档案和其他信息）进行结构化审查；</a:t>
            </a:r>
          </a:p>
          <a:p>
            <a:pPr lvl="1">
              <a:buFont typeface="Wingdings" panose="05000000000000000000" charset="0"/>
              <a:buChar char="n"/>
            </a:pPr>
            <a:r>
              <a:rPr lang="zh-CN" altLang="en-US" sz="1400"/>
              <a:t>项目计划的质量以及项目计划于项目需求和假设条件的匹配程度，都是项目的风险指示器。</a:t>
            </a:r>
          </a:p>
          <a:p>
            <a:pPr lvl="0">
              <a:buFont typeface="+mj-lt"/>
              <a:buAutoNum type="arabicPeriod"/>
            </a:pPr>
            <a:r>
              <a:rPr lang="zh-CN" altLang="en-US" sz="1600"/>
              <a:t>信息收集技术</a:t>
            </a:r>
          </a:p>
          <a:p>
            <a:pPr lvl="1">
              <a:buFont typeface="Wingdings" panose="05000000000000000000" charset="0"/>
              <a:buChar char="n"/>
            </a:pPr>
            <a:r>
              <a:rPr lang="zh-CN" altLang="en-US" sz="1400"/>
              <a:t>头脑风暴</a:t>
            </a:r>
          </a:p>
          <a:p>
            <a:pPr lvl="2">
              <a:buFont typeface="Wingdings" panose="05000000000000000000" charset="0"/>
              <a:buChar char="ü"/>
            </a:pPr>
            <a:r>
              <a:rPr lang="zh-CN" altLang="en-US" sz="1200"/>
              <a:t>由于识别风险需要众多项目干系人的参与，所以头脑风暴是识别风险最常用的工具</a:t>
            </a:r>
            <a:r>
              <a:rPr lang="en-US" altLang="zh-CN" sz="1200"/>
              <a:t>/</a:t>
            </a:r>
            <a:r>
              <a:rPr lang="zh-CN" altLang="en-US" sz="1200"/>
              <a:t>技术。</a:t>
            </a:r>
          </a:p>
          <a:p>
            <a:pPr lvl="1">
              <a:buFont typeface="Wingdings" panose="05000000000000000000" charset="0"/>
              <a:buChar char="n"/>
            </a:pPr>
            <a:r>
              <a:rPr lang="zh-CN" altLang="en-US" sz="1400"/>
              <a:t>德尔菲技术</a:t>
            </a:r>
          </a:p>
          <a:p>
            <a:pPr lvl="1">
              <a:buFont typeface="Wingdings" panose="05000000000000000000" charset="0"/>
              <a:buChar char="n"/>
            </a:pPr>
            <a:r>
              <a:rPr lang="zh-CN" altLang="en-US" sz="1400"/>
              <a:t>访谈</a:t>
            </a:r>
          </a:p>
          <a:p>
            <a:pPr lvl="2">
              <a:buFont typeface="Wingdings" panose="05000000000000000000" charset="0"/>
              <a:buChar char="ü"/>
            </a:pPr>
            <a:r>
              <a:rPr lang="zh-CN" altLang="en-US" sz="1200"/>
              <a:t>访谈有经验的项目参与者、干系人或相关主题专家，可以识别出某些风险。</a:t>
            </a:r>
          </a:p>
          <a:p>
            <a:pPr lvl="1">
              <a:buFont typeface="Wingdings" panose="05000000000000000000" charset="0"/>
              <a:buChar char="n"/>
            </a:pPr>
            <a:r>
              <a:rPr lang="zh-CN" altLang="en-US" sz="1400"/>
              <a:t>根本原因分析</a:t>
            </a:r>
          </a:p>
          <a:p>
            <a:pPr lvl="0">
              <a:buFont typeface="+mj-lt"/>
              <a:buAutoNum type="arabicPeriod"/>
            </a:pPr>
            <a:r>
              <a:rPr lang="zh-CN" altLang="en-US" sz="1600"/>
              <a:t>核对单分析</a:t>
            </a:r>
          </a:p>
          <a:p>
            <a:pPr lvl="1">
              <a:buFont typeface="Wingdings" panose="05000000000000000000" charset="0"/>
              <a:buChar char="n"/>
            </a:pPr>
            <a:r>
              <a:rPr lang="zh-CN" altLang="en-US" sz="1400"/>
              <a:t>根据历史信息，编制风险识别核对单；</a:t>
            </a:r>
          </a:p>
          <a:p>
            <a:pPr lvl="1">
              <a:buFont typeface="Wingdings" panose="05000000000000000000" charset="0"/>
              <a:buChar char="n"/>
            </a:pPr>
            <a:r>
              <a:rPr lang="zh-CN" altLang="en-US" sz="1400"/>
              <a:t>也可以用风险分解结构（</a:t>
            </a:r>
            <a:r>
              <a:rPr lang="en-US" altLang="zh-CN" sz="1400"/>
              <a:t>RBS</a:t>
            </a:r>
            <a:r>
              <a:rPr lang="zh-CN" altLang="en-US" sz="1400"/>
              <a:t>）的底层做风险核对单；</a:t>
            </a:r>
          </a:p>
          <a:p>
            <a:pPr lvl="1">
              <a:buFont typeface="Wingdings" panose="05000000000000000000" charset="0"/>
              <a:buChar char="n"/>
            </a:pPr>
            <a:r>
              <a:rPr lang="zh-CN" altLang="en-US" sz="1400"/>
              <a:t>优点：风险识别过程迅速简便；</a:t>
            </a:r>
          </a:p>
          <a:p>
            <a:pPr lvl="1">
              <a:buFont typeface="Wingdings" panose="05000000000000000000" charset="0"/>
              <a:buChar char="n"/>
            </a:pPr>
            <a:r>
              <a:rPr lang="zh-CN" altLang="en-US" sz="1400"/>
              <a:t>缺点：核对单不可能包罗万象；</a:t>
            </a:r>
          </a:p>
          <a:p>
            <a:pPr lvl="1">
              <a:buFont typeface="Wingdings" panose="05000000000000000000" charset="0"/>
              <a:buChar char="n"/>
            </a:pPr>
            <a:r>
              <a:rPr lang="zh-CN" altLang="en-US" sz="1400"/>
              <a:t>在项目收为，应对核对单进行审查，并根据新的经验教训改进核对单，供未来项目使用。</a:t>
            </a:r>
          </a:p>
          <a:p>
            <a:pPr lvl="0">
              <a:buFont typeface="+mj-lt"/>
              <a:buAutoNum type="arabicPeriod"/>
            </a:pPr>
            <a:r>
              <a:rPr lang="zh-CN" altLang="en-US" sz="1600"/>
              <a:t>假设分析</a:t>
            </a:r>
          </a:p>
          <a:p>
            <a:pPr lvl="1">
              <a:buFont typeface="Wingdings" panose="05000000000000000000" charset="0"/>
              <a:buChar char="n"/>
            </a:pPr>
            <a:r>
              <a:rPr lang="zh-CN" altLang="en-US" sz="1400"/>
              <a:t>检验假设条件在项目中的有效性，并识别因其中的不准确，不稳定，不一致或不完整而导致的项目风险。</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85" y="274955"/>
            <a:ext cx="8616315" cy="649605"/>
          </a:xfrm>
        </p:spPr>
        <p:txBody>
          <a:bodyPr>
            <a:normAutofit fontScale="90000"/>
          </a:bodyPr>
          <a:lstStyle/>
          <a:p>
            <a:r>
              <a:rPr lang="en-US" altLang="zh-CN"/>
              <a:t>11.2.2 </a:t>
            </a:r>
            <a:r>
              <a:rPr lang="zh-CN" altLang="en-US"/>
              <a:t>识别风险的工具与技术</a:t>
            </a:r>
          </a:p>
        </p:txBody>
      </p:sp>
      <p:sp>
        <p:nvSpPr>
          <p:cNvPr id="3" name="内容占位符 2"/>
          <p:cNvSpPr>
            <a:spLocks noGrp="1"/>
          </p:cNvSpPr>
          <p:nvPr>
            <p:ph idx="1"/>
          </p:nvPr>
        </p:nvSpPr>
        <p:spPr>
          <a:xfrm>
            <a:off x="70485" y="1147445"/>
            <a:ext cx="8229600" cy="5603875"/>
          </a:xfrm>
        </p:spPr>
        <p:txBody>
          <a:bodyPr/>
          <a:lstStyle/>
          <a:p>
            <a:pPr marL="0" lvl="0" indent="0">
              <a:buFont typeface="+mj-lt"/>
              <a:buNone/>
            </a:pPr>
            <a:r>
              <a:rPr lang="en-US" altLang="zh-CN" sz="1400"/>
              <a:t>5.    </a:t>
            </a:r>
            <a:r>
              <a:rPr lang="zh-CN" altLang="en-US" sz="1400"/>
              <a:t>图解技术</a:t>
            </a:r>
          </a:p>
          <a:p>
            <a:pPr lvl="1">
              <a:buFont typeface="Wingdings" panose="05000000000000000000" charset="0"/>
              <a:buChar char="n"/>
            </a:pPr>
            <a:r>
              <a:rPr lang="zh-CN" altLang="en-US" sz="1225"/>
              <a:t>因果图</a:t>
            </a:r>
          </a:p>
          <a:p>
            <a:pPr lvl="2">
              <a:buFont typeface="Wingdings" panose="05000000000000000000" charset="0"/>
              <a:buChar char="ü"/>
            </a:pPr>
            <a:r>
              <a:rPr lang="zh-CN" altLang="en-US" sz="1050"/>
              <a:t>用于识别风险的起因</a:t>
            </a:r>
          </a:p>
          <a:p>
            <a:pPr lvl="1">
              <a:buFont typeface="Wingdings" panose="05000000000000000000" charset="0"/>
              <a:buChar char="n"/>
            </a:pPr>
            <a:r>
              <a:rPr lang="zh-CN" altLang="en-US" sz="1225"/>
              <a:t>系统或过程流程图</a:t>
            </a:r>
          </a:p>
          <a:p>
            <a:pPr lvl="2">
              <a:buFont typeface="Wingdings" panose="05000000000000000000" charset="0"/>
              <a:buChar char="ü"/>
            </a:pPr>
            <a:r>
              <a:rPr lang="zh-CN" altLang="en-US" sz="1050"/>
              <a:t>显示系统各要素之间的相互联系以及因果传导机制</a:t>
            </a:r>
          </a:p>
          <a:p>
            <a:pPr lvl="1">
              <a:buFont typeface="Wingdings" panose="05000000000000000000" charset="0"/>
              <a:buChar char="n"/>
            </a:pPr>
            <a:r>
              <a:rPr lang="zh-CN" altLang="en-US" sz="1225"/>
              <a:t>影响图</a:t>
            </a:r>
          </a:p>
          <a:p>
            <a:pPr lvl="2">
              <a:buFont typeface="Wingdings" panose="05000000000000000000" charset="0"/>
              <a:buChar char="ü"/>
            </a:pPr>
            <a:r>
              <a:rPr lang="zh-CN" altLang="en-US" sz="1050"/>
              <a:t>用图形方式表示变量与结果之间的因果关系，事件时间顺序以及其他关系。</a:t>
            </a:r>
          </a:p>
        </p:txBody>
      </p:sp>
      <p:sp>
        <p:nvSpPr>
          <p:cNvPr id="4" name="文本框 3"/>
          <p:cNvSpPr txBox="1"/>
          <p:nvPr/>
        </p:nvSpPr>
        <p:spPr>
          <a:xfrm>
            <a:off x="1174750" y="2720340"/>
            <a:ext cx="3658235" cy="365760"/>
          </a:xfrm>
          <a:prstGeom prst="rect">
            <a:avLst/>
          </a:prstGeom>
          <a:noFill/>
        </p:spPr>
        <p:txBody>
          <a:bodyPr wrap="square" rtlCol="0">
            <a:spAutoFit/>
          </a:bodyPr>
          <a:lstStyle/>
          <a:p>
            <a:pPr algn="ctr"/>
            <a:r>
              <a:rPr lang="zh-CN" altLang="en-US"/>
              <a:t>机器上灰尘的影响图</a:t>
            </a:r>
          </a:p>
        </p:txBody>
      </p:sp>
      <p:sp>
        <p:nvSpPr>
          <p:cNvPr id="5" name="流程图: 联系 4"/>
          <p:cNvSpPr/>
          <p:nvPr/>
        </p:nvSpPr>
        <p:spPr>
          <a:xfrm>
            <a:off x="636905" y="3139440"/>
            <a:ext cx="934085" cy="5791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灰尘</a:t>
            </a:r>
          </a:p>
        </p:txBody>
      </p:sp>
      <p:sp>
        <p:nvSpPr>
          <p:cNvPr id="6" name="流程图: 联系 5"/>
          <p:cNvSpPr/>
          <p:nvPr/>
        </p:nvSpPr>
        <p:spPr>
          <a:xfrm>
            <a:off x="2459990" y="3139440"/>
            <a:ext cx="934085" cy="5791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附着氧化</a:t>
            </a:r>
          </a:p>
        </p:txBody>
      </p:sp>
      <p:sp>
        <p:nvSpPr>
          <p:cNvPr id="7" name="流程图: 联系 6"/>
          <p:cNvSpPr/>
          <p:nvPr/>
        </p:nvSpPr>
        <p:spPr>
          <a:xfrm>
            <a:off x="4365625" y="3135630"/>
            <a:ext cx="934085" cy="5791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腐蚀</a:t>
            </a:r>
          </a:p>
        </p:txBody>
      </p:sp>
      <p:sp>
        <p:nvSpPr>
          <p:cNvPr id="8" name="流程图: 联系 7"/>
          <p:cNvSpPr/>
          <p:nvPr/>
        </p:nvSpPr>
        <p:spPr>
          <a:xfrm>
            <a:off x="4365625" y="4135120"/>
            <a:ext cx="934085" cy="5791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脱落变形</a:t>
            </a:r>
          </a:p>
        </p:txBody>
      </p:sp>
      <p:sp>
        <p:nvSpPr>
          <p:cNvPr id="9" name="流程图: 联系 8"/>
          <p:cNvSpPr/>
          <p:nvPr/>
        </p:nvSpPr>
        <p:spPr>
          <a:xfrm>
            <a:off x="2459990" y="4135120"/>
            <a:ext cx="934085" cy="5791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接口松动</a:t>
            </a:r>
          </a:p>
        </p:txBody>
      </p:sp>
      <p:sp>
        <p:nvSpPr>
          <p:cNvPr id="10" name="流程图: 联系 9"/>
          <p:cNvSpPr/>
          <p:nvPr/>
        </p:nvSpPr>
        <p:spPr>
          <a:xfrm>
            <a:off x="636905" y="4135120"/>
            <a:ext cx="934085" cy="5791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生锈</a:t>
            </a:r>
          </a:p>
        </p:txBody>
      </p:sp>
      <p:sp>
        <p:nvSpPr>
          <p:cNvPr id="11" name="流程图: 联系 10"/>
          <p:cNvSpPr/>
          <p:nvPr/>
        </p:nvSpPr>
        <p:spPr>
          <a:xfrm>
            <a:off x="636905" y="5126355"/>
            <a:ext cx="934085" cy="5791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灰尘</a:t>
            </a:r>
          </a:p>
        </p:txBody>
      </p:sp>
      <p:sp>
        <p:nvSpPr>
          <p:cNvPr id="12" name="爆炸形 1 11"/>
          <p:cNvSpPr/>
          <p:nvPr/>
        </p:nvSpPr>
        <p:spPr>
          <a:xfrm>
            <a:off x="2459355" y="5125720"/>
            <a:ext cx="934720" cy="58039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t>发生故障</a:t>
            </a:r>
          </a:p>
        </p:txBody>
      </p:sp>
      <p:cxnSp>
        <p:nvCxnSpPr>
          <p:cNvPr id="13" name="直接箭头连接符 12"/>
          <p:cNvCxnSpPr>
            <a:stCxn id="5" idx="6"/>
            <a:endCxn id="6" idx="2"/>
          </p:cNvCxnSpPr>
          <p:nvPr/>
        </p:nvCxnSpPr>
        <p:spPr>
          <a:xfrm>
            <a:off x="1570990" y="3429000"/>
            <a:ext cx="88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6"/>
          </p:cNvCxnSpPr>
          <p:nvPr/>
        </p:nvCxnSpPr>
        <p:spPr>
          <a:xfrm flipV="1">
            <a:off x="3394075" y="3425190"/>
            <a:ext cx="971550" cy="3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3394075" y="4422775"/>
            <a:ext cx="971550" cy="3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570990" y="4422775"/>
            <a:ext cx="88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1570990" y="5415915"/>
            <a:ext cx="88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7" idx="4"/>
            <a:endCxn id="8" idx="0"/>
          </p:cNvCxnSpPr>
          <p:nvPr/>
        </p:nvCxnSpPr>
        <p:spPr>
          <a:xfrm>
            <a:off x="4832985" y="3714750"/>
            <a:ext cx="0" cy="4203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1103630" y="4705350"/>
            <a:ext cx="0" cy="4203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85" y="274955"/>
            <a:ext cx="8616315" cy="649605"/>
          </a:xfrm>
        </p:spPr>
        <p:txBody>
          <a:bodyPr>
            <a:normAutofit fontScale="90000"/>
          </a:bodyPr>
          <a:lstStyle/>
          <a:p>
            <a:r>
              <a:rPr lang="en-US" altLang="zh-CN"/>
              <a:t>11.2.2 </a:t>
            </a:r>
            <a:r>
              <a:rPr lang="zh-CN" altLang="en-US"/>
              <a:t>识别风险的工具与技术</a:t>
            </a:r>
          </a:p>
        </p:txBody>
      </p:sp>
      <p:sp>
        <p:nvSpPr>
          <p:cNvPr id="3" name="内容占位符 2"/>
          <p:cNvSpPr>
            <a:spLocks noGrp="1"/>
          </p:cNvSpPr>
          <p:nvPr>
            <p:ph idx="1"/>
          </p:nvPr>
        </p:nvSpPr>
        <p:spPr>
          <a:xfrm>
            <a:off x="70485" y="1147445"/>
            <a:ext cx="8229600" cy="671830"/>
          </a:xfrm>
        </p:spPr>
        <p:txBody>
          <a:bodyPr>
            <a:normAutofit lnSpcReduction="20000"/>
          </a:bodyPr>
          <a:lstStyle/>
          <a:p>
            <a:pPr marL="0" lvl="0" indent="0">
              <a:buFont typeface="+mj-lt"/>
              <a:buNone/>
            </a:pPr>
            <a:r>
              <a:rPr lang="en-US" altLang="zh-CN" sz="1400"/>
              <a:t>6.    SWOT</a:t>
            </a:r>
            <a:r>
              <a:rPr lang="zh-CN" altLang="en-US" sz="1400"/>
              <a:t>分析</a:t>
            </a:r>
            <a:endParaRPr lang="zh-CN" altLang="en-US" sz="1050"/>
          </a:p>
          <a:p>
            <a:pPr lvl="1">
              <a:buFont typeface="Wingdings" panose="05000000000000000000" charset="0"/>
              <a:buChar char="n"/>
            </a:pPr>
            <a:r>
              <a:rPr lang="zh-CN" altLang="en-US" sz="1225"/>
              <a:t>综合考虑项目的优势、劣势、机会和威胁，从而更全面的考虑风险，又称环境分析法。</a:t>
            </a:r>
            <a:endParaRPr lang="zh-CN" altLang="en-US" sz="1050"/>
          </a:p>
        </p:txBody>
      </p:sp>
      <p:cxnSp>
        <p:nvCxnSpPr>
          <p:cNvPr id="20" name="直接箭头连接符 19"/>
          <p:cNvCxnSpPr/>
          <p:nvPr/>
        </p:nvCxnSpPr>
        <p:spPr>
          <a:xfrm>
            <a:off x="1918970" y="4241800"/>
            <a:ext cx="4618355" cy="0"/>
          </a:xfrm>
          <a:prstGeom prst="straightConnector1">
            <a:avLst/>
          </a:prstGeom>
          <a:ln w="38100" cmpd="sng">
            <a:solidFill>
              <a:schemeClr val="accent1">
                <a:shade val="50000"/>
              </a:schemeClr>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4116705" y="2653030"/>
            <a:ext cx="0" cy="3276600"/>
          </a:xfrm>
          <a:prstGeom prst="straightConnector1">
            <a:avLst/>
          </a:prstGeom>
          <a:ln w="38100" cmpd="sng">
            <a:solidFill>
              <a:schemeClr val="accent1">
                <a:shade val="50000"/>
              </a:schemeClr>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035935" y="2218690"/>
            <a:ext cx="2161540" cy="368300"/>
          </a:xfrm>
          <a:prstGeom prst="rect">
            <a:avLst/>
          </a:prstGeom>
          <a:noFill/>
        </p:spPr>
        <p:txBody>
          <a:bodyPr wrap="square" rtlCol="0">
            <a:spAutoFit/>
          </a:bodyPr>
          <a:lstStyle/>
          <a:p>
            <a:pPr algn="ctr"/>
            <a:r>
              <a:rPr lang="zh-CN" altLang="en-US"/>
              <a:t>机会 </a:t>
            </a:r>
            <a:r>
              <a:rPr lang="en-US" altLang="zh-CN"/>
              <a:t>Opportunity</a:t>
            </a:r>
          </a:p>
        </p:txBody>
      </p:sp>
      <p:sp>
        <p:nvSpPr>
          <p:cNvPr id="23" name="文本框 22"/>
          <p:cNvSpPr txBox="1"/>
          <p:nvPr/>
        </p:nvSpPr>
        <p:spPr>
          <a:xfrm>
            <a:off x="3035935" y="6149340"/>
            <a:ext cx="2161540" cy="368300"/>
          </a:xfrm>
          <a:prstGeom prst="rect">
            <a:avLst/>
          </a:prstGeom>
          <a:noFill/>
        </p:spPr>
        <p:txBody>
          <a:bodyPr wrap="square" rtlCol="0">
            <a:spAutoFit/>
          </a:bodyPr>
          <a:lstStyle/>
          <a:p>
            <a:pPr algn="ctr"/>
            <a:r>
              <a:rPr lang="zh-CN" altLang="en-US"/>
              <a:t>威胁 </a:t>
            </a:r>
            <a:r>
              <a:rPr lang="en-US" altLang="zh-CN"/>
              <a:t>Threats</a:t>
            </a:r>
          </a:p>
        </p:txBody>
      </p:sp>
      <p:sp>
        <p:nvSpPr>
          <p:cNvPr id="24" name="文本框 23"/>
          <p:cNvSpPr txBox="1"/>
          <p:nvPr/>
        </p:nvSpPr>
        <p:spPr>
          <a:xfrm>
            <a:off x="6537325" y="4057650"/>
            <a:ext cx="1932305" cy="368300"/>
          </a:xfrm>
          <a:prstGeom prst="rect">
            <a:avLst/>
          </a:prstGeom>
          <a:noFill/>
        </p:spPr>
        <p:txBody>
          <a:bodyPr wrap="square" rtlCol="0">
            <a:spAutoFit/>
          </a:bodyPr>
          <a:lstStyle/>
          <a:p>
            <a:pPr algn="ctr"/>
            <a:r>
              <a:rPr lang="zh-CN" altLang="en-US"/>
              <a:t>优势</a:t>
            </a:r>
            <a:r>
              <a:rPr lang="en-US" altLang="zh-CN"/>
              <a:t>Strength</a:t>
            </a:r>
          </a:p>
        </p:txBody>
      </p:sp>
      <p:sp>
        <p:nvSpPr>
          <p:cNvPr id="25" name="文本框 24"/>
          <p:cNvSpPr txBox="1"/>
          <p:nvPr/>
        </p:nvSpPr>
        <p:spPr>
          <a:xfrm>
            <a:off x="139065" y="4057650"/>
            <a:ext cx="1779905" cy="368300"/>
          </a:xfrm>
          <a:prstGeom prst="rect">
            <a:avLst/>
          </a:prstGeom>
          <a:noFill/>
        </p:spPr>
        <p:txBody>
          <a:bodyPr wrap="square" rtlCol="0">
            <a:spAutoFit/>
          </a:bodyPr>
          <a:lstStyle/>
          <a:p>
            <a:pPr algn="ctr"/>
            <a:r>
              <a:rPr lang="zh-CN" altLang="en-US"/>
              <a:t>劣势 </a:t>
            </a:r>
            <a:r>
              <a:rPr lang="en-US" altLang="zh-CN"/>
              <a:t>Weakness</a:t>
            </a:r>
          </a:p>
        </p:txBody>
      </p:sp>
      <p:sp>
        <p:nvSpPr>
          <p:cNvPr id="27" name="云形标注 26"/>
          <p:cNvSpPr/>
          <p:nvPr/>
        </p:nvSpPr>
        <p:spPr>
          <a:xfrm>
            <a:off x="5197475" y="1960245"/>
            <a:ext cx="1061085" cy="495300"/>
          </a:xfrm>
          <a:prstGeom prst="cloudCallout">
            <a:avLst>
              <a:gd name="adj1" fmla="val -75312"/>
              <a:gd name="adj2" fmla="val 26458"/>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a:t>外部</a:t>
            </a:r>
          </a:p>
        </p:txBody>
      </p:sp>
      <p:sp>
        <p:nvSpPr>
          <p:cNvPr id="28" name="云形标注 27"/>
          <p:cNvSpPr/>
          <p:nvPr/>
        </p:nvSpPr>
        <p:spPr>
          <a:xfrm>
            <a:off x="7408545" y="3181350"/>
            <a:ext cx="1061085" cy="495300"/>
          </a:xfrm>
          <a:prstGeom prst="cloudCallout">
            <a:avLst>
              <a:gd name="adj1" fmla="val -37312"/>
              <a:gd name="adj2" fmla="val 16269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a:t>自身</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00075" y="217805"/>
            <a:ext cx="7943850" cy="4429125"/>
          </a:xfrm>
          <a:prstGeom prst="rect">
            <a:avLst/>
          </a:prstGeom>
        </p:spPr>
      </p:pic>
      <p:sp>
        <p:nvSpPr>
          <p:cNvPr id="2" name="文本框 1"/>
          <p:cNvSpPr txBox="1"/>
          <p:nvPr/>
        </p:nvSpPr>
        <p:spPr>
          <a:xfrm>
            <a:off x="475615" y="4897755"/>
            <a:ext cx="8134985" cy="1188720"/>
          </a:xfrm>
          <a:prstGeom prst="rect">
            <a:avLst/>
          </a:prstGeom>
          <a:noFill/>
        </p:spPr>
        <p:txBody>
          <a:bodyPr wrap="square" rtlCol="0">
            <a:spAutoFit/>
          </a:bodyPr>
          <a:lstStyle/>
          <a:p>
            <a:pPr marL="285750" indent="-285750">
              <a:buFont typeface="Wingdings" panose="05000000000000000000" charset="0"/>
              <a:buChar char="Ø"/>
            </a:pPr>
            <a:r>
              <a:rPr lang="zh-CN" altLang="en-US"/>
              <a:t>评估并综合分析风险的发生概率和影响，对风险进行优先排序，从而为后续分析或行动提供基础。</a:t>
            </a:r>
          </a:p>
          <a:p>
            <a:pPr marL="285750" indent="-285750">
              <a:buFont typeface="Wingdings" panose="05000000000000000000" charset="0"/>
              <a:buChar char="Ø"/>
            </a:pPr>
            <a:r>
              <a:rPr lang="zh-CN" altLang="en-US"/>
              <a:t>主要作用：是项目经理能够降低项目的不确定性级别，并重点关注高优先级的风险。</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85" y="274955"/>
            <a:ext cx="8945245" cy="649605"/>
          </a:xfrm>
        </p:spPr>
        <p:txBody>
          <a:bodyPr>
            <a:normAutofit fontScale="90000"/>
          </a:bodyPr>
          <a:lstStyle/>
          <a:p>
            <a:r>
              <a:rPr lang="en-US" altLang="zh-CN"/>
              <a:t>11.3.2 </a:t>
            </a:r>
            <a:r>
              <a:rPr lang="zh-CN" altLang="en-US"/>
              <a:t>实施定性风险分析的工具与技术</a:t>
            </a:r>
          </a:p>
        </p:txBody>
      </p:sp>
      <p:sp>
        <p:nvSpPr>
          <p:cNvPr id="3" name="内容占位符 2"/>
          <p:cNvSpPr>
            <a:spLocks noGrp="1"/>
          </p:cNvSpPr>
          <p:nvPr>
            <p:ph idx="1"/>
          </p:nvPr>
        </p:nvSpPr>
        <p:spPr>
          <a:xfrm>
            <a:off x="70485" y="1147445"/>
            <a:ext cx="8895715" cy="5603875"/>
          </a:xfrm>
        </p:spPr>
        <p:txBody>
          <a:bodyPr/>
          <a:lstStyle/>
          <a:p>
            <a:pPr marL="228600" lvl="0" indent="-228600">
              <a:buFont typeface="+mj-lt"/>
              <a:buAutoNum type="arabicPeriod"/>
            </a:pPr>
            <a:r>
              <a:rPr lang="zh-CN" altLang="en-US" sz="1600"/>
              <a:t>风险概率和影响评估</a:t>
            </a:r>
          </a:p>
          <a:p>
            <a:pPr lvl="1">
              <a:buFont typeface="Wingdings" panose="05000000000000000000" charset="0"/>
              <a:buChar char="n"/>
            </a:pPr>
            <a:r>
              <a:rPr lang="zh-CN" altLang="en-US" sz="1400"/>
              <a:t>旨在调查每个具体风险发生的可能性和对项目目标的潜在影响；</a:t>
            </a:r>
          </a:p>
          <a:p>
            <a:pPr lvl="1">
              <a:buFont typeface="Wingdings" panose="05000000000000000000" charset="0"/>
              <a:buChar char="n"/>
            </a:pPr>
            <a:r>
              <a:rPr lang="zh-CN" altLang="en-US" sz="1400"/>
              <a:t>根据风险管理计划中的定义，由</a:t>
            </a:r>
            <a:r>
              <a:rPr lang="zh-CN" altLang="en-US" sz="1400">
                <a:sym typeface="+mn-ea"/>
              </a:rPr>
              <a:t>熟悉风险类别的人员，对已识别的每个风险进行概率和影响评估。</a:t>
            </a:r>
          </a:p>
          <a:p>
            <a:pPr lvl="1">
              <a:buFont typeface="Wingdings" panose="05000000000000000000" charset="0"/>
              <a:buChar char="n"/>
            </a:pPr>
            <a:endParaRPr lang="zh-CN" altLang="en-US" sz="1400">
              <a:sym typeface="+mn-ea"/>
            </a:endParaRPr>
          </a:p>
          <a:p>
            <a:pPr lvl="1">
              <a:buFont typeface="Wingdings" panose="05000000000000000000" charset="0"/>
              <a:buChar char="n"/>
            </a:pPr>
            <a:endParaRPr lang="zh-CN" altLang="en-US" sz="1400">
              <a:sym typeface="+mn-ea"/>
            </a:endParaRPr>
          </a:p>
          <a:p>
            <a:pPr lvl="1">
              <a:buFont typeface="Wingdings" panose="05000000000000000000" charset="0"/>
              <a:buChar char="n"/>
            </a:pPr>
            <a:endParaRPr lang="zh-CN" altLang="en-US" sz="1400">
              <a:sym typeface="+mn-ea"/>
            </a:endParaRPr>
          </a:p>
          <a:p>
            <a:pPr lvl="1">
              <a:buFont typeface="Wingdings" panose="05000000000000000000" charset="0"/>
              <a:buChar char="n"/>
            </a:pPr>
            <a:endParaRPr lang="zh-CN" altLang="en-US" sz="1400">
              <a:sym typeface="+mn-ea"/>
            </a:endParaRPr>
          </a:p>
          <a:p>
            <a:pPr lvl="1">
              <a:buFont typeface="Wingdings" panose="05000000000000000000" charset="0"/>
              <a:buChar char="n"/>
            </a:pPr>
            <a:endParaRPr lang="zh-CN" altLang="en-US" sz="1400">
              <a:sym typeface="+mn-ea"/>
            </a:endParaRPr>
          </a:p>
          <a:p>
            <a:pPr lvl="1">
              <a:buFont typeface="Wingdings" panose="05000000000000000000" charset="0"/>
              <a:buChar char="n"/>
            </a:pPr>
            <a:endParaRPr lang="zh-CN" altLang="en-US" sz="1400">
              <a:sym typeface="+mn-ea"/>
            </a:endParaRPr>
          </a:p>
          <a:p>
            <a:pPr lvl="1">
              <a:buFont typeface="Wingdings" panose="05000000000000000000" charset="0"/>
              <a:buChar char="n"/>
            </a:pPr>
            <a:endParaRPr lang="zh-CN" altLang="en-US" sz="1400">
              <a:sym typeface="+mn-ea"/>
            </a:endParaRPr>
          </a:p>
          <a:p>
            <a:pPr lvl="1">
              <a:buFont typeface="Wingdings" panose="05000000000000000000" charset="0"/>
              <a:buChar char="n"/>
            </a:pPr>
            <a:endParaRPr lang="zh-CN" altLang="en-US" sz="1400">
              <a:sym typeface="+mn-ea"/>
            </a:endParaRPr>
          </a:p>
          <a:p>
            <a:pPr lvl="1">
              <a:buFont typeface="Wingdings" panose="05000000000000000000" charset="0"/>
              <a:buChar char="n"/>
            </a:pPr>
            <a:endParaRPr lang="zh-CN" altLang="en-US" sz="1400">
              <a:sym typeface="+mn-ea"/>
            </a:endParaRPr>
          </a:p>
          <a:p>
            <a:pPr lvl="0">
              <a:buFont typeface="+mj-lt"/>
              <a:buAutoNum type="arabicPeriod"/>
            </a:pPr>
            <a:r>
              <a:rPr lang="zh-CN" altLang="en-US" sz="1600">
                <a:sym typeface="+mn-ea"/>
              </a:rPr>
              <a:t>概率和影响矩阵</a:t>
            </a:r>
          </a:p>
          <a:p>
            <a:pPr lvl="1">
              <a:buFont typeface="Wingdings" panose="05000000000000000000" charset="0"/>
              <a:buChar char="n"/>
            </a:pPr>
            <a:r>
              <a:rPr lang="zh-CN" altLang="en-US" sz="1400">
                <a:sym typeface="+mn-ea"/>
              </a:rPr>
              <a:t>也称风险级别矩阵；</a:t>
            </a:r>
          </a:p>
          <a:p>
            <a:pPr lvl="1">
              <a:buFont typeface="Wingdings" panose="05000000000000000000" charset="0"/>
              <a:buChar char="n"/>
            </a:pPr>
            <a:r>
              <a:rPr lang="zh-CN" altLang="en-US" sz="1400">
                <a:sym typeface="+mn-ea"/>
              </a:rPr>
              <a:t>组织可分别针对每个目标（如成本、进度和范围）评定风险等级；</a:t>
            </a:r>
          </a:p>
          <a:p>
            <a:pPr lvl="1">
              <a:buFont typeface="Wingdings" panose="05000000000000000000" charset="0"/>
              <a:buChar char="n"/>
            </a:pPr>
            <a:r>
              <a:rPr lang="zh-CN" altLang="en-US" sz="1400">
                <a:sym typeface="+mn-ea"/>
              </a:rPr>
              <a:t>风险评级有助于知道风险应对；</a:t>
            </a:r>
          </a:p>
          <a:p>
            <a:pPr lvl="1">
              <a:buFont typeface="Wingdings" panose="05000000000000000000" charset="0"/>
              <a:buChar char="n"/>
            </a:pPr>
            <a:r>
              <a:rPr lang="zh-CN" altLang="en-US" sz="1400">
                <a:sym typeface="+mn-ea"/>
              </a:rPr>
              <a:t>针对高风险，需要采取优先措施和激进的应对策略，针对低风险，列入观察清单并增加应急储备。</a:t>
            </a:r>
          </a:p>
        </p:txBody>
      </p:sp>
      <p:pic>
        <p:nvPicPr>
          <p:cNvPr id="4" name="图片 3"/>
          <p:cNvPicPr>
            <a:picLocks noChangeAspect="1"/>
          </p:cNvPicPr>
          <p:nvPr/>
        </p:nvPicPr>
        <p:blipFill>
          <a:blip r:embed="rId3" cstate="print"/>
          <a:stretch>
            <a:fillRect/>
          </a:stretch>
        </p:blipFill>
        <p:spPr>
          <a:xfrm>
            <a:off x="610235" y="2055495"/>
            <a:ext cx="6276975" cy="1943100"/>
          </a:xfrm>
          <a:prstGeom prst="rect">
            <a:avLst/>
          </a:prstGeom>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85" y="274955"/>
            <a:ext cx="8945245" cy="649605"/>
          </a:xfrm>
        </p:spPr>
        <p:txBody>
          <a:bodyPr>
            <a:normAutofit fontScale="90000"/>
          </a:bodyPr>
          <a:lstStyle/>
          <a:p>
            <a:r>
              <a:rPr lang="en-US" altLang="zh-CN"/>
              <a:t>11.3.2 </a:t>
            </a:r>
            <a:r>
              <a:rPr lang="zh-CN" altLang="en-US"/>
              <a:t>实施定性风险分析的工具与技术</a:t>
            </a:r>
          </a:p>
        </p:txBody>
      </p:sp>
      <p:sp>
        <p:nvSpPr>
          <p:cNvPr id="3" name="内容占位符 2"/>
          <p:cNvSpPr>
            <a:spLocks noGrp="1"/>
          </p:cNvSpPr>
          <p:nvPr>
            <p:ph idx="1"/>
          </p:nvPr>
        </p:nvSpPr>
        <p:spPr>
          <a:xfrm>
            <a:off x="70485" y="1147445"/>
            <a:ext cx="8895715" cy="5603875"/>
          </a:xfrm>
        </p:spPr>
        <p:txBody>
          <a:bodyPr/>
          <a:lstStyle/>
          <a:p>
            <a:pPr marL="0" lvl="0" indent="0">
              <a:buFont typeface="+mj-lt"/>
              <a:buNone/>
            </a:pPr>
            <a:r>
              <a:rPr lang="en-US" altLang="zh-CN" sz="1400">
                <a:sym typeface="+mn-ea"/>
              </a:rPr>
              <a:t>3.    </a:t>
            </a:r>
            <a:r>
              <a:rPr lang="zh-CN" altLang="en-US" sz="1400">
                <a:sym typeface="+mn-ea"/>
              </a:rPr>
              <a:t>风险数据质量评估</a:t>
            </a:r>
          </a:p>
          <a:p>
            <a:pPr lvl="1">
              <a:buFont typeface="Wingdings" panose="05000000000000000000" charset="0"/>
              <a:buChar char="n"/>
            </a:pPr>
            <a:r>
              <a:rPr lang="zh-CN" altLang="en-US" sz="1225">
                <a:sym typeface="+mn-ea"/>
              </a:rPr>
              <a:t>定性风险分析要具有可信度，就应该使用准确和无偏倚的数据。</a:t>
            </a:r>
          </a:p>
          <a:p>
            <a:pPr marL="0" lvl="0" indent="0">
              <a:buFont typeface="Wingdings" panose="05000000000000000000" charset="0"/>
              <a:buNone/>
            </a:pPr>
            <a:r>
              <a:rPr lang="en-US" altLang="zh-CN" sz="1400">
                <a:sym typeface="+mn-ea"/>
              </a:rPr>
              <a:t>4.    </a:t>
            </a:r>
            <a:r>
              <a:rPr lang="zh-CN" altLang="en-US" sz="1400">
                <a:sym typeface="+mn-ea"/>
              </a:rPr>
              <a:t>风险分类，针对</a:t>
            </a:r>
            <a:r>
              <a:rPr lang="en-US" altLang="zh-CN" sz="1400">
                <a:sym typeface="+mn-ea"/>
              </a:rPr>
              <a:t>Risk Breakdown Structure</a:t>
            </a:r>
          </a:p>
          <a:p>
            <a:pPr lvl="1">
              <a:buFont typeface="Wingdings" panose="05000000000000000000" charset="0"/>
              <a:buChar char="n"/>
            </a:pPr>
            <a:r>
              <a:rPr lang="zh-CN" altLang="en-US" sz="1225">
                <a:sym typeface="+mn-ea"/>
              </a:rPr>
              <a:t>项目风险进行分类，以明确受不确定性影响最大的项目区域；</a:t>
            </a:r>
          </a:p>
          <a:p>
            <a:pPr lvl="1">
              <a:buFont typeface="Wingdings" panose="05000000000000000000" charset="0"/>
              <a:buChar char="n"/>
            </a:pPr>
            <a:r>
              <a:rPr lang="zh-CN" altLang="en-US" sz="1225">
                <a:sym typeface="+mn-ea"/>
              </a:rPr>
              <a:t>根据共同的根本原因对风险进行分类，有助于制定有效的风险应对措施。</a:t>
            </a:r>
          </a:p>
          <a:p>
            <a:pPr marL="0" lvl="0" indent="0">
              <a:buFont typeface="Wingdings" panose="05000000000000000000" charset="0"/>
              <a:buNone/>
            </a:pPr>
            <a:r>
              <a:rPr lang="en-US" altLang="zh-CN" sz="1400">
                <a:sym typeface="+mn-ea"/>
              </a:rPr>
              <a:t>5.    </a:t>
            </a:r>
            <a:r>
              <a:rPr lang="zh-CN" altLang="en-US" sz="1400">
                <a:sym typeface="+mn-ea"/>
              </a:rPr>
              <a:t>风险紧迫性评估</a:t>
            </a:r>
          </a:p>
          <a:p>
            <a:pPr lvl="1">
              <a:buFont typeface="Wingdings" panose="05000000000000000000" charset="0"/>
              <a:buChar char="n"/>
            </a:pPr>
            <a:r>
              <a:rPr lang="zh-CN" altLang="en-US" sz="1225">
                <a:sym typeface="+mn-ea"/>
              </a:rPr>
              <a:t>把近期就需要应对的风险当作更紧急的风险；</a:t>
            </a:r>
          </a:p>
          <a:p>
            <a:pPr lvl="1">
              <a:buFont typeface="Wingdings" panose="05000000000000000000" charset="0"/>
              <a:buChar char="n"/>
            </a:pPr>
            <a:r>
              <a:rPr lang="zh-CN" altLang="en-US" sz="1225">
                <a:sym typeface="+mn-ea"/>
              </a:rPr>
              <a:t>综合考虑风险的紧迫性以及从概率影响矩阵中得到风险等级，从而得到最终的风险严重性级别。</a:t>
            </a:r>
          </a:p>
        </p:txBody>
      </p:sp>
      <p:pic>
        <p:nvPicPr>
          <p:cNvPr id="5" name="图片 4"/>
          <p:cNvPicPr>
            <a:picLocks noChangeAspect="1"/>
          </p:cNvPicPr>
          <p:nvPr/>
        </p:nvPicPr>
        <p:blipFill>
          <a:blip r:embed="rId3" cstate="print"/>
          <a:stretch>
            <a:fillRect/>
          </a:stretch>
        </p:blipFill>
        <p:spPr>
          <a:xfrm>
            <a:off x="1768475" y="3262630"/>
            <a:ext cx="3943350" cy="2571750"/>
          </a:xfrm>
          <a:prstGeom prst="rect">
            <a:avLst/>
          </a:prstGeom>
        </p:spPr>
      </p:pic>
      <p:cxnSp>
        <p:nvCxnSpPr>
          <p:cNvPr id="6" name="直接箭头连接符 5"/>
          <p:cNvCxnSpPr/>
          <p:nvPr/>
        </p:nvCxnSpPr>
        <p:spPr>
          <a:xfrm>
            <a:off x="2566670" y="6017260"/>
            <a:ext cx="244538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45285" y="5826760"/>
            <a:ext cx="922020" cy="365760"/>
          </a:xfrm>
          <a:prstGeom prst="rect">
            <a:avLst/>
          </a:prstGeom>
          <a:noFill/>
        </p:spPr>
        <p:txBody>
          <a:bodyPr wrap="square" rtlCol="0">
            <a:spAutoFit/>
          </a:bodyPr>
          <a:lstStyle/>
          <a:p>
            <a:pPr algn="r"/>
            <a:r>
              <a:rPr lang="zh-CN" altLang="en-US"/>
              <a:t>不紧急</a:t>
            </a:r>
          </a:p>
        </p:txBody>
      </p:sp>
      <p:sp>
        <p:nvSpPr>
          <p:cNvPr id="8" name="文本框 7"/>
          <p:cNvSpPr txBox="1"/>
          <p:nvPr/>
        </p:nvSpPr>
        <p:spPr>
          <a:xfrm>
            <a:off x="5012055" y="5834380"/>
            <a:ext cx="922020" cy="365760"/>
          </a:xfrm>
          <a:prstGeom prst="rect">
            <a:avLst/>
          </a:prstGeom>
          <a:noFill/>
        </p:spPr>
        <p:txBody>
          <a:bodyPr wrap="square" rtlCol="0">
            <a:spAutoFit/>
          </a:bodyPr>
          <a:lstStyle/>
          <a:p>
            <a:pPr algn="l"/>
            <a:r>
              <a:rPr lang="zh-CN" altLang="en-US"/>
              <a:t>紧急</a:t>
            </a:r>
          </a:p>
        </p:txBody>
      </p:sp>
      <p:cxnSp>
        <p:nvCxnSpPr>
          <p:cNvPr id="9" name="直接箭头连接符 8"/>
          <p:cNvCxnSpPr/>
          <p:nvPr/>
        </p:nvCxnSpPr>
        <p:spPr>
          <a:xfrm flipV="1">
            <a:off x="1365250" y="3753485"/>
            <a:ext cx="0" cy="168783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904240" y="3255010"/>
            <a:ext cx="922020" cy="365760"/>
          </a:xfrm>
          <a:prstGeom prst="rect">
            <a:avLst/>
          </a:prstGeom>
          <a:noFill/>
        </p:spPr>
        <p:txBody>
          <a:bodyPr wrap="square" rtlCol="0">
            <a:spAutoFit/>
          </a:bodyPr>
          <a:lstStyle/>
          <a:p>
            <a:pPr algn="ctr"/>
            <a:r>
              <a:rPr lang="zh-CN" altLang="en-US"/>
              <a:t>重要</a:t>
            </a:r>
          </a:p>
        </p:txBody>
      </p:sp>
      <p:sp>
        <p:nvSpPr>
          <p:cNvPr id="11" name="文本框 10"/>
          <p:cNvSpPr txBox="1"/>
          <p:nvPr/>
        </p:nvSpPr>
        <p:spPr>
          <a:xfrm>
            <a:off x="904240" y="5441315"/>
            <a:ext cx="922020" cy="365760"/>
          </a:xfrm>
          <a:prstGeom prst="rect">
            <a:avLst/>
          </a:prstGeom>
          <a:noFill/>
        </p:spPr>
        <p:txBody>
          <a:bodyPr wrap="square" rtlCol="0">
            <a:spAutoFit/>
          </a:bodyPr>
          <a:lstStyle/>
          <a:p>
            <a:pPr algn="ctr"/>
            <a:r>
              <a:rPr lang="zh-CN" altLang="en-US"/>
              <a:t>不重要</a:t>
            </a:r>
          </a:p>
        </p:txBody>
      </p:sp>
      <p:sp>
        <p:nvSpPr>
          <p:cNvPr id="12" name="文本框 11"/>
          <p:cNvSpPr txBox="1"/>
          <p:nvPr/>
        </p:nvSpPr>
        <p:spPr>
          <a:xfrm>
            <a:off x="6534785" y="3244850"/>
            <a:ext cx="2061210" cy="368300"/>
          </a:xfrm>
          <a:prstGeom prst="rect">
            <a:avLst/>
          </a:prstGeom>
          <a:noFill/>
        </p:spPr>
        <p:txBody>
          <a:bodyPr wrap="square" rtlCol="0">
            <a:spAutoFit/>
          </a:bodyPr>
          <a:lstStyle/>
          <a:p>
            <a:r>
              <a:rPr lang="en-US" altLang="zh-CN"/>
              <a:t>1</a:t>
            </a:r>
            <a:endParaRPr lang="zh-CN" altLang="en-US"/>
          </a:p>
        </p:txBody>
      </p:sp>
      <p:sp>
        <p:nvSpPr>
          <p:cNvPr id="13" name="文本框 12"/>
          <p:cNvSpPr txBox="1"/>
          <p:nvPr/>
        </p:nvSpPr>
        <p:spPr>
          <a:xfrm>
            <a:off x="6534785" y="3829050"/>
            <a:ext cx="2061210" cy="368300"/>
          </a:xfrm>
          <a:prstGeom prst="rect">
            <a:avLst/>
          </a:prstGeom>
          <a:noFill/>
        </p:spPr>
        <p:txBody>
          <a:bodyPr wrap="square" rtlCol="0">
            <a:spAutoFit/>
          </a:bodyPr>
          <a:lstStyle/>
          <a:p>
            <a:r>
              <a:rPr lang="en-US" altLang="zh-CN"/>
              <a:t>2</a:t>
            </a:r>
            <a:endParaRPr lang="zh-CN" altLang="en-US"/>
          </a:p>
        </p:txBody>
      </p:sp>
      <p:sp>
        <p:nvSpPr>
          <p:cNvPr id="14" name="文本框 13"/>
          <p:cNvSpPr txBox="1"/>
          <p:nvPr/>
        </p:nvSpPr>
        <p:spPr>
          <a:xfrm>
            <a:off x="6534785" y="4413250"/>
            <a:ext cx="2061210" cy="368300"/>
          </a:xfrm>
          <a:prstGeom prst="rect">
            <a:avLst/>
          </a:prstGeom>
          <a:noFill/>
        </p:spPr>
        <p:txBody>
          <a:bodyPr wrap="square" rtlCol="0">
            <a:spAutoFit/>
          </a:bodyPr>
          <a:lstStyle/>
          <a:p>
            <a:r>
              <a:rPr lang="en-US" altLang="zh-CN"/>
              <a:t>3</a:t>
            </a:r>
            <a:endParaRPr lang="zh-CN" altLang="en-US"/>
          </a:p>
        </p:txBody>
      </p:sp>
      <p:sp>
        <p:nvSpPr>
          <p:cNvPr id="15" name="文本框 14"/>
          <p:cNvSpPr txBox="1"/>
          <p:nvPr/>
        </p:nvSpPr>
        <p:spPr>
          <a:xfrm>
            <a:off x="6534785" y="5133340"/>
            <a:ext cx="2061210" cy="368300"/>
          </a:xfrm>
          <a:prstGeom prst="rect">
            <a:avLst/>
          </a:prstGeom>
          <a:noFill/>
        </p:spPr>
        <p:txBody>
          <a:bodyPr wrap="square" rtlCol="0">
            <a:spAutoFit/>
          </a:bodyPr>
          <a:lstStyle/>
          <a:p>
            <a:r>
              <a:rPr lang="en-US" altLang="zh-CN"/>
              <a:t>4</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118958 0.011019 L -0.302292 0.088889 " pathEditMode="relative" rAng="0" ptsTypes="">
                                      <p:cBhvr>
                                        <p:cTn id="6" dur="2000" fill="hold"/>
                                        <p:tgtEl>
                                          <p:spTgt spid="12"/>
                                        </p:tgtEl>
                                        <p:attrNameLst>
                                          <p:attrName>ppt_x</p:attrName>
                                          <p:attrName>ppt_y</p:attrName>
                                        </p:attrNameLst>
                                      </p:cBhvr>
                                      <p:rCtr x="-87" y="28"/>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118958 0.003704 L -0.485625 0.003704 " pathEditMode="relative" ptsTypes="">
                                      <p:cBhvr>
                                        <p:cTn id="10" dur="2000" fill="hold"/>
                                        <p:tgtEl>
                                          <p:spTgt spid="13"/>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000000 0.000000 L -0.293958 0.107407 " pathEditMode="relative" rAng="0" ptsTypes="">
                                      <p:cBhvr>
                                        <p:cTn id="14" dur="2000" fill="hold"/>
                                        <p:tgtEl>
                                          <p:spTgt spid="14"/>
                                        </p:tgtEl>
                                        <p:attrNameLst>
                                          <p:attrName>ppt_x</p:attrName>
                                          <p:attrName>ppt_y</p:attrName>
                                        </p:attrNameLst>
                                      </p:cBhvr>
                                      <p:rCtr x="-142" y="37"/>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000000 0.000000 L -0.485625 0.002407 " pathEditMode="relative" rAng="0" ptsTypes="">
                                      <p:cBhvr>
                                        <p:cTn id="18" dur="2000" fill="hold"/>
                                        <p:tgtEl>
                                          <p:spTgt spid="15"/>
                                        </p:tgtEl>
                                        <p:attrNameLst>
                                          <p:attrName>ppt_x</p:attrName>
                                          <p:attrName>ppt_y</p:attrName>
                                        </p:attrNameLst>
                                      </p:cBhvr>
                                      <p:rCtr x="-246"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zh-CN" altLang="en-US" dirty="0" smtClean="0"/>
              <a:t>启动过程组</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a:buFont typeface="Wingdings" panose="05000000000000000000" pitchFamily="2" charset="2"/>
              <a:buChar char="Ø"/>
            </a:pPr>
            <a:r>
              <a:rPr lang="zh-CN" altLang="en-US" sz="2000" dirty="0" smtClean="0"/>
              <a:t>启动过程组包含定义一个新项目或现有项目的一个新阶段，授权开始</a:t>
            </a:r>
            <a:r>
              <a:rPr lang="zh-CN" altLang="en-US" sz="1600" dirty="0" smtClean="0"/>
              <a:t>该项目或者阶段的一组过程。</a:t>
            </a:r>
            <a:endParaRPr lang="en-US" altLang="zh-CN" sz="1600" dirty="0" smtClean="0"/>
          </a:p>
          <a:p>
            <a:pPr>
              <a:buFont typeface="Wingdings" panose="05000000000000000000" pitchFamily="2" charset="2"/>
              <a:buChar char="Ø"/>
            </a:pPr>
            <a:r>
              <a:rPr lang="zh-CN" altLang="en-US" sz="1600" dirty="0" smtClean="0"/>
              <a:t>启动过程可以在组织、项目组合、项目集的层面来进行，因此，超出了项目控制的级别。</a:t>
            </a:r>
            <a:endParaRPr lang="en-US" altLang="zh-CN" sz="1600" dirty="0" smtClean="0"/>
          </a:p>
          <a:p>
            <a:pPr>
              <a:buFont typeface="Wingdings" panose="05000000000000000000" pitchFamily="2" charset="2"/>
              <a:buChar char="Ø"/>
            </a:pPr>
            <a:r>
              <a:rPr lang="zh-CN" altLang="en-US" sz="1600" dirty="0" smtClean="0"/>
              <a:t>让发起人、客户和其他干系人参与启动过程，可以建立对成功标准的共同理解，降低参与费用，提升可交付成果的可接受性，提高客户和其他干系人的满意度。</a:t>
            </a:r>
            <a:endParaRPr lang="en-US" altLang="zh-CN" sz="1600" dirty="0" smtClean="0"/>
          </a:p>
          <a:p>
            <a:pPr>
              <a:buFont typeface="Wingdings" panose="05000000000000000000" pitchFamily="2" charset="2"/>
              <a:buChar char="Ø"/>
            </a:pPr>
            <a:r>
              <a:rPr lang="zh-CN" altLang="en-US" sz="1600" dirty="0" smtClean="0"/>
              <a:t>定义了初步范围和初步财务资源，识别内部外部干系人，选定项目经理，登记在项目章程和干系人登记册。</a:t>
            </a:r>
            <a:endParaRPr lang="en-US" altLang="zh-CN" sz="1600" dirty="0" smtClean="0"/>
          </a:p>
          <a:p>
            <a:pPr>
              <a:buFont typeface="Wingdings" panose="05000000000000000000" pitchFamily="2" charset="2"/>
              <a:buChar char="Ø"/>
            </a:pPr>
            <a:r>
              <a:rPr lang="zh-CN" altLang="en-US" sz="1600" dirty="0" smtClean="0"/>
              <a:t>一旦项目章程获得批准，项目也就得到了正式授权，授权项目经理为开展后续项目活动而动用组织资源。</a:t>
            </a:r>
            <a:endParaRPr lang="en-US" altLang="zh-CN" sz="1600" dirty="0" smtClean="0"/>
          </a:p>
          <a:p>
            <a:pPr>
              <a:buFont typeface="Wingdings" panose="05000000000000000000" pitchFamily="2" charset="2"/>
              <a:buChar char="Ø"/>
            </a:pPr>
            <a:r>
              <a:rPr lang="zh-CN" altLang="en-US" sz="1600" dirty="0" smtClean="0"/>
              <a:t>启动过程组的主要目的：</a:t>
            </a:r>
            <a:endParaRPr lang="en-US" altLang="zh-CN" sz="1600" dirty="0" smtClean="0"/>
          </a:p>
          <a:p>
            <a:pPr lvl="1">
              <a:buFont typeface="Arial" panose="020B0604020202020204" pitchFamily="34" charset="0"/>
              <a:buChar char="•"/>
            </a:pPr>
            <a:r>
              <a:rPr lang="zh-CN" altLang="en-US" sz="1200" dirty="0" smtClean="0"/>
              <a:t>保证干系人期望与项目目的的一致性，让干系人明了项目范围和目标，同时让干系人明白他们在项目和项目阶段中的参与，有助于实现他们的期望。</a:t>
            </a:r>
            <a:endParaRPr lang="en-US" altLang="zh-CN" sz="1200" dirty="0" smtClean="0"/>
          </a:p>
          <a:p>
            <a:pPr>
              <a:buFont typeface="Wingdings" panose="05000000000000000000" pitchFamily="2" charset="2"/>
              <a:buChar char="Ø"/>
            </a:pPr>
            <a:r>
              <a:rPr lang="zh-CN" altLang="en-US" sz="1600" dirty="0" smtClean="0"/>
              <a:t>启动过程组有助于设定项目愿景 </a:t>
            </a:r>
            <a:r>
              <a:rPr lang="en-US" altLang="zh-CN" sz="1600" dirty="0" smtClean="0"/>
              <a:t>– </a:t>
            </a:r>
            <a:r>
              <a:rPr lang="zh-CN" altLang="en-US" sz="1600" dirty="0" smtClean="0"/>
              <a:t>需要完成什么？</a:t>
            </a:r>
            <a:endParaRPr lang="en-US" altLang="zh-CN" sz="1600" dirty="0" smtClean="0"/>
          </a:p>
          <a:p>
            <a:pPr>
              <a:buFont typeface="Wingdings" panose="05000000000000000000" pitchFamily="2" charset="2"/>
              <a:buChar char="Ø"/>
            </a:pPr>
            <a:r>
              <a:rPr lang="zh-CN" altLang="en-US" sz="1600" dirty="0" smtClean="0"/>
              <a:t>项目管理团队可以协助编写项目章程，但商业论证评估、对项目的批准和资助是在项目边界之外进行的。</a:t>
            </a:r>
            <a:endParaRPr lang="en-US" altLang="zh-CN" sz="1600" dirty="0" smtClean="0"/>
          </a:p>
          <a:p>
            <a:pPr>
              <a:buFont typeface="Wingdings" panose="05000000000000000000" pitchFamily="2" charset="2"/>
              <a:buChar char="Ø"/>
            </a:pPr>
            <a:r>
              <a:rPr lang="zh-CN" altLang="en-US" sz="1600" dirty="0" smtClean="0"/>
              <a:t>项目边界指的是一个项目或项目阶段从获得授权的时间点到的已完成的时间点。</a:t>
            </a:r>
            <a:endParaRPr lang="en-US" sz="1600"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00075" y="201930"/>
            <a:ext cx="7943850" cy="4429125"/>
          </a:xfrm>
          <a:prstGeom prst="rect">
            <a:avLst/>
          </a:prstGeom>
        </p:spPr>
      </p:pic>
      <p:sp>
        <p:nvSpPr>
          <p:cNvPr id="2" name="文本框 1"/>
          <p:cNvSpPr txBox="1"/>
          <p:nvPr/>
        </p:nvSpPr>
        <p:spPr>
          <a:xfrm>
            <a:off x="624205" y="4741545"/>
            <a:ext cx="7986395" cy="1188720"/>
          </a:xfrm>
          <a:prstGeom prst="rect">
            <a:avLst/>
          </a:prstGeom>
          <a:noFill/>
        </p:spPr>
        <p:txBody>
          <a:bodyPr wrap="square" rtlCol="0">
            <a:spAutoFit/>
          </a:bodyPr>
          <a:lstStyle/>
          <a:p>
            <a:pPr marL="285750" indent="-285750">
              <a:buFont typeface="Wingdings" panose="05000000000000000000" charset="0"/>
              <a:buChar char="Ø"/>
            </a:pPr>
            <a:r>
              <a:rPr lang="zh-CN" altLang="en-US"/>
              <a:t>是就已识别风险对项目整体目标的影响进行定量分析。</a:t>
            </a:r>
          </a:p>
          <a:p>
            <a:pPr marL="285750" indent="-285750">
              <a:buFont typeface="Wingdings" panose="05000000000000000000" charset="0"/>
              <a:buChar char="Ø"/>
            </a:pPr>
            <a:r>
              <a:rPr lang="zh-CN" altLang="en-US"/>
              <a:t>主要作用：产生量化风险信息，来支持决策制定，降低项目的不确定性。</a:t>
            </a:r>
          </a:p>
          <a:p>
            <a:pPr marL="285750" indent="-285750">
              <a:buFont typeface="Wingdings" panose="05000000000000000000" charset="0"/>
              <a:buChar char="Ø"/>
            </a:pPr>
            <a:r>
              <a:rPr lang="zh-CN" altLang="en-US"/>
              <a:t>对象是在定性风险分析过程中被认为对项目的竞争性需求存在潜在重大影响的风险。</a:t>
            </a:r>
            <a:r>
              <a:rPr lang="en-US" altLang="zh-CN"/>
              <a:t>fen</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85" y="274955"/>
            <a:ext cx="8945245" cy="649605"/>
          </a:xfrm>
        </p:spPr>
        <p:txBody>
          <a:bodyPr>
            <a:normAutofit fontScale="90000"/>
          </a:bodyPr>
          <a:lstStyle/>
          <a:p>
            <a:r>
              <a:rPr lang="en-US" altLang="zh-CN"/>
              <a:t>11.4.2 </a:t>
            </a:r>
            <a:r>
              <a:rPr lang="zh-CN" altLang="en-US"/>
              <a:t>实施定量风险分析的工具与技术</a:t>
            </a:r>
          </a:p>
        </p:txBody>
      </p:sp>
      <p:sp>
        <p:nvSpPr>
          <p:cNvPr id="3" name="内容占位符 2"/>
          <p:cNvSpPr>
            <a:spLocks noGrp="1"/>
          </p:cNvSpPr>
          <p:nvPr>
            <p:ph idx="1"/>
          </p:nvPr>
        </p:nvSpPr>
        <p:spPr>
          <a:xfrm>
            <a:off x="70485" y="1147445"/>
            <a:ext cx="8895715" cy="5168265"/>
          </a:xfrm>
        </p:spPr>
        <p:txBody>
          <a:bodyPr/>
          <a:lstStyle/>
          <a:p>
            <a:pPr marL="0" lvl="0" indent="0">
              <a:buFont typeface="+mj-lt"/>
              <a:buNone/>
            </a:pPr>
            <a:r>
              <a:rPr lang="en-US" altLang="zh-CN" sz="1400">
                <a:sym typeface="+mn-ea"/>
              </a:rPr>
              <a:t>2.    </a:t>
            </a:r>
            <a:r>
              <a:rPr lang="zh-CN" altLang="en-US" sz="1400">
                <a:sym typeface="+mn-ea"/>
              </a:rPr>
              <a:t>定量风险分析 和 建模技术</a:t>
            </a:r>
          </a:p>
          <a:p>
            <a:pPr lvl="1">
              <a:buFont typeface="Wingdings" panose="05000000000000000000" charset="0"/>
              <a:buChar char="n"/>
            </a:pPr>
            <a:r>
              <a:rPr lang="zh-CN" altLang="en-US" sz="1225">
                <a:sym typeface="+mn-ea"/>
              </a:rPr>
              <a:t>敏感性分析</a:t>
            </a:r>
          </a:p>
          <a:p>
            <a:pPr lvl="2">
              <a:buFont typeface="Wingdings" panose="05000000000000000000" charset="0"/>
              <a:buChar char="Ø"/>
            </a:pPr>
            <a:r>
              <a:rPr lang="zh-CN" altLang="en-US" sz="1050">
                <a:sym typeface="+mn-ea"/>
              </a:rPr>
              <a:t>敏感性分析又卒于确定哪些风险对项目具有最大的潜在影响。</a:t>
            </a:r>
          </a:p>
          <a:p>
            <a:pPr lvl="2">
              <a:buFont typeface="Wingdings" panose="05000000000000000000" charset="0"/>
              <a:buChar char="Ø"/>
            </a:pPr>
            <a:r>
              <a:rPr lang="zh-CN" altLang="en-US" sz="1050">
                <a:sym typeface="+mn-ea"/>
              </a:rPr>
              <a:t>有助于理解项目目标的变化与各种不确定因素的变化之间存在怎样关联。</a:t>
            </a:r>
          </a:p>
          <a:p>
            <a:pPr lvl="2">
              <a:buFont typeface="Wingdings" panose="05000000000000000000" charset="0"/>
              <a:buChar char="Ø"/>
            </a:pPr>
            <a:r>
              <a:rPr lang="zh-CN" altLang="en-US" sz="1050">
                <a:sym typeface="+mn-ea"/>
              </a:rPr>
              <a:t>把所有其他不确定因素都固定在基准值，考察每个因素的变化会对目标产生多大程度的影响。</a:t>
            </a:r>
          </a:p>
          <a:p>
            <a:pPr lvl="2">
              <a:buFont typeface="Wingdings" panose="05000000000000000000" charset="0"/>
              <a:buChar char="Ø"/>
            </a:pPr>
            <a:r>
              <a:rPr lang="zh-CN" altLang="en-US" sz="1050">
                <a:sym typeface="+mn-ea"/>
              </a:rPr>
              <a:t>敏感性分析的常见表现形式是龙卷风图。</a:t>
            </a:r>
          </a:p>
          <a:p>
            <a:pPr lvl="2">
              <a:buFont typeface="Wingdings" panose="05000000000000000000" charset="0"/>
              <a:buChar char="Ø"/>
            </a:pPr>
            <a:endParaRPr lang="zh-CN" altLang="en-US" sz="1050">
              <a:sym typeface="+mn-ea"/>
            </a:endParaRPr>
          </a:p>
          <a:p>
            <a:pPr lvl="2">
              <a:buFont typeface="Wingdings" panose="05000000000000000000" charset="0"/>
              <a:buChar char="Ø"/>
            </a:pPr>
            <a:endParaRPr lang="zh-CN" altLang="en-US" sz="1050">
              <a:sym typeface="+mn-ea"/>
            </a:endParaRPr>
          </a:p>
          <a:p>
            <a:pPr lvl="2">
              <a:buFont typeface="Wingdings" panose="05000000000000000000" charset="0"/>
              <a:buChar char="Ø"/>
            </a:pPr>
            <a:endParaRPr lang="zh-CN" altLang="en-US" sz="1050">
              <a:sym typeface="+mn-ea"/>
            </a:endParaRPr>
          </a:p>
          <a:p>
            <a:pPr lvl="2">
              <a:buFont typeface="Wingdings" panose="05000000000000000000" charset="0"/>
              <a:buChar char="Ø"/>
            </a:pPr>
            <a:endParaRPr lang="zh-CN" altLang="en-US" sz="1050">
              <a:sym typeface="+mn-ea"/>
            </a:endParaRPr>
          </a:p>
          <a:p>
            <a:pPr lvl="2">
              <a:buFont typeface="Wingdings" panose="05000000000000000000" charset="0"/>
              <a:buChar char="Ø"/>
            </a:pPr>
            <a:endParaRPr lang="zh-CN" altLang="en-US" sz="1050">
              <a:sym typeface="+mn-ea"/>
            </a:endParaRPr>
          </a:p>
          <a:p>
            <a:pPr lvl="2">
              <a:buFont typeface="Wingdings" panose="05000000000000000000" charset="0"/>
              <a:buChar char="Ø"/>
            </a:pPr>
            <a:endParaRPr lang="zh-CN" altLang="en-US" sz="1050">
              <a:sym typeface="+mn-ea"/>
            </a:endParaRPr>
          </a:p>
          <a:p>
            <a:pPr lvl="2">
              <a:buFont typeface="Wingdings" panose="05000000000000000000" charset="0"/>
              <a:buChar char="Ø"/>
            </a:pPr>
            <a:endParaRPr lang="zh-CN" altLang="en-US" sz="1050">
              <a:sym typeface="+mn-ea"/>
            </a:endParaRPr>
          </a:p>
          <a:p>
            <a:pPr lvl="2">
              <a:buFont typeface="Wingdings" panose="05000000000000000000" charset="0"/>
              <a:buChar char="Ø"/>
            </a:pPr>
            <a:endParaRPr lang="zh-CN" altLang="en-US" sz="1050">
              <a:sym typeface="+mn-ea"/>
            </a:endParaRPr>
          </a:p>
          <a:p>
            <a:pPr lvl="2">
              <a:buFont typeface="Wingdings" panose="05000000000000000000" charset="0"/>
              <a:buChar char="Ø"/>
            </a:pPr>
            <a:endParaRPr lang="zh-CN" altLang="en-US" sz="1050">
              <a:sym typeface="+mn-ea"/>
            </a:endParaRPr>
          </a:p>
          <a:p>
            <a:pPr lvl="2">
              <a:buFont typeface="Wingdings" panose="05000000000000000000" charset="0"/>
              <a:buChar char="Ø"/>
            </a:pPr>
            <a:endParaRPr lang="zh-CN" altLang="en-US" sz="1050">
              <a:sym typeface="+mn-ea"/>
            </a:endParaRPr>
          </a:p>
          <a:p>
            <a:pPr lvl="2">
              <a:buFont typeface="Wingdings" panose="05000000000000000000" charset="0"/>
              <a:buChar char="Ø"/>
            </a:pPr>
            <a:endParaRPr lang="zh-CN" altLang="en-US" sz="1050">
              <a:sym typeface="+mn-ea"/>
            </a:endParaRPr>
          </a:p>
          <a:p>
            <a:pPr lvl="2">
              <a:buFont typeface="Wingdings" panose="05000000000000000000" charset="0"/>
              <a:buChar char="Ø"/>
            </a:pPr>
            <a:endParaRPr lang="zh-CN" altLang="en-US" sz="1050">
              <a:sym typeface="+mn-ea"/>
            </a:endParaRPr>
          </a:p>
          <a:p>
            <a:pPr lvl="2">
              <a:buFont typeface="Wingdings" panose="05000000000000000000" charset="0"/>
              <a:buChar char="Ø"/>
            </a:pPr>
            <a:endParaRPr lang="zh-CN" altLang="en-US" sz="1050">
              <a:sym typeface="+mn-ea"/>
            </a:endParaRPr>
          </a:p>
          <a:p>
            <a:pPr lvl="2">
              <a:buFont typeface="Wingdings" panose="05000000000000000000" charset="0"/>
              <a:buChar char="Ø"/>
            </a:pPr>
            <a:endParaRPr lang="zh-CN" altLang="en-US" sz="1050">
              <a:sym typeface="+mn-ea"/>
            </a:endParaRPr>
          </a:p>
          <a:p>
            <a:pPr lvl="1">
              <a:buFont typeface="Wingdings" panose="05000000000000000000" charset="0"/>
              <a:buChar char="n"/>
            </a:pPr>
            <a:r>
              <a:rPr lang="zh-CN" altLang="en-US" sz="1225">
                <a:sym typeface="+mn-ea"/>
              </a:rPr>
              <a:t>预期货币价值分析</a:t>
            </a:r>
          </a:p>
          <a:p>
            <a:pPr lvl="1">
              <a:buFont typeface="Wingdings" panose="05000000000000000000" charset="0"/>
              <a:buChar char="n"/>
            </a:pPr>
            <a:r>
              <a:rPr lang="zh-CN" altLang="en-US" sz="1225">
                <a:sym typeface="+mn-ea"/>
              </a:rPr>
              <a:t>决策树分析</a:t>
            </a:r>
          </a:p>
          <a:p>
            <a:pPr lvl="1">
              <a:buFont typeface="Wingdings" panose="05000000000000000000" charset="0"/>
              <a:buChar char="n"/>
            </a:pPr>
            <a:r>
              <a:rPr lang="zh-CN" altLang="en-US" sz="1225">
                <a:sym typeface="+mn-ea"/>
              </a:rPr>
              <a:t>建模和模拟</a:t>
            </a:r>
            <a:r>
              <a:rPr lang="en-US" altLang="zh-CN" sz="1225">
                <a:sym typeface="+mn-ea"/>
              </a:rPr>
              <a:t>  </a:t>
            </a:r>
            <a:endParaRPr lang="zh-CN" altLang="en-US" sz="1070">
              <a:sym typeface="+mn-ea"/>
            </a:endParaRPr>
          </a:p>
        </p:txBody>
      </p:sp>
      <p:pic>
        <p:nvPicPr>
          <p:cNvPr id="16" name="图片 15"/>
          <p:cNvPicPr>
            <a:picLocks noChangeAspect="1"/>
          </p:cNvPicPr>
          <p:nvPr/>
        </p:nvPicPr>
        <p:blipFill>
          <a:blip r:embed="rId3" cstate="print"/>
          <a:stretch>
            <a:fillRect/>
          </a:stretch>
        </p:blipFill>
        <p:spPr>
          <a:xfrm>
            <a:off x="1094740" y="2444750"/>
            <a:ext cx="3611245" cy="2573020"/>
          </a:xfrm>
          <a:prstGeom prst="rect">
            <a:avLst/>
          </a:prstGeom>
        </p:spPr>
      </p:pic>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85" y="274955"/>
            <a:ext cx="8945245" cy="649605"/>
          </a:xfrm>
        </p:spPr>
        <p:txBody>
          <a:bodyPr>
            <a:normAutofit fontScale="90000"/>
          </a:bodyPr>
          <a:lstStyle/>
          <a:p>
            <a:r>
              <a:rPr lang="zh-CN" altLang="en-US"/>
              <a:t>预期货币价值分析</a:t>
            </a:r>
          </a:p>
        </p:txBody>
      </p:sp>
      <p:sp>
        <p:nvSpPr>
          <p:cNvPr id="21" name="文本框 20"/>
          <p:cNvSpPr txBox="1"/>
          <p:nvPr/>
        </p:nvSpPr>
        <p:spPr>
          <a:xfrm>
            <a:off x="70485" y="1176655"/>
            <a:ext cx="8804910" cy="1069340"/>
          </a:xfrm>
          <a:prstGeom prst="rect">
            <a:avLst/>
          </a:prstGeom>
          <a:noFill/>
        </p:spPr>
        <p:txBody>
          <a:bodyPr wrap="square" rtlCol="0">
            <a:spAutoFit/>
          </a:bodyPr>
          <a:lstStyle/>
          <a:p>
            <a:pPr marL="285750" indent="-285750">
              <a:buFont typeface="Wingdings" panose="05000000000000000000" charset="0"/>
              <a:buChar char="l"/>
            </a:pPr>
            <a:r>
              <a:rPr lang="en-US" altLang="zh-CN" sz="1600"/>
              <a:t>EVM</a:t>
            </a:r>
            <a:r>
              <a:rPr lang="zh-CN" altLang="en-US" sz="1600"/>
              <a:t>是在不确定性（可能发生、也可能不发生）时，计算平均结果的一种统计方法。</a:t>
            </a:r>
          </a:p>
          <a:p>
            <a:pPr marL="285750" indent="-285750">
              <a:buFont typeface="Wingdings" panose="05000000000000000000" charset="0"/>
              <a:buChar char="l"/>
            </a:pPr>
            <a:r>
              <a:rPr lang="en-US" altLang="zh-CN" sz="1600"/>
              <a:t>EMV</a:t>
            </a:r>
            <a:r>
              <a:rPr lang="zh-CN" altLang="en-US" sz="1600"/>
              <a:t>正值表示机会，负值表示风险（威胁）；</a:t>
            </a:r>
          </a:p>
          <a:p>
            <a:pPr marL="285750" indent="-285750">
              <a:buFont typeface="Wingdings" panose="05000000000000000000" charset="0"/>
              <a:buChar char="l"/>
            </a:pPr>
            <a:r>
              <a:rPr lang="en-US" altLang="zh-CN" sz="1600"/>
              <a:t>EVM</a:t>
            </a:r>
            <a:r>
              <a:rPr lang="zh-CN" altLang="en-US" sz="1600"/>
              <a:t>分析最通常的用途是决策树分析。</a:t>
            </a:r>
          </a:p>
          <a:p>
            <a:pPr marL="285750" indent="-285750">
              <a:buFont typeface="Wingdings" panose="05000000000000000000" charset="0"/>
              <a:buChar char="l"/>
            </a:pPr>
            <a:endParaRPr lang="zh-CN" altLang="en-US" sz="1600"/>
          </a:p>
        </p:txBody>
      </p:sp>
      <p:sp>
        <p:nvSpPr>
          <p:cNvPr id="22" name="流程图: 过程 21"/>
          <p:cNvSpPr/>
          <p:nvPr/>
        </p:nvSpPr>
        <p:spPr>
          <a:xfrm>
            <a:off x="201930" y="2844165"/>
            <a:ext cx="2203450" cy="3048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丰田系统</a:t>
            </a:r>
          </a:p>
        </p:txBody>
      </p:sp>
      <p:sp>
        <p:nvSpPr>
          <p:cNvPr id="23" name="流程图: 过程 22"/>
          <p:cNvSpPr/>
          <p:nvPr/>
        </p:nvSpPr>
        <p:spPr>
          <a:xfrm>
            <a:off x="3136265" y="2394585"/>
            <a:ext cx="2203450" cy="3048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按时的概率 </a:t>
            </a:r>
            <a:r>
              <a:rPr lang="en-US" altLang="zh-CN" sz="1400">
                <a:solidFill>
                  <a:schemeClr val="tx1"/>
                </a:solidFill>
              </a:rPr>
              <a:t>90%</a:t>
            </a:r>
          </a:p>
        </p:txBody>
      </p:sp>
      <p:sp>
        <p:nvSpPr>
          <p:cNvPr id="24" name="流程图: 过程 23"/>
          <p:cNvSpPr/>
          <p:nvPr/>
        </p:nvSpPr>
        <p:spPr>
          <a:xfrm>
            <a:off x="3136265" y="3276600"/>
            <a:ext cx="2203450" cy="3048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延时的概率 </a:t>
            </a:r>
            <a:r>
              <a:rPr lang="en-US" altLang="zh-CN" sz="1400">
                <a:solidFill>
                  <a:schemeClr val="tx1"/>
                </a:solidFill>
              </a:rPr>
              <a:t>10%</a:t>
            </a:r>
          </a:p>
        </p:txBody>
      </p:sp>
      <p:sp>
        <p:nvSpPr>
          <p:cNvPr id="25" name="流程图: 过程 24"/>
          <p:cNvSpPr/>
          <p:nvPr/>
        </p:nvSpPr>
        <p:spPr>
          <a:xfrm>
            <a:off x="6243955" y="2394585"/>
            <a:ext cx="2203450" cy="3048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收益 </a:t>
            </a:r>
            <a:r>
              <a:rPr lang="en-US" altLang="zh-CN" sz="1400">
                <a:solidFill>
                  <a:schemeClr val="tx1"/>
                </a:solidFill>
              </a:rPr>
              <a:t>50000</a:t>
            </a:r>
          </a:p>
        </p:txBody>
      </p:sp>
      <p:sp>
        <p:nvSpPr>
          <p:cNvPr id="26" name="流程图: 过程 25"/>
          <p:cNvSpPr/>
          <p:nvPr/>
        </p:nvSpPr>
        <p:spPr>
          <a:xfrm>
            <a:off x="6243955" y="3276600"/>
            <a:ext cx="2203450" cy="3048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收益 </a:t>
            </a:r>
            <a:r>
              <a:rPr lang="en-US" altLang="zh-CN" sz="1400">
                <a:solidFill>
                  <a:schemeClr val="tx1"/>
                </a:solidFill>
              </a:rPr>
              <a:t>-10000</a:t>
            </a:r>
          </a:p>
        </p:txBody>
      </p:sp>
      <p:cxnSp>
        <p:nvCxnSpPr>
          <p:cNvPr id="27" name="直接连接符 26"/>
          <p:cNvCxnSpPr>
            <a:stCxn id="22" idx="3"/>
            <a:endCxn id="23" idx="1"/>
          </p:cNvCxnSpPr>
          <p:nvPr/>
        </p:nvCxnSpPr>
        <p:spPr>
          <a:xfrm flipV="1">
            <a:off x="2405380" y="2546985"/>
            <a:ext cx="730885" cy="449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2" idx="3"/>
            <a:endCxn id="24" idx="1"/>
          </p:cNvCxnSpPr>
          <p:nvPr/>
        </p:nvCxnSpPr>
        <p:spPr>
          <a:xfrm>
            <a:off x="2405380" y="2996565"/>
            <a:ext cx="730885" cy="432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3" idx="3"/>
            <a:endCxn id="25" idx="1"/>
          </p:cNvCxnSpPr>
          <p:nvPr/>
        </p:nvCxnSpPr>
        <p:spPr>
          <a:xfrm>
            <a:off x="5339715" y="2546985"/>
            <a:ext cx="9042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39715" y="3429000"/>
            <a:ext cx="90424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45110" y="4189730"/>
            <a:ext cx="8670290" cy="1465580"/>
          </a:xfrm>
          <a:prstGeom prst="rect">
            <a:avLst/>
          </a:prstGeom>
          <a:noFill/>
        </p:spPr>
        <p:txBody>
          <a:bodyPr wrap="square" rtlCol="0">
            <a:spAutoFit/>
          </a:bodyPr>
          <a:lstStyle/>
          <a:p>
            <a:r>
              <a:rPr lang="zh-CN" altLang="en-US"/>
              <a:t>丰田系统的</a:t>
            </a:r>
            <a:r>
              <a:rPr lang="en-US" altLang="zh-CN"/>
              <a:t>EVM</a:t>
            </a:r>
            <a:r>
              <a:rPr lang="zh-CN" altLang="en-US"/>
              <a:t>是？</a:t>
            </a:r>
          </a:p>
          <a:p>
            <a:r>
              <a:rPr lang="en-US" altLang="zh-CN"/>
              <a:t>A. 9900</a:t>
            </a:r>
          </a:p>
          <a:p>
            <a:r>
              <a:rPr lang="en-US" altLang="zh-CN"/>
              <a:t>B.44000</a:t>
            </a:r>
          </a:p>
          <a:p>
            <a:r>
              <a:rPr lang="en-US" altLang="zh-CN"/>
              <a:t>C.45000</a:t>
            </a:r>
          </a:p>
          <a:p>
            <a:r>
              <a:rPr lang="en-US" altLang="zh-CN"/>
              <a:t>D.48000</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85" y="274955"/>
            <a:ext cx="8945245" cy="649605"/>
          </a:xfrm>
        </p:spPr>
        <p:txBody>
          <a:bodyPr>
            <a:normAutofit fontScale="90000"/>
          </a:bodyPr>
          <a:lstStyle/>
          <a:p>
            <a:r>
              <a:rPr lang="zh-CN" altLang="en-US"/>
              <a:t>决策树分析</a:t>
            </a:r>
          </a:p>
        </p:txBody>
      </p:sp>
      <p:pic>
        <p:nvPicPr>
          <p:cNvPr id="6" name="图片 5"/>
          <p:cNvPicPr>
            <a:picLocks noChangeAspect="1"/>
          </p:cNvPicPr>
          <p:nvPr/>
        </p:nvPicPr>
        <p:blipFill>
          <a:blip r:embed="rId3" cstate="print"/>
          <a:stretch>
            <a:fillRect/>
          </a:stretch>
        </p:blipFill>
        <p:spPr>
          <a:xfrm>
            <a:off x="2571750" y="1586230"/>
            <a:ext cx="3943350" cy="1905000"/>
          </a:xfrm>
          <a:prstGeom prst="rect">
            <a:avLst/>
          </a:prstGeom>
        </p:spPr>
      </p:pic>
      <p:sp>
        <p:nvSpPr>
          <p:cNvPr id="7" name="流程图: 过程 6"/>
          <p:cNvSpPr/>
          <p:nvPr/>
        </p:nvSpPr>
        <p:spPr>
          <a:xfrm>
            <a:off x="228600" y="2438400"/>
            <a:ext cx="438150" cy="307340"/>
          </a:xfrm>
          <a:prstGeom prst="flowChartProcess">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53365" y="2082165"/>
            <a:ext cx="539750" cy="274320"/>
          </a:xfrm>
          <a:prstGeom prst="rect">
            <a:avLst/>
          </a:prstGeom>
          <a:noFill/>
        </p:spPr>
        <p:txBody>
          <a:bodyPr wrap="square" rtlCol="0">
            <a:spAutoFit/>
          </a:bodyPr>
          <a:lstStyle/>
          <a:p>
            <a:r>
              <a:rPr lang="zh-CN" altLang="en-US" sz="1200"/>
              <a:t>决策</a:t>
            </a:r>
          </a:p>
        </p:txBody>
      </p:sp>
      <p:sp>
        <p:nvSpPr>
          <p:cNvPr id="9" name="椭圆 8"/>
          <p:cNvSpPr/>
          <p:nvPr/>
        </p:nvSpPr>
        <p:spPr>
          <a:xfrm>
            <a:off x="1678305" y="1969135"/>
            <a:ext cx="412115" cy="38735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678305" y="2870200"/>
            <a:ext cx="412115" cy="38735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138555" y="1807845"/>
            <a:ext cx="663575" cy="276225"/>
          </a:xfrm>
          <a:prstGeom prst="rect">
            <a:avLst/>
          </a:prstGeom>
          <a:noFill/>
        </p:spPr>
        <p:txBody>
          <a:bodyPr wrap="square" rtlCol="0">
            <a:spAutoFit/>
          </a:bodyPr>
          <a:lstStyle/>
          <a:p>
            <a:r>
              <a:rPr lang="zh-CN" altLang="en-US" sz="1200"/>
              <a:t>项目</a:t>
            </a:r>
            <a:r>
              <a:rPr lang="en-US" altLang="zh-CN" sz="1200"/>
              <a:t>1</a:t>
            </a:r>
          </a:p>
        </p:txBody>
      </p:sp>
      <p:sp>
        <p:nvSpPr>
          <p:cNvPr id="12" name="文本框 11"/>
          <p:cNvSpPr txBox="1"/>
          <p:nvPr/>
        </p:nvSpPr>
        <p:spPr>
          <a:xfrm>
            <a:off x="1138555" y="3050540"/>
            <a:ext cx="663575" cy="276225"/>
          </a:xfrm>
          <a:prstGeom prst="rect">
            <a:avLst/>
          </a:prstGeom>
          <a:noFill/>
        </p:spPr>
        <p:txBody>
          <a:bodyPr wrap="square" rtlCol="0">
            <a:spAutoFit/>
          </a:bodyPr>
          <a:lstStyle/>
          <a:p>
            <a:r>
              <a:rPr lang="zh-CN" altLang="en-US" sz="1200"/>
              <a:t>项目</a:t>
            </a:r>
            <a:r>
              <a:rPr lang="en-US" altLang="zh-CN" sz="1200"/>
              <a:t>2</a:t>
            </a:r>
          </a:p>
        </p:txBody>
      </p:sp>
      <p:cxnSp>
        <p:nvCxnSpPr>
          <p:cNvPr id="13" name="直接箭头连接符 12"/>
          <p:cNvCxnSpPr>
            <a:stCxn id="7" idx="3"/>
            <a:endCxn id="9" idx="2"/>
          </p:cNvCxnSpPr>
          <p:nvPr/>
        </p:nvCxnSpPr>
        <p:spPr>
          <a:xfrm flipV="1">
            <a:off x="666750" y="2162810"/>
            <a:ext cx="1011555" cy="429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3"/>
            <a:endCxn id="10" idx="2"/>
          </p:cNvCxnSpPr>
          <p:nvPr/>
        </p:nvCxnSpPr>
        <p:spPr>
          <a:xfrm>
            <a:off x="666750" y="2592070"/>
            <a:ext cx="1011555" cy="471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6"/>
          </p:cNvCxnSpPr>
          <p:nvPr/>
        </p:nvCxnSpPr>
        <p:spPr>
          <a:xfrm flipV="1">
            <a:off x="2090420" y="1981200"/>
            <a:ext cx="1186180" cy="181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6"/>
          </p:cNvCxnSpPr>
          <p:nvPr/>
        </p:nvCxnSpPr>
        <p:spPr>
          <a:xfrm>
            <a:off x="2090420" y="2162810"/>
            <a:ext cx="1186180" cy="1993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0" idx="6"/>
          </p:cNvCxnSpPr>
          <p:nvPr/>
        </p:nvCxnSpPr>
        <p:spPr>
          <a:xfrm flipV="1">
            <a:off x="2090420" y="2743200"/>
            <a:ext cx="1262380" cy="32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6"/>
          </p:cNvCxnSpPr>
          <p:nvPr/>
        </p:nvCxnSpPr>
        <p:spPr>
          <a:xfrm flipV="1">
            <a:off x="2090420" y="3048000"/>
            <a:ext cx="1186180" cy="15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6"/>
          </p:cNvCxnSpPr>
          <p:nvPr/>
        </p:nvCxnSpPr>
        <p:spPr>
          <a:xfrm>
            <a:off x="2090420" y="3063875"/>
            <a:ext cx="1186180"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28600" y="4148455"/>
            <a:ext cx="7653020" cy="365760"/>
          </a:xfrm>
          <a:prstGeom prst="rect">
            <a:avLst/>
          </a:prstGeom>
          <a:noFill/>
        </p:spPr>
        <p:txBody>
          <a:bodyPr wrap="square" rtlCol="0">
            <a:spAutoFit/>
          </a:bodyPr>
          <a:lstStyle/>
          <a:p>
            <a:r>
              <a:rPr lang="zh-CN" altLang="en-US"/>
              <a:t>会选哪个项目？</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00075" y="53340"/>
            <a:ext cx="7943850" cy="4429125"/>
          </a:xfrm>
          <a:prstGeom prst="rect">
            <a:avLst/>
          </a:prstGeom>
        </p:spPr>
      </p:pic>
      <p:sp>
        <p:nvSpPr>
          <p:cNvPr id="2" name="文本框 1"/>
          <p:cNvSpPr txBox="1"/>
          <p:nvPr/>
        </p:nvSpPr>
        <p:spPr>
          <a:xfrm>
            <a:off x="442595" y="4725035"/>
            <a:ext cx="8244205" cy="1188720"/>
          </a:xfrm>
          <a:prstGeom prst="rect">
            <a:avLst/>
          </a:prstGeom>
          <a:noFill/>
        </p:spPr>
        <p:txBody>
          <a:bodyPr wrap="square" rtlCol="0">
            <a:spAutoFit/>
          </a:bodyPr>
          <a:lstStyle/>
          <a:p>
            <a:pPr marL="285750" indent="-285750">
              <a:buFont typeface="Wingdings" panose="05000000000000000000" charset="0"/>
              <a:buChar char="Ø"/>
            </a:pPr>
            <a:r>
              <a:rPr lang="zh-CN" altLang="en-US"/>
              <a:t>是指针对项目目标，制定提高机会、降低威胁的方案和措施。</a:t>
            </a:r>
          </a:p>
          <a:p>
            <a:pPr marL="285750" indent="-285750">
              <a:buFont typeface="Wingdings" panose="05000000000000000000" charset="0"/>
              <a:buChar char="Ø"/>
            </a:pPr>
            <a:r>
              <a:rPr lang="zh-CN" altLang="en-US"/>
              <a:t>主要作用：根据风险的优先级来制定应对措施，并把风险应对所需的资源和活动加进项目的预算、进度计划和项目管理计划中。</a:t>
            </a:r>
          </a:p>
          <a:p>
            <a:pPr marL="285750" indent="-285750">
              <a:buFont typeface="Wingdings" panose="05000000000000000000" charset="0"/>
              <a:buChar char="Ø"/>
            </a:pPr>
            <a:endParaRPr lang="zh-CN" altLang="en-US"/>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85" y="274955"/>
            <a:ext cx="8945245" cy="649605"/>
          </a:xfrm>
        </p:spPr>
        <p:txBody>
          <a:bodyPr>
            <a:normAutofit fontScale="90000"/>
          </a:bodyPr>
          <a:lstStyle/>
          <a:p>
            <a:r>
              <a:rPr lang="en-US" altLang="zh-CN"/>
              <a:t>11.5.2 </a:t>
            </a:r>
            <a:r>
              <a:rPr lang="zh-CN" altLang="en-US"/>
              <a:t>规划风险应对的工具与技术</a:t>
            </a:r>
          </a:p>
        </p:txBody>
      </p:sp>
      <p:sp>
        <p:nvSpPr>
          <p:cNvPr id="3" name="内容占位符 2"/>
          <p:cNvSpPr>
            <a:spLocks noGrp="1"/>
          </p:cNvSpPr>
          <p:nvPr>
            <p:ph idx="1"/>
          </p:nvPr>
        </p:nvSpPr>
        <p:spPr>
          <a:xfrm>
            <a:off x="70485" y="1147445"/>
            <a:ext cx="8895715" cy="5168265"/>
          </a:xfrm>
        </p:spPr>
        <p:txBody>
          <a:bodyPr/>
          <a:lstStyle/>
          <a:p>
            <a:pPr marL="228600" lvl="0" indent="-228600">
              <a:buFont typeface="+mj-lt"/>
              <a:buAutoNum type="arabicPeriod"/>
            </a:pPr>
            <a:r>
              <a:rPr lang="zh-CN" altLang="en-US" sz="1070">
                <a:sym typeface="+mn-ea"/>
              </a:rPr>
              <a:t>消极风险或威胁的应对策略</a:t>
            </a:r>
          </a:p>
          <a:p>
            <a:pPr lvl="1">
              <a:buFont typeface="Wingdings" panose="05000000000000000000" charset="0"/>
              <a:buChar char="n"/>
            </a:pPr>
            <a:r>
              <a:rPr lang="zh-CN" altLang="en-US" sz="935">
                <a:sym typeface="+mn-ea"/>
              </a:rPr>
              <a:t>规避</a:t>
            </a:r>
          </a:p>
          <a:p>
            <a:pPr lvl="2">
              <a:buFont typeface="Wingdings" panose="05000000000000000000" charset="0"/>
              <a:buChar char="Ø"/>
            </a:pPr>
            <a:r>
              <a:rPr lang="zh-CN" altLang="en-US" sz="800">
                <a:sym typeface="+mn-ea"/>
              </a:rPr>
              <a:t>指项目团队采取行动来消除威胁，或保护项目免受风险影响的风险应对策略。</a:t>
            </a:r>
          </a:p>
          <a:p>
            <a:pPr lvl="2">
              <a:buFont typeface="Wingdings" panose="05000000000000000000" charset="0"/>
              <a:buChar char="Ø"/>
            </a:pPr>
            <a:r>
              <a:rPr lang="zh-CN" altLang="en-US" sz="800" u="heavy">
                <a:sym typeface="+mn-ea"/>
              </a:rPr>
              <a:t>改变项目管理计划，以完全消除威胁： 缩小范围 </a:t>
            </a:r>
            <a:r>
              <a:rPr lang="en-US" altLang="zh-CN" sz="800" u="heavy">
                <a:sym typeface="+mn-ea"/>
              </a:rPr>
              <a:t>/ </a:t>
            </a:r>
            <a:r>
              <a:rPr lang="zh-CN" altLang="en-US" sz="800" u="heavy">
                <a:sym typeface="+mn-ea"/>
              </a:rPr>
              <a:t>延长进度 </a:t>
            </a:r>
            <a:r>
              <a:rPr lang="en-US" altLang="zh-CN" sz="800" u="heavy">
                <a:sym typeface="+mn-ea"/>
              </a:rPr>
              <a:t>/ </a:t>
            </a:r>
            <a:r>
              <a:rPr lang="zh-CN" altLang="en-US" sz="800" u="heavy">
                <a:sym typeface="+mn-ea"/>
              </a:rPr>
              <a:t>改变策略 </a:t>
            </a:r>
            <a:r>
              <a:rPr lang="en-US" altLang="zh-CN" sz="800" u="heavy">
                <a:sym typeface="+mn-ea"/>
              </a:rPr>
              <a:t>/ </a:t>
            </a:r>
            <a:r>
              <a:rPr lang="zh-CN" altLang="en-US" sz="800" u="heavy">
                <a:sym typeface="+mn-ea"/>
              </a:rPr>
              <a:t>关闭整个项目（最极端）</a:t>
            </a:r>
          </a:p>
          <a:p>
            <a:pPr lvl="2">
              <a:buFont typeface="Wingdings" panose="05000000000000000000" charset="0"/>
              <a:buChar char="Ø"/>
            </a:pPr>
            <a:r>
              <a:rPr lang="zh-CN" altLang="en-US" sz="800" u="heavy">
                <a:sym typeface="+mn-ea"/>
              </a:rPr>
              <a:t>消除风险的原因</a:t>
            </a:r>
          </a:p>
          <a:p>
            <a:pPr lvl="1">
              <a:buFont typeface="Wingdings" panose="05000000000000000000" charset="0"/>
              <a:buChar char="n"/>
            </a:pPr>
            <a:r>
              <a:rPr lang="zh-CN" altLang="en-US" sz="935">
                <a:sym typeface="+mn-ea"/>
              </a:rPr>
              <a:t>减轻</a:t>
            </a:r>
          </a:p>
          <a:p>
            <a:pPr lvl="2">
              <a:buFont typeface="Wingdings" panose="05000000000000000000" charset="0"/>
              <a:buChar char="Ø"/>
            </a:pPr>
            <a:r>
              <a:rPr lang="zh-CN" altLang="en-US" sz="800">
                <a:sym typeface="+mn-ea"/>
              </a:rPr>
              <a:t>指项目团队提前采取行动，把不利风险事件的概率和影响降低到可接受的零界值范围内；</a:t>
            </a:r>
            <a:r>
              <a:rPr lang="en-US" altLang="zh-CN" sz="800">
                <a:sym typeface="+mn-ea"/>
              </a:rPr>
              <a:t>		</a:t>
            </a:r>
          </a:p>
          <a:p>
            <a:pPr lvl="2">
              <a:buFont typeface="Wingdings" panose="05000000000000000000" charset="0"/>
              <a:buChar char="Ø"/>
            </a:pPr>
            <a:r>
              <a:rPr lang="zh-CN" altLang="en-US" sz="800">
                <a:sym typeface="+mn-ea"/>
              </a:rPr>
              <a:t>采用复杂性较低的流程 </a:t>
            </a:r>
            <a:r>
              <a:rPr lang="en-US" altLang="zh-CN" sz="800">
                <a:sym typeface="+mn-ea"/>
              </a:rPr>
              <a:t>/ </a:t>
            </a:r>
            <a:r>
              <a:rPr lang="zh-CN" altLang="en-US" sz="800">
                <a:sym typeface="+mn-ea"/>
              </a:rPr>
              <a:t>进行更多的测试 </a:t>
            </a:r>
            <a:r>
              <a:rPr lang="en-US" altLang="zh-CN" sz="800">
                <a:sym typeface="+mn-ea"/>
              </a:rPr>
              <a:t>/ </a:t>
            </a:r>
            <a:r>
              <a:rPr lang="zh-CN" altLang="en-US" sz="800">
                <a:sym typeface="+mn-ea"/>
              </a:rPr>
              <a:t>选用比较稳定可靠的供应商 </a:t>
            </a:r>
            <a:r>
              <a:rPr lang="en-US" altLang="zh-CN" sz="800">
                <a:sym typeface="+mn-ea"/>
              </a:rPr>
              <a:t>/ </a:t>
            </a:r>
            <a:r>
              <a:rPr lang="zh-CN" altLang="en-US" sz="800">
                <a:sym typeface="+mn-ea"/>
              </a:rPr>
              <a:t>开发原型 </a:t>
            </a:r>
            <a:r>
              <a:rPr lang="en-US" altLang="zh-CN" sz="800">
                <a:sym typeface="+mn-ea"/>
              </a:rPr>
              <a:t>/ </a:t>
            </a:r>
            <a:r>
              <a:rPr lang="zh-CN" altLang="en-US" sz="800">
                <a:sym typeface="+mn-ea"/>
              </a:rPr>
              <a:t>加入冗余部件</a:t>
            </a:r>
          </a:p>
          <a:p>
            <a:pPr lvl="1">
              <a:buFont typeface="Wingdings" panose="05000000000000000000" charset="0"/>
              <a:buChar char="n"/>
            </a:pPr>
            <a:r>
              <a:rPr lang="zh-CN" altLang="en-US" sz="935">
                <a:sym typeface="+mn-ea"/>
              </a:rPr>
              <a:t>转移</a:t>
            </a:r>
          </a:p>
          <a:p>
            <a:pPr lvl="2">
              <a:buFont typeface="Wingdings" panose="05000000000000000000" charset="0"/>
              <a:buChar char="Ø"/>
            </a:pPr>
            <a:r>
              <a:rPr lang="zh-CN" altLang="en-US" sz="800">
                <a:sym typeface="+mn-ea"/>
              </a:rPr>
              <a:t>指把某风险的部分或全部消极影响联通应对责任转移给第三方；</a:t>
            </a:r>
          </a:p>
          <a:p>
            <a:pPr lvl="2">
              <a:buFont typeface="Wingdings" panose="05000000000000000000" charset="0"/>
              <a:buChar char="Ø"/>
            </a:pPr>
            <a:r>
              <a:rPr lang="zh-CN" altLang="en-US" sz="800">
                <a:sym typeface="+mn-ea"/>
              </a:rPr>
              <a:t>转移可能带来次生风险；</a:t>
            </a:r>
          </a:p>
          <a:p>
            <a:pPr lvl="2">
              <a:buFont typeface="Wingdings" panose="05000000000000000000" charset="0"/>
              <a:buChar char="Ø"/>
            </a:pPr>
            <a:r>
              <a:rPr lang="zh-CN" altLang="en-US" sz="800">
                <a:sym typeface="+mn-ea"/>
              </a:rPr>
              <a:t>风险转移工具： 保险 </a:t>
            </a:r>
            <a:r>
              <a:rPr lang="en-US" altLang="zh-CN" sz="800">
                <a:sym typeface="+mn-ea"/>
              </a:rPr>
              <a:t>/ </a:t>
            </a:r>
            <a:r>
              <a:rPr lang="zh-CN" altLang="en-US" sz="800">
                <a:sym typeface="+mn-ea"/>
              </a:rPr>
              <a:t>履约保函 </a:t>
            </a:r>
            <a:r>
              <a:rPr lang="en-US" altLang="zh-CN" sz="800">
                <a:sym typeface="+mn-ea"/>
              </a:rPr>
              <a:t>/ </a:t>
            </a:r>
            <a:r>
              <a:rPr lang="zh-CN" altLang="en-US" sz="800">
                <a:sym typeface="+mn-ea"/>
              </a:rPr>
              <a:t>担保书 </a:t>
            </a:r>
            <a:r>
              <a:rPr lang="en-US" altLang="zh-CN" sz="800">
                <a:sym typeface="+mn-ea"/>
              </a:rPr>
              <a:t>/ </a:t>
            </a:r>
            <a:r>
              <a:rPr lang="zh-CN" altLang="en-US" sz="800">
                <a:sym typeface="+mn-ea"/>
              </a:rPr>
              <a:t>保证书 </a:t>
            </a:r>
            <a:r>
              <a:rPr lang="en-US" altLang="zh-CN" sz="800">
                <a:sym typeface="+mn-ea"/>
              </a:rPr>
              <a:t>/ </a:t>
            </a:r>
            <a:r>
              <a:rPr lang="zh-CN" altLang="en-US" sz="800">
                <a:sym typeface="+mn-ea"/>
              </a:rPr>
              <a:t>合同</a:t>
            </a:r>
          </a:p>
          <a:p>
            <a:pPr lvl="1">
              <a:buFont typeface="Wingdings" panose="05000000000000000000" charset="0"/>
              <a:buChar char="n"/>
            </a:pPr>
            <a:r>
              <a:rPr lang="zh-CN" altLang="en-US" sz="935">
                <a:sym typeface="+mn-ea"/>
              </a:rPr>
              <a:t>接受</a:t>
            </a:r>
          </a:p>
          <a:p>
            <a:pPr lvl="2">
              <a:buFont typeface="Wingdings" panose="05000000000000000000" charset="0"/>
              <a:buChar char="Ø"/>
            </a:pPr>
            <a:r>
              <a:rPr lang="zh-CN" altLang="en-US" sz="800">
                <a:sym typeface="+mn-ea"/>
              </a:rPr>
              <a:t>指项目团队决定接受风险的存在，而不采取任何措施（除非风险真的发生）；</a:t>
            </a:r>
          </a:p>
          <a:p>
            <a:pPr lvl="2">
              <a:buFont typeface="Wingdings" panose="05000000000000000000" charset="0"/>
              <a:buChar char="Ø"/>
            </a:pPr>
            <a:r>
              <a:rPr lang="zh-CN" altLang="en-US" sz="800">
                <a:sym typeface="+mn-ea"/>
              </a:rPr>
              <a:t>该策略在不可能用其他方法时使用，或其他方法不具经济有效性时使用；</a:t>
            </a:r>
          </a:p>
          <a:p>
            <a:pPr lvl="2">
              <a:buFont typeface="Wingdings" panose="05000000000000000000" charset="0"/>
              <a:buChar char="Ø"/>
            </a:pPr>
            <a:r>
              <a:rPr lang="zh-CN" altLang="en-US" sz="800">
                <a:sym typeface="+mn-ea"/>
              </a:rPr>
              <a:t>被动式：只需要记录本策略，不需要任何行动，待风险发生时再由项目团队处理；</a:t>
            </a:r>
          </a:p>
          <a:p>
            <a:pPr lvl="2">
              <a:buFont typeface="Wingdings" panose="05000000000000000000" charset="0"/>
              <a:buChar char="Ø"/>
            </a:pPr>
            <a:r>
              <a:rPr lang="zh-CN" altLang="en-US" sz="800">
                <a:sym typeface="+mn-ea"/>
              </a:rPr>
              <a:t>主动式：建立应急储备。</a:t>
            </a:r>
          </a:p>
          <a:p>
            <a:pPr marL="228600" lvl="0" indent="-228600">
              <a:buFont typeface="+mj-lt"/>
              <a:buAutoNum type="arabicPeriod"/>
            </a:pPr>
            <a:r>
              <a:rPr lang="zh-CN" altLang="en-US" sz="1070">
                <a:sym typeface="+mn-ea"/>
              </a:rPr>
              <a:t>积极风险或机会的应对策略</a:t>
            </a:r>
          </a:p>
          <a:p>
            <a:pPr lvl="1">
              <a:buFont typeface="Wingdings" panose="05000000000000000000" charset="0"/>
              <a:buChar char="n"/>
            </a:pPr>
            <a:r>
              <a:rPr lang="zh-CN" altLang="en-US" sz="935">
                <a:sym typeface="+mn-ea"/>
              </a:rPr>
              <a:t>开拓</a:t>
            </a:r>
          </a:p>
          <a:p>
            <a:pPr lvl="2">
              <a:buFont typeface="Wingdings" panose="05000000000000000000" charset="0"/>
              <a:buChar char="Ø"/>
            </a:pPr>
            <a:r>
              <a:rPr lang="zh-CN" altLang="en-US" sz="800">
                <a:sym typeface="+mn-ea"/>
              </a:rPr>
              <a:t>旨在消除与某个特定积极风险相关的不确定性，确保机会肯定出现；</a:t>
            </a:r>
          </a:p>
          <a:p>
            <a:pPr lvl="2">
              <a:buFont typeface="Wingdings" panose="05000000000000000000" charset="0"/>
              <a:buChar char="Ø"/>
            </a:pPr>
            <a:r>
              <a:rPr lang="zh-CN" altLang="en-US" sz="800">
                <a:sym typeface="+mn-ea"/>
              </a:rPr>
              <a:t>分配最有能力资源 </a:t>
            </a:r>
            <a:r>
              <a:rPr lang="en-US" altLang="zh-CN" sz="800">
                <a:sym typeface="+mn-ea"/>
              </a:rPr>
              <a:t>/ </a:t>
            </a:r>
            <a:r>
              <a:rPr lang="zh-CN" altLang="en-US" sz="800">
                <a:sym typeface="+mn-ea"/>
              </a:rPr>
              <a:t>采用全新技术</a:t>
            </a:r>
          </a:p>
          <a:p>
            <a:pPr lvl="1">
              <a:buFont typeface="Wingdings" panose="05000000000000000000" charset="0"/>
              <a:buChar char="n"/>
            </a:pPr>
            <a:r>
              <a:rPr lang="zh-CN" altLang="en-US" sz="935">
                <a:sym typeface="+mn-ea"/>
              </a:rPr>
              <a:t>分享</a:t>
            </a:r>
          </a:p>
          <a:p>
            <a:pPr lvl="2">
              <a:buFont typeface="Wingdings" panose="05000000000000000000" charset="0"/>
              <a:buChar char="Ø"/>
            </a:pPr>
            <a:r>
              <a:rPr lang="zh-CN" altLang="en-US" sz="800">
                <a:sym typeface="+mn-ea"/>
              </a:rPr>
              <a:t>旨在提高机会的发生概率和积极影响；</a:t>
            </a:r>
          </a:p>
          <a:p>
            <a:pPr lvl="2">
              <a:buFont typeface="Wingdings" panose="05000000000000000000" charset="0"/>
              <a:buChar char="Ø"/>
            </a:pPr>
            <a:r>
              <a:rPr lang="zh-CN" altLang="en-US" sz="800">
                <a:sym typeface="+mn-ea"/>
              </a:rPr>
              <a:t>为尽早完成活动而增加资源。</a:t>
            </a:r>
          </a:p>
          <a:p>
            <a:pPr lvl="1">
              <a:buFont typeface="Wingdings" panose="05000000000000000000" charset="0"/>
              <a:buChar char="n"/>
            </a:pPr>
            <a:r>
              <a:rPr lang="zh-CN" altLang="en-US" sz="935">
                <a:sym typeface="+mn-ea"/>
              </a:rPr>
              <a:t>提高</a:t>
            </a:r>
          </a:p>
          <a:p>
            <a:pPr lvl="2">
              <a:buFont typeface="Wingdings" panose="05000000000000000000" charset="0"/>
              <a:buChar char="Ø"/>
            </a:pPr>
            <a:r>
              <a:rPr lang="zh-CN" altLang="en-US" sz="800">
                <a:sym typeface="+mn-ea"/>
              </a:rPr>
              <a:t>把应对机会的部分或全部责任分配给最能为项目利益抓住改机会的第三方；</a:t>
            </a:r>
          </a:p>
          <a:p>
            <a:pPr lvl="2">
              <a:buFont typeface="Wingdings" panose="05000000000000000000" charset="0"/>
              <a:buChar char="Ø"/>
            </a:pPr>
            <a:r>
              <a:rPr lang="zh-CN" altLang="en-US" sz="800">
                <a:sym typeface="+mn-ea"/>
              </a:rPr>
              <a:t>建立风险共担的合作关系和团队 </a:t>
            </a:r>
            <a:r>
              <a:rPr lang="en-US" altLang="zh-CN" sz="800">
                <a:sym typeface="+mn-ea"/>
              </a:rPr>
              <a:t>/ </a:t>
            </a:r>
            <a:r>
              <a:rPr lang="zh-CN" altLang="en-US" sz="800">
                <a:sym typeface="+mn-ea"/>
              </a:rPr>
              <a:t>为特殊目的成立公司或联营体；</a:t>
            </a:r>
          </a:p>
          <a:p>
            <a:pPr lvl="2">
              <a:buFont typeface="Wingdings" panose="05000000000000000000" charset="0"/>
              <a:buChar char="Ø"/>
            </a:pPr>
            <a:r>
              <a:rPr lang="zh-CN" altLang="en-US" sz="800">
                <a:sym typeface="+mn-ea"/>
              </a:rPr>
              <a:t>目的是充分利用机会，使各方都从中受益。</a:t>
            </a:r>
          </a:p>
          <a:p>
            <a:pPr lvl="1">
              <a:buFont typeface="Wingdings" panose="05000000000000000000" charset="0"/>
              <a:buChar char="n"/>
            </a:pPr>
            <a:r>
              <a:rPr lang="zh-CN" altLang="en-US" sz="935">
                <a:sym typeface="+mn-ea"/>
              </a:rPr>
              <a:t>接受</a:t>
            </a:r>
          </a:p>
          <a:p>
            <a:pPr lvl="2">
              <a:buFont typeface="Wingdings" panose="05000000000000000000" charset="0"/>
              <a:buChar char="Ø"/>
            </a:pPr>
            <a:r>
              <a:rPr lang="zh-CN" altLang="en-US" sz="800">
                <a:sym typeface="+mn-ea"/>
              </a:rPr>
              <a:t>机会发生时乐以利用，不主动追求，被动接受。</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00075" y="152400"/>
            <a:ext cx="7943850" cy="4429125"/>
          </a:xfrm>
          <a:prstGeom prst="rect">
            <a:avLst/>
          </a:prstGeom>
        </p:spPr>
      </p:pic>
      <p:sp>
        <p:nvSpPr>
          <p:cNvPr id="2" name="文本框 1"/>
          <p:cNvSpPr txBox="1"/>
          <p:nvPr/>
        </p:nvSpPr>
        <p:spPr>
          <a:xfrm>
            <a:off x="508635" y="4848225"/>
            <a:ext cx="8178165" cy="914400"/>
          </a:xfrm>
          <a:prstGeom prst="rect">
            <a:avLst/>
          </a:prstGeom>
          <a:noFill/>
        </p:spPr>
        <p:txBody>
          <a:bodyPr wrap="square" rtlCol="0">
            <a:spAutoFit/>
          </a:bodyPr>
          <a:lstStyle/>
          <a:p>
            <a:pPr marL="285750" indent="-285750">
              <a:buFont typeface="Wingdings" panose="05000000000000000000" charset="0"/>
              <a:buChar char="Ø"/>
            </a:pPr>
            <a:r>
              <a:rPr lang="zh-CN" altLang="en-US"/>
              <a:t>是在整个项目中，实施风险应对计划、跟踪已识别风险、监督残余风险、识别新风险和评估风险过程有效性。</a:t>
            </a:r>
          </a:p>
          <a:p>
            <a:pPr marL="285750" indent="-285750">
              <a:buFont typeface="Wingdings" panose="05000000000000000000" charset="0"/>
              <a:buChar char="Ø"/>
            </a:pPr>
            <a:r>
              <a:rPr lang="zh-CN" altLang="en-US"/>
              <a:t>主要作用：在整个生命周期内提高应对风险的效率，不断优化风险应对。</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591820"/>
          </a:xfrm>
        </p:spPr>
        <p:txBody>
          <a:bodyPr>
            <a:normAutofit fontScale="90000"/>
          </a:bodyPr>
          <a:lstStyle/>
          <a:p>
            <a:r>
              <a:rPr lang="en-US" altLang="zh-CN"/>
              <a:t>13. </a:t>
            </a:r>
            <a:r>
              <a:rPr lang="zh-CN" altLang="en-US"/>
              <a:t>项目干系人管理</a:t>
            </a:r>
          </a:p>
        </p:txBody>
      </p:sp>
      <p:sp>
        <p:nvSpPr>
          <p:cNvPr id="3" name="内容占位符 2"/>
          <p:cNvSpPr>
            <a:spLocks noGrp="1"/>
          </p:cNvSpPr>
          <p:nvPr>
            <p:ph idx="1"/>
          </p:nvPr>
        </p:nvSpPr>
        <p:spPr>
          <a:xfrm>
            <a:off x="457200" y="1016000"/>
            <a:ext cx="8229600" cy="5110480"/>
          </a:xfrm>
        </p:spPr>
        <p:txBody>
          <a:bodyPr>
            <a:normAutofit lnSpcReduction="10000"/>
          </a:bodyPr>
          <a:lstStyle/>
          <a:p>
            <a:pPr>
              <a:buFont typeface="Wingdings" panose="05000000000000000000" charset="0"/>
              <a:buChar char="Ø"/>
            </a:pPr>
            <a:r>
              <a:rPr lang="zh-CN" altLang="en-US" sz="1600"/>
              <a:t>识别能影响项目或受项目影响的全体人员、群体或组织，分析干系人对项目的期望和影响，制定合适的管理策略来有效调动干系人参与项目决策和执行。</a:t>
            </a:r>
          </a:p>
          <a:p>
            <a:pPr>
              <a:buFont typeface="Wingdings" panose="05000000000000000000" charset="0"/>
              <a:buChar char="Ø"/>
            </a:pPr>
            <a:r>
              <a:rPr lang="zh-CN" altLang="en-US" sz="1600"/>
              <a:t>干系人管理还关注与干系人的持续沟通，以便了解干系人的需要和期望，解决实际发生的问题，管理利益冲突，促进干系人合理参与项目决策和活动。</a:t>
            </a:r>
          </a:p>
          <a:p>
            <a:pPr>
              <a:buFont typeface="Wingdings" panose="05000000000000000000" charset="0"/>
              <a:buChar char="Ø"/>
            </a:pPr>
            <a:r>
              <a:rPr lang="zh-CN" altLang="en-US" sz="1600"/>
              <a:t>把干系人满意度作为一个关键的项目目标来进行管理。</a:t>
            </a:r>
          </a:p>
          <a:p>
            <a:pPr lvl="0">
              <a:buFont typeface="Wingdings" panose="05000000000000000000" charset="0"/>
              <a:buChar char="Ø"/>
            </a:pPr>
            <a:r>
              <a:rPr lang="zh-CN" altLang="en-US" sz="1600"/>
              <a:t>项目经理正确识别并合理管理干系人的能力，能决定项目的成败</a:t>
            </a:r>
            <a:r>
              <a:rPr lang="zh-CN" altLang="en-US" sz="1400"/>
              <a:t>。</a:t>
            </a:r>
          </a:p>
          <a:p>
            <a:pPr lvl="1">
              <a:buFont typeface="Wingdings" panose="05000000000000000000" charset="0"/>
              <a:buChar char="ü"/>
            </a:pPr>
            <a:endParaRPr lang="zh-CN" altLang="en-US" sz="1400"/>
          </a:p>
          <a:p>
            <a:pPr marL="457200" lvl="1" indent="0">
              <a:buNone/>
            </a:pPr>
            <a:r>
              <a:rPr lang="en-US" altLang="zh-CN" sz="1400"/>
              <a:t>13.1	</a:t>
            </a:r>
            <a:r>
              <a:rPr lang="zh-CN" altLang="en-US" sz="1400"/>
              <a:t>识别干系人</a:t>
            </a:r>
            <a:r>
              <a:rPr lang="en-US" altLang="zh-CN" sz="1400"/>
              <a:t>		</a:t>
            </a:r>
            <a:r>
              <a:rPr lang="zh-CN" altLang="en-US" sz="1400"/>
              <a:t>启动过程组</a:t>
            </a:r>
          </a:p>
          <a:p>
            <a:pPr marL="457200" lvl="1" indent="0">
              <a:buNone/>
            </a:pPr>
            <a:r>
              <a:rPr lang="en-US" altLang="zh-CN" sz="1400"/>
              <a:t>13.2	</a:t>
            </a:r>
            <a:r>
              <a:rPr lang="zh-CN" altLang="en-US" sz="1400"/>
              <a:t>规划干系人管理</a:t>
            </a:r>
            <a:r>
              <a:rPr lang="en-US" altLang="zh-CN" sz="1400"/>
              <a:t>	</a:t>
            </a:r>
            <a:r>
              <a:rPr lang="zh-CN" altLang="en-US" sz="1400"/>
              <a:t>规划过程组</a:t>
            </a:r>
          </a:p>
          <a:p>
            <a:pPr marL="457200" lvl="1" indent="0">
              <a:buNone/>
            </a:pPr>
            <a:r>
              <a:rPr lang="en-US" altLang="zh-CN" sz="1400"/>
              <a:t>13.3	</a:t>
            </a:r>
            <a:r>
              <a:rPr lang="zh-CN" altLang="en-US" sz="1400"/>
              <a:t>管理干系人参与</a:t>
            </a:r>
            <a:r>
              <a:rPr lang="en-US" altLang="zh-CN" sz="1400"/>
              <a:t>	</a:t>
            </a:r>
            <a:r>
              <a:rPr lang="zh-CN" altLang="en-US" sz="1400"/>
              <a:t>执行过程组</a:t>
            </a:r>
          </a:p>
          <a:p>
            <a:pPr marL="457200" lvl="1" indent="0">
              <a:buNone/>
            </a:pPr>
            <a:r>
              <a:rPr lang="en-US" altLang="zh-CN" sz="1400"/>
              <a:t>13.4	</a:t>
            </a:r>
            <a:r>
              <a:rPr lang="zh-CN" altLang="en-US" sz="1400"/>
              <a:t>控制干系人参与</a:t>
            </a:r>
            <a:r>
              <a:rPr lang="en-US" altLang="zh-CN" sz="1400"/>
              <a:t>	</a:t>
            </a:r>
            <a:r>
              <a:rPr lang="zh-CN" altLang="en-US" sz="1400"/>
              <a:t>监控过程组</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00075" y="209550"/>
            <a:ext cx="7943850" cy="4429125"/>
          </a:xfrm>
          <a:prstGeom prst="rect">
            <a:avLst/>
          </a:prstGeom>
        </p:spPr>
      </p:pic>
      <p:sp>
        <p:nvSpPr>
          <p:cNvPr id="5" name="文本框 4"/>
          <p:cNvSpPr txBox="1"/>
          <p:nvPr/>
        </p:nvSpPr>
        <p:spPr>
          <a:xfrm>
            <a:off x="475615" y="4848225"/>
            <a:ext cx="8211185" cy="1188720"/>
          </a:xfrm>
          <a:prstGeom prst="rect">
            <a:avLst/>
          </a:prstGeom>
          <a:noFill/>
        </p:spPr>
        <p:txBody>
          <a:bodyPr wrap="square" rtlCol="0">
            <a:spAutoFit/>
          </a:bodyPr>
          <a:lstStyle/>
          <a:p>
            <a:pPr marL="285750" indent="-285750">
              <a:buFont typeface="Wingdings" panose="05000000000000000000" charset="0"/>
              <a:buChar char="Ø"/>
            </a:pPr>
            <a:r>
              <a:rPr lang="zh-CN" altLang="en-US"/>
              <a:t>识别能影响项目决策、活动或结果的个人、群体或组织，以及被仙姑决策、活动或结果所影响的个人、群体或组织，并分析和记录他们的相关信息，主要包括利益、参与度、相互依赖、影响力及对项目成功的潜在影响。</a:t>
            </a:r>
          </a:p>
          <a:p>
            <a:pPr marL="285750" indent="-285750">
              <a:buFont typeface="Wingdings" panose="05000000000000000000" charset="0"/>
              <a:buChar char="Ø"/>
            </a:pPr>
            <a:r>
              <a:rPr lang="zh-CN" altLang="en-US"/>
              <a:t>主要作用：帮助项目经理建立对哥哥干系人或干系人群体的适度关注。         </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85" y="274955"/>
            <a:ext cx="8945245" cy="649605"/>
          </a:xfrm>
        </p:spPr>
        <p:txBody>
          <a:bodyPr>
            <a:normAutofit fontScale="90000"/>
          </a:bodyPr>
          <a:lstStyle/>
          <a:p>
            <a:r>
              <a:rPr lang="en-US" altLang="zh-CN"/>
              <a:t>13.1.2 </a:t>
            </a:r>
            <a:r>
              <a:rPr lang="zh-CN" altLang="en-US"/>
              <a:t>识别干系人的工具与技术</a:t>
            </a:r>
          </a:p>
        </p:txBody>
      </p:sp>
      <p:sp>
        <p:nvSpPr>
          <p:cNvPr id="3" name="内容占位符 2"/>
          <p:cNvSpPr>
            <a:spLocks noGrp="1"/>
          </p:cNvSpPr>
          <p:nvPr>
            <p:ph idx="1"/>
          </p:nvPr>
        </p:nvSpPr>
        <p:spPr>
          <a:xfrm>
            <a:off x="70485" y="1147445"/>
            <a:ext cx="8895715" cy="5168265"/>
          </a:xfrm>
        </p:spPr>
        <p:txBody>
          <a:bodyPr>
            <a:noAutofit/>
          </a:bodyPr>
          <a:lstStyle/>
          <a:p>
            <a:pPr lvl="0">
              <a:buFont typeface="+mj-lt"/>
              <a:buAutoNum type="arabicPeriod"/>
            </a:pPr>
            <a:r>
              <a:rPr lang="zh-CN" altLang="en-US" sz="1600">
                <a:sym typeface="+mn-ea"/>
              </a:rPr>
              <a:t>干系人分析</a:t>
            </a:r>
          </a:p>
          <a:p>
            <a:pPr lvl="1">
              <a:buFont typeface="Wingdings" panose="05000000000000000000" charset="0"/>
              <a:buChar char="n"/>
            </a:pPr>
            <a:r>
              <a:rPr lang="zh-CN" altLang="en-US" sz="1400">
                <a:sym typeface="+mn-ea"/>
              </a:rPr>
              <a:t>是系统地手机和分析各种定量与定性信息，以便确定在项目中应考虑哪些人的利益；</a:t>
            </a:r>
          </a:p>
          <a:p>
            <a:pPr lvl="1">
              <a:buFont typeface="Wingdings" panose="05000000000000000000" charset="0"/>
              <a:buChar char="n"/>
            </a:pPr>
            <a:r>
              <a:rPr lang="zh-CN" altLang="en-US" sz="1400">
                <a:sym typeface="+mn-ea"/>
              </a:rPr>
              <a:t>通过干系人分析，识别出干系人的利益、期望和影响，并把他们与项目目的联系起来；</a:t>
            </a:r>
          </a:p>
          <a:p>
            <a:pPr lvl="1">
              <a:buFont typeface="Wingdings" panose="05000000000000000000" charset="0"/>
              <a:buChar char="n"/>
            </a:pPr>
            <a:r>
              <a:rPr lang="zh-CN" altLang="en-US" sz="1400">
                <a:sym typeface="+mn-ea"/>
              </a:rPr>
              <a:t>干系人分析步骤：</a:t>
            </a:r>
          </a:p>
          <a:p>
            <a:pPr lvl="2">
              <a:buFont typeface="Wingdings" panose="05000000000000000000" charset="0"/>
              <a:buChar char="ü"/>
            </a:pPr>
            <a:r>
              <a:rPr lang="zh-CN" altLang="en-US" sz="1200">
                <a:sym typeface="+mn-ea"/>
              </a:rPr>
              <a:t>识别全部潜在项目干系人以及相关信息，通常对已识别的干系人访谈，来识别其他干系人，扩充干系人名单，直到列出所有潜在干系人；</a:t>
            </a:r>
          </a:p>
          <a:p>
            <a:pPr lvl="2">
              <a:buFont typeface="Wingdings" panose="05000000000000000000" charset="0"/>
              <a:buChar char="ü"/>
            </a:pPr>
            <a:r>
              <a:rPr lang="zh-CN" altLang="en-US" sz="1200">
                <a:sym typeface="+mn-ea"/>
              </a:rPr>
              <a:t>分析每个干系人可能的影响或支持，并把他们分类，以便制定管理策略。在干系人很多的情况下，必须对关键干系人进行排序，以便有效分配精力，来了解和管理关键干系人的期望；</a:t>
            </a:r>
          </a:p>
          <a:p>
            <a:pPr lvl="2">
              <a:buFont typeface="Wingdings" panose="05000000000000000000" charset="0"/>
              <a:buChar char="ü"/>
            </a:pPr>
            <a:r>
              <a:rPr lang="zh-CN" altLang="en-US" sz="1200">
                <a:sym typeface="+mn-ea"/>
              </a:rPr>
              <a:t>评估关键干系人对不同情况可能做出的反应或应对，以便策划如何对他们施加影响，提高他们的支持，减轻他们的潜在负面影响。</a:t>
            </a:r>
          </a:p>
          <a:p>
            <a:pPr lvl="1">
              <a:buFont typeface="Wingdings" panose="05000000000000000000" charset="0"/>
              <a:buChar char="n"/>
            </a:pPr>
            <a:r>
              <a:rPr lang="zh-CN" altLang="en-US" sz="1400">
                <a:sym typeface="+mn-ea"/>
              </a:rPr>
              <a:t>分类方法： 权利 </a:t>
            </a:r>
            <a:r>
              <a:rPr lang="en-US" altLang="zh-CN" sz="1400">
                <a:sym typeface="+mn-ea"/>
              </a:rPr>
              <a:t>/ </a:t>
            </a:r>
            <a:r>
              <a:rPr lang="zh-CN" altLang="en-US" sz="1400">
                <a:sym typeface="+mn-ea"/>
              </a:rPr>
              <a:t>利益方格</a:t>
            </a:r>
          </a:p>
        </p:txBody>
      </p:sp>
      <p:pic>
        <p:nvPicPr>
          <p:cNvPr id="4" name="图片 3"/>
          <p:cNvPicPr>
            <a:picLocks noChangeAspect="1"/>
          </p:cNvPicPr>
          <p:nvPr/>
        </p:nvPicPr>
        <p:blipFill>
          <a:blip r:embed="rId3" cstate="print"/>
          <a:stretch>
            <a:fillRect/>
          </a:stretch>
        </p:blipFill>
        <p:spPr>
          <a:xfrm>
            <a:off x="4246880" y="3460750"/>
            <a:ext cx="3469640" cy="2773680"/>
          </a:xfrm>
          <a:prstGeom prst="rect">
            <a:avLst/>
          </a:prstGeom>
        </p:spPr>
      </p:pic>
      <p:cxnSp>
        <p:nvCxnSpPr>
          <p:cNvPr id="5" name="直接箭头连接符 4"/>
          <p:cNvCxnSpPr/>
          <p:nvPr/>
        </p:nvCxnSpPr>
        <p:spPr>
          <a:xfrm>
            <a:off x="4197350" y="6223635"/>
            <a:ext cx="3638550"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flipV="1">
            <a:off x="4246245" y="3983990"/>
            <a:ext cx="635" cy="2239645"/>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727450" y="4972050"/>
            <a:ext cx="368935" cy="457200"/>
          </a:xfrm>
          <a:prstGeom prst="rect">
            <a:avLst/>
          </a:prstGeom>
          <a:noFill/>
        </p:spPr>
        <p:txBody>
          <a:bodyPr wrap="square" rtlCol="0">
            <a:spAutoFit/>
          </a:bodyPr>
          <a:lstStyle/>
          <a:p>
            <a:r>
              <a:rPr lang="zh-CN" altLang="en-US" sz="1200" b="1"/>
              <a:t>权力</a:t>
            </a:r>
          </a:p>
        </p:txBody>
      </p:sp>
      <p:sp>
        <p:nvSpPr>
          <p:cNvPr id="8" name="文本框 7"/>
          <p:cNvSpPr txBox="1"/>
          <p:nvPr/>
        </p:nvSpPr>
        <p:spPr>
          <a:xfrm>
            <a:off x="3727450" y="4045585"/>
            <a:ext cx="368935" cy="274320"/>
          </a:xfrm>
          <a:prstGeom prst="rect">
            <a:avLst/>
          </a:prstGeom>
          <a:noFill/>
        </p:spPr>
        <p:txBody>
          <a:bodyPr wrap="square" rtlCol="0">
            <a:spAutoFit/>
          </a:bodyPr>
          <a:lstStyle/>
          <a:p>
            <a:r>
              <a:rPr lang="zh-CN" altLang="en-US" sz="1200" b="1"/>
              <a:t>高</a:t>
            </a:r>
          </a:p>
        </p:txBody>
      </p:sp>
      <p:sp>
        <p:nvSpPr>
          <p:cNvPr id="9" name="文本框 8"/>
          <p:cNvSpPr txBox="1"/>
          <p:nvPr/>
        </p:nvSpPr>
        <p:spPr>
          <a:xfrm>
            <a:off x="3727450" y="5868670"/>
            <a:ext cx="368935" cy="274320"/>
          </a:xfrm>
          <a:prstGeom prst="rect">
            <a:avLst/>
          </a:prstGeom>
          <a:noFill/>
        </p:spPr>
        <p:txBody>
          <a:bodyPr wrap="square" rtlCol="0">
            <a:spAutoFit/>
          </a:bodyPr>
          <a:lstStyle/>
          <a:p>
            <a:r>
              <a:rPr lang="zh-CN" altLang="en-US" sz="1200" b="1"/>
              <a:t>低</a:t>
            </a:r>
          </a:p>
        </p:txBody>
      </p:sp>
      <p:sp>
        <p:nvSpPr>
          <p:cNvPr id="10" name="文本框 9"/>
          <p:cNvSpPr txBox="1"/>
          <p:nvPr/>
        </p:nvSpPr>
        <p:spPr>
          <a:xfrm>
            <a:off x="4645025" y="6315710"/>
            <a:ext cx="368935" cy="274320"/>
          </a:xfrm>
          <a:prstGeom prst="rect">
            <a:avLst/>
          </a:prstGeom>
          <a:noFill/>
        </p:spPr>
        <p:txBody>
          <a:bodyPr wrap="square" rtlCol="0">
            <a:spAutoFit/>
          </a:bodyPr>
          <a:lstStyle/>
          <a:p>
            <a:r>
              <a:rPr lang="zh-CN" altLang="en-US" sz="1200" b="1"/>
              <a:t>低</a:t>
            </a:r>
          </a:p>
        </p:txBody>
      </p:sp>
      <p:sp>
        <p:nvSpPr>
          <p:cNvPr id="11" name="文本框 10"/>
          <p:cNvSpPr txBox="1"/>
          <p:nvPr/>
        </p:nvSpPr>
        <p:spPr>
          <a:xfrm>
            <a:off x="7122795" y="6315710"/>
            <a:ext cx="368935" cy="274320"/>
          </a:xfrm>
          <a:prstGeom prst="rect">
            <a:avLst/>
          </a:prstGeom>
          <a:noFill/>
        </p:spPr>
        <p:txBody>
          <a:bodyPr wrap="square" rtlCol="0">
            <a:spAutoFit/>
          </a:bodyPr>
          <a:lstStyle/>
          <a:p>
            <a:r>
              <a:rPr lang="zh-CN" altLang="en-US" sz="1200" b="1"/>
              <a:t>高</a:t>
            </a:r>
          </a:p>
        </p:txBody>
      </p:sp>
      <p:sp>
        <p:nvSpPr>
          <p:cNvPr id="12" name="文本框 11"/>
          <p:cNvSpPr txBox="1"/>
          <p:nvPr/>
        </p:nvSpPr>
        <p:spPr>
          <a:xfrm>
            <a:off x="5709920" y="6315710"/>
            <a:ext cx="542925" cy="274320"/>
          </a:xfrm>
          <a:prstGeom prst="rect">
            <a:avLst/>
          </a:prstGeom>
          <a:noFill/>
        </p:spPr>
        <p:txBody>
          <a:bodyPr wrap="square" rtlCol="0">
            <a:spAutoFit/>
          </a:bodyPr>
          <a:lstStyle/>
          <a:p>
            <a:r>
              <a:rPr lang="zh-CN" altLang="en-US" sz="1200" b="1"/>
              <a:t>利益</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zh-CN" altLang="en-US" dirty="0" smtClean="0"/>
              <a:t>规划过程组</a:t>
            </a:r>
            <a:endParaRPr lang="en-US" dirty="0"/>
          </a:p>
        </p:txBody>
      </p:sp>
      <p:sp>
        <p:nvSpPr>
          <p:cNvPr id="4" name="TextBox 3"/>
          <p:cNvSpPr txBox="1"/>
          <p:nvPr/>
        </p:nvSpPr>
        <p:spPr>
          <a:xfrm>
            <a:off x="381000" y="1219200"/>
            <a:ext cx="8382000" cy="5016758"/>
          </a:xfrm>
          <a:prstGeom prst="rect">
            <a:avLst/>
          </a:prstGeom>
          <a:noFill/>
        </p:spPr>
        <p:txBody>
          <a:bodyPr wrap="square" rtlCol="0">
            <a:spAutoFit/>
          </a:bodyPr>
          <a:lstStyle/>
          <a:p>
            <a:pPr>
              <a:buFont typeface="Wingdings" panose="05000000000000000000" pitchFamily="2" charset="2"/>
              <a:buChar char="Ø"/>
            </a:pPr>
            <a:r>
              <a:rPr lang="zh-CN" altLang="en-US" sz="1600" dirty="0" smtClean="0"/>
              <a:t>规划过程组包含明确项目范围，定义和优化目标，尉氏县目标制定行动方案的一组过程。</a:t>
            </a:r>
            <a:endParaRPr lang="en-US" altLang="zh-CN" sz="1600" dirty="0" smtClean="0"/>
          </a:p>
          <a:p>
            <a:pPr>
              <a:buFont typeface="Wingdings" panose="05000000000000000000" pitchFamily="2" charset="2"/>
              <a:buChar char="Ø"/>
            </a:pPr>
            <a:endParaRPr lang="en-US" altLang="zh-CN" sz="1600" dirty="0" smtClean="0"/>
          </a:p>
          <a:p>
            <a:pPr>
              <a:buFont typeface="Wingdings" panose="05000000000000000000" pitchFamily="2" charset="2"/>
              <a:buChar char="Ø"/>
            </a:pPr>
            <a:r>
              <a:rPr lang="zh-CN" altLang="en-US" sz="1600" dirty="0" smtClean="0"/>
              <a:t>制定用于指导项目实施的项目管理计划和项目文件。</a:t>
            </a:r>
            <a:endParaRPr lang="en-US" altLang="zh-CN" sz="1600" dirty="0" smtClean="0"/>
          </a:p>
          <a:p>
            <a:pPr>
              <a:buFont typeface="Wingdings" panose="05000000000000000000" pitchFamily="2" charset="2"/>
              <a:buChar char="Ø"/>
            </a:pPr>
            <a:endParaRPr lang="en-US" altLang="zh-CN" sz="1600" dirty="0" smtClean="0"/>
          </a:p>
          <a:p>
            <a:pPr>
              <a:buFont typeface="Wingdings" panose="05000000000000000000" pitchFamily="2" charset="2"/>
              <a:buChar char="Ø"/>
            </a:pPr>
            <a:r>
              <a:rPr lang="zh-CN" altLang="en-US" sz="1600" dirty="0" smtClean="0"/>
              <a:t>随着收集和掌握的项目信息或特性不断增多，以及发生的重点变更，项目可能需要进一步规划。</a:t>
            </a:r>
            <a:endParaRPr lang="en-US" altLang="zh-CN" sz="1600" dirty="0" smtClean="0"/>
          </a:p>
          <a:p>
            <a:pPr>
              <a:buFont typeface="Wingdings" panose="05000000000000000000" pitchFamily="2" charset="2"/>
              <a:buChar char="Ø"/>
            </a:pPr>
            <a:endParaRPr lang="en-US" sz="1600" dirty="0" smtClean="0"/>
          </a:p>
          <a:p>
            <a:pPr>
              <a:buFont typeface="Wingdings" panose="05000000000000000000" pitchFamily="2" charset="2"/>
              <a:buChar char="Ø"/>
            </a:pPr>
            <a:r>
              <a:rPr lang="zh-CN" altLang="en-US" sz="1600" dirty="0" smtClean="0"/>
              <a:t>项目管理几乎的逐渐细化叫“渐进明细”，表明项目规划和文档编制是反复进行的持续性活动。</a:t>
            </a:r>
            <a:endParaRPr lang="en-US" altLang="zh-CN" sz="1600" dirty="0" smtClean="0"/>
          </a:p>
          <a:p>
            <a:pPr>
              <a:buFont typeface="Wingdings" panose="05000000000000000000" pitchFamily="2" charset="2"/>
              <a:buChar char="Ø"/>
            </a:pPr>
            <a:endParaRPr lang="en-US" sz="1600" dirty="0" smtClean="0"/>
          </a:p>
          <a:p>
            <a:pPr>
              <a:buFont typeface="Wingdings" panose="05000000000000000000" pitchFamily="2" charset="2"/>
              <a:buChar char="Ø"/>
            </a:pPr>
            <a:r>
              <a:rPr lang="zh-CN" altLang="en-US" sz="1600" dirty="0" smtClean="0"/>
              <a:t>规划过程组的主要作用：为成功完成项目或阶段确定战略、战术及行动方案或路线。</a:t>
            </a:r>
            <a:endParaRPr lang="en-US" altLang="zh-CN" sz="1600" dirty="0" smtClean="0"/>
          </a:p>
          <a:p>
            <a:pPr>
              <a:buFont typeface="Wingdings" panose="05000000000000000000" pitchFamily="2" charset="2"/>
              <a:buChar char="Ø"/>
            </a:pPr>
            <a:endParaRPr lang="en-US" sz="1600" dirty="0" smtClean="0"/>
          </a:p>
          <a:p>
            <a:pPr>
              <a:buFont typeface="Wingdings" panose="05000000000000000000" pitchFamily="2" charset="2"/>
              <a:buChar char="Ø"/>
            </a:pPr>
            <a:r>
              <a:rPr lang="zh-CN" altLang="en-US" sz="1600" dirty="0" smtClean="0"/>
              <a:t>对规划过程组进行有效管理，可以更容易地获取干系人的认可和参与。</a:t>
            </a:r>
            <a:endParaRPr lang="en-US" altLang="zh-CN" sz="1600" dirty="0" smtClean="0"/>
          </a:p>
          <a:p>
            <a:pPr>
              <a:buFont typeface="Wingdings" panose="05000000000000000000" pitchFamily="2" charset="2"/>
              <a:buChar char="Ø"/>
            </a:pPr>
            <a:endParaRPr lang="en-US" sz="1600" dirty="0" smtClean="0"/>
          </a:p>
          <a:p>
            <a:pPr>
              <a:buFont typeface="Wingdings" panose="05000000000000000000" pitchFamily="2" charset="2"/>
              <a:buChar char="Ø"/>
            </a:pPr>
            <a:r>
              <a:rPr lang="zh-CN" altLang="en-US" sz="1600" dirty="0" smtClean="0"/>
              <a:t>经批准的变更导致的项目管理计划和项目文件更新，意味着对进度、成本和资源的要求更加精确，以实现既定项目范围。</a:t>
            </a:r>
            <a:endParaRPr lang="en-US" altLang="zh-CN" sz="1600" dirty="0" smtClean="0"/>
          </a:p>
          <a:p>
            <a:pPr>
              <a:buFont typeface="Wingdings" panose="05000000000000000000" pitchFamily="2" charset="2"/>
              <a:buChar char="Ø"/>
            </a:pPr>
            <a:endParaRPr lang="en-US" sz="1600" dirty="0" smtClean="0"/>
          </a:p>
          <a:p>
            <a:pPr>
              <a:buFont typeface="Wingdings" panose="05000000000000000000" pitchFamily="2" charset="2"/>
              <a:buChar char="Ø"/>
            </a:pPr>
            <a:r>
              <a:rPr lang="zh-CN" altLang="en-US" sz="1600" dirty="0" smtClean="0"/>
              <a:t>在规划项目、指定项目管理计划和项目文件时，项目团队应当征求所有干系人的意见，鼓励所有干系人的参与。</a:t>
            </a:r>
            <a:endParaRPr lang="en-US" altLang="zh-CN" sz="1600" dirty="0" smtClean="0"/>
          </a:p>
          <a:p>
            <a:endParaRPr lang="en-US" sz="1600"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00075" y="193675"/>
            <a:ext cx="7943850" cy="4429125"/>
          </a:xfrm>
          <a:prstGeom prst="rect">
            <a:avLst/>
          </a:prstGeom>
        </p:spPr>
      </p:pic>
      <p:sp>
        <p:nvSpPr>
          <p:cNvPr id="5" name="文本框 4"/>
          <p:cNvSpPr txBox="1"/>
          <p:nvPr/>
        </p:nvSpPr>
        <p:spPr>
          <a:xfrm>
            <a:off x="549910" y="4996815"/>
            <a:ext cx="8060690" cy="1188720"/>
          </a:xfrm>
          <a:prstGeom prst="rect">
            <a:avLst/>
          </a:prstGeom>
          <a:noFill/>
        </p:spPr>
        <p:txBody>
          <a:bodyPr wrap="square" rtlCol="0">
            <a:spAutoFit/>
          </a:bodyPr>
          <a:lstStyle/>
          <a:p>
            <a:pPr marL="285750" indent="-285750">
              <a:buFont typeface="Wingdings" panose="05000000000000000000" charset="0"/>
              <a:buChar char="Ø"/>
            </a:pPr>
            <a:r>
              <a:rPr lang="zh-CN" altLang="en-US"/>
              <a:t>基于对干系人需要、利益及对项目成功的潜在影响的分析，制定合适的管理策略，以有效调动干系人参与整个项目生命周期。</a:t>
            </a:r>
          </a:p>
          <a:p>
            <a:pPr marL="285750" indent="-285750">
              <a:buFont typeface="Wingdings" panose="05000000000000000000" charset="0"/>
              <a:buChar char="Ø"/>
            </a:pPr>
            <a:r>
              <a:rPr lang="zh-CN" altLang="en-US"/>
              <a:t>主要作用：为与项目干系人的互动提供清晰且可操作的计划，以支持项目利益。</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85" y="274955"/>
            <a:ext cx="8945245" cy="649605"/>
          </a:xfrm>
        </p:spPr>
        <p:txBody>
          <a:bodyPr>
            <a:normAutofit fontScale="90000"/>
          </a:bodyPr>
          <a:lstStyle/>
          <a:p>
            <a:r>
              <a:rPr lang="en-US" altLang="zh-CN"/>
              <a:t>13.2.2 </a:t>
            </a:r>
            <a:r>
              <a:rPr lang="zh-CN" altLang="en-US"/>
              <a:t>规划干系人管理的工具与技术</a:t>
            </a:r>
          </a:p>
        </p:txBody>
      </p:sp>
      <p:sp>
        <p:nvSpPr>
          <p:cNvPr id="3" name="内容占位符 2"/>
          <p:cNvSpPr>
            <a:spLocks noGrp="1"/>
          </p:cNvSpPr>
          <p:nvPr>
            <p:ph idx="1"/>
          </p:nvPr>
        </p:nvSpPr>
        <p:spPr>
          <a:xfrm>
            <a:off x="70485" y="1147445"/>
            <a:ext cx="8895715" cy="5168265"/>
          </a:xfrm>
        </p:spPr>
        <p:txBody>
          <a:bodyPr>
            <a:noAutofit/>
          </a:bodyPr>
          <a:lstStyle/>
          <a:p>
            <a:pPr lvl="0">
              <a:buFont typeface="+mj-lt"/>
              <a:buAutoNum type="arabicPeriod"/>
            </a:pPr>
            <a:r>
              <a:rPr lang="zh-CN" altLang="en-US" sz="1600">
                <a:sym typeface="+mn-ea"/>
              </a:rPr>
              <a:t>分析技术</a:t>
            </a:r>
          </a:p>
          <a:p>
            <a:pPr lvl="1">
              <a:buFont typeface="Wingdings" panose="05000000000000000000" charset="0"/>
              <a:buChar char="n"/>
            </a:pPr>
            <a:r>
              <a:rPr lang="zh-CN" altLang="en-US" sz="1400">
                <a:sym typeface="+mn-ea"/>
              </a:rPr>
              <a:t>应该比较所有干系人的当前参与程度与计划参与程度。在整个项目生命周期中，干系人的参与对项目的成功至关重要。</a:t>
            </a:r>
          </a:p>
          <a:p>
            <a:pPr lvl="1">
              <a:buFont typeface="Wingdings" panose="05000000000000000000" charset="0"/>
              <a:buChar char="n"/>
            </a:pPr>
            <a:r>
              <a:rPr lang="zh-CN" altLang="en-US" sz="1400">
                <a:sym typeface="+mn-ea"/>
              </a:rPr>
              <a:t>干系人的参与程度可分为：</a:t>
            </a:r>
          </a:p>
          <a:p>
            <a:pPr lvl="2">
              <a:buFont typeface="Wingdings" panose="05000000000000000000" charset="0"/>
              <a:buChar char="ü"/>
            </a:pPr>
            <a:r>
              <a:rPr lang="zh-CN" altLang="en-US" sz="1200">
                <a:sym typeface="+mn-ea"/>
              </a:rPr>
              <a:t>不知晓：对项目和潜在影响不知晓；</a:t>
            </a:r>
          </a:p>
          <a:p>
            <a:pPr lvl="2">
              <a:buFont typeface="Wingdings" panose="05000000000000000000" charset="0"/>
              <a:buChar char="ü"/>
            </a:pPr>
            <a:r>
              <a:rPr lang="zh-CN" altLang="en-US" sz="1200">
                <a:sym typeface="+mn-ea"/>
              </a:rPr>
              <a:t>抵制：知晓项目和潜在影响，抵制变更；</a:t>
            </a:r>
          </a:p>
          <a:p>
            <a:pPr lvl="2">
              <a:buFont typeface="Wingdings" panose="05000000000000000000" charset="0"/>
              <a:buChar char="ü"/>
            </a:pPr>
            <a:r>
              <a:rPr lang="zh-CN" altLang="en-US" sz="1200">
                <a:sym typeface="+mn-ea"/>
              </a:rPr>
              <a:t>中立：知晓项目，既不支持，也不反对；</a:t>
            </a:r>
          </a:p>
          <a:p>
            <a:pPr lvl="2">
              <a:buFont typeface="Wingdings" panose="05000000000000000000" charset="0"/>
              <a:buChar char="ü"/>
            </a:pPr>
            <a:r>
              <a:rPr lang="zh-CN" altLang="en-US" sz="1200">
                <a:sym typeface="+mn-ea"/>
              </a:rPr>
              <a:t>支持：知晓项目和潜在影响，支持变更；</a:t>
            </a:r>
          </a:p>
          <a:p>
            <a:pPr lvl="2">
              <a:buFont typeface="Wingdings" panose="05000000000000000000" charset="0"/>
              <a:buChar char="ü"/>
            </a:pPr>
            <a:r>
              <a:rPr lang="zh-CN" altLang="en-US" sz="1200">
                <a:sym typeface="+mn-ea"/>
              </a:rPr>
              <a:t>领导：知晓项目和潜在影响，积极致力于保证项目成功。</a:t>
            </a:r>
          </a:p>
          <a:p>
            <a:pPr lvl="1">
              <a:buFont typeface="Wingdings" panose="05000000000000000000" charset="0"/>
              <a:buChar char="n"/>
            </a:pPr>
            <a:r>
              <a:rPr lang="zh-CN" altLang="en-US" sz="1400">
                <a:sym typeface="+mn-ea"/>
              </a:rPr>
              <a:t>通过分析，识别出当前参与程度与所需参与程度之间的差距；</a:t>
            </a:r>
          </a:p>
          <a:p>
            <a:pPr lvl="1">
              <a:buFont typeface="Wingdings" panose="05000000000000000000" charset="0"/>
              <a:buChar char="n"/>
            </a:pPr>
            <a:r>
              <a:rPr lang="zh-CN" altLang="en-US" sz="1400">
                <a:sym typeface="+mn-ea"/>
              </a:rPr>
              <a:t>项目团队可以使用专家判断来制定行动和沟通方案，以消除差距。</a:t>
            </a:r>
          </a:p>
        </p:txBody>
      </p:sp>
      <p:pic>
        <p:nvPicPr>
          <p:cNvPr id="4" name="图片 3"/>
          <p:cNvPicPr>
            <a:picLocks noChangeAspect="1"/>
          </p:cNvPicPr>
          <p:nvPr/>
        </p:nvPicPr>
        <p:blipFill>
          <a:blip r:embed="rId3" cstate="print"/>
          <a:stretch>
            <a:fillRect/>
          </a:stretch>
        </p:blipFill>
        <p:spPr>
          <a:xfrm>
            <a:off x="189865" y="4268470"/>
            <a:ext cx="8467090" cy="1648460"/>
          </a:xfrm>
          <a:prstGeom prst="rect">
            <a:avLst/>
          </a:prstGeom>
        </p:spPr>
      </p:pic>
      <p:sp>
        <p:nvSpPr>
          <p:cNvPr id="5" name="文本框 4"/>
          <p:cNvSpPr txBox="1"/>
          <p:nvPr/>
        </p:nvSpPr>
        <p:spPr>
          <a:xfrm>
            <a:off x="1604010" y="5916930"/>
            <a:ext cx="4491990" cy="365760"/>
          </a:xfrm>
          <a:prstGeom prst="rect">
            <a:avLst/>
          </a:prstGeom>
          <a:noFill/>
        </p:spPr>
        <p:txBody>
          <a:bodyPr wrap="square" rtlCol="0">
            <a:spAutoFit/>
          </a:bodyPr>
          <a:lstStyle/>
          <a:p>
            <a:pPr algn="ctr"/>
            <a:r>
              <a:rPr lang="zh-CN" altLang="en-US"/>
              <a:t>干系人参与评估矩阵</a:t>
            </a: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00075" y="102235"/>
            <a:ext cx="7943850" cy="4429125"/>
          </a:xfrm>
          <a:prstGeom prst="rect">
            <a:avLst/>
          </a:prstGeom>
        </p:spPr>
      </p:pic>
      <p:sp>
        <p:nvSpPr>
          <p:cNvPr id="5" name="文本框 4"/>
          <p:cNvSpPr txBox="1"/>
          <p:nvPr/>
        </p:nvSpPr>
        <p:spPr>
          <a:xfrm>
            <a:off x="269875" y="4658995"/>
            <a:ext cx="8645525" cy="1188720"/>
          </a:xfrm>
          <a:prstGeom prst="rect">
            <a:avLst/>
          </a:prstGeom>
          <a:noFill/>
        </p:spPr>
        <p:txBody>
          <a:bodyPr wrap="square" rtlCol="0">
            <a:spAutoFit/>
          </a:bodyPr>
          <a:lstStyle/>
          <a:p>
            <a:pPr marL="285750" indent="-285750">
              <a:buFont typeface="Wingdings" panose="05000000000000000000" charset="0"/>
              <a:buChar char="Ø"/>
            </a:pPr>
            <a:r>
              <a:rPr lang="zh-CN" altLang="en-US"/>
              <a:t>在整个生命周期中，与干系人进行沟通和协作，以满足其需要和期望，解决实际出现的问题，并促进干系人合理参与项目活动。</a:t>
            </a:r>
          </a:p>
          <a:p>
            <a:pPr marL="285750" indent="-285750">
              <a:buFont typeface="Wingdings" panose="05000000000000000000" charset="0"/>
              <a:buChar char="Ø"/>
            </a:pPr>
            <a:r>
              <a:rPr lang="zh-CN" altLang="en-US"/>
              <a:t>主要作用：帮助项目经理提升来自干系人的支持，并把干系人的抵制降到最低，从而显著提高项目成功的机会，必要时可以寻求项目发起人的帮助。</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00075" y="94615"/>
            <a:ext cx="7943850" cy="4429125"/>
          </a:xfrm>
          <a:prstGeom prst="rect">
            <a:avLst/>
          </a:prstGeom>
        </p:spPr>
      </p:pic>
      <p:sp>
        <p:nvSpPr>
          <p:cNvPr id="5" name="文本框 4"/>
          <p:cNvSpPr txBox="1"/>
          <p:nvPr/>
        </p:nvSpPr>
        <p:spPr>
          <a:xfrm>
            <a:off x="492125" y="4725035"/>
            <a:ext cx="8118475" cy="914400"/>
          </a:xfrm>
          <a:prstGeom prst="rect">
            <a:avLst/>
          </a:prstGeom>
          <a:noFill/>
        </p:spPr>
        <p:txBody>
          <a:bodyPr wrap="square" rtlCol="0">
            <a:spAutoFit/>
          </a:bodyPr>
          <a:lstStyle/>
          <a:p>
            <a:pPr marL="285750" indent="-285750">
              <a:buFont typeface="Wingdings" panose="05000000000000000000" charset="0"/>
              <a:buChar char="Ø"/>
            </a:pPr>
            <a:r>
              <a:rPr lang="zh-CN" altLang="en-US"/>
              <a:t>全面监督项目干系人之间的关系，调整策略和计划，以调动干系人参与。</a:t>
            </a:r>
          </a:p>
          <a:p>
            <a:pPr marL="285750" indent="-285750">
              <a:buFont typeface="Wingdings" panose="05000000000000000000" charset="0"/>
              <a:buChar char="Ø"/>
            </a:pPr>
            <a:r>
              <a:rPr lang="zh-CN" altLang="en-US"/>
              <a:t>主要作用：随着项目进展和环境变化，维持并提升干系人参与活动的效率和效果。</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2895" y="386080"/>
            <a:ext cx="8460105" cy="1737360"/>
          </a:xfrm>
          <a:prstGeom prst="rect">
            <a:avLst/>
          </a:prstGeom>
          <a:noFill/>
        </p:spPr>
        <p:txBody>
          <a:bodyPr wrap="square" rtlCol="0">
            <a:spAutoFit/>
          </a:bodyPr>
          <a:lstStyle/>
          <a:p>
            <a:r>
              <a:rPr lang="zh-CN" altLang="en-US"/>
              <a:t>项目经理得知：由于合同将在六个月内停止，项目团队的士气很低。项目经理应该如何激励团队？</a:t>
            </a:r>
          </a:p>
          <a:p>
            <a:r>
              <a:rPr lang="en-US" altLang="zh-CN"/>
              <a:t>A.</a:t>
            </a:r>
            <a:r>
              <a:rPr lang="zh-CN" altLang="en-US"/>
              <a:t>向团队主管和人力资源经理提交工作绩效报告</a:t>
            </a:r>
          </a:p>
          <a:p>
            <a:r>
              <a:rPr lang="en-US" altLang="zh-CN"/>
              <a:t>B.</a:t>
            </a:r>
            <a:r>
              <a:rPr lang="zh-CN" altLang="en-US"/>
              <a:t>向团队主管和人力资源经理提交问题日志</a:t>
            </a:r>
          </a:p>
          <a:p>
            <a:r>
              <a:rPr lang="en-US" altLang="zh-CN"/>
              <a:t>C.</a:t>
            </a:r>
            <a:r>
              <a:rPr lang="zh-CN" altLang="en-US"/>
              <a:t>与团队开会，听取他们所担心的内容</a:t>
            </a:r>
          </a:p>
          <a:p>
            <a:r>
              <a:rPr lang="en-US" altLang="zh-CN"/>
              <a:t>D.</a:t>
            </a:r>
            <a:r>
              <a:rPr lang="zh-CN" altLang="en-US"/>
              <a:t>制定具体的目标、期限和激励机制</a:t>
            </a:r>
            <a:endParaRPr lang="en-US" altLang="zh-CN"/>
          </a:p>
        </p:txBody>
      </p:sp>
      <p:sp>
        <p:nvSpPr>
          <p:cNvPr id="5" name="文本框 4"/>
          <p:cNvSpPr txBox="1"/>
          <p:nvPr/>
        </p:nvSpPr>
        <p:spPr>
          <a:xfrm>
            <a:off x="302895" y="3514725"/>
            <a:ext cx="8460105" cy="2286000"/>
          </a:xfrm>
          <a:prstGeom prst="rect">
            <a:avLst/>
          </a:prstGeom>
          <a:noFill/>
        </p:spPr>
        <p:txBody>
          <a:bodyPr wrap="square" rtlCol="0">
            <a:spAutoFit/>
          </a:bodyPr>
          <a:lstStyle/>
          <a:p>
            <a:r>
              <a:rPr lang="zh-CN" altLang="en-US"/>
              <a:t>项目</a:t>
            </a:r>
            <a:r>
              <a:rPr lang="zh-CN" altLang="en-US">
                <a:sym typeface="+mn-ea"/>
              </a:rPr>
              <a:t>处于执行阶段，并按计划执行。下个月，将开始一项需要专门资源的关键活动，项目经理对预先分配所有必要工作人员的人力资源管理计划感到满意。然而，只能经理在通知项目经理，这项关键活动的资源已经辞职。</a:t>
            </a:r>
            <a:endParaRPr lang="zh-CN" altLang="en-US"/>
          </a:p>
          <a:p>
            <a:r>
              <a:rPr lang="zh-CN" altLang="en-US">
                <a:sym typeface="+mn-ea"/>
              </a:rPr>
              <a:t>项目经理应该怎么做？</a:t>
            </a:r>
            <a:endParaRPr lang="zh-CN" altLang="en-US"/>
          </a:p>
          <a:p>
            <a:r>
              <a:rPr lang="en-US" altLang="zh-CN">
                <a:sym typeface="+mn-ea"/>
              </a:rPr>
              <a:t>A.</a:t>
            </a:r>
            <a:r>
              <a:rPr lang="zh-CN" altLang="en-US">
                <a:sym typeface="+mn-ea"/>
              </a:rPr>
              <a:t>重新分配整个团队的关键活动</a:t>
            </a:r>
          </a:p>
          <a:p>
            <a:r>
              <a:rPr lang="en-US" altLang="zh-CN">
                <a:sym typeface="+mn-ea"/>
              </a:rPr>
              <a:t>B.</a:t>
            </a:r>
            <a:r>
              <a:rPr lang="zh-CN" altLang="en-US">
                <a:sym typeface="+mn-ea"/>
              </a:rPr>
              <a:t>要求人力资源经理帮助留住资源</a:t>
            </a:r>
          </a:p>
          <a:p>
            <a:r>
              <a:rPr lang="en-US" altLang="zh-CN">
                <a:sym typeface="+mn-ea"/>
              </a:rPr>
              <a:t>C.</a:t>
            </a:r>
            <a:r>
              <a:rPr lang="zh-CN" altLang="en-US">
                <a:sym typeface="+mn-ea"/>
              </a:rPr>
              <a:t>更新风险登记册，并安排与项目发起人召开紧急会议</a:t>
            </a:r>
          </a:p>
          <a:p>
            <a:r>
              <a:rPr lang="en-US" altLang="zh-CN">
                <a:sym typeface="+mn-ea"/>
              </a:rPr>
              <a:t>D.</a:t>
            </a:r>
            <a:r>
              <a:rPr lang="zh-CN" altLang="en-US">
                <a:sym typeface="+mn-ea"/>
              </a:rPr>
              <a:t>与同技能的资源签订合同</a:t>
            </a:r>
            <a:endParaRPr lang="zh-CN" altLang="en-US"/>
          </a:p>
        </p:txBody>
      </p:sp>
      <p:sp>
        <p:nvSpPr>
          <p:cNvPr id="6" name="文本框 5"/>
          <p:cNvSpPr txBox="1"/>
          <p:nvPr/>
        </p:nvSpPr>
        <p:spPr>
          <a:xfrm>
            <a:off x="302895" y="2263140"/>
            <a:ext cx="7658735" cy="368300"/>
          </a:xfrm>
          <a:prstGeom prst="rect">
            <a:avLst/>
          </a:prstGeom>
          <a:noFill/>
        </p:spPr>
        <p:txBody>
          <a:bodyPr wrap="square" rtlCol="0">
            <a:spAutoFit/>
          </a:bodyPr>
          <a:lstStyle/>
          <a:p>
            <a:r>
              <a:rPr lang="en-US" altLang="zh-CN"/>
              <a:t>Answer</a:t>
            </a:r>
            <a:r>
              <a:rPr lang="zh-CN" altLang="en-US"/>
              <a:t>： </a:t>
            </a:r>
            <a:r>
              <a:rPr lang="en-US" altLang="zh-CN"/>
              <a:t>D</a:t>
            </a:r>
            <a:endParaRPr lang="zh-CN" altLang="en-US"/>
          </a:p>
        </p:txBody>
      </p:sp>
      <p:sp>
        <p:nvSpPr>
          <p:cNvPr id="7" name="文本框 6"/>
          <p:cNvSpPr txBox="1"/>
          <p:nvPr/>
        </p:nvSpPr>
        <p:spPr>
          <a:xfrm>
            <a:off x="302895" y="5864860"/>
            <a:ext cx="7658735" cy="368300"/>
          </a:xfrm>
          <a:prstGeom prst="rect">
            <a:avLst/>
          </a:prstGeom>
          <a:noFill/>
        </p:spPr>
        <p:txBody>
          <a:bodyPr wrap="square" rtlCol="0">
            <a:spAutoFit/>
          </a:bodyPr>
          <a:lstStyle/>
          <a:p>
            <a:r>
              <a:rPr lang="en-US" altLang="zh-CN"/>
              <a:t>Answer</a:t>
            </a:r>
            <a:r>
              <a:rPr lang="zh-CN" altLang="en-US"/>
              <a:t>： </a:t>
            </a:r>
            <a:r>
              <a:rPr lang="en-US"/>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2895" y="386080"/>
            <a:ext cx="8460105" cy="2011680"/>
          </a:xfrm>
          <a:prstGeom prst="rect">
            <a:avLst/>
          </a:prstGeom>
          <a:noFill/>
        </p:spPr>
        <p:txBody>
          <a:bodyPr wrap="square" rtlCol="0">
            <a:spAutoFit/>
          </a:bodyPr>
          <a:lstStyle/>
          <a:p>
            <a:r>
              <a:rPr lang="zh-CN" altLang="en-US"/>
              <a:t>在项目执行阶段中途，一名团队成员提出变更建议，提供更多的灵活性和额外功能。项目需求定义仅需要具有较少灵活性的简单解决方案。实施这些变更将导致延期。</a:t>
            </a:r>
          </a:p>
          <a:p>
            <a:r>
              <a:rPr lang="zh-CN" altLang="en-US"/>
              <a:t>项目经理应该怎么做？</a:t>
            </a:r>
          </a:p>
          <a:p>
            <a:r>
              <a:rPr lang="en-US" altLang="zh-CN"/>
              <a:t>A.</a:t>
            </a:r>
            <a:r>
              <a:rPr lang="zh-CN" altLang="en-US"/>
              <a:t>拒绝该建议，并遵循项目管理计划。</a:t>
            </a:r>
          </a:p>
          <a:p>
            <a:r>
              <a:rPr lang="en-US" altLang="zh-CN"/>
              <a:t>B.</a:t>
            </a:r>
            <a:r>
              <a:rPr lang="zh-CN" altLang="en-US"/>
              <a:t>通过变更请求将该问题上报给项目发起人。</a:t>
            </a:r>
          </a:p>
          <a:p>
            <a:r>
              <a:rPr lang="en-US" altLang="zh-CN"/>
              <a:t>C.</a:t>
            </a:r>
            <a:r>
              <a:rPr lang="zh-CN" altLang="en-US"/>
              <a:t>同意变更，并安排更多的资源来保护进度计划。</a:t>
            </a:r>
          </a:p>
          <a:p>
            <a:r>
              <a:rPr lang="en-US" altLang="zh-CN"/>
              <a:t>D.</a:t>
            </a:r>
            <a:r>
              <a:rPr lang="zh-CN" altLang="en-US"/>
              <a:t>包含变更，并更新项目管理计划。</a:t>
            </a:r>
          </a:p>
        </p:txBody>
      </p:sp>
      <p:sp>
        <p:nvSpPr>
          <p:cNvPr id="5" name="文本框 4"/>
          <p:cNvSpPr txBox="1"/>
          <p:nvPr/>
        </p:nvSpPr>
        <p:spPr>
          <a:xfrm>
            <a:off x="302895" y="3514725"/>
            <a:ext cx="8460105" cy="1737360"/>
          </a:xfrm>
          <a:prstGeom prst="rect">
            <a:avLst/>
          </a:prstGeom>
          <a:noFill/>
        </p:spPr>
        <p:txBody>
          <a:bodyPr wrap="square" rtlCol="0">
            <a:spAutoFit/>
          </a:bodyPr>
          <a:lstStyle/>
          <a:p>
            <a:r>
              <a:rPr lang="zh-CN" altLang="en-US"/>
              <a:t>项目接近尾声，开发人员也已经完成了产品的开发。项目发起人要求项目经理提前向客户交付该产品。项目经理应该怎么做？</a:t>
            </a:r>
          </a:p>
          <a:p>
            <a:r>
              <a:rPr lang="en-US" altLang="zh-CN"/>
              <a:t>A.</a:t>
            </a:r>
            <a:r>
              <a:rPr lang="zh-CN" altLang="en-US"/>
              <a:t>找项目发起人谈话试图说服他收回请求</a:t>
            </a:r>
          </a:p>
          <a:p>
            <a:r>
              <a:rPr lang="en-US" altLang="zh-CN"/>
              <a:t>B.</a:t>
            </a:r>
            <a:r>
              <a:rPr lang="zh-CN" altLang="en-US"/>
              <a:t>召开干系人会议</a:t>
            </a:r>
          </a:p>
          <a:p>
            <a:r>
              <a:rPr lang="en-US" altLang="zh-CN"/>
              <a:t>C.</a:t>
            </a:r>
            <a:r>
              <a:rPr lang="zh-CN" altLang="en-US"/>
              <a:t>仍然按照原计划发布会议</a:t>
            </a:r>
          </a:p>
          <a:p>
            <a:r>
              <a:rPr lang="en-US" altLang="zh-CN"/>
              <a:t>D.</a:t>
            </a:r>
            <a:r>
              <a:rPr lang="zh-CN" altLang="en-US"/>
              <a:t>让开发人员展开项目的收尾工作，准备提前交付</a:t>
            </a:r>
          </a:p>
        </p:txBody>
      </p:sp>
      <p:sp>
        <p:nvSpPr>
          <p:cNvPr id="6" name="文本框 5"/>
          <p:cNvSpPr txBox="1"/>
          <p:nvPr/>
        </p:nvSpPr>
        <p:spPr>
          <a:xfrm>
            <a:off x="302895" y="2397760"/>
            <a:ext cx="7658735" cy="368300"/>
          </a:xfrm>
          <a:prstGeom prst="rect">
            <a:avLst/>
          </a:prstGeom>
          <a:noFill/>
        </p:spPr>
        <p:txBody>
          <a:bodyPr wrap="square" rtlCol="0">
            <a:spAutoFit/>
          </a:bodyPr>
          <a:lstStyle/>
          <a:p>
            <a:r>
              <a:rPr lang="en-US" altLang="zh-CN"/>
              <a:t>Answer</a:t>
            </a:r>
            <a:r>
              <a:rPr lang="zh-CN" altLang="en-US"/>
              <a:t>： </a:t>
            </a:r>
            <a:r>
              <a:rPr lang="en-US"/>
              <a:t>A</a:t>
            </a:r>
          </a:p>
        </p:txBody>
      </p:sp>
      <p:sp>
        <p:nvSpPr>
          <p:cNvPr id="7" name="文本框 6"/>
          <p:cNvSpPr txBox="1"/>
          <p:nvPr/>
        </p:nvSpPr>
        <p:spPr>
          <a:xfrm>
            <a:off x="302895" y="5864860"/>
            <a:ext cx="7658735" cy="368300"/>
          </a:xfrm>
          <a:prstGeom prst="rect">
            <a:avLst/>
          </a:prstGeom>
          <a:noFill/>
        </p:spPr>
        <p:txBody>
          <a:bodyPr wrap="square" rtlCol="0">
            <a:spAutoFit/>
          </a:bodyPr>
          <a:lstStyle/>
          <a:p>
            <a:r>
              <a:rPr lang="en-US" altLang="zh-CN"/>
              <a:t>Answer</a:t>
            </a:r>
            <a:r>
              <a:rPr lang="zh-CN" altLang="en-US"/>
              <a:t>： </a:t>
            </a:r>
            <a:r>
              <a:rPr lang="en-US" altLang="zh-CN"/>
              <a: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2895" y="386080"/>
            <a:ext cx="8460105" cy="2011680"/>
          </a:xfrm>
          <a:prstGeom prst="rect">
            <a:avLst/>
          </a:prstGeom>
          <a:noFill/>
        </p:spPr>
        <p:txBody>
          <a:bodyPr wrap="square" rtlCol="0">
            <a:spAutoFit/>
          </a:bodyPr>
          <a:lstStyle/>
          <a:p>
            <a:r>
              <a:rPr lang="zh-CN" altLang="en-US"/>
              <a:t>项目经理在项目执行过程中，项目成员经常出现分歧，发生争执，项目一直超成本而且进度落后。项目经理习惯按照自己的主观意见进行项目沟通，不善于听取其他项目成员意见，同时对仙姑成员建立内容学习的平台持不同意见。</a:t>
            </a:r>
          </a:p>
          <a:p>
            <a:r>
              <a:rPr lang="en-US" altLang="zh-CN"/>
              <a:t>A.</a:t>
            </a:r>
            <a:r>
              <a:rPr lang="zh-CN" altLang="en-US"/>
              <a:t>互动式沟通</a:t>
            </a:r>
          </a:p>
          <a:p>
            <a:r>
              <a:rPr lang="en-US" altLang="zh-CN"/>
              <a:t>B.</a:t>
            </a:r>
            <a:r>
              <a:rPr lang="zh-CN" altLang="en-US"/>
              <a:t>拉式沟通</a:t>
            </a:r>
          </a:p>
          <a:p>
            <a:r>
              <a:rPr lang="en-US" altLang="zh-CN"/>
              <a:t>C.</a:t>
            </a:r>
            <a:r>
              <a:rPr lang="zh-CN" altLang="en-US"/>
              <a:t>独立沟通</a:t>
            </a:r>
          </a:p>
          <a:p>
            <a:r>
              <a:rPr lang="en-US" altLang="zh-CN"/>
              <a:t>D.</a:t>
            </a:r>
            <a:r>
              <a:rPr lang="zh-CN" altLang="en-US"/>
              <a:t>推式沟通</a:t>
            </a:r>
          </a:p>
        </p:txBody>
      </p:sp>
      <p:sp>
        <p:nvSpPr>
          <p:cNvPr id="5" name="文本框 4"/>
          <p:cNvSpPr txBox="1"/>
          <p:nvPr/>
        </p:nvSpPr>
        <p:spPr>
          <a:xfrm>
            <a:off x="302895" y="3514725"/>
            <a:ext cx="8460105" cy="1737360"/>
          </a:xfrm>
          <a:prstGeom prst="rect">
            <a:avLst/>
          </a:prstGeom>
          <a:noFill/>
        </p:spPr>
        <p:txBody>
          <a:bodyPr wrap="square" rtlCol="0">
            <a:spAutoFit/>
          </a:bodyPr>
          <a:lstStyle/>
          <a:p>
            <a:r>
              <a:rPr lang="zh-CN" altLang="en-US"/>
              <a:t>项目执行过程中，两个团队在系统集成工作中效率低下，已经造成进度问题，项目经理需要如何处理？</a:t>
            </a:r>
          </a:p>
          <a:p>
            <a:r>
              <a:rPr lang="en-US" altLang="zh-CN"/>
              <a:t>A.</a:t>
            </a:r>
            <a:r>
              <a:rPr lang="zh-CN" altLang="en-US"/>
              <a:t>部署协同工具</a:t>
            </a:r>
          </a:p>
          <a:p>
            <a:r>
              <a:rPr lang="en-US" altLang="zh-CN"/>
              <a:t>B.</a:t>
            </a:r>
            <a:r>
              <a:rPr lang="zh-CN" altLang="en-US"/>
              <a:t>更新问题日志</a:t>
            </a:r>
          </a:p>
          <a:p>
            <a:r>
              <a:rPr lang="en-US" altLang="zh-CN"/>
              <a:t>C.</a:t>
            </a:r>
            <a:r>
              <a:rPr lang="zh-CN" altLang="en-US"/>
              <a:t>制定明确的规则</a:t>
            </a:r>
          </a:p>
          <a:p>
            <a:r>
              <a:rPr lang="en-US" altLang="zh-CN"/>
              <a:t>D.</a:t>
            </a:r>
            <a:r>
              <a:rPr lang="zh-CN" altLang="en-US"/>
              <a:t>与团队主管开会</a:t>
            </a:r>
          </a:p>
        </p:txBody>
      </p:sp>
      <p:sp>
        <p:nvSpPr>
          <p:cNvPr id="6" name="文本框 5"/>
          <p:cNvSpPr txBox="1"/>
          <p:nvPr/>
        </p:nvSpPr>
        <p:spPr>
          <a:xfrm>
            <a:off x="302895" y="2397760"/>
            <a:ext cx="7658735" cy="368300"/>
          </a:xfrm>
          <a:prstGeom prst="rect">
            <a:avLst/>
          </a:prstGeom>
          <a:noFill/>
        </p:spPr>
        <p:txBody>
          <a:bodyPr wrap="square" rtlCol="0">
            <a:spAutoFit/>
          </a:bodyPr>
          <a:lstStyle/>
          <a:p>
            <a:r>
              <a:rPr lang="en-US" altLang="zh-CN"/>
              <a:t>Answer</a:t>
            </a:r>
            <a:r>
              <a:rPr lang="zh-CN" altLang="en-US"/>
              <a:t>： </a:t>
            </a:r>
            <a:r>
              <a:rPr lang="en-US"/>
              <a:t>D</a:t>
            </a:r>
          </a:p>
        </p:txBody>
      </p:sp>
      <p:sp>
        <p:nvSpPr>
          <p:cNvPr id="7" name="文本框 6"/>
          <p:cNvSpPr txBox="1"/>
          <p:nvPr/>
        </p:nvSpPr>
        <p:spPr>
          <a:xfrm>
            <a:off x="302895" y="5502910"/>
            <a:ext cx="7658735" cy="368300"/>
          </a:xfrm>
          <a:prstGeom prst="rect">
            <a:avLst/>
          </a:prstGeom>
          <a:noFill/>
        </p:spPr>
        <p:txBody>
          <a:bodyPr wrap="square" rtlCol="0">
            <a:spAutoFit/>
          </a:bodyPr>
          <a:lstStyle/>
          <a:p>
            <a:r>
              <a:rPr lang="en-US" altLang="zh-CN"/>
              <a:t>Answer</a:t>
            </a:r>
            <a:r>
              <a:rPr lang="zh-CN" altLang="en-US"/>
              <a:t>： </a:t>
            </a:r>
            <a:r>
              <a:rPr lang="en-US" altLang="zh-CN"/>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2895" y="386080"/>
            <a:ext cx="8460105" cy="2011680"/>
          </a:xfrm>
          <a:prstGeom prst="rect">
            <a:avLst/>
          </a:prstGeom>
          <a:noFill/>
        </p:spPr>
        <p:txBody>
          <a:bodyPr wrap="square" rtlCol="0">
            <a:spAutoFit/>
          </a:bodyPr>
          <a:lstStyle/>
          <a:p>
            <a:r>
              <a:rPr lang="zh-CN" altLang="en-US"/>
              <a:t>项目经理在项目执行过程中发现团队成员违规使用开源软件，违反公司规章并且将严重影响项目的发布。</a:t>
            </a:r>
          </a:p>
          <a:p>
            <a:r>
              <a:rPr lang="zh-CN" altLang="en-US"/>
              <a:t>这时候项目经理该如何处理？</a:t>
            </a:r>
          </a:p>
          <a:p>
            <a:r>
              <a:rPr lang="en-US" altLang="zh-CN"/>
              <a:t>A.</a:t>
            </a:r>
            <a:r>
              <a:rPr lang="zh-CN" altLang="en-US"/>
              <a:t>执行风险管理计划</a:t>
            </a:r>
          </a:p>
          <a:p>
            <a:r>
              <a:rPr lang="en-US" altLang="zh-CN"/>
              <a:t>B.</a:t>
            </a:r>
            <a:r>
              <a:rPr lang="zh-CN" altLang="en-US"/>
              <a:t>开除该成员</a:t>
            </a:r>
          </a:p>
          <a:p>
            <a:r>
              <a:rPr lang="en-US" altLang="zh-CN"/>
              <a:t>C.</a:t>
            </a:r>
            <a:r>
              <a:rPr lang="zh-CN" altLang="en-US"/>
              <a:t>在风险登记册中记录该风险。</a:t>
            </a:r>
          </a:p>
          <a:p>
            <a:r>
              <a:rPr lang="en-US" altLang="zh-CN"/>
              <a:t>D.</a:t>
            </a:r>
            <a:r>
              <a:rPr lang="zh-CN" altLang="en-US"/>
              <a:t>提交便能请求，删除使用的开源软件</a:t>
            </a:r>
          </a:p>
        </p:txBody>
      </p:sp>
      <p:sp>
        <p:nvSpPr>
          <p:cNvPr id="5" name="文本框 4"/>
          <p:cNvSpPr txBox="1"/>
          <p:nvPr/>
        </p:nvSpPr>
        <p:spPr>
          <a:xfrm>
            <a:off x="302895" y="3514725"/>
            <a:ext cx="8460105" cy="1737360"/>
          </a:xfrm>
          <a:prstGeom prst="rect">
            <a:avLst/>
          </a:prstGeom>
          <a:noFill/>
        </p:spPr>
        <p:txBody>
          <a:bodyPr wrap="square" rtlCol="0">
            <a:spAutoFit/>
          </a:bodyPr>
          <a:lstStyle/>
          <a:p>
            <a:r>
              <a:rPr lang="zh-CN" altLang="en-US"/>
              <a:t>公司董事担心项目失败，并聘用一名项目经理，以确定应分配额外的资金确保项目成功。项目经理建议对哪项活动分配额外资金？</a:t>
            </a:r>
          </a:p>
          <a:p>
            <a:r>
              <a:rPr lang="en-US" altLang="zh-CN"/>
              <a:t>A.</a:t>
            </a:r>
            <a:r>
              <a:rPr lang="zh-CN" altLang="en-US"/>
              <a:t>保修工作</a:t>
            </a:r>
          </a:p>
          <a:p>
            <a:r>
              <a:rPr lang="en-US" altLang="zh-CN"/>
              <a:t>B.</a:t>
            </a:r>
            <a:r>
              <a:rPr lang="zh-CN" altLang="en-US"/>
              <a:t>返工</a:t>
            </a:r>
          </a:p>
          <a:p>
            <a:r>
              <a:rPr lang="en-US" altLang="zh-CN"/>
              <a:t>C.</a:t>
            </a:r>
            <a:r>
              <a:rPr lang="zh-CN" altLang="en-US"/>
              <a:t>测试</a:t>
            </a:r>
          </a:p>
          <a:p>
            <a:r>
              <a:rPr lang="en-US" altLang="zh-CN"/>
              <a:t>D.</a:t>
            </a:r>
            <a:r>
              <a:rPr lang="zh-CN" altLang="en-US"/>
              <a:t>废料</a:t>
            </a:r>
          </a:p>
        </p:txBody>
      </p:sp>
      <p:sp>
        <p:nvSpPr>
          <p:cNvPr id="6" name="文本框 5"/>
          <p:cNvSpPr txBox="1"/>
          <p:nvPr/>
        </p:nvSpPr>
        <p:spPr>
          <a:xfrm>
            <a:off x="302895" y="2397760"/>
            <a:ext cx="7658735" cy="368300"/>
          </a:xfrm>
          <a:prstGeom prst="rect">
            <a:avLst/>
          </a:prstGeom>
          <a:noFill/>
        </p:spPr>
        <p:txBody>
          <a:bodyPr wrap="square" rtlCol="0">
            <a:spAutoFit/>
          </a:bodyPr>
          <a:lstStyle/>
          <a:p>
            <a:r>
              <a:rPr lang="en-US" altLang="zh-CN"/>
              <a:t>Answer</a:t>
            </a:r>
            <a:r>
              <a:rPr lang="zh-CN" altLang="en-US"/>
              <a:t>： </a:t>
            </a:r>
            <a:r>
              <a:rPr lang="en-US"/>
              <a:t>A</a:t>
            </a:r>
          </a:p>
        </p:txBody>
      </p:sp>
      <p:sp>
        <p:nvSpPr>
          <p:cNvPr id="7" name="文本框 6"/>
          <p:cNvSpPr txBox="1"/>
          <p:nvPr/>
        </p:nvSpPr>
        <p:spPr>
          <a:xfrm>
            <a:off x="302895" y="5502910"/>
            <a:ext cx="7658735" cy="368300"/>
          </a:xfrm>
          <a:prstGeom prst="rect">
            <a:avLst/>
          </a:prstGeom>
          <a:noFill/>
        </p:spPr>
        <p:txBody>
          <a:bodyPr wrap="square" rtlCol="0">
            <a:spAutoFit/>
          </a:bodyPr>
          <a:lstStyle/>
          <a:p>
            <a:r>
              <a:rPr lang="en-US" altLang="zh-CN"/>
              <a:t>Answer</a:t>
            </a:r>
            <a:r>
              <a:rPr lang="zh-CN" altLang="en-US"/>
              <a:t>： </a:t>
            </a:r>
            <a:r>
              <a:rPr lang="en-US" altLang="zh-CN"/>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2895" y="386080"/>
            <a:ext cx="8460105" cy="1737360"/>
          </a:xfrm>
          <a:prstGeom prst="rect">
            <a:avLst/>
          </a:prstGeom>
          <a:noFill/>
        </p:spPr>
        <p:txBody>
          <a:bodyPr wrap="square" rtlCol="0">
            <a:spAutoFit/>
          </a:bodyPr>
          <a:lstStyle/>
          <a:p>
            <a:r>
              <a:rPr lang="zh-CN" altLang="en-US"/>
              <a:t>某项目中的一个重要团队成员由于个人原因要求离开公司，这将导致该项目无法按计划完成。项目经理下一步该怎么办？</a:t>
            </a:r>
          </a:p>
          <a:p>
            <a:r>
              <a:rPr lang="en-US" altLang="zh-CN"/>
              <a:t>A.</a:t>
            </a:r>
            <a:r>
              <a:rPr lang="zh-CN" altLang="en-US"/>
              <a:t>在风险登记册详细记录该问题，并申请替代人员</a:t>
            </a:r>
          </a:p>
          <a:p>
            <a:r>
              <a:rPr lang="en-US" altLang="zh-CN"/>
              <a:t>B.</a:t>
            </a:r>
            <a:r>
              <a:rPr lang="zh-CN" altLang="en-US"/>
              <a:t>跟离职员工的部门沟通，要求获得同等能力的团队成员补充到项目中</a:t>
            </a:r>
          </a:p>
          <a:p>
            <a:r>
              <a:rPr lang="en-US" altLang="zh-CN"/>
              <a:t>C.</a:t>
            </a:r>
            <a:r>
              <a:rPr lang="zh-CN" altLang="en-US"/>
              <a:t>将该问题记录到观察清单，并按照现有人员条件调整项目计划</a:t>
            </a:r>
          </a:p>
          <a:p>
            <a:r>
              <a:rPr lang="en-US" altLang="zh-CN"/>
              <a:t>D.</a:t>
            </a:r>
            <a:r>
              <a:rPr lang="zh-CN" altLang="en-US"/>
              <a:t>和公司管理层汇报，要求公司和该成员沟通，等项目完成后再离职</a:t>
            </a:r>
          </a:p>
        </p:txBody>
      </p:sp>
      <p:sp>
        <p:nvSpPr>
          <p:cNvPr id="5" name="文本框 4"/>
          <p:cNvSpPr txBox="1"/>
          <p:nvPr/>
        </p:nvSpPr>
        <p:spPr>
          <a:xfrm>
            <a:off x="302895" y="3514725"/>
            <a:ext cx="8460105" cy="1739900"/>
          </a:xfrm>
          <a:prstGeom prst="rect">
            <a:avLst/>
          </a:prstGeom>
          <a:noFill/>
        </p:spPr>
        <p:txBody>
          <a:bodyPr wrap="square" rtlCol="0">
            <a:spAutoFit/>
          </a:bodyPr>
          <a:lstStyle/>
          <a:p>
            <a:r>
              <a:rPr lang="zh-CN" altLang="en-US"/>
              <a:t>施工项目的总预算为</a:t>
            </a:r>
            <a:r>
              <a:rPr lang="en-US" altLang="zh-CN"/>
              <a:t>5</a:t>
            </a:r>
            <a:r>
              <a:rPr lang="zh-CN" altLang="en-US"/>
              <a:t>亿美元。管理储备为</a:t>
            </a:r>
            <a:r>
              <a:rPr lang="en-US" altLang="zh-CN"/>
              <a:t>1</a:t>
            </a:r>
            <a:r>
              <a:rPr lang="zh-CN" altLang="en-US"/>
              <a:t>亿美元。一个意外事件影响了项目的进度。项目发起人批准使用</a:t>
            </a:r>
            <a:r>
              <a:rPr lang="en-US" altLang="zh-CN"/>
              <a:t>5000</a:t>
            </a:r>
            <a:r>
              <a:rPr lang="zh-CN" altLang="en-US"/>
              <a:t>万美元的管理储备来应对该事件。</a:t>
            </a:r>
          </a:p>
          <a:p>
            <a:r>
              <a:rPr lang="en-US" altLang="zh-CN"/>
              <a:t>A.4</a:t>
            </a:r>
            <a:r>
              <a:rPr lang="zh-CN" altLang="en-US"/>
              <a:t>亿美元</a:t>
            </a:r>
          </a:p>
          <a:p>
            <a:r>
              <a:rPr lang="en-US" altLang="zh-CN"/>
              <a:t>B.4.5</a:t>
            </a:r>
            <a:r>
              <a:rPr lang="zh-CN" altLang="en-US"/>
              <a:t>亿美元</a:t>
            </a:r>
          </a:p>
          <a:p>
            <a:r>
              <a:rPr lang="en-US" altLang="zh-CN"/>
              <a:t>C.5</a:t>
            </a:r>
            <a:r>
              <a:rPr lang="zh-CN" altLang="en-US"/>
              <a:t>亿美元</a:t>
            </a:r>
          </a:p>
          <a:p>
            <a:r>
              <a:rPr lang="en-US" altLang="zh-CN"/>
              <a:t>D.5.5</a:t>
            </a:r>
            <a:r>
              <a:rPr lang="zh-CN" altLang="en-US"/>
              <a:t>亿美元</a:t>
            </a:r>
          </a:p>
        </p:txBody>
      </p:sp>
      <p:sp>
        <p:nvSpPr>
          <p:cNvPr id="6" name="文本框 5"/>
          <p:cNvSpPr txBox="1"/>
          <p:nvPr/>
        </p:nvSpPr>
        <p:spPr>
          <a:xfrm>
            <a:off x="302895" y="2397760"/>
            <a:ext cx="7658735" cy="368300"/>
          </a:xfrm>
          <a:prstGeom prst="rect">
            <a:avLst/>
          </a:prstGeom>
          <a:noFill/>
        </p:spPr>
        <p:txBody>
          <a:bodyPr wrap="square" rtlCol="0">
            <a:spAutoFit/>
          </a:bodyPr>
          <a:lstStyle/>
          <a:p>
            <a:r>
              <a:rPr lang="en-US" altLang="zh-CN"/>
              <a:t>Answer</a:t>
            </a:r>
            <a:r>
              <a:rPr lang="zh-CN" altLang="en-US"/>
              <a:t>： </a:t>
            </a:r>
            <a:r>
              <a:rPr lang="en-US"/>
              <a:t>A</a:t>
            </a:r>
          </a:p>
        </p:txBody>
      </p:sp>
      <p:sp>
        <p:nvSpPr>
          <p:cNvPr id="7" name="文本框 6"/>
          <p:cNvSpPr txBox="1"/>
          <p:nvPr/>
        </p:nvSpPr>
        <p:spPr>
          <a:xfrm>
            <a:off x="302895" y="5502910"/>
            <a:ext cx="7658735" cy="368300"/>
          </a:xfrm>
          <a:prstGeom prst="rect">
            <a:avLst/>
          </a:prstGeom>
          <a:noFill/>
        </p:spPr>
        <p:txBody>
          <a:bodyPr wrap="square" rtlCol="0">
            <a:spAutoFit/>
          </a:bodyPr>
          <a:lstStyle/>
          <a:p>
            <a:r>
              <a:rPr lang="en-US" altLang="zh-CN"/>
              <a:t>Answer</a:t>
            </a:r>
            <a:r>
              <a:rPr lang="zh-CN" altLang="en-US"/>
              <a:t>： </a:t>
            </a:r>
            <a:r>
              <a:rPr lang="en-US" altLang="zh-CN"/>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2895" y="386080"/>
            <a:ext cx="8460105" cy="2011680"/>
          </a:xfrm>
          <a:prstGeom prst="rect">
            <a:avLst/>
          </a:prstGeom>
          <a:noFill/>
        </p:spPr>
        <p:txBody>
          <a:bodyPr wrap="square" rtlCol="0">
            <a:spAutoFit/>
          </a:bodyPr>
          <a:lstStyle/>
          <a:p>
            <a:r>
              <a:rPr lang="zh-CN" altLang="en-US"/>
              <a:t>一名关键项目干系人对正在提供设备的糟糕质量感到担忧。项目发起人之前告知项目经理这名干系人是长期客户，并且是项目的关键影响者。</a:t>
            </a:r>
          </a:p>
          <a:p>
            <a:r>
              <a:rPr lang="zh-CN" altLang="en-US"/>
              <a:t>项目经理下一步应该怎么做？</a:t>
            </a:r>
          </a:p>
          <a:p>
            <a:r>
              <a:rPr lang="en-US" altLang="zh-CN"/>
              <a:t>A.</a:t>
            </a:r>
            <a:r>
              <a:rPr lang="zh-CN" altLang="en-US"/>
              <a:t>审查和更新项目管理计划</a:t>
            </a:r>
          </a:p>
          <a:p>
            <a:r>
              <a:rPr lang="en-US" altLang="zh-CN"/>
              <a:t>B.</a:t>
            </a:r>
            <a:r>
              <a:rPr lang="zh-CN" altLang="en-US"/>
              <a:t>实施质量保证确保使用适当的质量标准</a:t>
            </a:r>
          </a:p>
          <a:p>
            <a:r>
              <a:rPr lang="en-US" altLang="zh-CN"/>
              <a:t>C.</a:t>
            </a:r>
            <a:r>
              <a:rPr lang="zh-CN" altLang="en-US"/>
              <a:t>将干系人的担忧记录在问题日志上</a:t>
            </a:r>
          </a:p>
          <a:p>
            <a:r>
              <a:rPr lang="en-US" altLang="zh-CN"/>
              <a:t>D.</a:t>
            </a:r>
            <a:r>
              <a:rPr lang="zh-CN" altLang="en-US"/>
              <a:t>签发变更请求，确保可交付成果的质量符合干系人的要求</a:t>
            </a:r>
          </a:p>
        </p:txBody>
      </p:sp>
      <p:sp>
        <p:nvSpPr>
          <p:cNvPr id="5" name="文本框 4"/>
          <p:cNvSpPr txBox="1"/>
          <p:nvPr/>
        </p:nvSpPr>
        <p:spPr>
          <a:xfrm>
            <a:off x="302895" y="3514725"/>
            <a:ext cx="8460105" cy="1739900"/>
          </a:xfrm>
          <a:prstGeom prst="rect">
            <a:avLst/>
          </a:prstGeom>
          <a:noFill/>
        </p:spPr>
        <p:txBody>
          <a:bodyPr wrap="square" rtlCol="0">
            <a:spAutoFit/>
          </a:bodyPr>
          <a:lstStyle/>
          <a:p>
            <a:r>
              <a:rPr lang="zh-CN" altLang="en-US"/>
              <a:t>项目进行到关键时刻，</a:t>
            </a:r>
            <a:r>
              <a:rPr lang="en-US" altLang="zh-CN"/>
              <a:t>2</a:t>
            </a:r>
            <a:r>
              <a:rPr lang="zh-CN" altLang="en-US"/>
              <a:t>个核心成员的部门经理将抽调他们去其他更重要的项目。项目经理需要采取什么方法应对？</a:t>
            </a:r>
          </a:p>
          <a:p>
            <a:r>
              <a:rPr lang="en-US" altLang="zh-CN"/>
              <a:t>A.</a:t>
            </a:r>
            <a:r>
              <a:rPr lang="zh-CN" altLang="en-US"/>
              <a:t>协商</a:t>
            </a:r>
          </a:p>
          <a:p>
            <a:r>
              <a:rPr lang="en-US" altLang="zh-CN"/>
              <a:t>B.</a:t>
            </a:r>
            <a:r>
              <a:rPr lang="zh-CN" altLang="en-US"/>
              <a:t>冲突管理</a:t>
            </a:r>
          </a:p>
          <a:p>
            <a:r>
              <a:rPr lang="en-US" altLang="zh-CN"/>
              <a:t>C.</a:t>
            </a:r>
            <a:r>
              <a:rPr lang="zh-CN" altLang="en-US"/>
              <a:t>团队建设</a:t>
            </a:r>
          </a:p>
          <a:p>
            <a:r>
              <a:rPr lang="en-US" altLang="zh-CN"/>
              <a:t>D.</a:t>
            </a:r>
            <a:r>
              <a:rPr lang="zh-CN" altLang="en-US"/>
              <a:t>项目绩效评估</a:t>
            </a:r>
          </a:p>
        </p:txBody>
      </p:sp>
      <p:sp>
        <p:nvSpPr>
          <p:cNvPr id="6" name="文本框 5"/>
          <p:cNvSpPr txBox="1"/>
          <p:nvPr/>
        </p:nvSpPr>
        <p:spPr>
          <a:xfrm>
            <a:off x="302895" y="2397760"/>
            <a:ext cx="7658735" cy="368300"/>
          </a:xfrm>
          <a:prstGeom prst="rect">
            <a:avLst/>
          </a:prstGeom>
          <a:noFill/>
        </p:spPr>
        <p:txBody>
          <a:bodyPr wrap="square" rtlCol="0">
            <a:spAutoFit/>
          </a:bodyPr>
          <a:lstStyle/>
          <a:p>
            <a:r>
              <a:rPr lang="en-US" altLang="zh-CN"/>
              <a:t>Answer</a:t>
            </a:r>
            <a:r>
              <a:rPr lang="zh-CN" altLang="en-US"/>
              <a:t>： </a:t>
            </a:r>
            <a:r>
              <a:rPr lang="en-US" altLang="zh-CN"/>
              <a:t>D</a:t>
            </a:r>
          </a:p>
        </p:txBody>
      </p:sp>
      <p:sp>
        <p:nvSpPr>
          <p:cNvPr id="7" name="文本框 6"/>
          <p:cNvSpPr txBox="1"/>
          <p:nvPr/>
        </p:nvSpPr>
        <p:spPr>
          <a:xfrm>
            <a:off x="302895" y="5502910"/>
            <a:ext cx="7658735" cy="368300"/>
          </a:xfrm>
          <a:prstGeom prst="rect">
            <a:avLst/>
          </a:prstGeom>
          <a:noFill/>
        </p:spPr>
        <p:txBody>
          <a:bodyPr wrap="square" rtlCol="0">
            <a:spAutoFit/>
          </a:bodyPr>
          <a:lstStyle/>
          <a:p>
            <a:r>
              <a:rPr lang="en-US" altLang="zh-CN"/>
              <a:t>Answer</a:t>
            </a:r>
            <a:r>
              <a:rPr lang="zh-CN" altLang="en-US"/>
              <a:t>： </a:t>
            </a:r>
            <a:r>
              <a:rPr lang="en-US" altLang="zh-CN"/>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zh-CN" altLang="en-US" dirty="0" smtClean="0"/>
              <a:t>执行过程组</a:t>
            </a:r>
            <a:endParaRPr lang="en-US" dirty="0"/>
          </a:p>
        </p:txBody>
      </p:sp>
      <p:sp>
        <p:nvSpPr>
          <p:cNvPr id="4" name="TextBox 3"/>
          <p:cNvSpPr txBox="1"/>
          <p:nvPr/>
        </p:nvSpPr>
        <p:spPr>
          <a:xfrm>
            <a:off x="381000" y="1219200"/>
            <a:ext cx="8382000" cy="3293209"/>
          </a:xfrm>
          <a:prstGeom prst="rect">
            <a:avLst/>
          </a:prstGeom>
          <a:noFill/>
        </p:spPr>
        <p:txBody>
          <a:bodyPr wrap="square" rtlCol="0">
            <a:spAutoFit/>
          </a:bodyPr>
          <a:lstStyle/>
          <a:p>
            <a:pPr>
              <a:buFont typeface="Wingdings" panose="05000000000000000000" pitchFamily="2" charset="2"/>
              <a:buChar char="Ø"/>
            </a:pPr>
            <a:r>
              <a:rPr lang="zh-CN" altLang="en-US" sz="1600" dirty="0" smtClean="0"/>
              <a:t>执行过程组包含完成项目管理计划中确定的工作，以满足项目规范要求的一组过程。</a:t>
            </a:r>
            <a:endParaRPr lang="en-US" altLang="zh-CN" sz="1600" dirty="0" smtClean="0"/>
          </a:p>
          <a:p>
            <a:pPr>
              <a:buFont typeface="Wingdings" panose="05000000000000000000" pitchFamily="2" charset="2"/>
              <a:buChar char="Ø"/>
            </a:pPr>
            <a:endParaRPr lang="en-US" altLang="zh-CN" sz="1600" dirty="0" smtClean="0"/>
          </a:p>
          <a:p>
            <a:pPr>
              <a:buFont typeface="Wingdings" panose="05000000000000000000" pitchFamily="2" charset="2"/>
              <a:buChar char="Ø"/>
            </a:pPr>
            <a:r>
              <a:rPr lang="zh-CN" altLang="en-US" sz="1600" dirty="0" smtClean="0"/>
              <a:t>本过程组需要按照项目管理计划来协调人员与资源，管理干系人期望，以及整合并实施项目活动。</a:t>
            </a:r>
            <a:endParaRPr lang="en-US" altLang="zh-CN" sz="1600" dirty="0" smtClean="0"/>
          </a:p>
          <a:p>
            <a:pPr>
              <a:buFont typeface="Wingdings" panose="05000000000000000000" pitchFamily="2" charset="2"/>
              <a:buChar char="Ø"/>
            </a:pPr>
            <a:endParaRPr lang="en-US" altLang="zh-CN" sz="1600" dirty="0" smtClean="0"/>
          </a:p>
          <a:p>
            <a:pPr>
              <a:buFont typeface="Wingdings" panose="05000000000000000000" pitchFamily="2" charset="2"/>
              <a:buChar char="Ø"/>
            </a:pPr>
            <a:r>
              <a:rPr lang="zh-CN" altLang="en-US" sz="1600" dirty="0" smtClean="0"/>
              <a:t>执行中的偏差可能影响项目管理计划或项目文件，需要加以分析，并制定适当的项目管理应多措施。分析的结果可能引发变更请求。</a:t>
            </a:r>
            <a:endParaRPr lang="en-US" altLang="zh-CN" sz="1600" dirty="0" smtClean="0"/>
          </a:p>
          <a:p>
            <a:pPr>
              <a:buFont typeface="Wingdings" panose="05000000000000000000" pitchFamily="2" charset="2"/>
              <a:buChar char="Ø"/>
            </a:pPr>
            <a:endParaRPr lang="en-US" altLang="zh-CN" sz="1600" dirty="0" smtClean="0"/>
          </a:p>
          <a:p>
            <a:pPr>
              <a:buFont typeface="Wingdings" panose="05000000000000000000" pitchFamily="2" charset="2"/>
              <a:buChar char="Ø"/>
            </a:pPr>
            <a:r>
              <a:rPr lang="zh-CN" altLang="en-US" sz="1600" dirty="0" smtClean="0"/>
              <a:t>变更请求一旦得到批准，就可能需要对项目管理计划或其他文件进行修改，甚至还要建立新的基准。</a:t>
            </a:r>
            <a:endParaRPr lang="en-US" altLang="zh-CN" sz="1600" dirty="0" smtClean="0"/>
          </a:p>
          <a:p>
            <a:pPr>
              <a:buFont typeface="Wingdings" panose="05000000000000000000" pitchFamily="2" charset="2"/>
              <a:buChar char="Ø"/>
            </a:pPr>
            <a:endParaRPr lang="en-US" altLang="zh-CN" sz="1600" dirty="0" smtClean="0"/>
          </a:p>
          <a:p>
            <a:pPr>
              <a:buFont typeface="Wingdings" panose="05000000000000000000" pitchFamily="2" charset="2"/>
              <a:buChar char="Ø"/>
            </a:pPr>
            <a:r>
              <a:rPr lang="zh-CN" altLang="en-US" sz="1600" dirty="0" smtClean="0"/>
              <a:t>项目的一大部分预算将花费在执行过程组中。</a:t>
            </a:r>
            <a:endParaRPr lang="en-US" altLang="zh-CN" sz="1600" dirty="0" smtClean="0"/>
          </a:p>
          <a:p>
            <a:endParaRPr lang="en-US" sz="1600"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2895" y="386080"/>
            <a:ext cx="8460105" cy="2011680"/>
          </a:xfrm>
          <a:prstGeom prst="rect">
            <a:avLst/>
          </a:prstGeom>
          <a:noFill/>
        </p:spPr>
        <p:txBody>
          <a:bodyPr wrap="square" rtlCol="0">
            <a:spAutoFit/>
          </a:bodyPr>
          <a:lstStyle/>
          <a:p>
            <a:r>
              <a:rPr lang="zh-CN" altLang="en-US"/>
              <a:t>需要建造一个项目的复杂部分，项目经理决定创建一个实验室规模的模型来管理与这项任务有关的风险。</a:t>
            </a:r>
          </a:p>
          <a:p>
            <a:r>
              <a:rPr lang="zh-CN" altLang="en-US"/>
              <a:t>项目经理采取了何种风险策略？</a:t>
            </a:r>
          </a:p>
          <a:p>
            <a:r>
              <a:rPr lang="en-US" altLang="zh-CN"/>
              <a:t>A.</a:t>
            </a:r>
            <a:r>
              <a:rPr lang="zh-CN" altLang="en-US"/>
              <a:t>回避</a:t>
            </a:r>
          </a:p>
          <a:p>
            <a:r>
              <a:rPr lang="en-US" altLang="zh-CN"/>
              <a:t>B.</a:t>
            </a:r>
            <a:r>
              <a:rPr lang="zh-CN" altLang="en-US"/>
              <a:t>接受</a:t>
            </a:r>
          </a:p>
          <a:p>
            <a:r>
              <a:rPr lang="en-US" altLang="zh-CN"/>
              <a:t>C.</a:t>
            </a:r>
            <a:r>
              <a:rPr lang="zh-CN" altLang="en-US"/>
              <a:t>减轻</a:t>
            </a:r>
          </a:p>
          <a:p>
            <a:r>
              <a:rPr lang="en-US" altLang="zh-CN"/>
              <a:t>D.</a:t>
            </a:r>
            <a:r>
              <a:rPr lang="zh-CN" altLang="en-US"/>
              <a:t>转移</a:t>
            </a:r>
          </a:p>
        </p:txBody>
      </p:sp>
      <p:sp>
        <p:nvSpPr>
          <p:cNvPr id="5" name="文本框 4"/>
          <p:cNvSpPr txBox="1"/>
          <p:nvPr/>
        </p:nvSpPr>
        <p:spPr>
          <a:xfrm>
            <a:off x="302895" y="3514725"/>
            <a:ext cx="8460105" cy="2011680"/>
          </a:xfrm>
          <a:prstGeom prst="rect">
            <a:avLst/>
          </a:prstGeom>
          <a:noFill/>
        </p:spPr>
        <p:txBody>
          <a:bodyPr wrap="square" rtlCol="0">
            <a:spAutoFit/>
          </a:bodyPr>
          <a:lstStyle/>
          <a:p>
            <a:r>
              <a:rPr lang="zh-CN" altLang="en-US"/>
              <a:t>项目完成后，客户发现最终产品有问题，并向支持团队提交正式投诉。但是，支持团队没有足够的信息来核实这个投诉。 </a:t>
            </a:r>
          </a:p>
          <a:p>
            <a:r>
              <a:rPr lang="zh-CN" altLang="en-US"/>
              <a:t>若要防止这个问题，项目经理应该事先做什么？</a:t>
            </a:r>
          </a:p>
          <a:p>
            <a:r>
              <a:rPr lang="en-US" altLang="zh-CN"/>
              <a:t>A.</a:t>
            </a:r>
            <a:r>
              <a:rPr lang="zh-CN" altLang="en-US"/>
              <a:t>项目收尾之前将可交付成果的所有权转移给支持团队</a:t>
            </a:r>
          </a:p>
          <a:p>
            <a:r>
              <a:rPr lang="en-US" altLang="zh-CN"/>
              <a:t>B.</a:t>
            </a:r>
            <a:r>
              <a:rPr lang="zh-CN" altLang="en-US"/>
              <a:t>收集经验教训并与客户讨论</a:t>
            </a:r>
          </a:p>
          <a:p>
            <a:r>
              <a:rPr lang="en-US" altLang="zh-CN"/>
              <a:t>C.</a:t>
            </a:r>
            <a:r>
              <a:rPr lang="zh-CN" altLang="en-US"/>
              <a:t>在项目期间衡量客户的满意度</a:t>
            </a:r>
          </a:p>
          <a:p>
            <a:r>
              <a:rPr lang="en-US" altLang="zh-CN"/>
              <a:t>D.</a:t>
            </a:r>
            <a:r>
              <a:rPr lang="zh-CN" altLang="en-US"/>
              <a:t>分发项目的最终报告，让客户核实</a:t>
            </a:r>
          </a:p>
        </p:txBody>
      </p:sp>
      <p:sp>
        <p:nvSpPr>
          <p:cNvPr id="6" name="文本框 5"/>
          <p:cNvSpPr txBox="1"/>
          <p:nvPr/>
        </p:nvSpPr>
        <p:spPr>
          <a:xfrm>
            <a:off x="302895" y="2397760"/>
            <a:ext cx="7658735" cy="368300"/>
          </a:xfrm>
          <a:prstGeom prst="rect">
            <a:avLst/>
          </a:prstGeom>
          <a:noFill/>
        </p:spPr>
        <p:txBody>
          <a:bodyPr wrap="square" rtlCol="0">
            <a:spAutoFit/>
          </a:bodyPr>
          <a:lstStyle/>
          <a:p>
            <a:r>
              <a:rPr lang="en-US" altLang="zh-CN"/>
              <a:t>Answer</a:t>
            </a:r>
            <a:r>
              <a:rPr lang="zh-CN" altLang="en-US"/>
              <a:t>： </a:t>
            </a:r>
            <a:r>
              <a:rPr lang="en-US" altLang="zh-CN"/>
              <a:t>C</a:t>
            </a:r>
          </a:p>
        </p:txBody>
      </p:sp>
      <p:sp>
        <p:nvSpPr>
          <p:cNvPr id="7" name="文本框 6"/>
          <p:cNvSpPr txBox="1"/>
          <p:nvPr/>
        </p:nvSpPr>
        <p:spPr>
          <a:xfrm>
            <a:off x="302895" y="5502910"/>
            <a:ext cx="7658735" cy="368300"/>
          </a:xfrm>
          <a:prstGeom prst="rect">
            <a:avLst/>
          </a:prstGeom>
          <a:noFill/>
        </p:spPr>
        <p:txBody>
          <a:bodyPr wrap="square" rtlCol="0">
            <a:spAutoFit/>
          </a:bodyPr>
          <a:lstStyle/>
          <a:p>
            <a:r>
              <a:rPr lang="en-US" altLang="zh-CN"/>
              <a:t>Answer</a:t>
            </a:r>
            <a:r>
              <a:rPr lang="zh-CN" altLang="en-US"/>
              <a:t>： </a:t>
            </a:r>
            <a:r>
              <a:rPr lang="en-US" altLang="zh-CN"/>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2895" y="386080"/>
            <a:ext cx="8460105" cy="2014220"/>
          </a:xfrm>
          <a:prstGeom prst="rect">
            <a:avLst/>
          </a:prstGeom>
          <a:noFill/>
        </p:spPr>
        <p:txBody>
          <a:bodyPr wrap="square" rtlCol="0">
            <a:spAutoFit/>
          </a:bodyPr>
          <a:lstStyle/>
          <a:p>
            <a:r>
              <a:rPr lang="zh-CN" altLang="en-US"/>
              <a:t>一家公司决定实施一个新的供应链系统，该系统预计将企业利润提高</a:t>
            </a:r>
            <a:r>
              <a:rPr lang="en-US" altLang="zh-CN"/>
              <a:t>15%</a:t>
            </a:r>
            <a:r>
              <a:rPr lang="zh-CN" altLang="en-US"/>
              <a:t>。财务部门担心其工作量增加，强烈反对该项目。</a:t>
            </a:r>
          </a:p>
          <a:p>
            <a:r>
              <a:rPr lang="zh-CN" altLang="en-US"/>
              <a:t>项目经理应该怎么做？</a:t>
            </a:r>
          </a:p>
          <a:p>
            <a:r>
              <a:rPr lang="en-US" altLang="zh-CN"/>
              <a:t>A.</a:t>
            </a:r>
            <a:r>
              <a:rPr lang="zh-CN" altLang="en-US"/>
              <a:t>管理干系人的期望</a:t>
            </a:r>
          </a:p>
          <a:p>
            <a:r>
              <a:rPr lang="en-US" altLang="zh-CN"/>
              <a:t>B.</a:t>
            </a:r>
            <a:r>
              <a:rPr lang="zh-CN" altLang="en-US"/>
              <a:t>解决冲突，让干系人满意</a:t>
            </a:r>
          </a:p>
          <a:p>
            <a:r>
              <a:rPr lang="en-US" altLang="zh-CN"/>
              <a:t>C.</a:t>
            </a:r>
            <a:r>
              <a:rPr lang="zh-CN" altLang="en-US"/>
              <a:t>协商互惠互利</a:t>
            </a:r>
          </a:p>
          <a:p>
            <a:r>
              <a:rPr lang="en-US" altLang="zh-CN"/>
              <a:t>D.</a:t>
            </a:r>
            <a:r>
              <a:rPr lang="zh-CN" altLang="en-US"/>
              <a:t>更新风险管理计划</a:t>
            </a:r>
          </a:p>
        </p:txBody>
      </p:sp>
      <p:sp>
        <p:nvSpPr>
          <p:cNvPr id="5" name="文本框 4"/>
          <p:cNvSpPr txBox="1"/>
          <p:nvPr/>
        </p:nvSpPr>
        <p:spPr>
          <a:xfrm>
            <a:off x="302895" y="3514725"/>
            <a:ext cx="8460105" cy="1739900"/>
          </a:xfrm>
          <a:prstGeom prst="rect">
            <a:avLst/>
          </a:prstGeom>
          <a:noFill/>
        </p:spPr>
        <p:txBody>
          <a:bodyPr wrap="square" rtlCol="0">
            <a:spAutoFit/>
          </a:bodyPr>
          <a:lstStyle/>
          <a:p>
            <a:r>
              <a:rPr lang="zh-CN" altLang="en-US"/>
              <a:t>客户要求生产</a:t>
            </a:r>
            <a:r>
              <a:rPr lang="en-US" altLang="zh-CN"/>
              <a:t>50000</a:t>
            </a:r>
            <a:r>
              <a:rPr lang="zh-CN" altLang="en-US"/>
              <a:t>台风扇，制造公司的项目经理正在制定质量管理计划。项目经理应该使用下列哪一项来减少缺陷并让产品质量达到最大化？</a:t>
            </a:r>
          </a:p>
          <a:p>
            <a:r>
              <a:rPr lang="en-US" altLang="zh-CN"/>
              <a:t>A.</a:t>
            </a:r>
            <a:r>
              <a:rPr lang="zh-CN" altLang="en-US"/>
              <a:t>帕累托图</a:t>
            </a:r>
          </a:p>
          <a:p>
            <a:r>
              <a:rPr lang="en-US" altLang="zh-CN"/>
              <a:t>B.</a:t>
            </a:r>
            <a:r>
              <a:rPr lang="zh-CN" altLang="en-US"/>
              <a:t>控制图</a:t>
            </a:r>
          </a:p>
          <a:p>
            <a:r>
              <a:rPr lang="en-US" altLang="zh-CN"/>
              <a:t>C.</a:t>
            </a:r>
            <a:r>
              <a:rPr lang="zh-CN" altLang="en-US"/>
              <a:t>因果图</a:t>
            </a:r>
          </a:p>
          <a:p>
            <a:r>
              <a:rPr lang="en-US" altLang="zh-CN"/>
              <a:t>D.</a:t>
            </a:r>
            <a:r>
              <a:rPr lang="zh-CN" altLang="en-US"/>
              <a:t>直方图</a:t>
            </a:r>
          </a:p>
        </p:txBody>
      </p:sp>
      <p:sp>
        <p:nvSpPr>
          <p:cNvPr id="6" name="文本框 5"/>
          <p:cNvSpPr txBox="1"/>
          <p:nvPr/>
        </p:nvSpPr>
        <p:spPr>
          <a:xfrm>
            <a:off x="302895" y="2397760"/>
            <a:ext cx="7658735" cy="368300"/>
          </a:xfrm>
          <a:prstGeom prst="rect">
            <a:avLst/>
          </a:prstGeom>
          <a:noFill/>
        </p:spPr>
        <p:txBody>
          <a:bodyPr wrap="square" rtlCol="0">
            <a:spAutoFit/>
          </a:bodyPr>
          <a:lstStyle/>
          <a:p>
            <a:r>
              <a:rPr lang="en-US" altLang="zh-CN"/>
              <a:t>Answer</a:t>
            </a:r>
            <a:r>
              <a:rPr lang="zh-CN" altLang="en-US"/>
              <a:t>： </a:t>
            </a:r>
            <a:r>
              <a:rPr lang="en-US" altLang="zh-CN"/>
              <a:t>A</a:t>
            </a:r>
          </a:p>
        </p:txBody>
      </p:sp>
      <p:sp>
        <p:nvSpPr>
          <p:cNvPr id="7" name="文本框 6"/>
          <p:cNvSpPr txBox="1"/>
          <p:nvPr/>
        </p:nvSpPr>
        <p:spPr>
          <a:xfrm>
            <a:off x="302895" y="5502910"/>
            <a:ext cx="7658735" cy="368300"/>
          </a:xfrm>
          <a:prstGeom prst="rect">
            <a:avLst/>
          </a:prstGeom>
          <a:noFill/>
        </p:spPr>
        <p:txBody>
          <a:bodyPr wrap="square" rtlCol="0">
            <a:spAutoFit/>
          </a:bodyPr>
          <a:lstStyle/>
          <a:p>
            <a:r>
              <a:rPr lang="en-US" altLang="zh-CN"/>
              <a:t>Answer</a:t>
            </a:r>
            <a:r>
              <a:rPr lang="zh-CN" altLang="en-US"/>
              <a:t>： </a:t>
            </a:r>
            <a:r>
              <a:rPr lang="en-US" altLang="zh-CN"/>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2895" y="386080"/>
            <a:ext cx="8460105" cy="2286000"/>
          </a:xfrm>
          <a:prstGeom prst="rect">
            <a:avLst/>
          </a:prstGeom>
          <a:noFill/>
        </p:spPr>
        <p:txBody>
          <a:bodyPr wrap="square" rtlCol="0">
            <a:spAutoFit/>
          </a:bodyPr>
          <a:lstStyle/>
          <a:p>
            <a:r>
              <a:rPr lang="zh-CN" altLang="en-US"/>
              <a:t>在项目规划期间，项目经理识别到项目存在大量干系人。项目经理让一名团队成员根据每名干系人的潜在影响或支持来为每名干系人分类，然后才能更新沟通管理计划满足期望。</a:t>
            </a:r>
          </a:p>
          <a:p>
            <a:r>
              <a:rPr lang="zh-CN" altLang="en-US"/>
              <a:t>应该使用什么来进行分类？</a:t>
            </a:r>
          </a:p>
          <a:p>
            <a:r>
              <a:rPr lang="en-US" altLang="zh-CN"/>
              <a:t>A.</a:t>
            </a:r>
            <a:r>
              <a:rPr lang="zh-CN" altLang="en-US"/>
              <a:t>资源评估</a:t>
            </a:r>
          </a:p>
          <a:p>
            <a:r>
              <a:rPr lang="en-US" altLang="zh-CN"/>
              <a:t>B.</a:t>
            </a:r>
            <a:r>
              <a:rPr lang="zh-CN" altLang="en-US"/>
              <a:t>权力</a:t>
            </a:r>
            <a:r>
              <a:rPr lang="en-US" altLang="zh-CN"/>
              <a:t>/</a:t>
            </a:r>
            <a:r>
              <a:rPr lang="zh-CN" altLang="en-US"/>
              <a:t>利益方格</a:t>
            </a:r>
          </a:p>
          <a:p>
            <a:r>
              <a:rPr lang="en-US" altLang="zh-CN"/>
              <a:t>C.</a:t>
            </a:r>
            <a:r>
              <a:rPr lang="zh-CN" altLang="en-US"/>
              <a:t>资源直方图</a:t>
            </a:r>
          </a:p>
          <a:p>
            <a:r>
              <a:rPr lang="en-US" altLang="zh-CN"/>
              <a:t>D.</a:t>
            </a:r>
            <a:r>
              <a:rPr lang="zh-CN" altLang="en-US"/>
              <a:t>干系人分析</a:t>
            </a:r>
          </a:p>
        </p:txBody>
      </p:sp>
      <p:sp>
        <p:nvSpPr>
          <p:cNvPr id="5" name="文本框 4"/>
          <p:cNvSpPr txBox="1"/>
          <p:nvPr/>
        </p:nvSpPr>
        <p:spPr>
          <a:xfrm>
            <a:off x="302895" y="3514725"/>
            <a:ext cx="8460105" cy="1737360"/>
          </a:xfrm>
          <a:prstGeom prst="rect">
            <a:avLst/>
          </a:prstGeom>
          <a:noFill/>
        </p:spPr>
        <p:txBody>
          <a:bodyPr wrap="square" rtlCol="0">
            <a:spAutoFit/>
          </a:bodyPr>
          <a:lstStyle/>
          <a:p>
            <a:r>
              <a:rPr lang="zh-CN" altLang="en-US"/>
              <a:t>项目经理负责管理一个已定义范围的项目。项目发起人要求在两周内提交提交项目状态报告。项目经理应该怎么做？</a:t>
            </a:r>
          </a:p>
          <a:p>
            <a:r>
              <a:rPr lang="en-US" altLang="zh-CN"/>
              <a:t>A.</a:t>
            </a:r>
            <a:r>
              <a:rPr lang="zh-CN" altLang="en-US"/>
              <a:t>审查范围，并交付绩效报告</a:t>
            </a:r>
          </a:p>
          <a:p>
            <a:r>
              <a:rPr lang="en-US" altLang="zh-CN"/>
              <a:t>B.</a:t>
            </a:r>
            <a:r>
              <a:rPr lang="zh-CN" altLang="en-US"/>
              <a:t>与团队开会，收集信息</a:t>
            </a:r>
          </a:p>
          <a:p>
            <a:r>
              <a:rPr lang="en-US" altLang="zh-CN"/>
              <a:t>C.</a:t>
            </a:r>
            <a:r>
              <a:rPr lang="zh-CN" altLang="en-US"/>
              <a:t>审查沟通渠道</a:t>
            </a:r>
          </a:p>
          <a:p>
            <a:r>
              <a:rPr lang="en-US" altLang="zh-CN"/>
              <a:t>D.</a:t>
            </a:r>
            <a:r>
              <a:rPr lang="zh-CN" altLang="en-US"/>
              <a:t>向项目发起人申请更多的时间</a:t>
            </a:r>
          </a:p>
        </p:txBody>
      </p:sp>
      <p:sp>
        <p:nvSpPr>
          <p:cNvPr id="6" name="文本框 5"/>
          <p:cNvSpPr txBox="1"/>
          <p:nvPr/>
        </p:nvSpPr>
        <p:spPr>
          <a:xfrm>
            <a:off x="302895" y="2752090"/>
            <a:ext cx="7658735" cy="368300"/>
          </a:xfrm>
          <a:prstGeom prst="rect">
            <a:avLst/>
          </a:prstGeom>
          <a:noFill/>
        </p:spPr>
        <p:txBody>
          <a:bodyPr wrap="square" rtlCol="0">
            <a:spAutoFit/>
          </a:bodyPr>
          <a:lstStyle/>
          <a:p>
            <a:r>
              <a:rPr lang="en-US" altLang="zh-CN"/>
              <a:t>Answer</a:t>
            </a:r>
            <a:r>
              <a:rPr lang="zh-CN" altLang="en-US"/>
              <a:t>： </a:t>
            </a:r>
            <a:r>
              <a:rPr lang="en-US" altLang="zh-CN"/>
              <a:t>B</a:t>
            </a:r>
          </a:p>
        </p:txBody>
      </p:sp>
      <p:sp>
        <p:nvSpPr>
          <p:cNvPr id="7" name="文本框 6"/>
          <p:cNvSpPr txBox="1"/>
          <p:nvPr/>
        </p:nvSpPr>
        <p:spPr>
          <a:xfrm>
            <a:off x="302895" y="5502910"/>
            <a:ext cx="7658735" cy="368300"/>
          </a:xfrm>
          <a:prstGeom prst="rect">
            <a:avLst/>
          </a:prstGeom>
          <a:noFill/>
        </p:spPr>
        <p:txBody>
          <a:bodyPr wrap="square" rtlCol="0">
            <a:spAutoFit/>
          </a:bodyPr>
          <a:lstStyle/>
          <a:p>
            <a:r>
              <a:rPr lang="en-US" altLang="zh-CN"/>
              <a:t>Answer</a:t>
            </a:r>
            <a:r>
              <a:rPr lang="zh-CN" altLang="en-US"/>
              <a:t>： </a:t>
            </a:r>
            <a:r>
              <a:rPr lang="en-US" altLang="zh-CN"/>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2895" y="386080"/>
            <a:ext cx="8460105" cy="2011680"/>
          </a:xfrm>
          <a:prstGeom prst="rect">
            <a:avLst/>
          </a:prstGeom>
          <a:noFill/>
        </p:spPr>
        <p:txBody>
          <a:bodyPr wrap="square" rtlCol="0">
            <a:spAutoFit/>
          </a:bodyPr>
          <a:lstStyle/>
          <a:p>
            <a:r>
              <a:rPr lang="zh-CN" altLang="en-US"/>
              <a:t>项目发起人通知项目经理，由于一个不可预见的外部风险，从下个月开始，项目资金将不可用。</a:t>
            </a:r>
          </a:p>
          <a:p>
            <a:r>
              <a:rPr lang="zh-CN" altLang="en-US"/>
              <a:t>项目经理应该怎么做？？</a:t>
            </a:r>
          </a:p>
          <a:p>
            <a:r>
              <a:rPr lang="en-US" altLang="zh-CN"/>
              <a:t>A.</a:t>
            </a:r>
            <a:r>
              <a:rPr lang="zh-CN" altLang="en-US"/>
              <a:t>与项目发起人一起重新评价风险矩阵</a:t>
            </a:r>
          </a:p>
          <a:p>
            <a:r>
              <a:rPr lang="en-US" altLang="zh-CN"/>
              <a:t>B.</a:t>
            </a:r>
            <a:r>
              <a:rPr lang="zh-CN" altLang="en-US"/>
              <a:t>请求额外资金减轻风险</a:t>
            </a:r>
          </a:p>
          <a:p>
            <a:r>
              <a:rPr lang="en-US" altLang="zh-CN"/>
              <a:t>C.</a:t>
            </a:r>
            <a:r>
              <a:rPr lang="zh-CN" altLang="en-US"/>
              <a:t>建议推迟项目，直至风险减轻</a:t>
            </a:r>
          </a:p>
          <a:p>
            <a:r>
              <a:rPr lang="en-US" altLang="zh-CN"/>
              <a:t>D.</a:t>
            </a:r>
            <a:r>
              <a:rPr lang="zh-CN" altLang="en-US"/>
              <a:t>收尾项目，并解散资源</a:t>
            </a:r>
          </a:p>
        </p:txBody>
      </p:sp>
      <p:sp>
        <p:nvSpPr>
          <p:cNvPr id="5" name="文本框 4"/>
          <p:cNvSpPr txBox="1"/>
          <p:nvPr/>
        </p:nvSpPr>
        <p:spPr>
          <a:xfrm>
            <a:off x="302895" y="3514725"/>
            <a:ext cx="8460105" cy="2286000"/>
          </a:xfrm>
          <a:prstGeom prst="rect">
            <a:avLst/>
          </a:prstGeom>
          <a:noFill/>
        </p:spPr>
        <p:txBody>
          <a:bodyPr wrap="square" rtlCol="0">
            <a:spAutoFit/>
          </a:bodyPr>
          <a:lstStyle/>
          <a:p>
            <a:r>
              <a:rPr lang="zh-CN" altLang="en-US"/>
              <a:t>项目团队在其实验阶段交付一个系统，客户识别到影响最终用户的一个问题。在项目团队为这个问题工作一周后，客户通知项目经理的主管该问题未得到解决，并要求立即采取措施。</a:t>
            </a:r>
          </a:p>
          <a:p>
            <a:r>
              <a:rPr lang="zh-CN" altLang="en-US"/>
              <a:t>项目经理下一步该怎么做？</a:t>
            </a:r>
          </a:p>
          <a:p>
            <a:r>
              <a:rPr lang="en-US" altLang="zh-CN"/>
              <a:t>A.</a:t>
            </a:r>
            <a:r>
              <a:rPr lang="zh-CN" altLang="en-US"/>
              <a:t>审查项目登记册，并采取相应措施</a:t>
            </a:r>
          </a:p>
          <a:p>
            <a:r>
              <a:rPr lang="en-US" altLang="zh-CN"/>
              <a:t>B.</a:t>
            </a:r>
            <a:r>
              <a:rPr lang="zh-CN" altLang="en-US"/>
              <a:t>审查实施整体变更控制过程，并采取相应措施</a:t>
            </a:r>
          </a:p>
          <a:p>
            <a:r>
              <a:rPr lang="en-US" altLang="zh-CN"/>
              <a:t>C.</a:t>
            </a:r>
            <a:r>
              <a:rPr lang="zh-CN" altLang="en-US"/>
              <a:t>审查质量管理计划，并采取相应措施</a:t>
            </a:r>
          </a:p>
          <a:p>
            <a:r>
              <a:rPr lang="en-US" altLang="zh-CN"/>
              <a:t>D.</a:t>
            </a:r>
            <a:r>
              <a:rPr lang="zh-CN" altLang="en-US"/>
              <a:t>审查沟通管理计划，并采取相应措施</a:t>
            </a:r>
          </a:p>
        </p:txBody>
      </p:sp>
      <p:sp>
        <p:nvSpPr>
          <p:cNvPr id="6" name="文本框 5"/>
          <p:cNvSpPr txBox="1"/>
          <p:nvPr/>
        </p:nvSpPr>
        <p:spPr>
          <a:xfrm>
            <a:off x="302895" y="2752090"/>
            <a:ext cx="7658735" cy="368300"/>
          </a:xfrm>
          <a:prstGeom prst="rect">
            <a:avLst/>
          </a:prstGeom>
          <a:noFill/>
        </p:spPr>
        <p:txBody>
          <a:bodyPr wrap="square" rtlCol="0">
            <a:spAutoFit/>
          </a:bodyPr>
          <a:lstStyle/>
          <a:p>
            <a:r>
              <a:rPr lang="en-US" altLang="zh-CN"/>
              <a:t>Answer</a:t>
            </a:r>
            <a:r>
              <a:rPr lang="zh-CN" altLang="en-US"/>
              <a:t>： </a:t>
            </a:r>
            <a:r>
              <a:rPr lang="en-US" altLang="zh-CN"/>
              <a:t>D</a:t>
            </a:r>
          </a:p>
        </p:txBody>
      </p:sp>
      <p:sp>
        <p:nvSpPr>
          <p:cNvPr id="7" name="文本框 6"/>
          <p:cNvSpPr txBox="1"/>
          <p:nvPr/>
        </p:nvSpPr>
        <p:spPr>
          <a:xfrm>
            <a:off x="302895" y="5906770"/>
            <a:ext cx="7658735" cy="368300"/>
          </a:xfrm>
          <a:prstGeom prst="rect">
            <a:avLst/>
          </a:prstGeom>
          <a:noFill/>
        </p:spPr>
        <p:txBody>
          <a:bodyPr wrap="square" rtlCol="0">
            <a:spAutoFit/>
          </a:bodyPr>
          <a:lstStyle/>
          <a:p>
            <a:r>
              <a:rPr lang="en-US" altLang="zh-CN"/>
              <a:t>Answer</a:t>
            </a:r>
            <a:r>
              <a:rPr lang="zh-CN" altLang="en-US"/>
              <a:t>： </a:t>
            </a:r>
            <a:r>
              <a:rPr lang="en-US" altLang="zh-CN"/>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zh-CN" altLang="en-US" dirty="0" smtClean="0"/>
              <a:t>监控过程组</a:t>
            </a:r>
            <a:endParaRPr lang="en-US" dirty="0"/>
          </a:p>
        </p:txBody>
      </p:sp>
      <p:sp>
        <p:nvSpPr>
          <p:cNvPr id="4" name="TextBox 3"/>
          <p:cNvSpPr txBox="1"/>
          <p:nvPr/>
        </p:nvSpPr>
        <p:spPr>
          <a:xfrm>
            <a:off x="381000" y="1219200"/>
            <a:ext cx="8382000" cy="2800767"/>
          </a:xfrm>
          <a:prstGeom prst="rect">
            <a:avLst/>
          </a:prstGeom>
          <a:noFill/>
        </p:spPr>
        <p:txBody>
          <a:bodyPr wrap="square" rtlCol="0">
            <a:spAutoFit/>
          </a:bodyPr>
          <a:lstStyle/>
          <a:p>
            <a:pPr>
              <a:buFont typeface="Wingdings" panose="05000000000000000000" pitchFamily="2" charset="2"/>
              <a:buChar char="Ø"/>
            </a:pPr>
            <a:r>
              <a:rPr lang="zh-CN" altLang="en-US" sz="1600" dirty="0" smtClean="0"/>
              <a:t>监控过程组包含追踪、审查和调整项目进展与绩效，识别必要的计划变更并启动相应变更的一组活动。</a:t>
            </a:r>
            <a:endParaRPr lang="en-US" altLang="zh-CN" sz="1600" dirty="0" smtClean="0"/>
          </a:p>
          <a:p>
            <a:pPr>
              <a:buFont typeface="Wingdings" panose="05000000000000000000" pitchFamily="2" charset="2"/>
              <a:buChar char="Ø"/>
            </a:pPr>
            <a:endParaRPr lang="en-US" altLang="zh-CN" sz="1600" dirty="0" smtClean="0"/>
          </a:p>
          <a:p>
            <a:pPr>
              <a:buFont typeface="Wingdings" panose="05000000000000000000" pitchFamily="2" charset="2"/>
              <a:buChar char="Ø"/>
            </a:pPr>
            <a:r>
              <a:rPr lang="zh-CN" altLang="en-US" sz="1600" dirty="0" smtClean="0"/>
              <a:t>本过程组的主要作用是 ： 定期对项目绩效进行测量和分析，从而识别与项目管理计划的偏差。</a:t>
            </a:r>
            <a:endParaRPr lang="en-US" altLang="zh-CN" sz="1600" dirty="0" smtClean="0"/>
          </a:p>
          <a:p>
            <a:pPr>
              <a:buFont typeface="Wingdings" panose="05000000000000000000" pitchFamily="2" charset="2"/>
              <a:buChar char="Ø"/>
            </a:pPr>
            <a:endParaRPr lang="en-US" altLang="zh-CN" sz="1600" dirty="0" smtClean="0"/>
          </a:p>
          <a:p>
            <a:pPr>
              <a:buFont typeface="Wingdings" panose="05000000000000000000" pitchFamily="2" charset="2"/>
              <a:buChar char="Ø"/>
            </a:pPr>
            <a:r>
              <a:rPr lang="zh-CN" altLang="en-US" sz="1600" dirty="0" smtClean="0"/>
              <a:t>持续的监督是项目团队得以洞察项目的健康状况，并识别需要格外注意的方面。</a:t>
            </a:r>
            <a:endParaRPr lang="en-US" altLang="zh-CN" sz="1600" dirty="0" smtClean="0"/>
          </a:p>
          <a:p>
            <a:pPr>
              <a:buFont typeface="Wingdings" panose="05000000000000000000" pitchFamily="2" charset="2"/>
              <a:buChar char="Ø"/>
            </a:pPr>
            <a:endParaRPr lang="en-US" altLang="zh-CN" sz="1600" dirty="0" smtClean="0"/>
          </a:p>
          <a:p>
            <a:pPr>
              <a:buFont typeface="Wingdings" panose="05000000000000000000" pitchFamily="2" charset="2"/>
              <a:buChar char="Ø"/>
            </a:pPr>
            <a:r>
              <a:rPr lang="zh-CN" altLang="en-US" sz="1600" dirty="0" smtClean="0"/>
              <a:t>监控过程组可提出并批准对项目管理计划的更新。</a:t>
            </a:r>
            <a:endParaRPr lang="en-US" altLang="zh-CN" sz="1600" dirty="0" smtClean="0"/>
          </a:p>
          <a:p>
            <a:pPr>
              <a:buFont typeface="Wingdings" panose="05000000000000000000" pitchFamily="2" charset="2"/>
              <a:buChar char="Ø"/>
            </a:pPr>
            <a:endParaRPr lang="en-US" altLang="zh-CN" sz="1600" dirty="0" smtClean="0"/>
          </a:p>
          <a:p>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zh-CN" altLang="en-US" dirty="0" smtClean="0"/>
              <a:t>项目管理</a:t>
            </a:r>
            <a:endParaRPr lang="en-US" dirty="0"/>
          </a:p>
        </p:txBody>
      </p:sp>
      <p:sp>
        <p:nvSpPr>
          <p:cNvPr id="4" name="TextBox 3"/>
          <p:cNvSpPr txBox="1"/>
          <p:nvPr/>
        </p:nvSpPr>
        <p:spPr>
          <a:xfrm>
            <a:off x="457200" y="990600"/>
            <a:ext cx="8263801" cy="369332"/>
          </a:xfrm>
          <a:prstGeom prst="rect">
            <a:avLst/>
          </a:prstGeom>
          <a:noFill/>
        </p:spPr>
        <p:txBody>
          <a:bodyPr wrap="none" rtlCol="0">
            <a:spAutoFit/>
          </a:bodyPr>
          <a:lstStyle/>
          <a:p>
            <a:r>
              <a:rPr lang="zh-CN" altLang="en-US" b="1" dirty="0" smtClean="0"/>
              <a:t>项目管理</a:t>
            </a:r>
            <a:r>
              <a:rPr lang="zh-CN" altLang="en-US" dirty="0" smtClean="0"/>
              <a:t>就是将</a:t>
            </a:r>
            <a:r>
              <a:rPr lang="zh-CN" altLang="en-US" u="sng" dirty="0" smtClean="0"/>
              <a:t>知识</a:t>
            </a:r>
            <a:r>
              <a:rPr lang="zh-CN" altLang="en-US" dirty="0" smtClean="0"/>
              <a:t>、</a:t>
            </a:r>
            <a:r>
              <a:rPr lang="zh-CN" altLang="en-US" u="sng" dirty="0" smtClean="0"/>
              <a:t>技能</a:t>
            </a:r>
            <a:r>
              <a:rPr lang="zh-CN" altLang="en-US" dirty="0" smtClean="0"/>
              <a:t>、</a:t>
            </a:r>
            <a:r>
              <a:rPr lang="zh-CN" altLang="en-US" u="sng" dirty="0" smtClean="0"/>
              <a:t>工具与技术</a:t>
            </a:r>
            <a:r>
              <a:rPr lang="zh-CN" altLang="en-US" dirty="0" smtClean="0"/>
              <a:t>应用于项目活动，以满足项目的需求。</a:t>
            </a:r>
            <a:endParaRPr lang="en-US" dirty="0"/>
          </a:p>
        </p:txBody>
      </p:sp>
      <p:sp>
        <p:nvSpPr>
          <p:cNvPr id="5" name="TextBox 4"/>
          <p:cNvSpPr txBox="1"/>
          <p:nvPr/>
        </p:nvSpPr>
        <p:spPr>
          <a:xfrm>
            <a:off x="457200" y="1524000"/>
            <a:ext cx="4570482" cy="369332"/>
          </a:xfrm>
          <a:prstGeom prst="rect">
            <a:avLst/>
          </a:prstGeom>
          <a:noFill/>
        </p:spPr>
        <p:txBody>
          <a:bodyPr wrap="none" rtlCol="0">
            <a:spAutoFit/>
          </a:bodyPr>
          <a:lstStyle/>
          <a:p>
            <a:r>
              <a:rPr lang="zh-CN" altLang="en-US" dirty="0" smtClean="0"/>
              <a:t>传统项目的“三重制约”：</a:t>
            </a:r>
            <a:r>
              <a:rPr lang="zh-CN" altLang="en-US" dirty="0" smtClean="0">
                <a:solidFill>
                  <a:srgbClr val="FF0000"/>
                </a:solidFill>
              </a:rPr>
              <a:t>多、快、好、省</a:t>
            </a:r>
            <a:endParaRPr lang="en-US" dirty="0">
              <a:solidFill>
                <a:srgbClr val="FF0000"/>
              </a:solidFill>
            </a:endParaRPr>
          </a:p>
        </p:txBody>
      </p:sp>
      <p:sp>
        <p:nvSpPr>
          <p:cNvPr id="6" name="Isosceles Triangle 5"/>
          <p:cNvSpPr/>
          <p:nvPr/>
        </p:nvSpPr>
        <p:spPr>
          <a:xfrm>
            <a:off x="1752600" y="1981200"/>
            <a:ext cx="2209800" cy="1600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19200" y="2362200"/>
            <a:ext cx="990600" cy="646331"/>
          </a:xfrm>
          <a:prstGeom prst="rect">
            <a:avLst/>
          </a:prstGeom>
          <a:noFill/>
        </p:spPr>
        <p:txBody>
          <a:bodyPr wrap="square" rtlCol="0">
            <a:spAutoFit/>
          </a:bodyPr>
          <a:lstStyle/>
          <a:p>
            <a:pPr algn="ctr"/>
            <a:r>
              <a:rPr lang="zh-CN" altLang="en-US" b="1" dirty="0" smtClean="0"/>
              <a:t>时间</a:t>
            </a:r>
            <a:endParaRPr lang="en-US" altLang="zh-CN" b="1" dirty="0" smtClean="0"/>
          </a:p>
          <a:p>
            <a:pPr algn="ctr"/>
            <a:r>
              <a:rPr lang="en-US" altLang="zh-CN" b="1" dirty="0" smtClean="0"/>
              <a:t>Time</a:t>
            </a:r>
            <a:endParaRPr lang="en-US" b="1" dirty="0"/>
          </a:p>
        </p:txBody>
      </p:sp>
      <p:sp>
        <p:nvSpPr>
          <p:cNvPr id="8" name="TextBox 7"/>
          <p:cNvSpPr txBox="1"/>
          <p:nvPr/>
        </p:nvSpPr>
        <p:spPr>
          <a:xfrm>
            <a:off x="3657600" y="2362200"/>
            <a:ext cx="990600" cy="646331"/>
          </a:xfrm>
          <a:prstGeom prst="rect">
            <a:avLst/>
          </a:prstGeom>
          <a:noFill/>
        </p:spPr>
        <p:txBody>
          <a:bodyPr wrap="square" rtlCol="0">
            <a:spAutoFit/>
          </a:bodyPr>
          <a:lstStyle/>
          <a:p>
            <a:pPr algn="ctr"/>
            <a:r>
              <a:rPr lang="zh-CN" altLang="en-US" b="1" dirty="0" smtClean="0"/>
              <a:t>成本</a:t>
            </a:r>
            <a:endParaRPr lang="en-US" altLang="zh-CN" b="1" dirty="0" smtClean="0"/>
          </a:p>
          <a:p>
            <a:pPr algn="ctr"/>
            <a:r>
              <a:rPr lang="en-US" altLang="zh-CN" b="1" dirty="0" smtClean="0"/>
              <a:t>Cost</a:t>
            </a:r>
            <a:endParaRPr lang="en-US" b="1" dirty="0"/>
          </a:p>
        </p:txBody>
      </p:sp>
      <p:sp>
        <p:nvSpPr>
          <p:cNvPr id="9" name="TextBox 8"/>
          <p:cNvSpPr txBox="1"/>
          <p:nvPr/>
        </p:nvSpPr>
        <p:spPr>
          <a:xfrm>
            <a:off x="2438400" y="3657600"/>
            <a:ext cx="990600" cy="646331"/>
          </a:xfrm>
          <a:prstGeom prst="rect">
            <a:avLst/>
          </a:prstGeom>
          <a:noFill/>
        </p:spPr>
        <p:txBody>
          <a:bodyPr wrap="square" rtlCol="0">
            <a:spAutoFit/>
          </a:bodyPr>
          <a:lstStyle/>
          <a:p>
            <a:pPr algn="ctr"/>
            <a:r>
              <a:rPr lang="zh-CN" altLang="en-US" b="1" dirty="0" smtClean="0"/>
              <a:t>范围</a:t>
            </a:r>
            <a:endParaRPr lang="en-US" altLang="zh-CN" b="1" dirty="0" smtClean="0"/>
          </a:p>
          <a:p>
            <a:pPr algn="ctr"/>
            <a:r>
              <a:rPr lang="en-US" altLang="zh-CN" b="1" dirty="0" smtClean="0"/>
              <a:t>Scope</a:t>
            </a:r>
            <a:endParaRPr lang="en-US" b="1" dirty="0"/>
          </a:p>
        </p:txBody>
      </p:sp>
      <p:sp>
        <p:nvSpPr>
          <p:cNvPr id="10" name="TextBox 9"/>
          <p:cNvSpPr txBox="1"/>
          <p:nvPr/>
        </p:nvSpPr>
        <p:spPr>
          <a:xfrm>
            <a:off x="2362200" y="2667000"/>
            <a:ext cx="990600" cy="646331"/>
          </a:xfrm>
          <a:prstGeom prst="rect">
            <a:avLst/>
          </a:prstGeom>
          <a:noFill/>
        </p:spPr>
        <p:txBody>
          <a:bodyPr wrap="square" rtlCol="0">
            <a:spAutoFit/>
          </a:bodyPr>
          <a:lstStyle/>
          <a:p>
            <a:pPr algn="ctr"/>
            <a:r>
              <a:rPr lang="zh-CN" altLang="en-US" b="1" dirty="0" smtClean="0"/>
              <a:t>质量</a:t>
            </a:r>
            <a:endParaRPr lang="en-US" altLang="zh-CN" b="1" dirty="0" smtClean="0"/>
          </a:p>
          <a:p>
            <a:pPr algn="ctr"/>
            <a:r>
              <a:rPr lang="en-US" altLang="zh-CN" b="1" dirty="0" smtClean="0"/>
              <a:t>Quality</a:t>
            </a:r>
            <a:endParaRPr lang="en-US" b="1" dirty="0"/>
          </a:p>
        </p:txBody>
      </p:sp>
      <p:sp>
        <p:nvSpPr>
          <p:cNvPr id="11" name="TextBox 10"/>
          <p:cNvSpPr txBox="1"/>
          <p:nvPr/>
        </p:nvSpPr>
        <p:spPr>
          <a:xfrm>
            <a:off x="685800" y="4267200"/>
            <a:ext cx="5493812" cy="369332"/>
          </a:xfrm>
          <a:prstGeom prst="rect">
            <a:avLst/>
          </a:prstGeom>
          <a:noFill/>
        </p:spPr>
        <p:txBody>
          <a:bodyPr wrap="none" rtlCol="0">
            <a:spAutoFit/>
          </a:bodyPr>
          <a:lstStyle/>
          <a:p>
            <a:r>
              <a:rPr lang="zh-CN" altLang="en-US" dirty="0" smtClean="0"/>
              <a:t>现代项目的制约因素：</a:t>
            </a:r>
            <a:r>
              <a:rPr lang="zh-CN" altLang="en-US" dirty="0" smtClean="0">
                <a:solidFill>
                  <a:srgbClr val="FF0000"/>
                </a:solidFill>
              </a:rPr>
              <a:t>范、进、预、质、资源、风险</a:t>
            </a:r>
            <a:endParaRPr lang="en-US" dirty="0">
              <a:solidFill>
                <a:srgbClr val="FF0000"/>
              </a:solidFill>
            </a:endParaRPr>
          </a:p>
        </p:txBody>
      </p:sp>
      <p:sp>
        <p:nvSpPr>
          <p:cNvPr id="12" name="Flowchart: Preparation 11"/>
          <p:cNvSpPr/>
          <p:nvPr/>
        </p:nvSpPr>
        <p:spPr>
          <a:xfrm>
            <a:off x="2133600" y="5029200"/>
            <a:ext cx="1752600" cy="14478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62200" y="4690646"/>
            <a:ext cx="1295400" cy="307777"/>
          </a:xfrm>
          <a:prstGeom prst="rect">
            <a:avLst/>
          </a:prstGeom>
          <a:noFill/>
        </p:spPr>
        <p:txBody>
          <a:bodyPr wrap="square" rtlCol="0">
            <a:spAutoFit/>
          </a:bodyPr>
          <a:lstStyle/>
          <a:p>
            <a:pPr algn="ctr"/>
            <a:r>
              <a:rPr lang="zh-CN" altLang="en-US" sz="1400" dirty="0" smtClean="0"/>
              <a:t>范围</a:t>
            </a:r>
            <a:r>
              <a:rPr lang="en-US" altLang="zh-CN" sz="1400" dirty="0" smtClean="0"/>
              <a:t>Scope</a:t>
            </a:r>
            <a:endParaRPr lang="en-US" sz="1400" dirty="0"/>
          </a:p>
        </p:txBody>
      </p:sp>
      <p:sp>
        <p:nvSpPr>
          <p:cNvPr id="14" name="TextBox 13"/>
          <p:cNvSpPr txBox="1"/>
          <p:nvPr/>
        </p:nvSpPr>
        <p:spPr>
          <a:xfrm rot="3600000">
            <a:off x="3251749" y="5139875"/>
            <a:ext cx="1295400" cy="307777"/>
          </a:xfrm>
          <a:prstGeom prst="rect">
            <a:avLst/>
          </a:prstGeom>
          <a:noFill/>
        </p:spPr>
        <p:txBody>
          <a:bodyPr wrap="square" rtlCol="0">
            <a:spAutoFit/>
          </a:bodyPr>
          <a:lstStyle/>
          <a:p>
            <a:pPr algn="ctr"/>
            <a:r>
              <a:rPr lang="zh-CN" altLang="en-US" sz="1400" dirty="0" smtClean="0"/>
              <a:t>风险</a:t>
            </a:r>
            <a:r>
              <a:rPr lang="en-US" altLang="zh-CN" sz="1400" dirty="0" smtClean="0"/>
              <a:t>Risk</a:t>
            </a:r>
            <a:endParaRPr lang="en-US" sz="1400" dirty="0"/>
          </a:p>
        </p:txBody>
      </p:sp>
      <p:sp>
        <p:nvSpPr>
          <p:cNvPr id="15" name="TextBox 14"/>
          <p:cNvSpPr txBox="1"/>
          <p:nvPr/>
        </p:nvSpPr>
        <p:spPr>
          <a:xfrm rot="-3600000">
            <a:off x="3118398" y="5959561"/>
            <a:ext cx="1524000" cy="307777"/>
          </a:xfrm>
          <a:prstGeom prst="rect">
            <a:avLst/>
          </a:prstGeom>
          <a:noFill/>
        </p:spPr>
        <p:txBody>
          <a:bodyPr wrap="square" rtlCol="0">
            <a:spAutoFit/>
          </a:bodyPr>
          <a:lstStyle/>
          <a:p>
            <a:pPr algn="ctr"/>
            <a:r>
              <a:rPr lang="zh-CN" altLang="en-US" sz="1400" dirty="0" smtClean="0"/>
              <a:t>资源</a:t>
            </a:r>
            <a:r>
              <a:rPr lang="en-US" altLang="zh-CN" sz="1400" dirty="0" smtClean="0"/>
              <a:t>Resource</a:t>
            </a:r>
            <a:endParaRPr lang="en-US" sz="1400" dirty="0"/>
          </a:p>
        </p:txBody>
      </p:sp>
      <p:sp>
        <p:nvSpPr>
          <p:cNvPr id="17" name="TextBox 16"/>
          <p:cNvSpPr txBox="1"/>
          <p:nvPr/>
        </p:nvSpPr>
        <p:spPr>
          <a:xfrm>
            <a:off x="2362200" y="6519446"/>
            <a:ext cx="1295400" cy="307777"/>
          </a:xfrm>
          <a:prstGeom prst="rect">
            <a:avLst/>
          </a:prstGeom>
          <a:noFill/>
        </p:spPr>
        <p:txBody>
          <a:bodyPr wrap="square" rtlCol="0">
            <a:spAutoFit/>
          </a:bodyPr>
          <a:lstStyle/>
          <a:p>
            <a:pPr algn="ctr"/>
            <a:r>
              <a:rPr lang="zh-CN" altLang="en-US" sz="1400" dirty="0" smtClean="0"/>
              <a:t>预算</a:t>
            </a:r>
            <a:r>
              <a:rPr lang="en-US" altLang="zh-CN" sz="1400" dirty="0" smtClean="0"/>
              <a:t>Budget</a:t>
            </a:r>
            <a:endParaRPr lang="en-US" sz="1400" dirty="0"/>
          </a:p>
        </p:txBody>
      </p:sp>
      <p:sp>
        <p:nvSpPr>
          <p:cNvPr id="18" name="TextBox 17"/>
          <p:cNvSpPr txBox="1"/>
          <p:nvPr/>
        </p:nvSpPr>
        <p:spPr>
          <a:xfrm rot="3600000">
            <a:off x="1378401" y="5981389"/>
            <a:ext cx="1473591" cy="307777"/>
          </a:xfrm>
          <a:prstGeom prst="rect">
            <a:avLst/>
          </a:prstGeom>
          <a:noFill/>
        </p:spPr>
        <p:txBody>
          <a:bodyPr wrap="square" rtlCol="0">
            <a:spAutoFit/>
          </a:bodyPr>
          <a:lstStyle/>
          <a:p>
            <a:pPr algn="ctr"/>
            <a:r>
              <a:rPr lang="zh-CN" altLang="en-US" sz="1400" dirty="0" smtClean="0"/>
              <a:t>进度</a:t>
            </a:r>
            <a:r>
              <a:rPr lang="en-US" altLang="zh-CN" sz="1400" dirty="0" smtClean="0"/>
              <a:t>Schedule</a:t>
            </a:r>
            <a:endParaRPr lang="en-US" sz="1400" dirty="0"/>
          </a:p>
        </p:txBody>
      </p:sp>
      <p:sp>
        <p:nvSpPr>
          <p:cNvPr id="19" name="TextBox 18"/>
          <p:cNvSpPr txBox="1"/>
          <p:nvPr/>
        </p:nvSpPr>
        <p:spPr>
          <a:xfrm rot="-3600000">
            <a:off x="1441998" y="5010261"/>
            <a:ext cx="1524000" cy="307777"/>
          </a:xfrm>
          <a:prstGeom prst="rect">
            <a:avLst/>
          </a:prstGeom>
          <a:noFill/>
        </p:spPr>
        <p:txBody>
          <a:bodyPr wrap="square" rtlCol="0">
            <a:spAutoFit/>
          </a:bodyPr>
          <a:lstStyle/>
          <a:p>
            <a:pPr algn="ctr"/>
            <a:r>
              <a:rPr lang="zh-CN" altLang="en-US" sz="1400" dirty="0" smtClean="0"/>
              <a:t>质量</a:t>
            </a:r>
            <a:r>
              <a:rPr lang="en-US" altLang="zh-CN" sz="1400" dirty="0" smtClean="0"/>
              <a:t>Quality</a:t>
            </a:r>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zh-CN" altLang="en-US" dirty="0" smtClean="0"/>
              <a:t>收尾过程组</a:t>
            </a:r>
            <a:endParaRPr lang="en-US" dirty="0"/>
          </a:p>
        </p:txBody>
      </p:sp>
      <p:sp>
        <p:nvSpPr>
          <p:cNvPr id="4" name="TextBox 3"/>
          <p:cNvSpPr txBox="1"/>
          <p:nvPr/>
        </p:nvSpPr>
        <p:spPr>
          <a:xfrm>
            <a:off x="381000" y="1219200"/>
            <a:ext cx="8382000" cy="2800767"/>
          </a:xfrm>
          <a:prstGeom prst="rect">
            <a:avLst/>
          </a:prstGeom>
          <a:noFill/>
        </p:spPr>
        <p:txBody>
          <a:bodyPr wrap="square" rtlCol="0">
            <a:spAutoFit/>
          </a:bodyPr>
          <a:lstStyle/>
          <a:p>
            <a:pPr>
              <a:buFont typeface="Wingdings" panose="05000000000000000000" pitchFamily="2" charset="2"/>
              <a:buChar char="Ø"/>
            </a:pPr>
            <a:r>
              <a:rPr lang="zh-CN" altLang="en-US" sz="1600" dirty="0" smtClean="0"/>
              <a:t>收尾过程组包含完结所有项目管理过程组的所有活动，正式结束项目或阶段或合同责任的一组过程。</a:t>
            </a:r>
            <a:endParaRPr lang="en-US" altLang="zh-CN" sz="1600" dirty="0" smtClean="0"/>
          </a:p>
          <a:p>
            <a:pPr>
              <a:buFont typeface="Wingdings" panose="05000000000000000000" pitchFamily="2" charset="2"/>
              <a:buChar char="Ø"/>
            </a:pPr>
            <a:endParaRPr lang="en-US" altLang="zh-CN" sz="1600" dirty="0" smtClean="0"/>
          </a:p>
          <a:p>
            <a:pPr>
              <a:buFont typeface="Wingdings" panose="05000000000000000000" pitchFamily="2" charset="2"/>
              <a:buChar char="Ø"/>
            </a:pPr>
            <a:r>
              <a:rPr lang="zh-CN" altLang="en-US" sz="1600" dirty="0" smtClean="0"/>
              <a:t>当本过程组完成时，就表明为完成某一项目或项目阶段所需要的所有过程组的所有过程均已完成，标志着项目或项目阶段正式结束。</a:t>
            </a:r>
            <a:endParaRPr lang="en-US" altLang="zh-CN" sz="1600" dirty="0" smtClean="0"/>
          </a:p>
          <a:p>
            <a:pPr>
              <a:buFont typeface="Wingdings" panose="05000000000000000000" pitchFamily="2" charset="2"/>
              <a:buChar char="Ø"/>
            </a:pPr>
            <a:endParaRPr lang="en-US" altLang="zh-CN" sz="1600" dirty="0" smtClean="0"/>
          </a:p>
          <a:p>
            <a:pPr>
              <a:buFont typeface="Wingdings" panose="05000000000000000000" pitchFamily="2" charset="2"/>
              <a:buChar char="Ø"/>
            </a:pPr>
            <a:r>
              <a:rPr lang="zh-CN" altLang="en-US" sz="1600" dirty="0" smtClean="0"/>
              <a:t>本过程组也可用于正式处理项目提前结束的情形：</a:t>
            </a:r>
            <a:endParaRPr lang="en-US" altLang="zh-CN" sz="1600" dirty="0" smtClean="0"/>
          </a:p>
          <a:p>
            <a:pPr lvl="1">
              <a:buFont typeface="Arial" panose="020B0604020202020204" pitchFamily="34" charset="0"/>
              <a:buChar char="•"/>
            </a:pPr>
            <a:r>
              <a:rPr lang="zh-CN" altLang="en-US" sz="1600" dirty="0" smtClean="0"/>
              <a:t>中止的项目；</a:t>
            </a:r>
            <a:endParaRPr lang="en-US" altLang="zh-CN" sz="1600" dirty="0" smtClean="0"/>
          </a:p>
          <a:p>
            <a:pPr lvl="1">
              <a:buFont typeface="Arial" panose="020B0604020202020204" pitchFamily="34" charset="0"/>
              <a:buChar char="•"/>
            </a:pPr>
            <a:r>
              <a:rPr lang="zh-CN" altLang="en-US" sz="1600" dirty="0" smtClean="0"/>
              <a:t>取消的项目；</a:t>
            </a:r>
            <a:endParaRPr lang="en-US" altLang="zh-CN" sz="1600" dirty="0" smtClean="0"/>
          </a:p>
          <a:p>
            <a:pPr lvl="1">
              <a:buFont typeface="Arial" panose="020B0604020202020204" pitchFamily="34" charset="0"/>
              <a:buChar char="•"/>
            </a:pPr>
            <a:r>
              <a:rPr lang="zh-CN" altLang="en-US" sz="1600" dirty="0" smtClean="0"/>
              <a:t>有严重问题的项目。</a:t>
            </a:r>
            <a:endParaRPr lang="en-US" altLang="zh-CN" sz="1600" dirty="0" smtClean="0"/>
          </a:p>
          <a:p>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altLang="zh-CN" dirty="0" smtClean="0"/>
              <a:t>4 </a:t>
            </a:r>
            <a:r>
              <a:rPr lang="zh-CN" altLang="en-US" dirty="0" smtClean="0"/>
              <a:t>项目整合管理</a:t>
            </a:r>
            <a:endParaRPr lang="en-US" dirty="0"/>
          </a:p>
        </p:txBody>
      </p:sp>
      <p:sp>
        <p:nvSpPr>
          <p:cNvPr id="4" name="TextBox 3"/>
          <p:cNvSpPr txBox="1"/>
          <p:nvPr/>
        </p:nvSpPr>
        <p:spPr>
          <a:xfrm>
            <a:off x="457200" y="1295400"/>
            <a:ext cx="8305800" cy="3970318"/>
          </a:xfrm>
          <a:prstGeom prst="rect">
            <a:avLst/>
          </a:prstGeom>
          <a:noFill/>
        </p:spPr>
        <p:txBody>
          <a:bodyPr wrap="square" rtlCol="0">
            <a:spAutoFit/>
          </a:bodyPr>
          <a:lstStyle/>
          <a:p>
            <a:pPr>
              <a:buFont typeface="Wingdings" panose="05000000000000000000" pitchFamily="2" charset="2"/>
              <a:buChar char="Ø"/>
            </a:pPr>
            <a:r>
              <a:rPr lang="zh-CN" altLang="en-US" dirty="0" smtClean="0"/>
              <a:t>项目整合管理包含识别、定义、组合、统一与协调项目管理过程组的各种过程和活动而开展的过程与活动。</a:t>
            </a:r>
            <a:endParaRPr lang="en-US" altLang="zh-CN" dirty="0" smtClean="0"/>
          </a:p>
          <a:p>
            <a:pPr>
              <a:buFont typeface="Wingdings" panose="05000000000000000000" pitchFamily="2" charset="2"/>
              <a:buChar char="Ø"/>
            </a:pPr>
            <a:endParaRPr lang="en-US" dirty="0" smtClean="0"/>
          </a:p>
          <a:p>
            <a:pPr>
              <a:buFont typeface="Wingdings" panose="05000000000000000000" pitchFamily="2" charset="2"/>
              <a:buChar char="Ø"/>
            </a:pPr>
            <a:r>
              <a:rPr lang="zh-CN" altLang="en-US" dirty="0" smtClean="0"/>
              <a:t>需要选择资源分配方案、平衡相互竞争的目标和方案，以及管理项目管理知识领域之间的依赖关系。</a:t>
            </a:r>
            <a:endParaRPr lang="en-US" altLang="zh-CN" dirty="0" smtClean="0"/>
          </a:p>
          <a:p>
            <a:pPr>
              <a:buFont typeface="Wingdings" panose="05000000000000000000" pitchFamily="2" charset="2"/>
              <a:buChar char="Ø"/>
            </a:pPr>
            <a:endParaRPr lang="en-US" dirty="0" smtClean="0"/>
          </a:p>
          <a:p>
            <a:pPr>
              <a:buFont typeface="Wingdings" panose="05000000000000000000" pitchFamily="2" charset="2"/>
              <a:buChar char="Ø"/>
            </a:pPr>
            <a:r>
              <a:rPr lang="zh-CN" altLang="en-US" dirty="0" smtClean="0"/>
              <a:t>项目经理负责项目整合管理。</a:t>
            </a:r>
            <a:endParaRPr lang="en-US" altLang="zh-CN" dirty="0" smtClean="0"/>
          </a:p>
          <a:p>
            <a:pPr>
              <a:buFont typeface="Wingdings" panose="05000000000000000000" pitchFamily="2" charset="2"/>
              <a:buChar char="Ø"/>
            </a:pPr>
            <a:endParaRPr lang="en-US" dirty="0" smtClean="0"/>
          </a:p>
          <a:p>
            <a:pPr lvl="1">
              <a:buFont typeface="Arial" panose="020B0604020202020204" pitchFamily="34" charset="0"/>
              <a:buChar char="•"/>
            </a:pPr>
            <a:r>
              <a:rPr lang="zh-CN" altLang="en-US" dirty="0" smtClean="0"/>
              <a:t>制定项目章程</a:t>
            </a:r>
            <a:r>
              <a:rPr lang="en-US" altLang="zh-CN" dirty="0" smtClean="0"/>
              <a:t>		---  </a:t>
            </a:r>
            <a:r>
              <a:rPr lang="zh-CN" altLang="en-US" dirty="0" smtClean="0"/>
              <a:t>启动过程组</a:t>
            </a:r>
            <a:endParaRPr lang="en-US" altLang="zh-CN" dirty="0" smtClean="0"/>
          </a:p>
          <a:p>
            <a:pPr lvl="1">
              <a:buFont typeface="Arial" panose="020B0604020202020204" pitchFamily="34" charset="0"/>
              <a:buChar char="•"/>
            </a:pPr>
            <a:r>
              <a:rPr lang="zh-CN" altLang="en-US" dirty="0" smtClean="0"/>
              <a:t>制定项目管理计划</a:t>
            </a:r>
            <a:r>
              <a:rPr lang="en-US" altLang="zh-CN" dirty="0" smtClean="0"/>
              <a:t>		---  </a:t>
            </a:r>
            <a:r>
              <a:rPr lang="zh-CN" altLang="en-US" dirty="0" smtClean="0"/>
              <a:t>规划过程组</a:t>
            </a:r>
            <a:r>
              <a:rPr lang="en-US" altLang="zh-CN" dirty="0" smtClean="0"/>
              <a:t>		</a:t>
            </a:r>
          </a:p>
          <a:p>
            <a:pPr lvl="1">
              <a:buFont typeface="Arial" panose="020B0604020202020204" pitchFamily="34" charset="0"/>
              <a:buChar char="•"/>
            </a:pPr>
            <a:r>
              <a:rPr lang="zh-CN" altLang="en-US" dirty="0" smtClean="0"/>
              <a:t>指定与管理项目工作</a:t>
            </a:r>
            <a:r>
              <a:rPr lang="en-US" altLang="zh-CN" dirty="0" smtClean="0"/>
              <a:t>		---  </a:t>
            </a:r>
            <a:r>
              <a:rPr lang="zh-CN" altLang="en-US" dirty="0" smtClean="0"/>
              <a:t>执行过程组 </a:t>
            </a:r>
            <a:endParaRPr lang="en-US" altLang="zh-CN" dirty="0" smtClean="0"/>
          </a:p>
          <a:p>
            <a:pPr lvl="1">
              <a:buFont typeface="Arial" panose="020B0604020202020204" pitchFamily="34" charset="0"/>
              <a:buChar char="•"/>
            </a:pPr>
            <a:r>
              <a:rPr lang="zh-CN" altLang="en-US" dirty="0" smtClean="0"/>
              <a:t>监控项目工作</a:t>
            </a:r>
            <a:r>
              <a:rPr lang="en-US" altLang="zh-CN" dirty="0" smtClean="0"/>
              <a:t>		---  </a:t>
            </a:r>
            <a:r>
              <a:rPr lang="zh-CN" altLang="en-US" dirty="0" smtClean="0"/>
              <a:t>监控过程组</a:t>
            </a:r>
            <a:r>
              <a:rPr lang="en-US" altLang="zh-CN" dirty="0" smtClean="0"/>
              <a:t>	</a:t>
            </a:r>
          </a:p>
          <a:p>
            <a:pPr lvl="1">
              <a:buFont typeface="Arial" panose="020B0604020202020204" pitchFamily="34" charset="0"/>
              <a:buChar char="•"/>
            </a:pPr>
            <a:r>
              <a:rPr lang="zh-CN" altLang="en-US" dirty="0" smtClean="0"/>
              <a:t>实施整体变更控制</a:t>
            </a:r>
            <a:endParaRPr lang="en-US" altLang="zh-CN" dirty="0" smtClean="0"/>
          </a:p>
          <a:p>
            <a:pPr lvl="1">
              <a:buFont typeface="Arial" panose="020B0604020202020204" pitchFamily="34" charset="0"/>
              <a:buChar char="•"/>
            </a:pPr>
            <a:r>
              <a:rPr lang="zh-CN" altLang="en-US" dirty="0" smtClean="0"/>
              <a:t>借宿项目或阶段</a:t>
            </a:r>
            <a:r>
              <a:rPr lang="en-US" altLang="zh-CN" dirty="0" smtClean="0"/>
              <a:t>		---  </a:t>
            </a:r>
            <a:r>
              <a:rPr lang="zh-CN" altLang="en-US" dirty="0" smtClean="0"/>
              <a:t>收尾过程组</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altLang="zh-CN" dirty="0" smtClean="0"/>
              <a:t>4.1 </a:t>
            </a:r>
            <a:r>
              <a:rPr lang="zh-CN" altLang="en-US" dirty="0" smtClean="0"/>
              <a:t>制定项目章程</a:t>
            </a:r>
            <a:endParaRPr lang="en-US" dirty="0"/>
          </a:p>
        </p:txBody>
      </p:sp>
      <p:graphicFrame>
        <p:nvGraphicFramePr>
          <p:cNvPr id="4" name="Table 3"/>
          <p:cNvGraphicFramePr>
            <a:graphicFrameLocks noGrp="1"/>
          </p:cNvGraphicFramePr>
          <p:nvPr/>
        </p:nvGraphicFramePr>
        <p:xfrm>
          <a:off x="533400" y="1676403"/>
          <a:ext cx="7924799" cy="2609847"/>
        </p:xfrm>
        <a:graphic>
          <a:graphicData uri="http://schemas.openxmlformats.org/drawingml/2006/table">
            <a:tbl>
              <a:tblPr/>
              <a:tblGrid>
                <a:gridCol w="437623"/>
                <a:gridCol w="2611474"/>
                <a:gridCol w="913302"/>
                <a:gridCol w="913302"/>
                <a:gridCol w="442382"/>
                <a:gridCol w="2606716"/>
              </a:tblGrid>
              <a:tr h="289983">
                <a:tc rowSpan="5">
                  <a:txBody>
                    <a:bodyPr/>
                    <a:lstStyle/>
                    <a:p>
                      <a:pPr algn="ctr" fontAlgn="ctr"/>
                      <a:r>
                        <a:rPr lang="zh-CN" altLang="en-US" sz="1400" b="0" i="0" u="none" strike="noStrike" dirty="0">
                          <a:solidFill>
                            <a:srgbClr val="000000"/>
                          </a:solidFill>
                          <a:latin typeface="Calibri" panose="020F0502020204030204"/>
                        </a:rPr>
                        <a:t>输入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0" i="0" u="none" strike="noStrike" dirty="0" smtClean="0">
                          <a:solidFill>
                            <a:srgbClr val="000000"/>
                          </a:solidFill>
                          <a:latin typeface="Calibri" panose="020F0502020204030204"/>
                        </a:rPr>
                        <a:t> 1</a:t>
                      </a:r>
                      <a:r>
                        <a:rPr lang="en-US" altLang="zh-CN" sz="1400" b="0" i="0" u="none" strike="noStrike" dirty="0">
                          <a:solidFill>
                            <a:srgbClr val="000000"/>
                          </a:solidFill>
                          <a:latin typeface="Calibri" panose="020F0502020204030204"/>
                        </a:rPr>
                        <a:t>.</a:t>
                      </a:r>
                      <a:r>
                        <a:rPr lang="zh-CN" altLang="en-US" sz="1400" b="0" i="0" u="none" strike="noStrike" dirty="0">
                          <a:solidFill>
                            <a:srgbClr val="000000"/>
                          </a:solidFill>
                          <a:latin typeface="Calibri" panose="020F0502020204030204"/>
                        </a:rPr>
                        <a:t>项目工作说明书</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5">
                  <a:txBody>
                    <a:bodyPr/>
                    <a:lstStyle/>
                    <a:p>
                      <a:pPr algn="ctr" fontAlgn="ctr"/>
                      <a:r>
                        <a:rPr lang="zh-CN" altLang="en-US" sz="1400" b="0" i="0" u="none" strike="noStrike">
                          <a:solidFill>
                            <a:srgbClr val="000000"/>
                          </a:solidFill>
                          <a:latin typeface="Calibri" panose="020F0502020204030204"/>
                        </a:rPr>
                        <a:t>输出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0" i="0" u="none" strike="noStrike" dirty="0" smtClean="0">
                          <a:solidFill>
                            <a:srgbClr val="000000"/>
                          </a:solidFill>
                          <a:latin typeface="Calibri" panose="020F0502020204030204"/>
                        </a:rPr>
                        <a:t> 1</a:t>
                      </a:r>
                      <a:r>
                        <a:rPr lang="en-US" altLang="zh-CN" sz="1400" b="0" i="0" u="none" strike="noStrike" dirty="0">
                          <a:solidFill>
                            <a:srgbClr val="000000"/>
                          </a:solidFill>
                          <a:latin typeface="Calibri" panose="020F0502020204030204"/>
                        </a:rPr>
                        <a:t>.</a:t>
                      </a:r>
                      <a:r>
                        <a:rPr lang="zh-CN" altLang="en-US" sz="1400" b="0" i="0" u="none" strike="noStrike" dirty="0">
                          <a:solidFill>
                            <a:srgbClr val="000000"/>
                          </a:solidFill>
                          <a:latin typeface="Calibri" panose="020F0502020204030204"/>
                        </a:rPr>
                        <a:t>项目章程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89983">
                <a:tc vMerge="1">
                  <a:txBody>
                    <a:bodyPr/>
                    <a:lstStyle/>
                    <a:p>
                      <a:endParaRPr lang="en-US"/>
                    </a:p>
                  </a:txBody>
                  <a:tcPr/>
                </a:tc>
                <a:tc>
                  <a:txBody>
                    <a:bodyPr/>
                    <a:lstStyle/>
                    <a:p>
                      <a:pPr algn="l" fontAlgn="ctr"/>
                      <a:r>
                        <a:rPr lang="en-US" altLang="zh-CN" sz="1400" b="0" i="0" u="none" strike="noStrike" dirty="0" smtClean="0">
                          <a:solidFill>
                            <a:srgbClr val="000000"/>
                          </a:solidFill>
                          <a:latin typeface="Calibri" panose="020F0502020204030204"/>
                        </a:rPr>
                        <a:t> 2</a:t>
                      </a:r>
                      <a:r>
                        <a:rPr lang="en-US" altLang="zh-CN" sz="1400" b="0" i="0" u="none" strike="noStrike" dirty="0">
                          <a:solidFill>
                            <a:srgbClr val="000000"/>
                          </a:solidFill>
                          <a:latin typeface="Calibri" panose="020F0502020204030204"/>
                        </a:rPr>
                        <a:t>.</a:t>
                      </a:r>
                      <a:r>
                        <a:rPr lang="zh-CN" altLang="en-US" sz="1400" b="0" i="0" u="none" strike="noStrike" dirty="0">
                          <a:solidFill>
                            <a:srgbClr val="000000"/>
                          </a:solidFill>
                          <a:latin typeface="Calibri" panose="020F0502020204030204"/>
                        </a:rPr>
                        <a:t>商业论证</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1400" b="0" i="0" u="none" strike="noStrike" dirty="0">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89983">
                <a:tc vMerge="1">
                  <a:txBody>
                    <a:bodyPr/>
                    <a:lstStyle/>
                    <a:p>
                      <a:endParaRPr lang="en-US"/>
                    </a:p>
                  </a:txBody>
                  <a:tcPr/>
                </a:tc>
                <a:tc>
                  <a:txBody>
                    <a:bodyPr/>
                    <a:lstStyle/>
                    <a:p>
                      <a:pPr algn="l" fontAlgn="ctr"/>
                      <a:r>
                        <a:rPr lang="en-US" altLang="zh-CN" sz="1400" b="0" i="0" u="none" strike="noStrike" dirty="0" smtClean="0">
                          <a:solidFill>
                            <a:srgbClr val="000000"/>
                          </a:solidFill>
                          <a:latin typeface="Calibri" panose="020F0502020204030204"/>
                        </a:rPr>
                        <a:t> 3</a:t>
                      </a:r>
                      <a:r>
                        <a:rPr lang="en-US" altLang="zh-CN" sz="1400" b="0" i="0" u="none" strike="noStrike" dirty="0">
                          <a:solidFill>
                            <a:srgbClr val="000000"/>
                          </a:solidFill>
                          <a:latin typeface="Calibri" panose="020F0502020204030204"/>
                        </a:rPr>
                        <a:t>.</a:t>
                      </a:r>
                      <a:r>
                        <a:rPr lang="zh-CN" altLang="en-US" sz="1400" b="0" i="0" u="none" strike="noStrike" dirty="0">
                          <a:solidFill>
                            <a:srgbClr val="000000"/>
                          </a:solidFill>
                          <a:latin typeface="Calibri" panose="020F0502020204030204"/>
                        </a:rPr>
                        <a:t>协议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89983">
                <a:tc vMerge="1">
                  <a:txBody>
                    <a:bodyPr/>
                    <a:lstStyle/>
                    <a:p>
                      <a:endParaRPr lang="en-US"/>
                    </a:p>
                  </a:txBody>
                  <a:tcPr/>
                </a:tc>
                <a:tc>
                  <a:txBody>
                    <a:bodyPr/>
                    <a:lstStyle/>
                    <a:p>
                      <a:pPr algn="l" fontAlgn="ctr"/>
                      <a:r>
                        <a:rPr lang="en-US" altLang="zh-CN" sz="1400" b="0" i="0" u="none" strike="noStrike" dirty="0" smtClean="0">
                          <a:solidFill>
                            <a:srgbClr val="000000"/>
                          </a:solidFill>
                          <a:latin typeface="Calibri" panose="020F0502020204030204"/>
                        </a:rPr>
                        <a:t> 4</a:t>
                      </a:r>
                      <a:r>
                        <a:rPr lang="en-US" altLang="zh-CN" sz="1400" b="0" i="0" u="none" strike="noStrike" dirty="0">
                          <a:solidFill>
                            <a:srgbClr val="000000"/>
                          </a:solidFill>
                          <a:latin typeface="Calibri" panose="020F0502020204030204"/>
                        </a:rPr>
                        <a:t>.</a:t>
                      </a:r>
                      <a:r>
                        <a:rPr lang="zh-CN" altLang="en-US" sz="1400" b="0" i="0" u="none" strike="noStrike" dirty="0">
                          <a:solidFill>
                            <a:srgbClr val="000000"/>
                          </a:solidFill>
                          <a:latin typeface="Calibri" panose="020F0502020204030204"/>
                        </a:rPr>
                        <a:t>事业环境因素</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89983">
                <a:tc vMerge="1">
                  <a:txBody>
                    <a:bodyPr/>
                    <a:lstStyle/>
                    <a:p>
                      <a:endParaRPr lang="en-US"/>
                    </a:p>
                  </a:txBody>
                  <a:tcPr/>
                </a:tc>
                <a:tc>
                  <a:txBody>
                    <a:bodyPr/>
                    <a:lstStyle/>
                    <a:p>
                      <a:pPr algn="l" fontAlgn="ctr"/>
                      <a:r>
                        <a:rPr lang="en-US" altLang="zh-CN" sz="1400" b="0" i="0" u="none" strike="noStrike" dirty="0" smtClean="0">
                          <a:solidFill>
                            <a:srgbClr val="000000"/>
                          </a:solidFill>
                          <a:latin typeface="Calibri" panose="020F0502020204030204"/>
                        </a:rPr>
                        <a:t> 5</a:t>
                      </a:r>
                      <a:r>
                        <a:rPr lang="en-US" altLang="zh-CN" sz="1400" b="0" i="0" u="none" strike="noStrike" dirty="0">
                          <a:solidFill>
                            <a:srgbClr val="000000"/>
                          </a:solidFill>
                          <a:latin typeface="Calibri" panose="020F0502020204030204"/>
                        </a:rPr>
                        <a:t>.</a:t>
                      </a:r>
                      <a:r>
                        <a:rPr lang="zh-CN" altLang="en-US" sz="1400" b="0" i="0" u="none" strike="noStrike" dirty="0">
                          <a:solidFill>
                            <a:srgbClr val="000000"/>
                          </a:solidFill>
                          <a:latin typeface="Calibri" panose="020F0502020204030204"/>
                        </a:rPr>
                        <a:t>组织过程资产</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89983">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9983">
                <a:tc gridSpan="6">
                  <a:txBody>
                    <a:bodyPr/>
                    <a:lstStyle/>
                    <a:p>
                      <a:pPr algn="ctr" fontAlgn="ctr"/>
                      <a:r>
                        <a:rPr lang="zh-CN" altLang="en-US" sz="1400" b="0" i="0" u="none" strike="noStrike">
                          <a:solidFill>
                            <a:srgbClr val="000000"/>
                          </a:solidFill>
                          <a:latin typeface="Calibri" panose="020F0502020204030204"/>
                        </a:rPr>
                        <a:t>工具与技术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9983">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r h="289983">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a:noFill/>
                    </a:lnB>
                  </a:tcPr>
                </a:tc>
                <a:tc>
                  <a:txBody>
                    <a:bodyPr/>
                    <a:lstStyle/>
                    <a:p>
                      <a:pPr algn="l" fontAlgn="ct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专家判断</a:t>
                      </a:r>
                    </a:p>
                  </a:txBody>
                  <a:tcPr marL="0" marR="0" marT="0" marB="0" anchor="ctr">
                    <a:lnL>
                      <a:noFill/>
                    </a:lnL>
                    <a:lnR>
                      <a:noFill/>
                    </a:lnR>
                    <a:lnT>
                      <a:noFill/>
                    </a:lnT>
                    <a:lnB>
                      <a:noFill/>
                    </a:lnB>
                  </a:tcPr>
                </a:tc>
                <a:tc>
                  <a:txBody>
                    <a:bodyPr/>
                    <a:lstStyle/>
                    <a:p>
                      <a:pPr algn="l" fontAlgn="b"/>
                      <a:endParaRPr lang="en-US" sz="1400" b="0" i="0" u="none" strike="noStrike" dirty="0">
                        <a:solidFill>
                          <a:srgbClr val="000000"/>
                        </a:solidFill>
                        <a:latin typeface="Calibri" panose="020F0502020204030204"/>
                      </a:endParaRPr>
                    </a:p>
                  </a:txBody>
                  <a:tcPr marL="0" marR="0" marT="0" marB="0" anchor="b">
                    <a:lnL>
                      <a:noFill/>
                    </a:lnL>
                    <a:lnR>
                      <a:noFill/>
                    </a:lnR>
                    <a:lnT>
                      <a:noFill/>
                    </a:lnT>
                    <a:lnB>
                      <a:noFill/>
                    </a:lnB>
                  </a:tcPr>
                </a:tc>
                <a:tc gridSpan="2">
                  <a:txBody>
                    <a:bodyPr/>
                    <a:lstStyle/>
                    <a:p>
                      <a:pPr algn="l" fontAlgn="b"/>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引导技术</a:t>
                      </a:r>
                    </a:p>
                  </a:txBody>
                  <a:tcPr marL="0" marR="0" marT="0" marB="0" anchor="b">
                    <a:lnL>
                      <a:noFill/>
                    </a:lnL>
                    <a:lnR>
                      <a:noFill/>
                    </a:lnR>
                    <a:lnT>
                      <a:noFill/>
                    </a:lnT>
                    <a:lnB>
                      <a:noFill/>
                    </a:lnB>
                  </a:tcPr>
                </a:tc>
                <a:tc hMerge="1">
                  <a:txBody>
                    <a:bodyPr/>
                    <a:lstStyle/>
                    <a:p>
                      <a:endParaRPr lang="en-US"/>
                    </a:p>
                  </a:txBody>
                  <a:tcPr/>
                </a:tc>
                <a:tc>
                  <a:txBody>
                    <a:bodyPr/>
                    <a:lstStyle/>
                    <a:p>
                      <a:pPr algn="l" fontAlgn="b"/>
                      <a:endParaRPr lang="en-US" sz="1400" b="0" i="0" u="none" strike="noStrike" dirty="0">
                        <a:solidFill>
                          <a:srgbClr val="000000"/>
                        </a:solidFill>
                        <a:latin typeface="Calibri" panose="020F0502020204030204"/>
                      </a:endParaRPr>
                    </a:p>
                  </a:txBody>
                  <a:tcPr marL="0" marR="0" marT="0" marB="0" anchor="b">
                    <a:lnL>
                      <a:noFill/>
                    </a:lnL>
                    <a:lnR>
                      <a:noFill/>
                    </a:lnR>
                    <a:lnT>
                      <a:noFill/>
                    </a:lnT>
                    <a:lnB>
                      <a:noFill/>
                    </a:lnB>
                  </a:tcPr>
                </a:tc>
              </a:tr>
            </a:tbl>
          </a:graphicData>
        </a:graphic>
      </p:graphicFrame>
      <p:sp>
        <p:nvSpPr>
          <p:cNvPr id="5" name="Right Arrow 4"/>
          <p:cNvSpPr/>
          <p:nvPr/>
        </p:nvSpPr>
        <p:spPr>
          <a:xfrm>
            <a:off x="4038600" y="2133600"/>
            <a:ext cx="978408" cy="484632"/>
          </a:xfrm>
          <a:prstGeom prs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6" name="TextBox 5"/>
          <p:cNvSpPr txBox="1"/>
          <p:nvPr/>
        </p:nvSpPr>
        <p:spPr>
          <a:xfrm>
            <a:off x="381000" y="4419600"/>
            <a:ext cx="8153400" cy="2246769"/>
          </a:xfrm>
          <a:prstGeom prst="rect">
            <a:avLst/>
          </a:prstGeom>
          <a:noFill/>
        </p:spPr>
        <p:txBody>
          <a:bodyPr wrap="square" rtlCol="0">
            <a:spAutoFit/>
          </a:bodyPr>
          <a:lstStyle/>
          <a:p>
            <a:pPr>
              <a:buFont typeface="Wingdings" panose="05000000000000000000" pitchFamily="2" charset="2"/>
              <a:buChar char="Ø"/>
            </a:pPr>
            <a:r>
              <a:rPr lang="zh-CN" altLang="en-US" sz="1400" dirty="0" smtClean="0"/>
              <a:t>制定项目章程是编写一份正式批准项目并授权项目经理在项目活动中使用组织资源的文件的过程。</a:t>
            </a:r>
            <a:endParaRPr lang="en-US" altLang="zh-CN" sz="1400" dirty="0" smtClean="0"/>
          </a:p>
          <a:p>
            <a:pPr>
              <a:buFont typeface="Wingdings" panose="05000000000000000000" pitchFamily="2" charset="2"/>
              <a:buChar char="Ø"/>
            </a:pPr>
            <a:r>
              <a:rPr lang="zh-CN" altLang="en-US" sz="1400" dirty="0" smtClean="0"/>
              <a:t>本过程的主要作用：明确定义项目开始和项目边界，确立项目的正式地位，以及高级管理层直述他们对项目的支持。</a:t>
            </a:r>
            <a:endParaRPr lang="en-US" altLang="zh-CN" sz="1400" dirty="0" smtClean="0"/>
          </a:p>
          <a:p>
            <a:pPr>
              <a:buFont typeface="Wingdings" panose="05000000000000000000" pitchFamily="2" charset="2"/>
              <a:buChar char="Ø"/>
            </a:pPr>
            <a:r>
              <a:rPr lang="zh-CN" altLang="en-US" sz="1400" dirty="0" smtClean="0"/>
              <a:t>项目章程在项目执行组织与需求组织之间建立起伙伴关系。</a:t>
            </a:r>
            <a:endParaRPr lang="en-US" altLang="zh-CN" sz="1400" dirty="0" smtClean="0"/>
          </a:p>
          <a:p>
            <a:pPr>
              <a:buFont typeface="Wingdings" panose="05000000000000000000" pitchFamily="2" charset="2"/>
              <a:buChar char="Ø"/>
            </a:pPr>
            <a:r>
              <a:rPr lang="zh-CN" altLang="en-US" sz="1400" dirty="0" smtClean="0"/>
              <a:t>项目章程的批准，标志着项目的正式启动。</a:t>
            </a:r>
            <a:endParaRPr lang="en-US" altLang="zh-CN" sz="1400" dirty="0" smtClean="0"/>
          </a:p>
          <a:p>
            <a:pPr>
              <a:buFont typeface="Wingdings" panose="05000000000000000000" pitchFamily="2" charset="2"/>
              <a:buChar char="Ø"/>
            </a:pPr>
            <a:r>
              <a:rPr lang="zh-CN" altLang="en-US" sz="1400" dirty="0" smtClean="0"/>
              <a:t>项目章程应该有发起项目的实体批准。</a:t>
            </a:r>
            <a:endParaRPr lang="en-US" altLang="zh-CN" sz="1400" dirty="0" smtClean="0"/>
          </a:p>
          <a:p>
            <a:pPr>
              <a:buFont typeface="Wingdings" panose="05000000000000000000" pitchFamily="2" charset="2"/>
              <a:buChar char="Ø"/>
            </a:pPr>
            <a:r>
              <a:rPr lang="zh-CN" altLang="en-US" sz="1400" dirty="0" smtClean="0"/>
              <a:t>项目经理应该参与指定项目章程，以便对项目需求有基本的了解，从而在随后的项目活动中更有效地分配资源。</a:t>
            </a:r>
            <a:endParaRPr lang="en-US" altLang="zh-CN" sz="1400" dirty="0" smtClean="0"/>
          </a:p>
          <a:p>
            <a:pPr>
              <a:buFont typeface="Wingdings" panose="05000000000000000000" pitchFamily="2" charset="2"/>
              <a:buChar char="Ø"/>
            </a:pPr>
            <a:r>
              <a:rPr lang="zh-CN" altLang="en-US" sz="1400" dirty="0" smtClean="0"/>
              <a:t>项目有项目以外的实体来启动，如发起人、项目集或</a:t>
            </a:r>
            <a:r>
              <a:rPr lang="en-US" altLang="zh-CN" sz="1400" dirty="0" smtClean="0"/>
              <a:t>PMO</a:t>
            </a:r>
            <a:r>
              <a:rPr lang="zh-CN" altLang="en-US" sz="1400" dirty="0" smtClean="0"/>
              <a:t>职员，或项目组合治理委员会主席或授权代表。</a:t>
            </a:r>
            <a:endParaRPr lang="en-US" altLang="zh-CN" sz="14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altLang="zh-CN" dirty="0" smtClean="0"/>
              <a:t>4.1.1 </a:t>
            </a:r>
            <a:r>
              <a:rPr lang="zh-CN" altLang="en-US" dirty="0" smtClean="0"/>
              <a:t>制定章程的输入</a:t>
            </a:r>
            <a:endParaRPr lang="en-US" dirty="0"/>
          </a:p>
        </p:txBody>
      </p:sp>
      <p:sp>
        <p:nvSpPr>
          <p:cNvPr id="4" name="TextBox 3"/>
          <p:cNvSpPr txBox="1"/>
          <p:nvPr/>
        </p:nvSpPr>
        <p:spPr>
          <a:xfrm>
            <a:off x="457200" y="1219200"/>
            <a:ext cx="8458200" cy="3600986"/>
          </a:xfrm>
          <a:prstGeom prst="rect">
            <a:avLst/>
          </a:prstGeom>
          <a:noFill/>
        </p:spPr>
        <p:txBody>
          <a:bodyPr wrap="square" rtlCol="0">
            <a:spAutoFit/>
          </a:bodyPr>
          <a:lstStyle/>
          <a:p>
            <a:pPr marL="342900" indent="-342900">
              <a:buFont typeface="+mj-lt"/>
              <a:buAutoNum type="arabicPeriod"/>
            </a:pPr>
            <a:r>
              <a:rPr lang="zh-CN" altLang="en-US" dirty="0" smtClean="0"/>
              <a:t>项目工作说明书（</a:t>
            </a:r>
            <a:r>
              <a:rPr lang="en-US" altLang="zh-CN" dirty="0" smtClean="0"/>
              <a:t>SOW</a:t>
            </a:r>
            <a:r>
              <a:rPr lang="zh-CN" altLang="en-US" dirty="0" smtClean="0"/>
              <a:t>）</a:t>
            </a:r>
            <a:r>
              <a:rPr lang="en-US" altLang="zh-CN" dirty="0" smtClean="0"/>
              <a:t>Project Statement of Work</a:t>
            </a:r>
          </a:p>
          <a:p>
            <a:pPr marL="800100" lvl="1" indent="-342900">
              <a:buFont typeface="Wingdings" panose="05000000000000000000" pitchFamily="2" charset="2"/>
              <a:buChar char="§"/>
            </a:pPr>
            <a:r>
              <a:rPr lang="zh-CN" altLang="en-US" sz="1600" dirty="0" smtClean="0"/>
              <a:t>对项目所需交付的产品或服务的叙述性说明</a:t>
            </a:r>
            <a:endParaRPr lang="en-US" altLang="zh-CN" sz="1600" dirty="0" smtClean="0"/>
          </a:p>
          <a:p>
            <a:pPr marL="800100" lvl="1" indent="-342900">
              <a:buFont typeface="Wingdings" panose="05000000000000000000" pitchFamily="2" charset="2"/>
              <a:buChar char="§"/>
            </a:pPr>
            <a:r>
              <a:rPr lang="zh-CN" altLang="en-US" sz="1600" dirty="0" smtClean="0"/>
              <a:t>内部项目：项目启动者或发起人提供</a:t>
            </a:r>
            <a:endParaRPr lang="en-US" altLang="zh-CN" sz="1600" dirty="0" smtClean="0"/>
          </a:p>
          <a:p>
            <a:pPr marL="800100" lvl="1" indent="-342900">
              <a:buFont typeface="Wingdings" panose="05000000000000000000" pitchFamily="2" charset="2"/>
              <a:buChar char="§"/>
            </a:pPr>
            <a:r>
              <a:rPr lang="zh-CN" altLang="en-US" sz="1600" dirty="0" smtClean="0"/>
              <a:t>外部项目：客户提供（可以是招标文件或合同的一部分）</a:t>
            </a:r>
            <a:endParaRPr lang="en-US" altLang="zh-CN" sz="1600" dirty="0" smtClean="0"/>
          </a:p>
          <a:p>
            <a:pPr marL="800100" lvl="1" indent="-342900">
              <a:buFont typeface="Wingdings" panose="05000000000000000000" pitchFamily="2" charset="2"/>
              <a:buChar char="§"/>
            </a:pPr>
            <a:r>
              <a:rPr lang="en-US" altLang="zh-CN" sz="1600" dirty="0" smtClean="0"/>
              <a:t>SOW</a:t>
            </a:r>
            <a:r>
              <a:rPr lang="zh-CN" altLang="en-US" sz="1600" dirty="0" smtClean="0"/>
              <a:t>涉及： </a:t>
            </a:r>
            <a:endParaRPr lang="en-US" altLang="zh-CN" sz="1600" dirty="0" smtClean="0"/>
          </a:p>
          <a:p>
            <a:pPr marL="1257300" lvl="2" indent="-342900">
              <a:buFont typeface="Arial" panose="020B0604020202020204" pitchFamily="34" charset="0"/>
              <a:buChar char="•"/>
            </a:pPr>
            <a:r>
              <a:rPr lang="zh-CN" altLang="en-US" sz="1600" dirty="0" smtClean="0">
                <a:solidFill>
                  <a:srgbClr val="FF0000"/>
                </a:solidFill>
              </a:rPr>
              <a:t>业务需求</a:t>
            </a:r>
            <a:r>
              <a:rPr lang="zh-CN" altLang="en-US" sz="1600" dirty="0" smtClean="0"/>
              <a:t>， 为什么做（基于市场需求</a:t>
            </a:r>
            <a:r>
              <a:rPr lang="en-US" altLang="zh-CN" sz="1600" dirty="0" smtClean="0"/>
              <a:t>/</a:t>
            </a:r>
            <a:r>
              <a:rPr lang="zh-CN" altLang="en-US" sz="1600" dirty="0" smtClean="0"/>
              <a:t>技术进步</a:t>
            </a:r>
            <a:r>
              <a:rPr lang="en-US" altLang="zh-CN" sz="1600" dirty="0" smtClean="0"/>
              <a:t>/</a:t>
            </a:r>
            <a:r>
              <a:rPr lang="zh-CN" altLang="en-US" sz="1600" dirty="0" smtClean="0"/>
              <a:t>法律要求</a:t>
            </a:r>
            <a:r>
              <a:rPr lang="en-US" altLang="zh-CN" sz="1600" dirty="0" smtClean="0"/>
              <a:t>/</a:t>
            </a:r>
            <a:r>
              <a:rPr lang="zh-CN" altLang="en-US" sz="1600" dirty="0" smtClean="0"/>
              <a:t>政府法规）</a:t>
            </a:r>
            <a:endParaRPr lang="en-US" altLang="zh-CN" sz="1600" dirty="0" smtClean="0"/>
          </a:p>
          <a:p>
            <a:pPr marL="1257300" lvl="2" indent="-342900">
              <a:buFont typeface="Arial" panose="020B0604020202020204" pitchFamily="34" charset="0"/>
              <a:buChar char="•"/>
            </a:pPr>
            <a:r>
              <a:rPr lang="zh-CN" altLang="en-US" sz="1600" dirty="0" smtClean="0">
                <a:solidFill>
                  <a:srgbClr val="FF0000"/>
                </a:solidFill>
              </a:rPr>
              <a:t>产品范围描述</a:t>
            </a:r>
            <a:r>
              <a:rPr lang="zh-CN" altLang="en-US" sz="1600" dirty="0" smtClean="0"/>
              <a:t> </a:t>
            </a:r>
            <a:r>
              <a:rPr lang="en-US" altLang="zh-CN" sz="1600" dirty="0" smtClean="0"/>
              <a:t>– </a:t>
            </a:r>
            <a:r>
              <a:rPr lang="zh-CN" altLang="en-US" sz="1600" dirty="0" smtClean="0"/>
              <a:t>提供什么（产品特征）</a:t>
            </a:r>
            <a:endParaRPr lang="en-US" altLang="zh-CN" sz="1600" dirty="0" smtClean="0"/>
          </a:p>
          <a:p>
            <a:pPr marL="1257300" lvl="2" indent="-342900">
              <a:buFont typeface="Arial" panose="020B0604020202020204" pitchFamily="34" charset="0"/>
              <a:buChar char="•"/>
            </a:pPr>
            <a:r>
              <a:rPr lang="zh-CN" altLang="en-US" sz="1600" dirty="0" smtClean="0">
                <a:solidFill>
                  <a:srgbClr val="FF0000"/>
                </a:solidFill>
              </a:rPr>
              <a:t>战略计划</a:t>
            </a:r>
            <a:r>
              <a:rPr lang="zh-CN" altLang="en-US" sz="1600" dirty="0" smtClean="0"/>
              <a:t> </a:t>
            </a:r>
            <a:r>
              <a:rPr lang="en-US" altLang="zh-CN" sz="1600" dirty="0" smtClean="0"/>
              <a:t>– </a:t>
            </a:r>
            <a:r>
              <a:rPr lang="zh-CN" altLang="en-US" sz="1600" dirty="0" smtClean="0"/>
              <a:t>采取什么战略</a:t>
            </a:r>
            <a:endParaRPr lang="en-US" altLang="zh-CN" sz="1600" dirty="0" smtClean="0"/>
          </a:p>
          <a:p>
            <a:pPr marL="342900" indent="-342900">
              <a:buFont typeface="+mj-lt"/>
              <a:buAutoNum type="arabicPeriod"/>
            </a:pPr>
            <a:r>
              <a:rPr lang="zh-CN" altLang="en-US" dirty="0" smtClean="0"/>
              <a:t>商业论证 </a:t>
            </a:r>
            <a:r>
              <a:rPr lang="en-US" altLang="zh-CN" dirty="0" smtClean="0"/>
              <a:t>Business Case</a:t>
            </a:r>
          </a:p>
          <a:p>
            <a:pPr marL="800100" lvl="1" indent="-342900">
              <a:buFont typeface="Wingdings" panose="05000000000000000000" pitchFamily="2" charset="2"/>
              <a:buChar char="§"/>
            </a:pPr>
            <a:r>
              <a:rPr lang="zh-CN" altLang="en-US" sz="1600" dirty="0" smtClean="0"/>
              <a:t>商业论证是从商业角度提供必要的信息，决定项目是否值得投资。</a:t>
            </a:r>
            <a:endParaRPr lang="en-US" altLang="zh-CN" sz="1600" dirty="0" smtClean="0"/>
          </a:p>
          <a:p>
            <a:pPr marL="800100" lvl="1" indent="-342900">
              <a:buFont typeface="Wingdings" panose="05000000000000000000" pitchFamily="2" charset="2"/>
              <a:buChar char="§"/>
            </a:pPr>
            <a:r>
              <a:rPr lang="zh-CN" altLang="en-US" sz="1600" dirty="0" smtClean="0"/>
              <a:t>高于项目级别的经历和高管们往往使用该文件作为</a:t>
            </a:r>
            <a:r>
              <a:rPr lang="zh-CN" altLang="en-US" sz="1600" dirty="0" smtClean="0">
                <a:solidFill>
                  <a:srgbClr val="FF0000"/>
                </a:solidFill>
              </a:rPr>
              <a:t>决策的依据</a:t>
            </a:r>
            <a:r>
              <a:rPr lang="zh-CN" altLang="en-US" sz="1600" dirty="0" smtClean="0"/>
              <a:t>。</a:t>
            </a:r>
            <a:endParaRPr lang="en-US" altLang="zh-CN" sz="1600" dirty="0" smtClean="0"/>
          </a:p>
          <a:p>
            <a:pPr marL="800100" lvl="1" indent="-342900">
              <a:buFont typeface="Wingdings" panose="05000000000000000000" pitchFamily="2" charset="2"/>
              <a:buChar char="§"/>
            </a:pPr>
            <a:r>
              <a:rPr lang="zh-CN" altLang="en-US" sz="1600" dirty="0" smtClean="0"/>
              <a:t>在多阶段项目中，可通过商业论证的定期审核，确保项目能实现其商业利益。</a:t>
            </a:r>
            <a:endParaRPr lang="en-US" altLang="zh-CN" sz="1600" dirty="0" smtClean="0"/>
          </a:p>
          <a:p>
            <a:pPr marL="800100" lvl="1" indent="-342900">
              <a:buFont typeface="Wingdings" panose="05000000000000000000" pitchFamily="2" charset="2"/>
              <a:buChar char="§"/>
            </a:pPr>
            <a:r>
              <a:rPr lang="zh-CN" altLang="en-US" sz="1600" dirty="0" smtClean="0"/>
              <a:t>项目经理负责确保项目有效地满足在商业论证中规定的组织目的和广大干系人的需求</a:t>
            </a:r>
            <a:r>
              <a:rPr lang="en-US" altLang="zh-CN" sz="1600" dirty="0" smtClean="0"/>
              <a:t>.</a:t>
            </a:r>
            <a:endParaRPr lang="en-US"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altLang="zh-CN" dirty="0" smtClean="0"/>
              <a:t>4.1.2 </a:t>
            </a:r>
            <a:r>
              <a:rPr lang="zh-CN" altLang="en-US" dirty="0" smtClean="0"/>
              <a:t>制定章程的工具与技术</a:t>
            </a:r>
            <a:endParaRPr lang="en-US" dirty="0"/>
          </a:p>
        </p:txBody>
      </p:sp>
      <p:sp>
        <p:nvSpPr>
          <p:cNvPr id="4" name="TextBox 3"/>
          <p:cNvSpPr txBox="1"/>
          <p:nvPr/>
        </p:nvSpPr>
        <p:spPr>
          <a:xfrm>
            <a:off x="457200" y="1219200"/>
            <a:ext cx="8458200" cy="2308324"/>
          </a:xfrm>
          <a:prstGeom prst="rect">
            <a:avLst/>
          </a:prstGeom>
          <a:noFill/>
        </p:spPr>
        <p:txBody>
          <a:bodyPr wrap="square" rtlCol="0">
            <a:spAutoFit/>
          </a:bodyPr>
          <a:lstStyle/>
          <a:p>
            <a:pPr marL="342900" indent="-342900">
              <a:buFont typeface="+mj-lt"/>
              <a:buAutoNum type="arabicPeriod"/>
            </a:pPr>
            <a:r>
              <a:rPr lang="zh-CN" altLang="en-US" dirty="0" smtClean="0"/>
              <a:t>专家判断</a:t>
            </a:r>
            <a:endParaRPr lang="en-US" altLang="zh-CN" dirty="0" smtClean="0"/>
          </a:p>
          <a:p>
            <a:pPr marL="800100" lvl="1" indent="-342900">
              <a:buFont typeface="Wingdings" panose="05000000000000000000" pitchFamily="2" charset="2"/>
              <a:buChar char="§"/>
            </a:pPr>
            <a:r>
              <a:rPr lang="zh-CN" altLang="en-US" dirty="0" smtClean="0"/>
              <a:t>热河具有专业知识或专业培训经历的任何小组或个人都可以提供专业知识。</a:t>
            </a:r>
            <a:endParaRPr lang="en-US" altLang="zh-CN" dirty="0" smtClean="0"/>
          </a:p>
          <a:p>
            <a:pPr marL="800100" lvl="1" indent="-342900">
              <a:buFont typeface="Wingdings" panose="05000000000000000000" pitchFamily="2" charset="2"/>
              <a:buChar char="§"/>
            </a:pPr>
            <a:r>
              <a:rPr lang="zh-CN" altLang="en-US" dirty="0" smtClean="0"/>
              <a:t>渠道来源： 组织内的其他部门 </a:t>
            </a:r>
            <a:r>
              <a:rPr lang="en-US" altLang="zh-CN" dirty="0" smtClean="0"/>
              <a:t>/ </a:t>
            </a:r>
            <a:r>
              <a:rPr lang="zh-CN" altLang="en-US" dirty="0" smtClean="0"/>
              <a:t>顾问 </a:t>
            </a:r>
            <a:r>
              <a:rPr lang="en-US" altLang="zh-CN" dirty="0" smtClean="0"/>
              <a:t>/ </a:t>
            </a:r>
            <a:r>
              <a:rPr lang="zh-CN" altLang="en-US" dirty="0" smtClean="0"/>
              <a:t>干系人，包括客户或发起人 </a:t>
            </a:r>
            <a:r>
              <a:rPr lang="en-US" altLang="zh-CN" dirty="0" smtClean="0"/>
              <a:t>/ </a:t>
            </a:r>
            <a:r>
              <a:rPr lang="zh-CN" altLang="en-US" dirty="0" smtClean="0"/>
              <a:t>专业与技术协会</a:t>
            </a:r>
            <a:r>
              <a:rPr lang="en-US" altLang="zh-CN" dirty="0" smtClean="0"/>
              <a:t> / </a:t>
            </a:r>
            <a:r>
              <a:rPr lang="zh-CN" altLang="en-US" dirty="0" smtClean="0"/>
              <a:t>行业协会 </a:t>
            </a:r>
            <a:r>
              <a:rPr lang="en-US" altLang="zh-CN" dirty="0" smtClean="0"/>
              <a:t>/ </a:t>
            </a:r>
            <a:r>
              <a:rPr lang="zh-CN" altLang="en-US" dirty="0" smtClean="0"/>
              <a:t>主题专家 </a:t>
            </a:r>
            <a:r>
              <a:rPr lang="en-US" altLang="zh-CN" dirty="0" smtClean="0"/>
              <a:t>/ PMO</a:t>
            </a:r>
          </a:p>
          <a:p>
            <a:pPr marL="342900" indent="-342900">
              <a:buFont typeface="+mj-lt"/>
              <a:buAutoNum type="arabicPeriod"/>
            </a:pPr>
            <a:r>
              <a:rPr lang="zh-CN" altLang="en-US" dirty="0" smtClean="0"/>
              <a:t>引导技术</a:t>
            </a:r>
            <a:endParaRPr lang="en-US" altLang="zh-CN" dirty="0" smtClean="0"/>
          </a:p>
          <a:p>
            <a:pPr marL="800100" lvl="1" indent="-342900">
              <a:buFont typeface="Wingdings" panose="05000000000000000000" pitchFamily="2" charset="2"/>
              <a:buChar char="§"/>
            </a:pPr>
            <a:r>
              <a:rPr lang="zh-CN" altLang="en-US" dirty="0" smtClean="0"/>
              <a:t>引导技术是指引导者运用适当的技术，帮助和出尽一群人达成协议，关注大家的共同目标。</a:t>
            </a:r>
            <a:endParaRPr lang="en-US" altLang="zh-CN" dirty="0" smtClean="0"/>
          </a:p>
          <a:p>
            <a:pPr marL="800100" lvl="1" indent="-342900">
              <a:buFont typeface="Wingdings" panose="05000000000000000000" pitchFamily="2" charset="2"/>
              <a:buChar char="§"/>
            </a:pPr>
            <a:r>
              <a:rPr lang="zh-CN" altLang="en-US" dirty="0" smtClean="0"/>
              <a:t>比如： 头脑风暴 </a:t>
            </a:r>
            <a:r>
              <a:rPr lang="en-US" altLang="zh-CN" dirty="0" smtClean="0"/>
              <a:t>/ </a:t>
            </a:r>
            <a:r>
              <a:rPr lang="zh-CN" altLang="en-US" dirty="0" smtClean="0"/>
              <a:t>冲突处理 </a:t>
            </a:r>
            <a:r>
              <a:rPr lang="en-US" altLang="zh-CN" dirty="0" smtClean="0"/>
              <a:t>/ </a:t>
            </a:r>
            <a:r>
              <a:rPr lang="zh-CN" altLang="en-US" dirty="0" smtClean="0"/>
              <a:t>问题解决 </a:t>
            </a:r>
            <a:r>
              <a:rPr lang="en-US" altLang="zh-CN" dirty="0" smtClean="0"/>
              <a:t>/ </a:t>
            </a:r>
            <a:r>
              <a:rPr lang="zh-CN" altLang="en-US" dirty="0" smtClean="0"/>
              <a:t>会议管理</a:t>
            </a:r>
            <a:endParaRPr lang="en-US" altLang="zh-CN"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altLang="zh-CN" dirty="0" smtClean="0"/>
              <a:t>4.1.3 </a:t>
            </a:r>
            <a:r>
              <a:rPr lang="zh-CN" altLang="en-US" dirty="0" smtClean="0"/>
              <a:t>制定章程的输出</a:t>
            </a:r>
            <a:endParaRPr lang="en-US" dirty="0"/>
          </a:p>
        </p:txBody>
      </p:sp>
      <p:sp>
        <p:nvSpPr>
          <p:cNvPr id="4" name="TextBox 3"/>
          <p:cNvSpPr txBox="1"/>
          <p:nvPr/>
        </p:nvSpPr>
        <p:spPr>
          <a:xfrm>
            <a:off x="457200" y="1219200"/>
            <a:ext cx="8458200" cy="369332"/>
          </a:xfrm>
          <a:prstGeom prst="rect">
            <a:avLst/>
          </a:prstGeom>
          <a:noFill/>
        </p:spPr>
        <p:txBody>
          <a:bodyPr wrap="square" rtlCol="0">
            <a:spAutoFit/>
          </a:bodyPr>
          <a:lstStyle/>
          <a:p>
            <a:pPr marL="342900" indent="-342900">
              <a:buFont typeface="+mj-lt"/>
              <a:buAutoNum type="arabicPeriod"/>
            </a:pPr>
            <a:r>
              <a:rPr lang="zh-CN" altLang="en-US" dirty="0" smtClean="0"/>
              <a:t>项目章程，又称“项目批准书”</a:t>
            </a:r>
            <a:endParaRPr lang="en-US" altLang="zh-CN" dirty="0" smtClean="0"/>
          </a:p>
        </p:txBody>
      </p:sp>
      <p:sp>
        <p:nvSpPr>
          <p:cNvPr id="5" name="Flowchart: Preparation 4"/>
          <p:cNvSpPr/>
          <p:nvPr/>
        </p:nvSpPr>
        <p:spPr>
          <a:xfrm>
            <a:off x="3048000" y="2971800"/>
            <a:ext cx="2514600" cy="1981200"/>
          </a:xfrm>
          <a:prstGeom prst="flowChartPrepara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项目章程的内容</a:t>
            </a:r>
            <a:endParaRPr lang="en-US" dirty="0">
              <a:solidFill>
                <a:schemeClr val="tx1"/>
              </a:solidFill>
            </a:endParaRPr>
          </a:p>
        </p:txBody>
      </p:sp>
      <p:sp>
        <p:nvSpPr>
          <p:cNvPr id="6" name="Rectangle 5"/>
          <p:cNvSpPr/>
          <p:nvPr/>
        </p:nvSpPr>
        <p:spPr>
          <a:xfrm>
            <a:off x="3200400" y="1981200"/>
            <a:ext cx="2209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FF0000"/>
                </a:solidFill>
              </a:rPr>
              <a:t>委派的项目经理及其职责和职权</a:t>
            </a:r>
            <a:endParaRPr lang="en-US" sz="1400" dirty="0">
              <a:solidFill>
                <a:srgbClr val="FF0000"/>
              </a:solidFill>
            </a:endParaRPr>
          </a:p>
        </p:txBody>
      </p:sp>
      <p:cxnSp>
        <p:nvCxnSpPr>
          <p:cNvPr id="8" name="Straight Arrow Connector 7"/>
          <p:cNvCxnSpPr>
            <a:stCxn id="6" idx="2"/>
            <a:endCxn id="5" idx="0"/>
          </p:cNvCxnSpPr>
          <p:nvPr/>
        </p:nvCxnSpPr>
        <p:spPr>
          <a:xfrm>
            <a:off x="4305300" y="25146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200400" y="5486400"/>
            <a:ext cx="2209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FF0000"/>
                </a:solidFill>
              </a:rPr>
              <a:t>发起人或其他批准项目章程人员的姓名和职权</a:t>
            </a:r>
            <a:endParaRPr lang="en-US" sz="1400" dirty="0">
              <a:solidFill>
                <a:srgbClr val="FF0000"/>
              </a:solidFill>
            </a:endParaRPr>
          </a:p>
        </p:txBody>
      </p:sp>
      <p:cxnSp>
        <p:nvCxnSpPr>
          <p:cNvPr id="11" name="Straight Arrow Connector 10"/>
          <p:cNvCxnSpPr>
            <a:stCxn id="9" idx="0"/>
            <a:endCxn id="5" idx="2"/>
          </p:cNvCxnSpPr>
          <p:nvPr/>
        </p:nvCxnSpPr>
        <p:spPr>
          <a:xfrm flipV="1">
            <a:off x="4305300" y="4953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09600" y="2209800"/>
            <a:ext cx="2209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00B050"/>
                </a:solidFill>
              </a:rPr>
              <a:t>项目目的或批准项目的原因</a:t>
            </a:r>
            <a:endParaRPr lang="en-US" sz="1400" dirty="0">
              <a:solidFill>
                <a:srgbClr val="00B050"/>
              </a:solidFill>
            </a:endParaRPr>
          </a:p>
        </p:txBody>
      </p:sp>
      <p:cxnSp>
        <p:nvCxnSpPr>
          <p:cNvPr id="16" name="Straight Arrow Connector 15"/>
          <p:cNvCxnSpPr>
            <a:stCxn id="14" idx="3"/>
          </p:cNvCxnSpPr>
          <p:nvPr/>
        </p:nvCxnSpPr>
        <p:spPr>
          <a:xfrm>
            <a:off x="2819400" y="2476500"/>
            <a:ext cx="76200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09600" y="2819400"/>
            <a:ext cx="2209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00B050"/>
                </a:solidFill>
              </a:rPr>
              <a:t>可测量的项目目标和相关的成功标准</a:t>
            </a:r>
            <a:endParaRPr lang="en-US" sz="1400" dirty="0">
              <a:solidFill>
                <a:srgbClr val="00B050"/>
              </a:solidFill>
            </a:endParaRPr>
          </a:p>
        </p:txBody>
      </p:sp>
      <p:cxnSp>
        <p:nvCxnSpPr>
          <p:cNvPr id="18" name="Straight Arrow Connector 17"/>
          <p:cNvCxnSpPr>
            <a:stCxn id="17" idx="3"/>
          </p:cNvCxnSpPr>
          <p:nvPr/>
        </p:nvCxnSpPr>
        <p:spPr>
          <a:xfrm>
            <a:off x="2819400" y="3086100"/>
            <a:ext cx="5334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09600" y="3505200"/>
            <a:ext cx="2209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高层级需求</a:t>
            </a:r>
            <a:endParaRPr lang="en-US" sz="1400" dirty="0">
              <a:solidFill>
                <a:schemeClr val="tx1"/>
              </a:solidFill>
            </a:endParaRPr>
          </a:p>
        </p:txBody>
      </p:sp>
      <p:cxnSp>
        <p:nvCxnSpPr>
          <p:cNvPr id="22" name="Straight Arrow Connector 21"/>
          <p:cNvCxnSpPr>
            <a:stCxn id="21" idx="3"/>
            <a:endCxn id="5" idx="1"/>
          </p:cNvCxnSpPr>
          <p:nvPr/>
        </p:nvCxnSpPr>
        <p:spPr>
          <a:xfrm>
            <a:off x="2819400" y="3771900"/>
            <a:ext cx="2286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09600" y="4343400"/>
            <a:ext cx="2209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00B050"/>
                </a:solidFill>
              </a:rPr>
              <a:t>假设条件和制约因素</a:t>
            </a:r>
            <a:endParaRPr lang="en-US" sz="1400" dirty="0">
              <a:solidFill>
                <a:srgbClr val="00B050"/>
              </a:solidFill>
            </a:endParaRPr>
          </a:p>
        </p:txBody>
      </p:sp>
      <p:cxnSp>
        <p:nvCxnSpPr>
          <p:cNvPr id="26" name="Straight Arrow Connector 25"/>
          <p:cNvCxnSpPr>
            <a:stCxn id="31" idx="1"/>
          </p:cNvCxnSpPr>
          <p:nvPr/>
        </p:nvCxnSpPr>
        <p:spPr>
          <a:xfrm flipH="1">
            <a:off x="5105400" y="2628900"/>
            <a:ext cx="9144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5" idx="3"/>
          </p:cNvCxnSpPr>
          <p:nvPr/>
        </p:nvCxnSpPr>
        <p:spPr>
          <a:xfrm flipV="1">
            <a:off x="2819400" y="441960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019800" y="2362200"/>
            <a:ext cx="2209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高层及项目描述和边界定义</a:t>
            </a:r>
            <a:endParaRPr lang="en-US" sz="1400" dirty="0">
              <a:solidFill>
                <a:schemeClr val="tx1"/>
              </a:solidFill>
            </a:endParaRPr>
          </a:p>
        </p:txBody>
      </p:sp>
      <p:sp>
        <p:nvSpPr>
          <p:cNvPr id="36" name="Rectangle 35"/>
          <p:cNvSpPr/>
          <p:nvPr/>
        </p:nvSpPr>
        <p:spPr>
          <a:xfrm>
            <a:off x="6019800" y="3048000"/>
            <a:ext cx="2209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高层级风险</a:t>
            </a:r>
            <a:endParaRPr lang="en-US" sz="1400" dirty="0">
              <a:solidFill>
                <a:schemeClr val="tx1"/>
              </a:solidFill>
            </a:endParaRPr>
          </a:p>
        </p:txBody>
      </p:sp>
      <p:cxnSp>
        <p:nvCxnSpPr>
          <p:cNvPr id="37" name="Straight Arrow Connector 36"/>
          <p:cNvCxnSpPr>
            <a:stCxn id="36" idx="1"/>
          </p:cNvCxnSpPr>
          <p:nvPr/>
        </p:nvCxnSpPr>
        <p:spPr>
          <a:xfrm flipH="1">
            <a:off x="5334000" y="3314700"/>
            <a:ext cx="6858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019800" y="3733800"/>
            <a:ext cx="2209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总体里程碑进度计划</a:t>
            </a:r>
            <a:endParaRPr lang="en-US" sz="1400" dirty="0">
              <a:solidFill>
                <a:schemeClr val="tx1"/>
              </a:solidFill>
            </a:endParaRPr>
          </a:p>
        </p:txBody>
      </p:sp>
      <p:cxnSp>
        <p:nvCxnSpPr>
          <p:cNvPr id="41" name="Straight Arrow Connector 40"/>
          <p:cNvCxnSpPr>
            <a:stCxn id="40" idx="1"/>
            <a:endCxn id="5" idx="3"/>
          </p:cNvCxnSpPr>
          <p:nvPr/>
        </p:nvCxnSpPr>
        <p:spPr>
          <a:xfrm flipH="1" flipV="1">
            <a:off x="5562600" y="39624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019800" y="4343400"/>
            <a:ext cx="2209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总体预算</a:t>
            </a:r>
            <a:endParaRPr lang="en-US" sz="1400" dirty="0">
              <a:solidFill>
                <a:schemeClr val="tx1"/>
              </a:solidFill>
            </a:endParaRPr>
          </a:p>
        </p:txBody>
      </p:sp>
      <p:sp>
        <p:nvSpPr>
          <p:cNvPr id="45" name="Rectangle 44"/>
          <p:cNvSpPr/>
          <p:nvPr/>
        </p:nvSpPr>
        <p:spPr>
          <a:xfrm>
            <a:off x="6019800" y="4953000"/>
            <a:ext cx="2209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FF0000"/>
                </a:solidFill>
              </a:rPr>
              <a:t>干系人清单</a:t>
            </a:r>
            <a:endParaRPr lang="en-US" sz="1400" dirty="0">
              <a:solidFill>
                <a:srgbClr val="FF0000"/>
              </a:solidFill>
            </a:endParaRPr>
          </a:p>
        </p:txBody>
      </p:sp>
      <p:sp>
        <p:nvSpPr>
          <p:cNvPr id="46" name="Rectangle 45"/>
          <p:cNvSpPr/>
          <p:nvPr/>
        </p:nvSpPr>
        <p:spPr>
          <a:xfrm>
            <a:off x="609600" y="5029200"/>
            <a:ext cx="22098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00B050"/>
                </a:solidFill>
              </a:rPr>
              <a:t>项目审批要求</a:t>
            </a:r>
            <a:endParaRPr lang="en-US" sz="1400" dirty="0">
              <a:solidFill>
                <a:srgbClr val="00B050"/>
              </a:solidFill>
            </a:endParaRPr>
          </a:p>
        </p:txBody>
      </p:sp>
      <p:cxnSp>
        <p:nvCxnSpPr>
          <p:cNvPr id="47" name="Straight Arrow Connector 46"/>
          <p:cNvCxnSpPr>
            <a:stCxn id="44" idx="1"/>
          </p:cNvCxnSpPr>
          <p:nvPr/>
        </p:nvCxnSpPr>
        <p:spPr>
          <a:xfrm flipH="1" flipV="1">
            <a:off x="5334000" y="4419600"/>
            <a:ext cx="6858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6" idx="3"/>
          </p:cNvCxnSpPr>
          <p:nvPr/>
        </p:nvCxnSpPr>
        <p:spPr>
          <a:xfrm flipV="1">
            <a:off x="2819400" y="4953000"/>
            <a:ext cx="7620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5" idx="1"/>
          </p:cNvCxnSpPr>
          <p:nvPr/>
        </p:nvCxnSpPr>
        <p:spPr>
          <a:xfrm flipH="1" flipV="1">
            <a:off x="5029200" y="4953000"/>
            <a:ext cx="9906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09600" y="6324600"/>
            <a:ext cx="7315200" cy="369332"/>
          </a:xfrm>
          <a:prstGeom prst="rect">
            <a:avLst/>
          </a:prstGeom>
          <a:noFill/>
        </p:spPr>
        <p:txBody>
          <a:bodyPr wrap="square" rtlCol="0">
            <a:spAutoFit/>
          </a:bodyPr>
          <a:lstStyle/>
          <a:p>
            <a:r>
              <a:rPr lang="zh-CN" altLang="en-US" dirty="0" smtClean="0"/>
              <a:t>总结： 三种人物，四种背景，五种高层级计划</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ltLang="zh-CN" dirty="0" smtClean="0"/>
              <a:t>4.2</a:t>
            </a:r>
            <a:r>
              <a:rPr lang="zh-CN" altLang="en-US" dirty="0" smtClean="0"/>
              <a:t> 制定项目管理计划</a:t>
            </a:r>
            <a:endParaRPr lang="en-US" dirty="0"/>
          </a:p>
        </p:txBody>
      </p:sp>
      <p:graphicFrame>
        <p:nvGraphicFramePr>
          <p:cNvPr id="4" name="Table 3"/>
          <p:cNvGraphicFramePr>
            <a:graphicFrameLocks noGrp="1"/>
          </p:cNvGraphicFramePr>
          <p:nvPr/>
        </p:nvGraphicFramePr>
        <p:xfrm>
          <a:off x="533400" y="1066800"/>
          <a:ext cx="8153401" cy="2510790"/>
        </p:xfrm>
        <a:graphic>
          <a:graphicData uri="http://schemas.openxmlformats.org/drawingml/2006/table">
            <a:tbl>
              <a:tblPr/>
              <a:tblGrid>
                <a:gridCol w="418699"/>
                <a:gridCol w="864414"/>
                <a:gridCol w="864414"/>
                <a:gridCol w="1053504"/>
                <a:gridCol w="864414"/>
                <a:gridCol w="1062508"/>
                <a:gridCol w="432206"/>
                <a:gridCol w="864414"/>
                <a:gridCol w="864414"/>
                <a:gridCol w="864414"/>
              </a:tblGrid>
              <a:tr h="255270">
                <a:tc rowSpan="5">
                  <a:txBody>
                    <a:bodyPr/>
                    <a:lstStyle/>
                    <a:p>
                      <a:pPr algn="ctr" fontAlgn="ctr"/>
                      <a:r>
                        <a:rPr lang="zh-CN" altLang="en-US" sz="1400" b="0" i="0" u="none" strike="noStrike" dirty="0">
                          <a:solidFill>
                            <a:srgbClr val="000000"/>
                          </a:solidFill>
                          <a:latin typeface="Calibri" panose="020F0502020204030204"/>
                        </a:rPr>
                        <a:t>输入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400" b="0" i="0" u="none" strike="noStrike" dirty="0">
                          <a:solidFill>
                            <a:srgbClr val="000000"/>
                          </a:solidFill>
                          <a:latin typeface="Calibri" panose="020F0502020204030204"/>
                        </a:rPr>
                        <a:t>  </a:t>
                      </a:r>
                      <a:r>
                        <a:rPr lang="en-US" altLang="zh-CN" sz="1400" b="0" i="0" u="none" strike="noStrike" dirty="0">
                          <a:solidFill>
                            <a:srgbClr val="000000"/>
                          </a:solidFill>
                          <a:latin typeface="Calibri" panose="020F0502020204030204"/>
                        </a:rPr>
                        <a:t>1.</a:t>
                      </a:r>
                      <a:r>
                        <a:rPr lang="zh-CN" altLang="en-US" sz="1400" b="0" i="0" u="none" strike="noStrike" dirty="0">
                          <a:solidFill>
                            <a:srgbClr val="000000"/>
                          </a:solidFill>
                          <a:latin typeface="Calibri" panose="020F0502020204030204"/>
                        </a:rPr>
                        <a:t>项目章程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5">
                  <a:txBody>
                    <a:bodyPr/>
                    <a:lstStyle/>
                    <a:p>
                      <a:pPr algn="ctr" fontAlgn="ctr"/>
                      <a:r>
                        <a:rPr lang="zh-CN" altLang="en-US" sz="1400" b="0" i="0" u="none" strike="noStrike">
                          <a:solidFill>
                            <a:srgbClr val="000000"/>
                          </a:solidFill>
                          <a:latin typeface="Calibri" panose="020F0502020204030204"/>
                        </a:rPr>
                        <a:t>输出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项目管理计划</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255270">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其他过程的输出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rowSpan="3" gridSpan="2">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3" hMerge="1">
                  <a:txBody>
                    <a:bodyPr/>
                    <a:lstStyle/>
                    <a:p>
                      <a:endParaRPr lang="en-US"/>
                    </a:p>
                  </a:txBody>
                  <a:tcPr/>
                </a:tc>
                <a:tc vMerge="1">
                  <a:txBody>
                    <a:bodyPr/>
                    <a:lstStyle/>
                    <a:p>
                      <a:endParaRPr lang="en-US"/>
                    </a:p>
                  </a:txBody>
                  <a:tcPr/>
                </a:tc>
                <a:tc gridSpan="3">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55270">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3.</a:t>
                      </a:r>
                      <a:r>
                        <a:rPr lang="zh-CN" altLang="en-US" sz="1400" b="0" i="0" u="none" strike="noStrike">
                          <a:solidFill>
                            <a:srgbClr val="000000"/>
                          </a:solidFill>
                          <a:latin typeface="Calibri" panose="020F0502020204030204"/>
                        </a:rPr>
                        <a:t>事业环境因素</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3">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55270">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4.</a:t>
                      </a:r>
                      <a:r>
                        <a:rPr lang="zh-CN" altLang="en-US" sz="1400" b="0" i="0" u="none" strike="noStrike">
                          <a:solidFill>
                            <a:srgbClr val="000000"/>
                          </a:solidFill>
                          <a:latin typeface="Calibri" panose="020F0502020204030204"/>
                        </a:rPr>
                        <a:t>组织过程资产</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3">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55270">
                <a:tc vMerge="1">
                  <a:txBody>
                    <a:bodyPr/>
                    <a:lstStyle/>
                    <a:p>
                      <a:endParaRPr lang="en-US"/>
                    </a:p>
                  </a:txBody>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5270">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270">
                <a:tc gridSpan="10">
                  <a:txBody>
                    <a:bodyPr/>
                    <a:lstStyle/>
                    <a:p>
                      <a:pPr algn="ctr" fontAlgn="ctr"/>
                      <a:r>
                        <a:rPr lang="zh-CN" altLang="en-US" sz="1400" b="0" i="0" u="none" strike="noStrike">
                          <a:solidFill>
                            <a:srgbClr val="000000"/>
                          </a:solidFill>
                          <a:latin typeface="Calibri" panose="020F0502020204030204"/>
                        </a:rPr>
                        <a:t>工具与技术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5270">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67640">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altLang="zh-CN" sz="1400" b="0" i="0" u="none" strike="noStrike" dirty="0" smtClean="0">
                          <a:solidFill>
                            <a:srgbClr val="000000"/>
                          </a:solidFill>
                          <a:latin typeface="Calibri" panose="020F0502020204030204"/>
                        </a:rPr>
                        <a:t>  1</a:t>
                      </a:r>
                      <a:r>
                        <a:rPr lang="en-US" altLang="zh-CN" sz="1400" b="0" i="0" u="none" strike="noStrike" dirty="0">
                          <a:solidFill>
                            <a:srgbClr val="000000"/>
                          </a:solidFill>
                          <a:latin typeface="Calibri" panose="020F0502020204030204"/>
                        </a:rPr>
                        <a:t>.</a:t>
                      </a:r>
                      <a:r>
                        <a:rPr lang="zh-CN" altLang="en-US" sz="1400" b="0" i="0" u="none" strike="noStrike" dirty="0">
                          <a:solidFill>
                            <a:srgbClr val="000000"/>
                          </a:solidFill>
                          <a:latin typeface="Calibri" panose="020F0502020204030204"/>
                        </a:rPr>
                        <a:t>专家判断</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altLang="zh-CN" sz="1400" b="0" i="0" u="none" strike="noStrike" dirty="0" smtClean="0">
                          <a:solidFill>
                            <a:srgbClr val="000000"/>
                          </a:solidFill>
                          <a:latin typeface="Calibri" panose="020F0502020204030204"/>
                        </a:rPr>
                        <a:t>  2</a:t>
                      </a:r>
                      <a:r>
                        <a:rPr lang="en-US" altLang="zh-CN" sz="1400" b="0" i="0" u="none" strike="noStrike" dirty="0">
                          <a:solidFill>
                            <a:srgbClr val="000000"/>
                          </a:solidFill>
                          <a:latin typeface="Calibri" panose="020F0502020204030204"/>
                        </a:rPr>
                        <a:t>.</a:t>
                      </a:r>
                      <a:r>
                        <a:rPr lang="zh-CN" altLang="en-US" sz="1400" b="0" i="0" u="none" strike="noStrike" dirty="0">
                          <a:solidFill>
                            <a:srgbClr val="000000"/>
                          </a:solidFill>
                          <a:latin typeface="Calibri" panose="020F0502020204030204"/>
                        </a:rPr>
                        <a:t>引导技术</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255270">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5" name="Right Arrow 4"/>
          <p:cNvSpPr/>
          <p:nvPr/>
        </p:nvSpPr>
        <p:spPr>
          <a:xfrm>
            <a:off x="4191002" y="1447800"/>
            <a:ext cx="978408" cy="484632"/>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6" name="TextBox 5"/>
          <p:cNvSpPr txBox="1"/>
          <p:nvPr/>
        </p:nvSpPr>
        <p:spPr>
          <a:xfrm>
            <a:off x="457200" y="3962400"/>
            <a:ext cx="8305800" cy="954107"/>
          </a:xfrm>
          <a:prstGeom prst="rect">
            <a:avLst/>
          </a:prstGeom>
          <a:noFill/>
        </p:spPr>
        <p:txBody>
          <a:bodyPr wrap="square" rtlCol="0">
            <a:spAutoFit/>
          </a:bodyPr>
          <a:lstStyle/>
          <a:p>
            <a:pPr>
              <a:buFont typeface="Wingdings" panose="05000000000000000000" pitchFamily="2" charset="2"/>
              <a:buChar char="Ø"/>
            </a:pPr>
            <a:r>
              <a:rPr lang="zh-CN" altLang="en-US" sz="1400" dirty="0" smtClean="0"/>
              <a:t>制定项目管理计划是定义、准备和协调所有子计划，并把它们整合为一份综合管理计划的过程。</a:t>
            </a:r>
            <a:endParaRPr lang="en-US" altLang="zh-CN" sz="1400" dirty="0" smtClean="0"/>
          </a:p>
          <a:p>
            <a:pPr>
              <a:buFont typeface="Wingdings" panose="05000000000000000000" pitchFamily="2" charset="2"/>
              <a:buChar char="Ø"/>
            </a:pPr>
            <a:r>
              <a:rPr lang="zh-CN" altLang="en-US" sz="1400" dirty="0" smtClean="0"/>
              <a:t>本过程的主要作用：生成一份核心文件，作为所有项目工作的依据。</a:t>
            </a:r>
            <a:endParaRPr lang="en-US" altLang="zh-CN" sz="1400" dirty="0" smtClean="0"/>
          </a:p>
          <a:p>
            <a:pPr>
              <a:buFont typeface="Wingdings" panose="05000000000000000000" pitchFamily="2" charset="2"/>
              <a:buChar char="Ø"/>
            </a:pPr>
            <a:r>
              <a:rPr lang="zh-CN" altLang="en-US" sz="1400" dirty="0" smtClean="0"/>
              <a:t>项目管理计划确定项目的执行、监控和收尾方式，其内容会因项目的复杂程度和所在应用领域而异。</a:t>
            </a:r>
            <a:endParaRPr lang="en-US" altLang="zh-CN" sz="1400" dirty="0" smtClean="0"/>
          </a:p>
          <a:p>
            <a:pPr>
              <a:buFont typeface="Wingdings" panose="05000000000000000000" pitchFamily="2" charset="2"/>
              <a:buChar char="Ø"/>
            </a:pPr>
            <a:r>
              <a:rPr lang="zh-CN" altLang="en-US" sz="1400" dirty="0" smtClean="0"/>
              <a:t>项目管理计划相当于项目经理和项目发起人之间的协议，其中规定了项目完工的标准。</a:t>
            </a:r>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33401" y="990598"/>
          <a:ext cx="7848600" cy="5181600"/>
        </p:xfrm>
        <a:graphic>
          <a:graphicData uri="http://schemas.openxmlformats.org/drawingml/2006/table">
            <a:tbl>
              <a:tblPr/>
              <a:tblGrid>
                <a:gridCol w="2721988"/>
                <a:gridCol w="2270357"/>
                <a:gridCol w="2856255"/>
              </a:tblGrid>
              <a:tr h="270681">
                <a:tc>
                  <a:txBody>
                    <a:bodyPr/>
                    <a:lstStyle/>
                    <a:p>
                      <a:pPr algn="l" fontAlgn="b"/>
                      <a:r>
                        <a:rPr lang="zh-CN" altLang="en-US" sz="1100" b="1" i="0" u="none" strike="noStrike" dirty="0">
                          <a:solidFill>
                            <a:srgbClr val="000000"/>
                          </a:solidFill>
                          <a:latin typeface="Calibri" panose="020F0502020204030204"/>
                        </a:rPr>
                        <a:t> 项目管理计划</a:t>
                      </a:r>
                    </a:p>
                  </a:txBody>
                  <a:tcPr marL="9466" marR="9466" marT="946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b"/>
                      <a:r>
                        <a:rPr lang="zh-CN" altLang="en-US" sz="1100" b="1" i="0" u="none" strike="noStrike">
                          <a:solidFill>
                            <a:srgbClr val="000000"/>
                          </a:solidFill>
                          <a:latin typeface="Calibri" panose="020F0502020204030204"/>
                        </a:rPr>
                        <a:t>项目文件</a:t>
                      </a:r>
                    </a:p>
                  </a:txBody>
                  <a:tcPr marL="9466" marR="9466" marT="94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57791">
                <a:tc>
                  <a:txBody>
                    <a:bodyPr/>
                    <a:lstStyle/>
                    <a:p>
                      <a:pPr algn="l" fontAlgn="b"/>
                      <a:r>
                        <a:rPr lang="zh-CN" altLang="en-US" sz="1100" b="0" i="0" u="none" strike="noStrike" dirty="0">
                          <a:solidFill>
                            <a:srgbClr val="000000"/>
                          </a:solidFill>
                          <a:latin typeface="Calibri" panose="020F0502020204030204"/>
                        </a:rPr>
                        <a:t> 变更管理计划</a:t>
                      </a:r>
                    </a:p>
                  </a:txBody>
                  <a:tcPr marL="9466" marR="9466" marT="946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项目人员分派</a:t>
                      </a:r>
                    </a:p>
                  </a:txBody>
                  <a:tcPr marL="9466" marR="9466" marT="94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项目进度计划</a:t>
                      </a:r>
                    </a:p>
                  </a:txBody>
                  <a:tcPr marL="9466" marR="9466" marT="94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791">
                <a:tc>
                  <a:txBody>
                    <a:bodyPr/>
                    <a:lstStyle/>
                    <a:p>
                      <a:pPr algn="l" fontAlgn="b"/>
                      <a:r>
                        <a:rPr lang="zh-CN" altLang="en-US" sz="1100" b="0" i="0" u="none" strike="noStrike" dirty="0">
                          <a:solidFill>
                            <a:srgbClr val="000000"/>
                          </a:solidFill>
                          <a:latin typeface="Calibri" panose="020F0502020204030204"/>
                        </a:rPr>
                        <a:t> 配置管理计划</a:t>
                      </a:r>
                    </a:p>
                  </a:txBody>
                  <a:tcPr marL="9466" marR="9466" marT="946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项目工作说明书</a:t>
                      </a:r>
                    </a:p>
                  </a:txBody>
                  <a:tcPr marL="9466" marR="9466" marT="94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项目进度网络图</a:t>
                      </a:r>
                    </a:p>
                  </a:txBody>
                  <a:tcPr marL="9466" marR="9466" marT="94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791">
                <a:tc>
                  <a:txBody>
                    <a:bodyPr/>
                    <a:lstStyle/>
                    <a:p>
                      <a:pPr algn="l" fontAlgn="b"/>
                      <a:r>
                        <a:rPr lang="zh-CN" altLang="en-US" sz="1100" b="0" i="0" u="none" strike="noStrike" dirty="0">
                          <a:solidFill>
                            <a:srgbClr val="000000"/>
                          </a:solidFill>
                          <a:latin typeface="Calibri" panose="020F0502020204030204"/>
                        </a:rPr>
                        <a:t> 需求管理计划</a:t>
                      </a:r>
                    </a:p>
                  </a:txBody>
                  <a:tcPr marL="9466" marR="9466" marT="946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项目章程</a:t>
                      </a:r>
                    </a:p>
                  </a:txBody>
                  <a:tcPr marL="9466" marR="9466" marT="94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进度数据</a:t>
                      </a:r>
                    </a:p>
                  </a:txBody>
                  <a:tcPr marL="9466" marR="9466" marT="94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791">
                <a:tc>
                  <a:txBody>
                    <a:bodyPr/>
                    <a:lstStyle/>
                    <a:p>
                      <a:pPr algn="l" fontAlgn="b"/>
                      <a:r>
                        <a:rPr lang="zh-CN" altLang="en-US" sz="1100" b="0" i="0" u="none" strike="noStrike" dirty="0">
                          <a:solidFill>
                            <a:srgbClr val="000000"/>
                          </a:solidFill>
                          <a:latin typeface="Calibri" panose="020F0502020204030204"/>
                        </a:rPr>
                        <a:t> 范围管理计划</a:t>
                      </a:r>
                    </a:p>
                  </a:txBody>
                  <a:tcPr marL="9466" marR="9466" marT="946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变更日志</a:t>
                      </a:r>
                    </a:p>
                  </a:txBody>
                  <a:tcPr marL="9466" marR="9466" marT="94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项目日历</a:t>
                      </a:r>
                    </a:p>
                  </a:txBody>
                  <a:tcPr marL="9466" marR="9466" marT="94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791">
                <a:tc>
                  <a:txBody>
                    <a:bodyPr/>
                    <a:lstStyle/>
                    <a:p>
                      <a:pPr algn="l" fontAlgn="b"/>
                      <a:r>
                        <a:rPr lang="zh-CN" altLang="en-US" sz="1100" b="0" i="0" u="none" strike="noStrike" dirty="0">
                          <a:solidFill>
                            <a:srgbClr val="000000"/>
                          </a:solidFill>
                          <a:latin typeface="Calibri" panose="020F0502020204030204"/>
                        </a:rPr>
                        <a:t> 进度管理计划</a:t>
                      </a:r>
                    </a:p>
                  </a:txBody>
                  <a:tcPr marL="9466" marR="9466" marT="946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变更请求</a:t>
                      </a:r>
                    </a:p>
                  </a:txBody>
                  <a:tcPr marL="9466" marR="9466" marT="94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资源日历</a:t>
                      </a:r>
                    </a:p>
                  </a:txBody>
                  <a:tcPr marL="9466" marR="9466" marT="94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791">
                <a:tc>
                  <a:txBody>
                    <a:bodyPr/>
                    <a:lstStyle/>
                    <a:p>
                      <a:pPr algn="l" fontAlgn="b"/>
                      <a:r>
                        <a:rPr lang="zh-CN" altLang="en-US" sz="1100" b="0" i="0" u="none" strike="noStrike" dirty="0">
                          <a:solidFill>
                            <a:srgbClr val="000000"/>
                          </a:solidFill>
                          <a:latin typeface="Calibri" panose="020F0502020204030204"/>
                        </a:rPr>
                        <a:t> 成本管理计划</a:t>
                      </a:r>
                    </a:p>
                  </a:txBody>
                  <a:tcPr marL="9466" marR="9466" marT="946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资源分解结构</a:t>
                      </a:r>
                    </a:p>
                  </a:txBody>
                  <a:tcPr marL="9466" marR="9466" marT="94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团队绩效评价</a:t>
                      </a:r>
                    </a:p>
                  </a:txBody>
                  <a:tcPr marL="9466" marR="9466" marT="94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791">
                <a:tc>
                  <a:txBody>
                    <a:bodyPr/>
                    <a:lstStyle/>
                    <a:p>
                      <a:pPr algn="l" fontAlgn="b"/>
                      <a:r>
                        <a:rPr lang="zh-CN" altLang="en-US" sz="1100" b="0" i="0" u="none" strike="noStrike" dirty="0">
                          <a:solidFill>
                            <a:srgbClr val="000000"/>
                          </a:solidFill>
                          <a:latin typeface="Calibri" panose="020F0502020204030204"/>
                        </a:rPr>
                        <a:t> 质量管理计划</a:t>
                      </a:r>
                    </a:p>
                  </a:txBody>
                  <a:tcPr marL="9466" marR="9466" marT="946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需求跟踪矩阵</a:t>
                      </a:r>
                    </a:p>
                  </a:txBody>
                  <a:tcPr marL="9466" marR="9466" marT="94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问题日志</a:t>
                      </a:r>
                    </a:p>
                  </a:txBody>
                  <a:tcPr marL="9466" marR="9466" marT="94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791">
                <a:tc>
                  <a:txBody>
                    <a:bodyPr/>
                    <a:lstStyle/>
                    <a:p>
                      <a:pPr algn="l" fontAlgn="b"/>
                      <a:r>
                        <a:rPr lang="zh-CN" altLang="en-US" sz="1100" b="0" i="0" u="none" strike="noStrike" dirty="0">
                          <a:solidFill>
                            <a:srgbClr val="000000"/>
                          </a:solidFill>
                          <a:latin typeface="Calibri" panose="020F0502020204030204"/>
                        </a:rPr>
                        <a:t> 过程改进计划</a:t>
                      </a:r>
                    </a:p>
                  </a:txBody>
                  <a:tcPr marL="9466" marR="9466" marT="946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活动清单</a:t>
                      </a:r>
                    </a:p>
                  </a:txBody>
                  <a:tcPr marL="9466" marR="9466" marT="94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需求文件</a:t>
                      </a:r>
                    </a:p>
                  </a:txBody>
                  <a:tcPr marL="9466" marR="9466" marT="94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791">
                <a:tc>
                  <a:txBody>
                    <a:bodyPr/>
                    <a:lstStyle/>
                    <a:p>
                      <a:pPr algn="l" fontAlgn="b"/>
                      <a:r>
                        <a:rPr lang="zh-CN" altLang="en-US" sz="1100" b="0" i="0" u="none" strike="noStrike" dirty="0">
                          <a:solidFill>
                            <a:srgbClr val="000000"/>
                          </a:solidFill>
                          <a:latin typeface="Calibri" panose="020F0502020204030204"/>
                        </a:rPr>
                        <a:t> 人力资源管理计划</a:t>
                      </a:r>
                    </a:p>
                  </a:txBody>
                  <a:tcPr marL="9466" marR="9466" marT="946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活动属性</a:t>
                      </a:r>
                    </a:p>
                  </a:txBody>
                  <a:tcPr marL="9466" marR="9466" marT="94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进度预测</a:t>
                      </a:r>
                    </a:p>
                  </a:txBody>
                  <a:tcPr marL="9466" marR="9466" marT="94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791">
                <a:tc>
                  <a:txBody>
                    <a:bodyPr/>
                    <a:lstStyle/>
                    <a:p>
                      <a:pPr algn="l" fontAlgn="b"/>
                      <a:r>
                        <a:rPr lang="zh-CN" altLang="en-US" sz="1100" b="0" i="0" u="none" strike="noStrike" dirty="0">
                          <a:solidFill>
                            <a:srgbClr val="000000"/>
                          </a:solidFill>
                          <a:latin typeface="Calibri" panose="020F0502020204030204"/>
                        </a:rPr>
                        <a:t> 沟通管理计划</a:t>
                      </a:r>
                    </a:p>
                  </a:txBody>
                  <a:tcPr marL="9466" marR="9466" marT="946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里程碑清单</a:t>
                      </a:r>
                    </a:p>
                  </a:txBody>
                  <a:tcPr marL="9466" marR="9466" marT="94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干系人登记册</a:t>
                      </a:r>
                    </a:p>
                  </a:txBody>
                  <a:tcPr marL="9466" marR="9466" marT="94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791">
                <a:tc>
                  <a:txBody>
                    <a:bodyPr/>
                    <a:lstStyle/>
                    <a:p>
                      <a:pPr algn="l" fontAlgn="b"/>
                      <a:r>
                        <a:rPr lang="zh-CN" altLang="en-US" sz="1100" b="0" i="0" u="none" strike="noStrike" dirty="0">
                          <a:solidFill>
                            <a:srgbClr val="000000"/>
                          </a:solidFill>
                          <a:latin typeface="Calibri" panose="020F0502020204030204"/>
                        </a:rPr>
                        <a:t> 风险管理计划</a:t>
                      </a:r>
                    </a:p>
                  </a:txBody>
                  <a:tcPr marL="9466" marR="9466" marT="946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活动资源需求</a:t>
                      </a:r>
                    </a:p>
                  </a:txBody>
                  <a:tcPr marL="9466" marR="9466" marT="94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采购工作说明书</a:t>
                      </a:r>
                    </a:p>
                  </a:txBody>
                  <a:tcPr marL="9466" marR="9466" marT="94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791">
                <a:tc>
                  <a:txBody>
                    <a:bodyPr/>
                    <a:lstStyle/>
                    <a:p>
                      <a:pPr algn="l" fontAlgn="b"/>
                      <a:r>
                        <a:rPr lang="zh-CN" altLang="en-US" sz="1100" b="0" i="0" u="none" strike="noStrike" dirty="0">
                          <a:solidFill>
                            <a:srgbClr val="000000"/>
                          </a:solidFill>
                          <a:latin typeface="Calibri" panose="020F0502020204030204"/>
                        </a:rPr>
                        <a:t> 采购管理计划</a:t>
                      </a:r>
                    </a:p>
                  </a:txBody>
                  <a:tcPr marL="9466" marR="9466" marT="946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结算依据</a:t>
                      </a:r>
                    </a:p>
                  </a:txBody>
                  <a:tcPr marL="9466" marR="9466" marT="94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协议</a:t>
                      </a:r>
                    </a:p>
                  </a:txBody>
                  <a:tcPr marL="9466" marR="9466" marT="94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791">
                <a:tc rowSpan="4">
                  <a:txBody>
                    <a:bodyPr/>
                    <a:lstStyle/>
                    <a:p>
                      <a:pPr algn="l" fontAlgn="t"/>
                      <a:r>
                        <a:rPr lang="zh-CN" altLang="en-US" sz="1100" b="0" i="0" u="none" strike="noStrike" dirty="0">
                          <a:solidFill>
                            <a:srgbClr val="FF0000"/>
                          </a:solidFill>
                          <a:latin typeface="Calibri" panose="020F0502020204030204"/>
                        </a:rPr>
                        <a:t> </a:t>
                      </a:r>
                      <a:endParaRPr lang="en-US" altLang="zh-CN" sz="1100" b="0" i="0" u="none" strike="noStrike" dirty="0" smtClean="0">
                        <a:solidFill>
                          <a:srgbClr val="FF0000"/>
                        </a:solidFill>
                        <a:latin typeface="Calibri" panose="020F0502020204030204"/>
                      </a:endParaRPr>
                    </a:p>
                    <a:p>
                      <a:pPr algn="l" fontAlgn="t"/>
                      <a:r>
                        <a:rPr lang="zh-CN" altLang="en-US" sz="1100" b="0" i="0" u="none" strike="noStrike" dirty="0" smtClean="0">
                          <a:solidFill>
                            <a:srgbClr val="FF0000"/>
                          </a:solidFill>
                          <a:latin typeface="Calibri" panose="020F0502020204030204"/>
                        </a:rPr>
                        <a:t>范</a:t>
                      </a:r>
                      <a:r>
                        <a:rPr lang="zh-CN" altLang="en-US" sz="1100" b="0" i="0" u="none" strike="noStrike" dirty="0">
                          <a:solidFill>
                            <a:srgbClr val="FF0000"/>
                          </a:solidFill>
                          <a:latin typeface="Calibri" panose="020F0502020204030204"/>
                        </a:rPr>
                        <a:t>围基准：</a:t>
                      </a:r>
                      <a:br>
                        <a:rPr lang="zh-CN" altLang="en-US" sz="1100" b="0" i="0" u="none" strike="noStrike" dirty="0">
                          <a:solidFill>
                            <a:srgbClr val="FF0000"/>
                          </a:solidFill>
                          <a:latin typeface="Calibri" panose="020F0502020204030204"/>
                        </a:rPr>
                      </a:br>
                      <a:r>
                        <a:rPr lang="zh-CN" altLang="en-US" sz="1100" b="0" i="0" u="none" strike="noStrike" dirty="0">
                          <a:solidFill>
                            <a:srgbClr val="FF0000"/>
                          </a:solidFill>
                          <a:latin typeface="Calibri" panose="020F0502020204030204"/>
                        </a:rPr>
                        <a:t> </a:t>
                      </a:r>
                      <a:r>
                        <a:rPr lang="en-US" altLang="zh-CN" sz="1100" b="0" i="0" u="none" strike="noStrike" dirty="0">
                          <a:solidFill>
                            <a:srgbClr val="FF0000"/>
                          </a:solidFill>
                          <a:latin typeface="Calibri" panose="020F0502020204030204"/>
                        </a:rPr>
                        <a:t>- </a:t>
                      </a:r>
                      <a:r>
                        <a:rPr lang="zh-CN" altLang="en-US" sz="1100" b="0" i="0" u="none" strike="noStrike" dirty="0">
                          <a:solidFill>
                            <a:srgbClr val="FF0000"/>
                          </a:solidFill>
                          <a:latin typeface="Calibri" panose="020F0502020204030204"/>
                        </a:rPr>
                        <a:t>范围说明书</a:t>
                      </a:r>
                      <a:br>
                        <a:rPr lang="zh-CN" altLang="en-US" sz="1100" b="0" i="0" u="none" strike="noStrike" dirty="0">
                          <a:solidFill>
                            <a:srgbClr val="FF0000"/>
                          </a:solidFill>
                          <a:latin typeface="Calibri" panose="020F0502020204030204"/>
                        </a:rPr>
                      </a:br>
                      <a:r>
                        <a:rPr lang="zh-CN" altLang="en-US" sz="1100" b="0" i="0" u="none" strike="noStrike" dirty="0">
                          <a:solidFill>
                            <a:srgbClr val="FF0000"/>
                          </a:solidFill>
                          <a:latin typeface="Calibri" panose="020F0502020204030204"/>
                        </a:rPr>
                        <a:t> </a:t>
                      </a:r>
                      <a:r>
                        <a:rPr lang="en-US" altLang="zh-CN" sz="1100" b="0" i="0" u="none" strike="noStrike" dirty="0">
                          <a:solidFill>
                            <a:srgbClr val="FF0000"/>
                          </a:solidFill>
                          <a:latin typeface="Calibri" panose="020F0502020204030204"/>
                        </a:rPr>
                        <a:t>- WBS </a:t>
                      </a:r>
                      <a:br>
                        <a:rPr lang="en-US" altLang="zh-CN" sz="1100" b="0" i="0" u="none" strike="noStrike" dirty="0">
                          <a:solidFill>
                            <a:srgbClr val="FF0000"/>
                          </a:solidFill>
                          <a:latin typeface="Calibri" panose="020F0502020204030204"/>
                        </a:rPr>
                      </a:br>
                      <a:r>
                        <a:rPr lang="en-US" altLang="zh-CN" sz="1100" b="0" i="0" u="none" strike="noStrike" dirty="0">
                          <a:solidFill>
                            <a:srgbClr val="FF0000"/>
                          </a:solidFill>
                          <a:latin typeface="Calibri" panose="020F0502020204030204"/>
                        </a:rPr>
                        <a:t> - WBS</a:t>
                      </a:r>
                      <a:r>
                        <a:rPr lang="zh-CN" altLang="en-US" sz="1100" b="0" i="0" u="none" strike="noStrike" dirty="0">
                          <a:solidFill>
                            <a:srgbClr val="FF0000"/>
                          </a:solidFill>
                          <a:latin typeface="Calibri" panose="020F0502020204030204"/>
                        </a:rPr>
                        <a:t>词典</a:t>
                      </a:r>
                    </a:p>
                  </a:txBody>
                  <a:tcPr marL="9466" marR="9466" marT="9466"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活动持续时间估算</a:t>
                      </a:r>
                    </a:p>
                  </a:txBody>
                  <a:tcPr marL="9466" marR="9466" marT="94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风险登记册</a:t>
                      </a:r>
                    </a:p>
                  </a:txBody>
                  <a:tcPr marL="9466" marR="9466" marT="94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791">
                <a:tc vMerge="1">
                  <a:txBody>
                    <a:bodyPr/>
                    <a:lstStyle/>
                    <a:p>
                      <a:endParaRPr lang="en-US"/>
                    </a:p>
                  </a:txBody>
                  <a:tcPr/>
                </a:tc>
                <a:tc>
                  <a:txBody>
                    <a:bodyPr/>
                    <a:lstStyle/>
                    <a:p>
                      <a:pPr algn="l" fontAlgn="b"/>
                      <a:r>
                        <a:rPr lang="zh-CN" altLang="en-US" sz="1100" b="0" i="0" u="none" strike="noStrike">
                          <a:solidFill>
                            <a:srgbClr val="000000"/>
                          </a:solidFill>
                          <a:latin typeface="Calibri" panose="020F0502020204030204"/>
                        </a:rPr>
                        <a:t>活动成本估算</a:t>
                      </a:r>
                    </a:p>
                  </a:txBody>
                  <a:tcPr marL="9466" marR="9466" marT="94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采购文件</a:t>
                      </a:r>
                    </a:p>
                  </a:txBody>
                  <a:tcPr marL="9466" marR="9466" marT="94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791">
                <a:tc vMerge="1">
                  <a:txBody>
                    <a:bodyPr/>
                    <a:lstStyle/>
                    <a:p>
                      <a:endParaRPr lang="en-US"/>
                    </a:p>
                  </a:txBody>
                  <a:tcPr/>
                </a:tc>
                <a:tc>
                  <a:txBody>
                    <a:bodyPr/>
                    <a:lstStyle/>
                    <a:p>
                      <a:pPr algn="l" fontAlgn="b"/>
                      <a:r>
                        <a:rPr lang="zh-CN" altLang="en-US" sz="1100" b="0" i="0" u="none" strike="noStrike">
                          <a:solidFill>
                            <a:srgbClr val="000000"/>
                          </a:solidFill>
                          <a:latin typeface="Calibri" panose="020F0502020204030204"/>
                        </a:rPr>
                        <a:t>项目资金需求</a:t>
                      </a:r>
                    </a:p>
                  </a:txBody>
                  <a:tcPr marL="9466" marR="9466" marT="94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供方选择标准</a:t>
                      </a:r>
                    </a:p>
                  </a:txBody>
                  <a:tcPr marL="9466" marR="9466" marT="94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791">
                <a:tc vMerge="1">
                  <a:txBody>
                    <a:bodyPr/>
                    <a:lstStyle/>
                    <a:p>
                      <a:endParaRPr lang="en-US"/>
                    </a:p>
                  </a:txBody>
                  <a:tcPr/>
                </a:tc>
                <a:tc>
                  <a:txBody>
                    <a:bodyPr/>
                    <a:lstStyle/>
                    <a:p>
                      <a:pPr algn="l" fontAlgn="b"/>
                      <a:r>
                        <a:rPr lang="zh-CN" altLang="en-US" sz="1100" b="0" i="0" u="none" strike="noStrike">
                          <a:solidFill>
                            <a:srgbClr val="000000"/>
                          </a:solidFill>
                          <a:latin typeface="Calibri" panose="020F0502020204030204"/>
                        </a:rPr>
                        <a:t>成本预测</a:t>
                      </a:r>
                    </a:p>
                  </a:txBody>
                  <a:tcPr marL="9466" marR="9466" marT="94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卖方建议书</a:t>
                      </a:r>
                    </a:p>
                  </a:txBody>
                  <a:tcPr marL="9466" marR="9466" marT="94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791">
                <a:tc>
                  <a:txBody>
                    <a:bodyPr/>
                    <a:lstStyle/>
                    <a:p>
                      <a:pPr algn="l" fontAlgn="b"/>
                      <a:r>
                        <a:rPr lang="zh-CN" altLang="en-US" sz="1100" b="0" i="0" u="none" strike="noStrike" dirty="0">
                          <a:solidFill>
                            <a:srgbClr val="FF0000"/>
                          </a:solidFill>
                          <a:latin typeface="Calibri" panose="020F0502020204030204"/>
                        </a:rPr>
                        <a:t>进度基准</a:t>
                      </a:r>
                    </a:p>
                  </a:txBody>
                  <a:tcPr marL="9466" marR="9466" marT="946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质量核对单</a:t>
                      </a:r>
                    </a:p>
                  </a:txBody>
                  <a:tcPr marL="9466" marR="9466" marT="94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工作绩效数据</a:t>
                      </a:r>
                    </a:p>
                  </a:txBody>
                  <a:tcPr marL="9466" marR="9466" marT="94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7791">
                <a:tc>
                  <a:txBody>
                    <a:bodyPr/>
                    <a:lstStyle/>
                    <a:p>
                      <a:pPr algn="l" fontAlgn="b"/>
                      <a:r>
                        <a:rPr lang="zh-CN" altLang="en-US" sz="1100" b="0" i="0" u="none" strike="noStrike" dirty="0">
                          <a:solidFill>
                            <a:srgbClr val="FF0000"/>
                          </a:solidFill>
                          <a:latin typeface="Calibri" panose="020F0502020204030204"/>
                        </a:rPr>
                        <a:t>成本基准</a:t>
                      </a:r>
                    </a:p>
                  </a:txBody>
                  <a:tcPr marL="9466" marR="9466" marT="946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质量测量指标</a:t>
                      </a:r>
                    </a:p>
                  </a:txBody>
                  <a:tcPr marL="9466" marR="9466" marT="94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工作绩效信息</a:t>
                      </a:r>
                    </a:p>
                  </a:txBody>
                  <a:tcPr marL="9466" marR="9466" marT="94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0681">
                <a:tc>
                  <a:txBody>
                    <a:bodyPr/>
                    <a:lstStyle/>
                    <a:p>
                      <a:pPr algn="l" fontAlgn="b"/>
                      <a:r>
                        <a:rPr lang="zh-CN" altLang="en-US" sz="1100" b="0" i="0" u="none" strike="noStrike" dirty="0">
                          <a:solidFill>
                            <a:srgbClr val="000000"/>
                          </a:solidFill>
                          <a:latin typeface="Calibri" panose="020F0502020204030204"/>
                        </a:rPr>
                        <a:t>干系人管理计划</a:t>
                      </a:r>
                    </a:p>
                  </a:txBody>
                  <a:tcPr marL="9466" marR="9466" marT="946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a:solidFill>
                            <a:srgbClr val="000000"/>
                          </a:solidFill>
                          <a:latin typeface="Calibri" panose="020F0502020204030204"/>
                        </a:rPr>
                        <a:t>质量控制测量结果</a:t>
                      </a:r>
                    </a:p>
                  </a:txBody>
                  <a:tcPr marL="9466" marR="9466" marT="94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zh-CN" altLang="en-US" sz="1100" b="0" i="0" u="none" strike="noStrike" dirty="0">
                          <a:solidFill>
                            <a:srgbClr val="000000"/>
                          </a:solidFill>
                          <a:latin typeface="Calibri" panose="020F0502020204030204"/>
                        </a:rPr>
                        <a:t>工作绩效报告</a:t>
                      </a:r>
                    </a:p>
                  </a:txBody>
                  <a:tcPr marL="9466" marR="9466" marT="94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457200" y="533400"/>
            <a:ext cx="7924800" cy="369332"/>
          </a:xfrm>
          <a:prstGeom prst="rect">
            <a:avLst/>
          </a:prstGeom>
          <a:noFill/>
        </p:spPr>
        <p:txBody>
          <a:bodyPr wrap="square" rtlCol="0">
            <a:spAutoFit/>
          </a:bodyPr>
          <a:lstStyle/>
          <a:p>
            <a:r>
              <a:rPr lang="zh-CN" altLang="en-US" dirty="0" smtClean="0"/>
              <a:t>项目管理计划包括</a:t>
            </a:r>
            <a:r>
              <a:rPr lang="en-US" altLang="zh-CN" dirty="0" smtClean="0"/>
              <a:t>13</a:t>
            </a:r>
            <a:r>
              <a:rPr lang="zh-CN" altLang="en-US" dirty="0" smtClean="0"/>
              <a:t>个子计划和</a:t>
            </a:r>
            <a:r>
              <a:rPr lang="en-US" altLang="zh-CN" dirty="0" smtClean="0"/>
              <a:t>3</a:t>
            </a:r>
            <a:r>
              <a:rPr lang="zh-CN" altLang="en-US" dirty="0" smtClean="0"/>
              <a:t>个基准。</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ltLang="zh-CN" dirty="0" smtClean="0"/>
              <a:t>4.3</a:t>
            </a:r>
            <a:r>
              <a:rPr lang="zh-CN" altLang="en-US" dirty="0" smtClean="0"/>
              <a:t> 指导与管理项目工作</a:t>
            </a:r>
            <a:endParaRPr lang="en-US" dirty="0"/>
          </a:p>
        </p:txBody>
      </p:sp>
      <p:graphicFrame>
        <p:nvGraphicFramePr>
          <p:cNvPr id="6" name="Table 5"/>
          <p:cNvGraphicFramePr>
            <a:graphicFrameLocks noGrp="1"/>
          </p:cNvGraphicFramePr>
          <p:nvPr/>
        </p:nvGraphicFramePr>
        <p:xfrm>
          <a:off x="609600" y="990600"/>
          <a:ext cx="7772400" cy="2743200"/>
        </p:xfrm>
        <a:graphic>
          <a:graphicData uri="http://schemas.openxmlformats.org/drawingml/2006/table">
            <a:tbl>
              <a:tblPr/>
              <a:tblGrid>
                <a:gridCol w="362322"/>
                <a:gridCol w="748021"/>
                <a:gridCol w="748021"/>
                <a:gridCol w="911649"/>
                <a:gridCol w="748021"/>
                <a:gridCol w="1636294"/>
                <a:gridCol w="374009"/>
                <a:gridCol w="748021"/>
                <a:gridCol w="748021"/>
                <a:gridCol w="748021"/>
              </a:tblGrid>
              <a:tr h="274320">
                <a:tc rowSpan="5">
                  <a:txBody>
                    <a:bodyPr/>
                    <a:lstStyle/>
                    <a:p>
                      <a:pPr algn="ctr" fontAlgn="ctr"/>
                      <a:r>
                        <a:rPr lang="zh-CN" altLang="en-US" sz="1400" b="0" i="0" u="none" strike="noStrike" dirty="0">
                          <a:solidFill>
                            <a:srgbClr val="000000"/>
                          </a:solidFill>
                          <a:latin typeface="Calibri" panose="020F0502020204030204"/>
                        </a:rPr>
                        <a:t>输入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项目管理计划</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5">
                  <a:txBody>
                    <a:bodyPr/>
                    <a:lstStyle/>
                    <a:p>
                      <a:pPr algn="ctr" fontAlgn="ctr"/>
                      <a:r>
                        <a:rPr lang="zh-CN" altLang="en-US" sz="1400" b="0" i="0" u="none" strike="noStrike">
                          <a:solidFill>
                            <a:srgbClr val="000000"/>
                          </a:solidFill>
                          <a:latin typeface="Calibri" panose="020F0502020204030204"/>
                        </a:rPr>
                        <a:t>输出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可交付成果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274320">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批准的变更请求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rowSpan="3" gridSpan="2">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3" hMerge="1">
                  <a:txBody>
                    <a:bodyPr/>
                    <a:lstStyle/>
                    <a:p>
                      <a:endParaRPr lang="en-US"/>
                    </a:p>
                  </a:txBody>
                  <a:tcPr/>
                </a:tc>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工作绩效数据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74320">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3.</a:t>
                      </a:r>
                      <a:r>
                        <a:rPr lang="zh-CN" altLang="en-US" sz="1400" b="0" i="0" u="none" strike="noStrike">
                          <a:solidFill>
                            <a:srgbClr val="000000"/>
                          </a:solidFill>
                          <a:latin typeface="Calibri" panose="020F0502020204030204"/>
                        </a:rPr>
                        <a:t>事业环境因素</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3.</a:t>
                      </a:r>
                      <a:r>
                        <a:rPr lang="zh-CN" altLang="en-US" sz="1400" b="0" i="0" u="none" strike="noStrike">
                          <a:solidFill>
                            <a:srgbClr val="000000"/>
                          </a:solidFill>
                          <a:latin typeface="Calibri" panose="020F0502020204030204"/>
                        </a:rPr>
                        <a:t>变更请求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74320">
                <a:tc vMerge="1">
                  <a:txBody>
                    <a:bodyPr/>
                    <a:lstStyle/>
                    <a:p>
                      <a:endParaRPr lang="en-US"/>
                    </a:p>
                  </a:txBody>
                  <a:tcPr/>
                </a:tc>
                <a:tc gridSpan="3">
                  <a:txBody>
                    <a:bodyPr/>
                    <a:lstStyle/>
                    <a:p>
                      <a:pPr algn="l" fontAlgn="ctr"/>
                      <a:r>
                        <a:rPr lang="zh-CN" altLang="en-US" sz="1400" b="0" i="0" u="none" strike="noStrike" dirty="0">
                          <a:solidFill>
                            <a:srgbClr val="000000"/>
                          </a:solidFill>
                          <a:latin typeface="Calibri" panose="020F0502020204030204"/>
                        </a:rPr>
                        <a:t>  </a:t>
                      </a:r>
                      <a:r>
                        <a:rPr lang="en-US" altLang="zh-CN" sz="1400" b="0" i="0" u="none" strike="noStrike" dirty="0">
                          <a:solidFill>
                            <a:srgbClr val="000000"/>
                          </a:solidFill>
                          <a:latin typeface="Calibri" panose="020F0502020204030204"/>
                        </a:rPr>
                        <a:t>4.</a:t>
                      </a:r>
                      <a:r>
                        <a:rPr lang="zh-CN" altLang="en-US" sz="1400" b="0" i="0" u="none" strike="noStrike" dirty="0">
                          <a:solidFill>
                            <a:srgbClr val="000000"/>
                          </a:solidFill>
                          <a:latin typeface="Calibri" panose="020F0502020204030204"/>
                        </a:rPr>
                        <a:t>组织过程资产</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4.</a:t>
                      </a:r>
                      <a:r>
                        <a:rPr lang="zh-CN" altLang="en-US" sz="1400" b="0" i="0" u="none" strike="noStrike">
                          <a:solidFill>
                            <a:srgbClr val="000000"/>
                          </a:solidFill>
                          <a:latin typeface="Calibri" panose="020F0502020204030204"/>
                        </a:rPr>
                        <a:t>项目管理计划更新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74320">
                <a:tc vMerge="1">
                  <a:txBody>
                    <a:bodyPr/>
                    <a:lstStyle/>
                    <a:p>
                      <a:endParaRPr lang="en-US"/>
                    </a:p>
                  </a:txBody>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5.</a:t>
                      </a:r>
                      <a:r>
                        <a:rPr lang="zh-CN" altLang="en-US" sz="1400" b="0" i="0" u="none" strike="noStrike">
                          <a:solidFill>
                            <a:srgbClr val="000000"/>
                          </a:solidFill>
                          <a:latin typeface="Calibri" panose="020F0502020204030204"/>
                        </a:rPr>
                        <a:t>项目文件更新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74320">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4320">
                <a:tc gridSpan="10">
                  <a:txBody>
                    <a:bodyPr/>
                    <a:lstStyle/>
                    <a:p>
                      <a:pPr algn="ctr" fontAlgn="ctr"/>
                      <a:r>
                        <a:rPr lang="zh-CN" altLang="en-US" sz="1400" b="0" i="0" u="none" strike="noStrike">
                          <a:solidFill>
                            <a:srgbClr val="000000"/>
                          </a:solidFill>
                          <a:latin typeface="Calibri" panose="020F0502020204030204"/>
                        </a:rPr>
                        <a:t>工具与技术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4320">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74320">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专家判断</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项目管理信息系统</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altLang="zh-CN" sz="1400" b="0" i="0" u="none" strike="noStrike" dirty="0">
                          <a:solidFill>
                            <a:srgbClr val="FF0000"/>
                          </a:solidFill>
                          <a:latin typeface="Calibri" panose="020F0502020204030204"/>
                        </a:rPr>
                        <a:t>3.</a:t>
                      </a:r>
                      <a:r>
                        <a:rPr lang="zh-CN" altLang="en-US" sz="1400" b="0" i="0" u="none" strike="noStrike" dirty="0">
                          <a:solidFill>
                            <a:srgbClr val="FF0000"/>
                          </a:solidFill>
                          <a:latin typeface="Calibri" panose="020F0502020204030204"/>
                        </a:rPr>
                        <a:t>会议</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274320">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panose="020F0502020204030204"/>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7" name="Right Arrow 6"/>
          <p:cNvSpPr/>
          <p:nvPr/>
        </p:nvSpPr>
        <p:spPr>
          <a:xfrm>
            <a:off x="4114800" y="1905000"/>
            <a:ext cx="978408" cy="484632"/>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5" name="TextBox 4"/>
          <p:cNvSpPr txBox="1"/>
          <p:nvPr/>
        </p:nvSpPr>
        <p:spPr>
          <a:xfrm>
            <a:off x="609600" y="4114800"/>
            <a:ext cx="7772400" cy="1569660"/>
          </a:xfrm>
          <a:prstGeom prst="rect">
            <a:avLst/>
          </a:prstGeom>
          <a:noFill/>
        </p:spPr>
        <p:txBody>
          <a:bodyPr wrap="square" rtlCol="0">
            <a:spAutoFit/>
          </a:bodyPr>
          <a:lstStyle/>
          <a:p>
            <a:pPr>
              <a:buFont typeface="Wingdings" panose="05000000000000000000" pitchFamily="2" charset="2"/>
              <a:buChar char="Ø"/>
            </a:pPr>
            <a:r>
              <a:rPr lang="zh-CN" altLang="en-US" sz="1600" dirty="0" smtClean="0"/>
              <a:t>是为实现项目目标而领导和执行项目管理计划中所确定的工作，并实施已批准变更的过程。</a:t>
            </a:r>
            <a:endParaRPr lang="en-US" altLang="zh-CN" sz="1600" dirty="0" smtClean="0"/>
          </a:p>
          <a:p>
            <a:pPr>
              <a:buFont typeface="Wingdings" panose="05000000000000000000" pitchFamily="2" charset="2"/>
              <a:buChar char="Ø"/>
            </a:pPr>
            <a:r>
              <a:rPr lang="zh-CN" altLang="en-US" sz="1600" dirty="0" smtClean="0"/>
              <a:t>主要作用： 对项目工作提供全面管理。</a:t>
            </a:r>
            <a:endParaRPr lang="en-US" altLang="zh-CN" sz="1600" dirty="0" smtClean="0"/>
          </a:p>
          <a:p>
            <a:pPr>
              <a:buFont typeface="Wingdings" panose="05000000000000000000" pitchFamily="2" charset="2"/>
              <a:buChar char="Ø"/>
            </a:pPr>
            <a:r>
              <a:rPr lang="zh-CN" altLang="en-US" sz="1600" dirty="0" smtClean="0"/>
              <a:t>项目经理和项目管理团队一起指导实施已计划好的项目活动，并管理项目内的各种技术接口和组织接口。项目经理还应该管理所有的计划外活动，并确定合适的行动方案。</a:t>
            </a:r>
            <a:endParaRPr lang="en-US" altLang="zh-CN" sz="16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altLang="zh-CN" sz="3200" dirty="0" smtClean="0"/>
              <a:t>4.3.2 </a:t>
            </a:r>
            <a:r>
              <a:rPr lang="zh-CN" altLang="en-US" sz="3200" dirty="0" smtClean="0"/>
              <a:t>指导与管理项目工作的工具与技术</a:t>
            </a:r>
            <a:endParaRPr lang="en-US" sz="3200" dirty="0"/>
          </a:p>
        </p:txBody>
      </p:sp>
      <p:sp>
        <p:nvSpPr>
          <p:cNvPr id="4" name="TextBox 3"/>
          <p:cNvSpPr txBox="1"/>
          <p:nvPr/>
        </p:nvSpPr>
        <p:spPr>
          <a:xfrm>
            <a:off x="304800" y="1143000"/>
            <a:ext cx="8610600" cy="5109091"/>
          </a:xfrm>
          <a:prstGeom prst="rect">
            <a:avLst/>
          </a:prstGeom>
          <a:noFill/>
        </p:spPr>
        <p:txBody>
          <a:bodyPr wrap="square" rtlCol="0">
            <a:spAutoFit/>
          </a:bodyPr>
          <a:lstStyle/>
          <a:p>
            <a:r>
              <a:rPr lang="en-US" altLang="zh-CN" dirty="0" smtClean="0"/>
              <a:t>3. </a:t>
            </a:r>
            <a:r>
              <a:rPr lang="zh-CN" altLang="en-US" dirty="0" smtClean="0"/>
              <a:t>会议 </a:t>
            </a:r>
            <a:r>
              <a:rPr lang="en-US" altLang="zh-CN" dirty="0" smtClean="0"/>
              <a:t>&lt;</a:t>
            </a:r>
            <a:r>
              <a:rPr lang="zh-CN" altLang="en-US" dirty="0" smtClean="0"/>
              <a:t>高效会议</a:t>
            </a:r>
            <a:r>
              <a:rPr lang="en-US" altLang="zh-CN" dirty="0" smtClean="0"/>
              <a:t>&gt;</a:t>
            </a:r>
          </a:p>
          <a:p>
            <a:pPr lvl="1">
              <a:buFont typeface="Wingdings" panose="05000000000000000000" pitchFamily="2" charset="2"/>
              <a:buChar char="§"/>
            </a:pPr>
            <a:r>
              <a:rPr lang="zh-CN" altLang="en-US" sz="1600" dirty="0" smtClean="0"/>
              <a:t>邀请相关干系人员参与；</a:t>
            </a:r>
            <a:endParaRPr lang="en-US" altLang="zh-CN" sz="1600" dirty="0" smtClean="0"/>
          </a:p>
          <a:p>
            <a:pPr lvl="1">
              <a:buFont typeface="Wingdings" panose="05000000000000000000" pitchFamily="2" charset="2"/>
              <a:buChar char="§"/>
            </a:pPr>
            <a:r>
              <a:rPr lang="zh-CN" altLang="en-US" sz="1600" dirty="0" smtClean="0"/>
              <a:t>会前，做好准备工作，包括会议议程、目的、目标和期限；</a:t>
            </a:r>
            <a:endParaRPr lang="en-US" altLang="zh-CN" sz="1600" dirty="0" smtClean="0"/>
          </a:p>
          <a:p>
            <a:pPr lvl="1">
              <a:buFont typeface="Wingdings" panose="05000000000000000000" pitchFamily="2" charset="2"/>
              <a:buChar char="§"/>
            </a:pPr>
            <a:r>
              <a:rPr lang="zh-CN" altLang="en-US" sz="1600" dirty="0" smtClean="0"/>
              <a:t>会后，形成书面的会议纪要和行动方案。按照项目管理计划中的规定保存会议纪要。</a:t>
            </a:r>
            <a:endParaRPr lang="en-US" altLang="zh-CN" sz="1600" dirty="0" smtClean="0"/>
          </a:p>
          <a:p>
            <a:pPr lvl="1">
              <a:buFont typeface="Wingdings" panose="05000000000000000000" pitchFamily="2" charset="2"/>
              <a:buChar char="§"/>
            </a:pPr>
            <a:r>
              <a:rPr lang="zh-CN" altLang="en-US" sz="1600" dirty="0" smtClean="0"/>
              <a:t>面对面的会议效果最好，也可以接受虚拟会议；</a:t>
            </a:r>
            <a:endParaRPr lang="en-US" altLang="zh-CN" sz="1600" dirty="0" smtClean="0"/>
          </a:p>
          <a:p>
            <a:pPr lvl="1">
              <a:buFont typeface="Wingdings" panose="05000000000000000000" pitchFamily="2" charset="2"/>
              <a:buChar char="§"/>
            </a:pPr>
            <a:r>
              <a:rPr lang="zh-CN" altLang="en-US" sz="1600" dirty="0" smtClean="0"/>
              <a:t>会议类型：</a:t>
            </a:r>
            <a:endParaRPr lang="en-US" altLang="zh-CN" sz="1600" dirty="0" smtClean="0"/>
          </a:p>
          <a:p>
            <a:pPr lvl="2">
              <a:buFont typeface="Wingdings" panose="05000000000000000000" pitchFamily="2" charset="2"/>
              <a:buChar char="ü"/>
            </a:pPr>
            <a:r>
              <a:rPr lang="zh-CN" altLang="en-US" sz="1600" dirty="0" smtClean="0"/>
              <a:t>交换信息；</a:t>
            </a:r>
            <a:endParaRPr lang="en-US" altLang="zh-CN" sz="1600" dirty="0" smtClean="0"/>
          </a:p>
          <a:p>
            <a:pPr lvl="2">
              <a:buFont typeface="Wingdings" panose="05000000000000000000" pitchFamily="2" charset="2"/>
              <a:buChar char="ü"/>
            </a:pPr>
            <a:r>
              <a:rPr lang="zh-CN" altLang="en-US" sz="1600" dirty="0" smtClean="0"/>
              <a:t>头脑风暴、方案评估或方案设计；</a:t>
            </a:r>
            <a:endParaRPr lang="en-US" altLang="zh-CN" sz="1600" dirty="0" smtClean="0"/>
          </a:p>
          <a:p>
            <a:pPr lvl="2">
              <a:buFont typeface="Wingdings" panose="05000000000000000000" pitchFamily="2" charset="2"/>
              <a:buChar char="ü"/>
            </a:pPr>
            <a:r>
              <a:rPr lang="zh-CN" altLang="en-US" sz="1600" dirty="0" smtClean="0"/>
              <a:t>指定决策。</a:t>
            </a:r>
            <a:endParaRPr lang="en-US" altLang="zh-CN" sz="1600" dirty="0" smtClean="0"/>
          </a:p>
          <a:p>
            <a:pPr>
              <a:buFont typeface="Wingdings" panose="05000000000000000000" pitchFamily="2" charset="2"/>
              <a:buChar char="v"/>
            </a:pPr>
            <a:r>
              <a:rPr lang="zh-CN" altLang="en-US" dirty="0" smtClean="0"/>
              <a:t>启动会议（</a:t>
            </a:r>
            <a:r>
              <a:rPr lang="en-US" altLang="zh-CN" dirty="0" smtClean="0"/>
              <a:t>Kickoff Meeting</a:t>
            </a:r>
            <a:r>
              <a:rPr lang="zh-CN" altLang="en-US" dirty="0" smtClean="0"/>
              <a:t>）</a:t>
            </a:r>
            <a:endParaRPr lang="en-US" altLang="zh-CN" dirty="0" smtClean="0"/>
          </a:p>
          <a:p>
            <a:pPr lvl="1">
              <a:buFont typeface="Wingdings" panose="05000000000000000000" pitchFamily="2" charset="2"/>
              <a:buChar char="Ø"/>
            </a:pPr>
            <a:r>
              <a:rPr lang="zh-CN" altLang="en-US" sz="1600" dirty="0" smtClean="0"/>
              <a:t>如下目标</a:t>
            </a:r>
            <a:r>
              <a:rPr lang="en-US" altLang="zh-CN" sz="1600" dirty="0" smtClean="0"/>
              <a:t>:</a:t>
            </a:r>
          </a:p>
          <a:p>
            <a:pPr lvl="2">
              <a:buFont typeface="Arial" panose="020B0604020202020204" pitchFamily="34" charset="0"/>
              <a:buChar char="•"/>
            </a:pPr>
            <a:r>
              <a:rPr lang="zh-CN" altLang="en-US" sz="1600" dirty="0" smtClean="0"/>
              <a:t>团队成员互相见面，建立工作关系；</a:t>
            </a:r>
            <a:endParaRPr lang="en-US" altLang="zh-CN" sz="1600" dirty="0" smtClean="0"/>
          </a:p>
          <a:p>
            <a:pPr lvl="2">
              <a:buFont typeface="Arial" panose="020B0604020202020204" pitchFamily="34" charset="0"/>
              <a:buChar char="•"/>
            </a:pPr>
            <a:r>
              <a:rPr lang="zh-CN" altLang="en-US" sz="1600" dirty="0" smtClean="0"/>
              <a:t>确立职责；</a:t>
            </a:r>
            <a:endParaRPr lang="en-US" altLang="zh-CN" sz="1600" dirty="0" smtClean="0"/>
          </a:p>
          <a:p>
            <a:pPr lvl="2">
              <a:buFont typeface="Arial" panose="020B0604020202020204" pitchFamily="34" charset="0"/>
              <a:buChar char="•"/>
            </a:pPr>
            <a:r>
              <a:rPr lang="zh-CN" altLang="en-US" sz="1600" dirty="0" smtClean="0"/>
              <a:t>设定团队目标；</a:t>
            </a:r>
            <a:endParaRPr lang="en-US" altLang="zh-CN" sz="1600" dirty="0" smtClean="0"/>
          </a:p>
          <a:p>
            <a:pPr lvl="2">
              <a:buFont typeface="Arial" panose="020B0604020202020204" pitchFamily="34" charset="0"/>
              <a:buChar char="•"/>
            </a:pPr>
            <a:r>
              <a:rPr lang="zh-CN" altLang="en-US" sz="1600" dirty="0" smtClean="0"/>
              <a:t>审查项目计划与状态</a:t>
            </a:r>
            <a:endParaRPr lang="en-US" altLang="zh-CN" sz="1600" dirty="0" smtClean="0"/>
          </a:p>
          <a:p>
            <a:pPr lvl="2">
              <a:buFont typeface="Arial" panose="020B0604020202020204" pitchFamily="34" charset="0"/>
              <a:buChar char="•"/>
            </a:pPr>
            <a:r>
              <a:rPr lang="zh-CN" altLang="en-US" sz="1600" dirty="0" smtClean="0"/>
              <a:t>个人和团队对项目的承诺</a:t>
            </a:r>
            <a:endParaRPr lang="en-US" altLang="zh-CN" sz="1600" dirty="0" smtClean="0"/>
          </a:p>
          <a:p>
            <a:pPr lvl="2">
              <a:buFont typeface="Arial" panose="020B0604020202020204" pitchFamily="34" charset="0"/>
              <a:buChar char="•"/>
            </a:pPr>
            <a:r>
              <a:rPr lang="zh-CN" altLang="en-US" sz="1600" dirty="0" smtClean="0"/>
              <a:t>介绍项目存在的风险及其应对策略。</a:t>
            </a:r>
            <a:endParaRPr lang="en-US" altLang="zh-CN" sz="1600" dirty="0" smtClean="0"/>
          </a:p>
          <a:p>
            <a:pPr lvl="2">
              <a:buFont typeface="Arial" panose="020B0604020202020204" pitchFamily="34" charset="0"/>
              <a:buChar char="•"/>
            </a:pPr>
            <a:r>
              <a:rPr lang="zh-CN" altLang="en-US" sz="1600" dirty="0" smtClean="0"/>
              <a:t>在项目管理计划完成之后，执行之前 召开， 是规划过程组的最后一项活动。</a:t>
            </a:r>
            <a:endParaRPr lang="en-US" altLang="zh-CN" sz="1600" dirty="0" smtClean="0"/>
          </a:p>
          <a:p>
            <a:pPr lvl="2">
              <a:buFont typeface="Arial" panose="020B0604020202020204" pitchFamily="34" charset="0"/>
              <a:buChar char="•"/>
            </a:pPr>
            <a:r>
              <a:rPr lang="zh-CN" altLang="en-US" sz="1600" dirty="0" smtClean="0"/>
              <a:t>务虚的，喊口号，不解决实际问题。</a:t>
            </a:r>
            <a:endParaRPr lang="en-US" altLang="zh-CN" sz="1600" dirty="0" smtClean="0"/>
          </a:p>
          <a:p>
            <a:pPr lvl="2">
              <a:buFont typeface="Arial" panose="020B0604020202020204" pitchFamily="34" charset="0"/>
              <a:buChar char="•"/>
            </a:pPr>
            <a:endParaRPr lang="en-US" altLang="zh-C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altLang="zh-CN" dirty="0" smtClean="0"/>
              <a:t>2.</a:t>
            </a:r>
            <a:r>
              <a:rPr lang="zh-CN" altLang="en-US" dirty="0" smtClean="0"/>
              <a:t>组织结构</a:t>
            </a:r>
            <a:endParaRPr lang="en-US" dirty="0"/>
          </a:p>
        </p:txBody>
      </p:sp>
      <p:sp>
        <p:nvSpPr>
          <p:cNvPr id="4" name="TextBox 3"/>
          <p:cNvSpPr txBox="1"/>
          <p:nvPr/>
        </p:nvSpPr>
        <p:spPr>
          <a:xfrm>
            <a:off x="838200" y="1447800"/>
            <a:ext cx="7162800" cy="2031325"/>
          </a:xfrm>
          <a:prstGeom prst="rect">
            <a:avLst/>
          </a:prstGeom>
          <a:noFill/>
        </p:spPr>
        <p:txBody>
          <a:bodyPr wrap="square" rtlCol="0">
            <a:spAutoFit/>
          </a:bodyPr>
          <a:lstStyle/>
          <a:p>
            <a:pPr>
              <a:buFont typeface="Wingdings" panose="05000000000000000000" pitchFamily="2" charset="2"/>
              <a:buChar char="Ø"/>
            </a:pPr>
            <a:r>
              <a:rPr lang="zh-CN" altLang="en-US" dirty="0" smtClean="0"/>
              <a:t>组织结构 </a:t>
            </a:r>
            <a:r>
              <a:rPr lang="en-US" altLang="zh-CN" dirty="0" smtClean="0"/>
              <a:t>/ </a:t>
            </a:r>
            <a:r>
              <a:rPr lang="zh-CN" altLang="en-US" dirty="0" smtClean="0"/>
              <a:t>组织形式</a:t>
            </a:r>
            <a:endParaRPr lang="en-US" altLang="zh-CN" dirty="0" smtClean="0"/>
          </a:p>
          <a:p>
            <a:pPr lvl="1">
              <a:buFont typeface="Arial" panose="020B0604020202020204" pitchFamily="34" charset="0"/>
              <a:buChar char="•"/>
            </a:pPr>
            <a:r>
              <a:rPr lang="zh-CN" altLang="en-US" dirty="0" smtClean="0"/>
              <a:t>定义：人员的职责、权限和相互关系的安排；</a:t>
            </a:r>
            <a:endParaRPr lang="en-US" altLang="zh-CN" dirty="0" smtClean="0"/>
          </a:p>
          <a:p>
            <a:pPr lvl="1">
              <a:buFont typeface="Arial" panose="020B0604020202020204" pitchFamily="34" charset="0"/>
              <a:buChar char="•"/>
            </a:pPr>
            <a:r>
              <a:rPr lang="zh-CN" altLang="en-US" dirty="0" smtClean="0"/>
              <a:t>可能影响资源的可用性和项目的执行方式</a:t>
            </a:r>
            <a:endParaRPr lang="en-US" altLang="zh-CN" dirty="0" smtClean="0"/>
          </a:p>
          <a:p>
            <a:pPr lvl="1">
              <a:buFont typeface="Arial" panose="020B0604020202020204" pitchFamily="34" charset="0"/>
              <a:buChar char="•"/>
            </a:pPr>
            <a:r>
              <a:rPr lang="zh-CN" altLang="en-US" dirty="0" smtClean="0"/>
              <a:t>包括</a:t>
            </a:r>
            <a:endParaRPr lang="en-US" altLang="zh-CN" dirty="0" smtClean="0"/>
          </a:p>
          <a:p>
            <a:pPr lvl="2">
              <a:buFont typeface="Courier New" panose="02070309020205020404" pitchFamily="49" charset="0"/>
              <a:buChar char="o"/>
            </a:pPr>
            <a:r>
              <a:rPr lang="zh-CN" altLang="en-US" dirty="0" smtClean="0"/>
              <a:t>职能型组织 </a:t>
            </a:r>
            <a:endParaRPr lang="en-US" altLang="zh-CN" dirty="0" smtClean="0"/>
          </a:p>
          <a:p>
            <a:pPr lvl="2">
              <a:buFont typeface="Courier New" panose="02070309020205020404" pitchFamily="49" charset="0"/>
              <a:buChar char="o"/>
            </a:pPr>
            <a:r>
              <a:rPr lang="zh-CN" altLang="en-US" dirty="0" smtClean="0"/>
              <a:t>项目型组织</a:t>
            </a:r>
            <a:endParaRPr lang="en-US" altLang="zh-CN" dirty="0" smtClean="0"/>
          </a:p>
          <a:p>
            <a:pPr lvl="2">
              <a:buFont typeface="Courier New" panose="02070309020205020404" pitchFamily="49" charset="0"/>
              <a:buChar char="o"/>
            </a:pPr>
            <a:r>
              <a:rPr lang="zh-CN" altLang="en-US" dirty="0" smtClean="0"/>
              <a:t>矩阵型组织</a:t>
            </a:r>
            <a:endParaRPr lang="en-US" altLang="zh-CN"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altLang="zh-CN" sz="3200" dirty="0" smtClean="0"/>
              <a:t>4.3.3 </a:t>
            </a:r>
            <a:r>
              <a:rPr lang="zh-CN" altLang="en-US" sz="3200" dirty="0" smtClean="0"/>
              <a:t>指导与管理项目工作的输出</a:t>
            </a:r>
          </a:p>
        </p:txBody>
      </p:sp>
      <p:sp>
        <p:nvSpPr>
          <p:cNvPr id="4" name="TextBox 3"/>
          <p:cNvSpPr txBox="1"/>
          <p:nvPr/>
        </p:nvSpPr>
        <p:spPr>
          <a:xfrm>
            <a:off x="304800" y="1143000"/>
            <a:ext cx="8610600" cy="5001260"/>
          </a:xfrm>
          <a:prstGeom prst="rect">
            <a:avLst/>
          </a:prstGeom>
          <a:noFill/>
        </p:spPr>
        <p:txBody>
          <a:bodyPr wrap="square" rtlCol="0">
            <a:spAutoFit/>
          </a:bodyPr>
          <a:lstStyle/>
          <a:p>
            <a:pPr marL="342900" indent="-342900">
              <a:buFont typeface="+mj-lt"/>
              <a:buAutoNum type="arabicPeriod"/>
            </a:pPr>
            <a:r>
              <a:rPr lang="zh-CN" altLang="en-US" sz="1600" dirty="0" smtClean="0"/>
              <a:t>绩效工作数据</a:t>
            </a:r>
          </a:p>
          <a:p>
            <a:pPr marL="742950" lvl="1" indent="-285750">
              <a:buFont typeface="Wingdings" panose="05000000000000000000" charset="0"/>
              <a:buChar char="n"/>
            </a:pPr>
            <a:r>
              <a:rPr lang="zh-CN" altLang="en-US" sz="1600" dirty="0" smtClean="0"/>
              <a:t>是在执行项目工作的过程中，从每个正在执行的活动中收集到的原始观察结果和测量值。</a:t>
            </a:r>
          </a:p>
          <a:p>
            <a:pPr marL="742950" lvl="1" indent="-285750">
              <a:buFont typeface="Wingdings" panose="05000000000000000000" charset="0"/>
              <a:buChar char="n"/>
            </a:pPr>
            <a:r>
              <a:rPr lang="zh-CN" altLang="en-US" sz="1600" dirty="0" smtClean="0"/>
              <a:t>包括：</a:t>
            </a:r>
          </a:p>
          <a:p>
            <a:pPr marL="1200150" lvl="2" indent="-285750">
              <a:buFont typeface="Wingdings" panose="05000000000000000000" charset="0"/>
              <a:buChar char="ü"/>
            </a:pPr>
            <a:r>
              <a:rPr lang="zh-CN" altLang="en-US" sz="1200" dirty="0" smtClean="0"/>
              <a:t>已完成的工作；</a:t>
            </a:r>
          </a:p>
          <a:p>
            <a:pPr marL="1200150" lvl="2" indent="-285750">
              <a:buFont typeface="Wingdings" panose="05000000000000000000" charset="0"/>
              <a:buChar char="ü"/>
            </a:pPr>
            <a:r>
              <a:rPr lang="zh-CN" altLang="en-US" sz="1200" dirty="0" smtClean="0"/>
              <a:t>关键绩效指标；</a:t>
            </a:r>
          </a:p>
          <a:p>
            <a:pPr marL="1200150" lvl="2" indent="-285750">
              <a:buFont typeface="Wingdings" panose="05000000000000000000" charset="0"/>
              <a:buChar char="ü"/>
            </a:pPr>
            <a:r>
              <a:rPr lang="zh-CN" altLang="en-US" sz="1200" dirty="0" smtClean="0"/>
              <a:t>技术绩效测量结果；</a:t>
            </a:r>
          </a:p>
          <a:p>
            <a:pPr marL="1200150" lvl="2" indent="-285750">
              <a:buFont typeface="Wingdings" panose="05000000000000000000" charset="0"/>
              <a:buChar char="ü"/>
            </a:pPr>
            <a:r>
              <a:rPr lang="zh-CN" altLang="en-US" sz="1200" dirty="0" smtClean="0"/>
              <a:t>进度活动的开始日期和结束日期；</a:t>
            </a:r>
          </a:p>
          <a:p>
            <a:pPr marL="1200150" lvl="2" indent="-285750">
              <a:buFont typeface="Wingdings" panose="05000000000000000000" charset="0"/>
              <a:buChar char="ü"/>
            </a:pPr>
            <a:r>
              <a:rPr lang="zh-CN" altLang="en-US" sz="1200" dirty="0" smtClean="0"/>
              <a:t>变更请求的数量；</a:t>
            </a:r>
          </a:p>
          <a:p>
            <a:pPr marL="1200150" lvl="2" indent="-285750">
              <a:buFont typeface="Wingdings" panose="05000000000000000000" charset="0"/>
              <a:buChar char="ü"/>
            </a:pPr>
            <a:r>
              <a:rPr lang="zh-CN" altLang="en-US" sz="1200" dirty="0" smtClean="0"/>
              <a:t>缺陷的数量；</a:t>
            </a:r>
          </a:p>
          <a:p>
            <a:pPr marL="1200150" lvl="2" indent="-285750">
              <a:buFont typeface="Wingdings" panose="05000000000000000000" charset="0"/>
              <a:buChar char="ü"/>
            </a:pPr>
            <a:r>
              <a:rPr lang="zh-CN" altLang="en-US" sz="1200" dirty="0" smtClean="0"/>
              <a:t>实际成本和实际持续时间。</a:t>
            </a:r>
          </a:p>
          <a:p>
            <a:pPr marL="342900" lvl="0" indent="-342900">
              <a:buFont typeface="+mj-lt"/>
              <a:buAutoNum type="arabicPeriod"/>
            </a:pPr>
            <a:r>
              <a:rPr lang="zh-CN" altLang="en-US" dirty="0" smtClean="0"/>
              <a:t>变更请求</a:t>
            </a:r>
          </a:p>
          <a:p>
            <a:pPr marL="742950" lvl="1" indent="-285750">
              <a:buFont typeface="Wingdings" panose="05000000000000000000" charset="0"/>
              <a:buChar char="n"/>
            </a:pPr>
            <a:r>
              <a:rPr lang="zh-CN" altLang="en-US" dirty="0" smtClean="0"/>
              <a:t>变更请求时关于修改任何文档、可交付成果或基准的正式提议；</a:t>
            </a:r>
          </a:p>
          <a:p>
            <a:pPr marL="742950" lvl="1" indent="-285750">
              <a:buFont typeface="Wingdings" panose="05000000000000000000" charset="0"/>
              <a:buChar char="n"/>
            </a:pPr>
            <a:r>
              <a:rPr lang="zh-CN" altLang="en-US" dirty="0" smtClean="0">
                <a:solidFill>
                  <a:srgbClr val="FF0000"/>
                </a:solidFill>
              </a:rPr>
              <a:t>任何干系人</a:t>
            </a:r>
            <a:r>
              <a:rPr lang="zh-CN" altLang="en-US" dirty="0" smtClean="0"/>
              <a:t>都可以提出变更请求；</a:t>
            </a:r>
          </a:p>
          <a:p>
            <a:pPr marL="742950" lvl="1" indent="-285750">
              <a:buFont typeface="Wingdings" panose="05000000000000000000" charset="0"/>
              <a:buChar char="n"/>
            </a:pPr>
            <a:r>
              <a:rPr lang="zh-CN" altLang="en-US" dirty="0" smtClean="0"/>
              <a:t>直接或间接的提出；</a:t>
            </a:r>
          </a:p>
          <a:p>
            <a:pPr marL="742950" lvl="1" indent="-285750">
              <a:buFont typeface="Wingdings" panose="05000000000000000000" charset="0"/>
              <a:buChar char="n"/>
            </a:pPr>
            <a:r>
              <a:rPr lang="zh-CN" altLang="en-US" dirty="0" smtClean="0"/>
              <a:t>内部或外部的提出；</a:t>
            </a:r>
          </a:p>
          <a:p>
            <a:pPr marL="742950" lvl="1" indent="-285750">
              <a:buFont typeface="Wingdings" panose="05000000000000000000" charset="0"/>
              <a:buChar char="n"/>
            </a:pPr>
            <a:r>
              <a:rPr lang="zh-CN" altLang="en-US" dirty="0" smtClean="0"/>
              <a:t>可以是自选的，或法律合同强制要求的。</a:t>
            </a:r>
          </a:p>
          <a:p>
            <a:pPr marL="742950" lvl="1" indent="-285750">
              <a:buFont typeface="Wingdings" panose="05000000000000000000" charset="0"/>
              <a:buChar char="n"/>
            </a:pPr>
            <a:r>
              <a:rPr lang="zh-CN" altLang="en-US" dirty="0" smtClean="0"/>
              <a:t>包括纠正措施 </a:t>
            </a:r>
            <a:r>
              <a:rPr lang="en-US" altLang="zh-CN" dirty="0" smtClean="0"/>
              <a:t>/ </a:t>
            </a:r>
            <a:r>
              <a:rPr lang="zh-CN" altLang="en-US" dirty="0" smtClean="0"/>
              <a:t>预防措施 </a:t>
            </a:r>
            <a:r>
              <a:rPr lang="en-US" altLang="zh-CN" dirty="0" smtClean="0"/>
              <a:t>/ </a:t>
            </a:r>
            <a:r>
              <a:rPr lang="zh-CN" altLang="en-US" dirty="0" smtClean="0"/>
              <a:t>缺陷补救 </a:t>
            </a:r>
            <a:r>
              <a:rPr lang="en-US" altLang="zh-CN" dirty="0" smtClean="0"/>
              <a:t>/ </a:t>
            </a:r>
            <a:r>
              <a:rPr lang="zh-CN" altLang="en-US" dirty="0" smtClean="0"/>
              <a:t>变更</a:t>
            </a:r>
          </a:p>
          <a:p>
            <a:pPr marL="1200150" lvl="2" indent="-285750">
              <a:buFont typeface="Wingdings" panose="05000000000000000000" charset="0"/>
              <a:buChar char="ü"/>
            </a:pPr>
            <a:r>
              <a:rPr lang="zh-CN" altLang="en-US" sz="1200" b="1" u="sng" dirty="0" smtClean="0">
                <a:solidFill>
                  <a:schemeClr val="tx1"/>
                </a:solidFill>
              </a:rPr>
              <a:t>纠正措施</a:t>
            </a:r>
            <a:r>
              <a:rPr lang="zh-CN" altLang="en-US" sz="1200" dirty="0" smtClean="0"/>
              <a:t>：为使项目工作绩效</a:t>
            </a:r>
            <a:r>
              <a:rPr lang="zh-CN" altLang="en-US" sz="1200" dirty="0" smtClean="0">
                <a:solidFill>
                  <a:srgbClr val="FF0000"/>
                </a:solidFill>
              </a:rPr>
              <a:t>重新</a:t>
            </a:r>
            <a:r>
              <a:rPr lang="zh-CN" altLang="en-US" sz="1200" dirty="0" smtClean="0"/>
              <a:t>与项目管理计划</a:t>
            </a:r>
            <a:r>
              <a:rPr lang="zh-CN" altLang="en-US" sz="1200" dirty="0" smtClean="0">
                <a:solidFill>
                  <a:srgbClr val="FF0000"/>
                </a:solidFill>
              </a:rPr>
              <a:t>一致</a:t>
            </a:r>
            <a:r>
              <a:rPr lang="zh-CN" altLang="en-US" sz="1200" dirty="0" smtClean="0"/>
              <a:t>而进行的有目的的活动。</a:t>
            </a:r>
          </a:p>
          <a:p>
            <a:pPr marL="1200150" lvl="2" indent="-285750">
              <a:buFont typeface="Wingdings" panose="05000000000000000000" charset="0"/>
              <a:buChar char="ü"/>
            </a:pPr>
            <a:r>
              <a:rPr lang="zh-CN" altLang="en-US" sz="1200" b="1" u="sng" dirty="0" smtClean="0"/>
              <a:t>预防措施</a:t>
            </a:r>
            <a:r>
              <a:rPr lang="zh-CN" altLang="en-US" sz="1200" dirty="0" smtClean="0"/>
              <a:t>：为确保项目工作的未来绩效</a:t>
            </a:r>
            <a:r>
              <a:rPr lang="zh-CN" altLang="en-US" sz="1200" dirty="0" smtClean="0">
                <a:solidFill>
                  <a:srgbClr val="FF0000"/>
                </a:solidFill>
              </a:rPr>
              <a:t>符合</a:t>
            </a:r>
            <a:r>
              <a:rPr lang="zh-CN" altLang="en-US" sz="1200" dirty="0" smtClean="0"/>
              <a:t>项目管理计划而进行的有目的的活动。</a:t>
            </a:r>
          </a:p>
          <a:p>
            <a:pPr marL="1200150" lvl="2" indent="-285750">
              <a:buFont typeface="Wingdings" panose="05000000000000000000" charset="0"/>
              <a:buChar char="ü"/>
            </a:pPr>
            <a:r>
              <a:rPr lang="zh-CN" altLang="en-US" sz="1200" b="1" u="sng" dirty="0" smtClean="0"/>
              <a:t>缺陷补救</a:t>
            </a:r>
            <a:r>
              <a:rPr lang="zh-CN" altLang="en-US" sz="1200" dirty="0" smtClean="0"/>
              <a:t>：为了</a:t>
            </a:r>
            <a:r>
              <a:rPr lang="zh-CN" altLang="en-US" sz="1200" dirty="0" smtClean="0">
                <a:solidFill>
                  <a:srgbClr val="FF0000"/>
                </a:solidFill>
              </a:rPr>
              <a:t>修正不一致</a:t>
            </a:r>
            <a:r>
              <a:rPr lang="zh-CN" altLang="en-US" sz="1200" dirty="0" smtClean="0"/>
              <a:t>的产品或产品组件而进行的有目的的活动。</a:t>
            </a:r>
          </a:p>
          <a:p>
            <a:pPr marL="1200150" lvl="2" indent="-285750">
              <a:buFont typeface="Wingdings" panose="05000000000000000000" charset="0"/>
              <a:buChar char="ü"/>
            </a:pPr>
            <a:r>
              <a:rPr lang="zh-CN" altLang="en-US" sz="1200" b="1" u="sng" dirty="0" smtClean="0"/>
              <a:t>更新</a:t>
            </a:r>
            <a:r>
              <a:rPr lang="zh-CN" altLang="en-US" sz="1200" dirty="0" smtClean="0"/>
              <a:t>：对正式</a:t>
            </a:r>
            <a:r>
              <a:rPr lang="zh-CN" altLang="en-US" sz="1200" dirty="0" smtClean="0">
                <a:solidFill>
                  <a:srgbClr val="FF0000"/>
                </a:solidFill>
              </a:rPr>
              <a:t>受控</a:t>
            </a:r>
            <a:r>
              <a:rPr lang="zh-CN" altLang="en-US" sz="1200" dirty="0" smtClean="0"/>
              <a:t>的项目文件或计划等进行的</a:t>
            </a:r>
            <a:r>
              <a:rPr lang="zh-CN" altLang="en-US" sz="1200" dirty="0" smtClean="0">
                <a:solidFill>
                  <a:srgbClr val="FF0000"/>
                </a:solidFill>
              </a:rPr>
              <a:t>变更</a:t>
            </a:r>
            <a:r>
              <a:rPr lang="zh-CN" altLang="en-US" sz="1200" dirty="0" smtClean="0"/>
              <a:t>，以</a:t>
            </a:r>
            <a:r>
              <a:rPr lang="zh-CN" altLang="en-US" sz="1200" dirty="0" smtClean="0">
                <a:solidFill>
                  <a:srgbClr val="FF0000"/>
                </a:solidFill>
              </a:rPr>
              <a:t>反映</a:t>
            </a:r>
            <a:r>
              <a:rPr lang="zh-CN" altLang="en-US" sz="1200" dirty="0" smtClean="0"/>
              <a:t>修改或增加的意见或内容。</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ltLang="zh-CN" dirty="0" smtClean="0"/>
              <a:t>4.4</a:t>
            </a:r>
            <a:r>
              <a:rPr lang="zh-CN" altLang="en-US" dirty="0" smtClean="0"/>
              <a:t> 监控项目工作</a:t>
            </a:r>
            <a:endParaRPr lang="en-US" dirty="0"/>
          </a:p>
        </p:txBody>
      </p:sp>
      <p:sp>
        <p:nvSpPr>
          <p:cNvPr id="3" name="文本框 2"/>
          <p:cNvSpPr txBox="1"/>
          <p:nvPr/>
        </p:nvSpPr>
        <p:spPr>
          <a:xfrm>
            <a:off x="664845" y="1134745"/>
            <a:ext cx="6396990" cy="640080"/>
          </a:xfrm>
          <a:prstGeom prst="rect">
            <a:avLst/>
          </a:prstGeom>
          <a:noFill/>
        </p:spPr>
        <p:txBody>
          <a:bodyPr wrap="square" rtlCol="0">
            <a:spAutoFit/>
          </a:bodyPr>
          <a:lstStyle/>
          <a:p>
            <a:pPr marL="285750" indent="-285750">
              <a:buFont typeface="Wingdings" panose="05000000000000000000" charset="0"/>
              <a:buChar char="Ø"/>
            </a:pPr>
            <a:r>
              <a:rPr lang="zh-CN" altLang="en-US"/>
              <a:t>是跟踪、审查和报告项目进展，已实现项目管理计划中确定的绩效目标的过程。</a:t>
            </a:r>
          </a:p>
        </p:txBody>
      </p:sp>
      <p:sp>
        <p:nvSpPr>
          <p:cNvPr id="4" name="六边形 3"/>
          <p:cNvSpPr/>
          <p:nvPr/>
        </p:nvSpPr>
        <p:spPr>
          <a:xfrm>
            <a:off x="3030220" y="2856230"/>
            <a:ext cx="2188845" cy="1985010"/>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a:t>监控项目工作</a:t>
            </a:r>
          </a:p>
        </p:txBody>
      </p:sp>
      <p:sp>
        <p:nvSpPr>
          <p:cNvPr id="6" name="文本框 5"/>
          <p:cNvSpPr txBox="1"/>
          <p:nvPr/>
        </p:nvSpPr>
        <p:spPr>
          <a:xfrm>
            <a:off x="3194050" y="2028190"/>
            <a:ext cx="1706880" cy="45720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1200"/>
              <a:t>把项目的实际绩效与</a:t>
            </a:r>
          </a:p>
          <a:p>
            <a:r>
              <a:rPr lang="zh-CN" altLang="en-US" sz="1200"/>
              <a:t>项目管理计划进行比较</a:t>
            </a:r>
          </a:p>
        </p:txBody>
      </p:sp>
      <p:sp>
        <p:nvSpPr>
          <p:cNvPr id="7" name="文本框 6"/>
          <p:cNvSpPr txBox="1"/>
          <p:nvPr/>
        </p:nvSpPr>
        <p:spPr>
          <a:xfrm>
            <a:off x="727710" y="2739390"/>
            <a:ext cx="1554480" cy="82296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1200"/>
              <a:t>评估项目计划，决定</a:t>
            </a:r>
          </a:p>
          <a:p>
            <a:r>
              <a:rPr lang="zh-CN" altLang="en-US" sz="1200"/>
              <a:t>是否要求采取纠正</a:t>
            </a:r>
          </a:p>
          <a:p>
            <a:r>
              <a:rPr lang="zh-CN" altLang="en-US" sz="1200"/>
              <a:t>或预防措施，并推荐</a:t>
            </a:r>
          </a:p>
          <a:p>
            <a:r>
              <a:rPr lang="zh-CN" altLang="en-US" sz="1200"/>
              <a:t>必要的措施。</a:t>
            </a:r>
          </a:p>
        </p:txBody>
      </p:sp>
      <p:sp>
        <p:nvSpPr>
          <p:cNvPr id="9" name="文本框 8"/>
          <p:cNvSpPr txBox="1"/>
          <p:nvPr/>
        </p:nvSpPr>
        <p:spPr>
          <a:xfrm>
            <a:off x="727710" y="4312285"/>
            <a:ext cx="1554480" cy="45720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1200"/>
              <a:t>识别新风险，分析、</a:t>
            </a:r>
          </a:p>
          <a:p>
            <a:r>
              <a:rPr lang="zh-CN" altLang="en-US" sz="1200"/>
              <a:t>跟踪和监测已有风险</a:t>
            </a:r>
          </a:p>
        </p:txBody>
      </p:sp>
      <p:sp>
        <p:nvSpPr>
          <p:cNvPr id="10" name="文本框 9"/>
          <p:cNvSpPr txBox="1"/>
          <p:nvPr/>
        </p:nvSpPr>
        <p:spPr>
          <a:xfrm>
            <a:off x="3194685" y="5254625"/>
            <a:ext cx="1859280" cy="45720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1200"/>
              <a:t>在已批准的变更实际发生</a:t>
            </a:r>
          </a:p>
          <a:p>
            <a:r>
              <a:rPr lang="zh-CN" altLang="en-US" sz="1200"/>
              <a:t>时，监督其实际情况</a:t>
            </a:r>
          </a:p>
        </p:txBody>
      </p:sp>
      <p:sp>
        <p:nvSpPr>
          <p:cNvPr id="11" name="文本框 10"/>
          <p:cNvSpPr txBox="1"/>
          <p:nvPr/>
        </p:nvSpPr>
        <p:spPr>
          <a:xfrm>
            <a:off x="6008370" y="2922270"/>
            <a:ext cx="1859280" cy="45720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1200"/>
              <a:t>维护一个准确并及时更新</a:t>
            </a:r>
          </a:p>
          <a:p>
            <a:r>
              <a:rPr lang="zh-CN" altLang="en-US" sz="1200"/>
              <a:t>的信息库</a:t>
            </a:r>
          </a:p>
        </p:txBody>
      </p:sp>
      <p:sp>
        <p:nvSpPr>
          <p:cNvPr id="12" name="文本框 11"/>
          <p:cNvSpPr txBox="1"/>
          <p:nvPr/>
        </p:nvSpPr>
        <p:spPr>
          <a:xfrm>
            <a:off x="6007735" y="3620135"/>
            <a:ext cx="1859915" cy="4572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200"/>
              <a:t>为状态报告、进展测量</a:t>
            </a:r>
          </a:p>
          <a:p>
            <a:r>
              <a:rPr lang="zh-CN" altLang="en-US" sz="1200"/>
              <a:t>和预测提供信息</a:t>
            </a:r>
          </a:p>
        </p:txBody>
      </p:sp>
      <p:sp>
        <p:nvSpPr>
          <p:cNvPr id="13" name="文本框 12"/>
          <p:cNvSpPr txBox="1"/>
          <p:nvPr/>
        </p:nvSpPr>
        <p:spPr>
          <a:xfrm>
            <a:off x="6008370" y="4312285"/>
            <a:ext cx="1859915" cy="4572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200"/>
              <a:t>做出预测，来更新当前的</a:t>
            </a:r>
          </a:p>
          <a:p>
            <a:r>
              <a:rPr lang="zh-CN" altLang="en-US" sz="1200"/>
              <a:t>成本与进度信息</a:t>
            </a:r>
          </a:p>
        </p:txBody>
      </p:sp>
      <p:cxnSp>
        <p:nvCxnSpPr>
          <p:cNvPr id="14" name="直接箭头连接符 13"/>
          <p:cNvCxnSpPr>
            <a:stCxn id="6" idx="2"/>
          </p:cNvCxnSpPr>
          <p:nvPr/>
        </p:nvCxnSpPr>
        <p:spPr>
          <a:xfrm>
            <a:off x="4047490" y="2485390"/>
            <a:ext cx="1270" cy="362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0"/>
          </p:cNvCxnSpPr>
          <p:nvPr/>
        </p:nvCxnSpPr>
        <p:spPr>
          <a:xfrm flipV="1">
            <a:off x="4124325" y="4856480"/>
            <a:ext cx="635" cy="398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3"/>
          </p:cNvCxnSpPr>
          <p:nvPr/>
        </p:nvCxnSpPr>
        <p:spPr>
          <a:xfrm>
            <a:off x="2282190" y="3150870"/>
            <a:ext cx="1066800" cy="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2282190" y="4540250"/>
            <a:ext cx="1066800" cy="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1" idx="1"/>
          </p:cNvCxnSpPr>
          <p:nvPr/>
        </p:nvCxnSpPr>
        <p:spPr>
          <a:xfrm flipH="1">
            <a:off x="4929505" y="3150870"/>
            <a:ext cx="1078865" cy="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flipV="1">
            <a:off x="5209540" y="3836035"/>
            <a:ext cx="798195"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3" idx="1"/>
          </p:cNvCxnSpPr>
          <p:nvPr/>
        </p:nvCxnSpPr>
        <p:spPr>
          <a:xfrm flipH="1">
            <a:off x="4954270" y="4540885"/>
            <a:ext cx="10541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ltLang="zh-CN" dirty="0" smtClean="0"/>
              <a:t>4.4</a:t>
            </a:r>
            <a:r>
              <a:rPr lang="zh-CN" altLang="en-US" dirty="0" smtClean="0"/>
              <a:t> 监控项目工作</a:t>
            </a:r>
            <a:endParaRPr lang="en-US" dirty="0"/>
          </a:p>
        </p:txBody>
      </p:sp>
      <p:graphicFrame>
        <p:nvGraphicFramePr>
          <p:cNvPr id="5" name="Table 4"/>
          <p:cNvGraphicFramePr>
            <a:graphicFrameLocks noGrp="1"/>
          </p:cNvGraphicFramePr>
          <p:nvPr/>
        </p:nvGraphicFramePr>
        <p:xfrm>
          <a:off x="380998" y="1371594"/>
          <a:ext cx="8534402" cy="3596052"/>
        </p:xfrm>
        <a:graphic>
          <a:graphicData uri="http://schemas.openxmlformats.org/drawingml/2006/table">
            <a:tbl>
              <a:tblPr/>
              <a:tblGrid>
                <a:gridCol w="369506"/>
                <a:gridCol w="1370748"/>
                <a:gridCol w="762852"/>
                <a:gridCol w="929725"/>
                <a:gridCol w="762852"/>
                <a:gridCol w="1668737"/>
                <a:gridCol w="381426"/>
                <a:gridCol w="762852"/>
                <a:gridCol w="762852"/>
                <a:gridCol w="762852"/>
              </a:tblGrid>
              <a:tr h="299671">
                <a:tc rowSpan="7">
                  <a:txBody>
                    <a:bodyPr/>
                    <a:lstStyle/>
                    <a:p>
                      <a:pPr algn="ctr" fontAlgn="ctr"/>
                      <a:r>
                        <a:rPr lang="zh-CN" altLang="en-US" sz="1400" b="0" i="0" u="none" strike="noStrike">
                          <a:solidFill>
                            <a:srgbClr val="000000"/>
                          </a:solidFill>
                          <a:latin typeface="Calibri" panose="020F0502020204030204"/>
                        </a:rPr>
                        <a:t>输入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项目管理计划</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7">
                  <a:txBody>
                    <a:bodyPr/>
                    <a:lstStyle/>
                    <a:p>
                      <a:pPr algn="ctr" fontAlgn="ctr"/>
                      <a:r>
                        <a:rPr lang="zh-CN" altLang="en-US" sz="1400" b="0" i="0" u="none" strike="noStrike">
                          <a:solidFill>
                            <a:srgbClr val="000000"/>
                          </a:solidFill>
                          <a:latin typeface="Calibri" panose="020F0502020204030204"/>
                        </a:rPr>
                        <a:t>输出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变更的请求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299671">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进度预测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rowSpan="3" gridSpan="2">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3" hMerge="1">
                  <a:txBody>
                    <a:bodyPr/>
                    <a:lstStyle/>
                    <a:p>
                      <a:endParaRPr lang="en-US"/>
                    </a:p>
                  </a:txBody>
                  <a:tcPr/>
                </a:tc>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工作绩效报告</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99671">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3.</a:t>
                      </a:r>
                      <a:r>
                        <a:rPr lang="zh-CN" altLang="en-US" sz="1400" b="0" i="0" u="none" strike="noStrike">
                          <a:solidFill>
                            <a:srgbClr val="000000"/>
                          </a:solidFill>
                          <a:latin typeface="Calibri" panose="020F0502020204030204"/>
                        </a:rPr>
                        <a:t>成本预测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3.</a:t>
                      </a:r>
                      <a:r>
                        <a:rPr lang="zh-CN" altLang="en-US" sz="1400" b="0" i="0" u="none" strike="noStrike">
                          <a:solidFill>
                            <a:srgbClr val="000000"/>
                          </a:solidFill>
                          <a:latin typeface="Calibri" panose="020F0502020204030204"/>
                        </a:rPr>
                        <a:t>项目管理计划更新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99671">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4.</a:t>
                      </a:r>
                      <a:r>
                        <a:rPr lang="zh-CN" altLang="en-US" sz="1400" b="0" i="0" u="none" strike="noStrike">
                          <a:solidFill>
                            <a:srgbClr val="000000"/>
                          </a:solidFill>
                          <a:latin typeface="Calibri" panose="020F0502020204030204"/>
                        </a:rPr>
                        <a:t>确认的变更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4.</a:t>
                      </a:r>
                      <a:r>
                        <a:rPr lang="zh-CN" altLang="en-US" sz="1400" b="0" i="0" u="none" strike="noStrike">
                          <a:solidFill>
                            <a:srgbClr val="000000"/>
                          </a:solidFill>
                          <a:latin typeface="Calibri" panose="020F0502020204030204"/>
                        </a:rPr>
                        <a:t>项目文件更新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99671">
                <a:tc vMerge="1">
                  <a:txBody>
                    <a:bodyPr/>
                    <a:lstStyle/>
                    <a:p>
                      <a:endParaRPr lang="en-US"/>
                    </a:p>
                  </a:txBody>
                  <a:tcPr/>
                </a:tc>
                <a:tc>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5.</a:t>
                      </a:r>
                      <a:r>
                        <a:rPr lang="zh-CN" altLang="en-US" sz="1400" b="0" i="0" u="none" strike="noStrike">
                          <a:solidFill>
                            <a:srgbClr val="000000"/>
                          </a:solidFill>
                          <a:latin typeface="Calibri" panose="020F0502020204030204"/>
                        </a:rPr>
                        <a:t>工作绩效信息</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r>
                        <a:rPr lang="en-US" sz="1400" b="0" i="0" u="none" strike="noStrike">
                          <a:solidFill>
                            <a:srgbClr val="000000"/>
                          </a:solidFill>
                          <a:latin typeface="Calibri" panose="020F0502020204030204"/>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r>
                        <a:rPr lang="en-US" sz="1400" b="0" i="0" u="none" strike="noStrike">
                          <a:solidFill>
                            <a:srgbClr val="000000"/>
                          </a:solidFill>
                          <a:latin typeface="Calibri" panose="020F0502020204030204"/>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r>
              <a:tr h="299671">
                <a:tc vMerge="1">
                  <a:txBody>
                    <a:bodyPr/>
                    <a:lstStyle/>
                    <a:p>
                      <a:endParaRPr lang="en-US"/>
                    </a:p>
                  </a:txBody>
                  <a:tcPr/>
                </a:tc>
                <a:tc>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6.</a:t>
                      </a:r>
                      <a:r>
                        <a:rPr lang="zh-CN" altLang="en-US" sz="1400" b="0" i="0" u="none" strike="noStrike">
                          <a:solidFill>
                            <a:srgbClr val="000000"/>
                          </a:solidFill>
                          <a:latin typeface="Calibri" panose="020F0502020204030204"/>
                        </a:rPr>
                        <a:t>事业环境因素</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r>
                        <a:rPr lang="en-US" sz="1400" b="0" i="0" u="none" strike="noStrike">
                          <a:solidFill>
                            <a:srgbClr val="000000"/>
                          </a:solidFill>
                          <a:latin typeface="Calibri" panose="020F0502020204030204"/>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r>
                        <a:rPr lang="en-US" sz="1400" b="0" i="0" u="none" strike="noStrike">
                          <a:solidFill>
                            <a:srgbClr val="000000"/>
                          </a:solidFill>
                          <a:latin typeface="Calibri" panose="020F0502020204030204"/>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r>
              <a:tr h="299671">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7.</a:t>
                      </a:r>
                      <a:r>
                        <a:rPr lang="zh-CN" altLang="en-US" sz="1400" b="0" i="0" u="none" strike="noStrike">
                          <a:solidFill>
                            <a:srgbClr val="000000"/>
                          </a:solidFill>
                          <a:latin typeface="Calibri" panose="020F0502020204030204"/>
                        </a:rPr>
                        <a:t>组织过程资产</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99671">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9671">
                <a:tc gridSpan="10">
                  <a:txBody>
                    <a:bodyPr/>
                    <a:lstStyle/>
                    <a:p>
                      <a:pPr algn="ctr" fontAlgn="ctr"/>
                      <a:r>
                        <a:rPr lang="zh-CN" altLang="en-US" sz="1400" b="0" i="0" u="none" strike="noStrike">
                          <a:solidFill>
                            <a:srgbClr val="000000"/>
                          </a:solidFill>
                          <a:latin typeface="Calibri" panose="020F0502020204030204"/>
                        </a:rPr>
                        <a:t>工具与技术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99671">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99671">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专家判断</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分析技术</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altLang="zh-CN" sz="1400" b="0" i="0" u="none" strike="noStrike">
                          <a:solidFill>
                            <a:srgbClr val="000000"/>
                          </a:solidFill>
                          <a:latin typeface="Calibri" panose="020F0502020204030204"/>
                        </a:rPr>
                        <a:t>3.</a:t>
                      </a:r>
                      <a:r>
                        <a:rPr lang="zh-CN" altLang="en-US" sz="1400" b="0" i="0" u="none" strike="noStrike">
                          <a:solidFill>
                            <a:srgbClr val="000000"/>
                          </a:solidFill>
                          <a:latin typeface="Calibri" panose="020F0502020204030204"/>
                        </a:rPr>
                        <a:t>项目管理信息系统</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altLang="zh-CN" sz="1400" b="0" i="0" u="none" strike="noStrike">
                          <a:solidFill>
                            <a:srgbClr val="000000"/>
                          </a:solidFill>
                          <a:latin typeface="Calibri" panose="020F0502020204030204"/>
                        </a:rPr>
                        <a:t>4.</a:t>
                      </a:r>
                      <a:r>
                        <a:rPr lang="zh-CN" altLang="en-US" sz="1400" b="0" i="0" u="none" strike="noStrike">
                          <a:solidFill>
                            <a:srgbClr val="000000"/>
                          </a:solidFill>
                          <a:latin typeface="Calibri" panose="020F0502020204030204"/>
                        </a:rPr>
                        <a:t>会议</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299671">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8" name="Right Arrow 7"/>
          <p:cNvSpPr/>
          <p:nvPr/>
        </p:nvSpPr>
        <p:spPr>
          <a:xfrm>
            <a:off x="4648200" y="2133600"/>
            <a:ext cx="978408" cy="484632"/>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ltLang="zh-CN" dirty="0" smtClean="0"/>
              <a:t>4.4.2</a:t>
            </a:r>
            <a:r>
              <a:rPr lang="zh-CN" altLang="en-US" dirty="0" smtClean="0"/>
              <a:t> 监控项目工作的工具与技术</a:t>
            </a:r>
          </a:p>
        </p:txBody>
      </p:sp>
      <p:sp>
        <p:nvSpPr>
          <p:cNvPr id="3" name="文本框 2"/>
          <p:cNvSpPr txBox="1"/>
          <p:nvPr/>
        </p:nvSpPr>
        <p:spPr>
          <a:xfrm>
            <a:off x="459105" y="1209675"/>
            <a:ext cx="8228330" cy="3934460"/>
          </a:xfrm>
          <a:prstGeom prst="rect">
            <a:avLst/>
          </a:prstGeom>
          <a:noFill/>
        </p:spPr>
        <p:txBody>
          <a:bodyPr wrap="square" rtlCol="0">
            <a:spAutoFit/>
          </a:bodyPr>
          <a:lstStyle/>
          <a:p>
            <a:r>
              <a:rPr lang="en-US" altLang="zh-CN"/>
              <a:t>2.  </a:t>
            </a:r>
            <a:r>
              <a:rPr lang="zh-CN" altLang="en-US"/>
              <a:t>分析技术</a:t>
            </a:r>
          </a:p>
          <a:p>
            <a:pPr marL="742950" lvl="1" indent="-285750">
              <a:buFont typeface="Wingdings" panose="05000000000000000000" charset="0"/>
              <a:buChar char="l"/>
            </a:pPr>
            <a:r>
              <a:rPr lang="zh-CN" altLang="en-US"/>
              <a:t>根据可能的项目或环境的变化，以及他们与其他变更之间的关系，采用分析技术来预测潜在的后果，比如</a:t>
            </a:r>
          </a:p>
          <a:p>
            <a:pPr marL="1200150" lvl="2" indent="-285750">
              <a:buFont typeface="Arial" panose="020B0604020202020204" pitchFamily="34" charset="0"/>
              <a:buChar char="•"/>
            </a:pPr>
            <a:r>
              <a:rPr lang="zh-CN" altLang="en-US"/>
              <a:t>回归分析</a:t>
            </a:r>
          </a:p>
          <a:p>
            <a:pPr marL="1200150" lvl="2" indent="-285750">
              <a:buFont typeface="Arial" panose="020B0604020202020204" pitchFamily="34" charset="0"/>
              <a:buChar char="•"/>
            </a:pPr>
            <a:r>
              <a:rPr lang="zh-CN" altLang="en-US"/>
              <a:t>分组方法</a:t>
            </a:r>
          </a:p>
          <a:p>
            <a:pPr marL="1200150" lvl="2" indent="-285750">
              <a:buFont typeface="Arial" panose="020B0604020202020204" pitchFamily="34" charset="0"/>
              <a:buChar char="•"/>
            </a:pPr>
            <a:r>
              <a:rPr lang="zh-CN" altLang="en-US"/>
              <a:t>因果分析</a:t>
            </a:r>
          </a:p>
          <a:p>
            <a:pPr marL="1200150" lvl="2" indent="-285750">
              <a:buFont typeface="Arial" panose="020B0604020202020204" pitchFamily="34" charset="0"/>
              <a:buChar char="•"/>
            </a:pPr>
            <a:r>
              <a:rPr lang="zh-CN" altLang="en-US"/>
              <a:t>根本原因分析</a:t>
            </a:r>
          </a:p>
          <a:p>
            <a:pPr marL="1200150" lvl="2" indent="-285750">
              <a:buFont typeface="Arial" panose="020B0604020202020204" pitchFamily="34" charset="0"/>
              <a:buChar char="•"/>
            </a:pPr>
            <a:r>
              <a:rPr lang="zh-CN" altLang="en-US"/>
              <a:t>预测方法</a:t>
            </a:r>
          </a:p>
          <a:p>
            <a:pPr marL="1200150" lvl="2" indent="-285750">
              <a:buFont typeface="Arial" panose="020B0604020202020204" pitchFamily="34" charset="0"/>
              <a:buChar char="•"/>
            </a:pPr>
            <a:r>
              <a:rPr lang="zh-CN" altLang="en-US"/>
              <a:t>失效模式与影响分析</a:t>
            </a:r>
          </a:p>
          <a:p>
            <a:pPr marL="1200150" lvl="2" indent="-285750">
              <a:buFont typeface="Arial" panose="020B0604020202020204" pitchFamily="34" charset="0"/>
              <a:buChar char="•"/>
            </a:pPr>
            <a:r>
              <a:rPr lang="zh-CN" altLang="en-US"/>
              <a:t>故障树分析</a:t>
            </a:r>
          </a:p>
          <a:p>
            <a:pPr marL="1200150" lvl="2" indent="-285750">
              <a:buFont typeface="Arial" panose="020B0604020202020204" pitchFamily="34" charset="0"/>
              <a:buChar char="•"/>
            </a:pPr>
            <a:r>
              <a:rPr lang="zh-CN" altLang="en-US"/>
              <a:t>储备分析</a:t>
            </a:r>
          </a:p>
          <a:p>
            <a:pPr marL="1200150" lvl="2" indent="-285750">
              <a:buFont typeface="Arial" panose="020B0604020202020204" pitchFamily="34" charset="0"/>
              <a:buChar char="•"/>
            </a:pPr>
            <a:r>
              <a:rPr lang="zh-CN" altLang="en-US"/>
              <a:t>挣值管理</a:t>
            </a:r>
          </a:p>
          <a:p>
            <a:pPr marL="1200150" lvl="2" indent="-285750">
              <a:buFont typeface="Arial" panose="020B0604020202020204" pitchFamily="34" charset="0"/>
              <a:buChar char="•"/>
            </a:pPr>
            <a:r>
              <a:rPr lang="zh-CN" altLang="en-US"/>
              <a:t>趋势分析</a:t>
            </a:r>
          </a:p>
          <a:p>
            <a:pPr marL="1200150" lvl="2" indent="-285750">
              <a:buFont typeface="Arial" panose="020B0604020202020204" pitchFamily="34" charset="0"/>
              <a:buChar char="•"/>
            </a:pPr>
            <a:r>
              <a:rPr lang="zh-CN" altLang="en-US"/>
              <a:t>差异分析</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ltLang="zh-CN" dirty="0" smtClean="0">
                <a:sym typeface="+mn-ea"/>
              </a:rPr>
              <a:t>4.5 </a:t>
            </a:r>
            <a:r>
              <a:rPr lang="zh-CN" altLang="en-US" dirty="0" smtClean="0">
                <a:sym typeface="+mn-ea"/>
              </a:rPr>
              <a:t>实施整体变更控制</a:t>
            </a:r>
            <a:endParaRPr lang="zh-CN" altLang="en-US" dirty="0" smtClean="0"/>
          </a:p>
        </p:txBody>
      </p:sp>
      <p:sp>
        <p:nvSpPr>
          <p:cNvPr id="3" name="文本框 2"/>
          <p:cNvSpPr txBox="1"/>
          <p:nvPr/>
        </p:nvSpPr>
        <p:spPr>
          <a:xfrm>
            <a:off x="459105" y="1209675"/>
            <a:ext cx="8228330" cy="3383280"/>
          </a:xfrm>
          <a:prstGeom prst="rect">
            <a:avLst/>
          </a:prstGeom>
          <a:noFill/>
        </p:spPr>
        <p:txBody>
          <a:bodyPr wrap="square" rtlCol="0">
            <a:spAutoFit/>
          </a:bodyPr>
          <a:lstStyle/>
          <a:p>
            <a:pPr marL="285750" indent="-285750">
              <a:buFont typeface="Wingdings" panose="05000000000000000000" charset="0"/>
              <a:buChar char="Ø"/>
            </a:pPr>
            <a:r>
              <a:rPr lang="zh-CN" altLang="en-US"/>
              <a:t>是审查所有变更请求，批准变更，并管理对可交付成果、组织过程资产、项目文件和项目管理计划的变更，并对变更处理结果进行沟通的过程。</a:t>
            </a:r>
          </a:p>
          <a:p>
            <a:pPr marL="285750" indent="-285750">
              <a:buFont typeface="Wingdings" panose="05000000000000000000" charset="0"/>
              <a:buChar char="Ø"/>
            </a:pPr>
            <a:r>
              <a:rPr lang="zh-CN" altLang="en-US"/>
              <a:t>本过程的主要作用：从整合的角度考虑记录在案的项目变更，从而降低因未考虑变更对整个项目目标或计划的影响而产生的项目风险。</a:t>
            </a:r>
          </a:p>
          <a:p>
            <a:pPr marL="285750" indent="-285750">
              <a:buFont typeface="Wingdings" panose="05000000000000000000" charset="0"/>
              <a:buChar char="Ø"/>
            </a:pPr>
            <a:r>
              <a:rPr lang="zh-CN" altLang="en-US"/>
              <a:t>实施整体变更控制过程贯穿项目始终，项目经理对此负责最终责任。</a:t>
            </a:r>
          </a:p>
          <a:p>
            <a:pPr marL="285750" indent="-285750">
              <a:buFont typeface="Wingdings" panose="05000000000000000000" charset="0"/>
              <a:buChar char="Ø"/>
            </a:pPr>
            <a:r>
              <a:rPr lang="zh-CN" altLang="en-US">
                <a:solidFill>
                  <a:srgbClr val="FF0000"/>
                </a:solidFill>
              </a:rPr>
              <a:t>可以口头提出</a:t>
            </a:r>
            <a:r>
              <a:rPr lang="zh-CN" altLang="en-US"/>
              <a:t>，但所有变更请求都</a:t>
            </a:r>
            <a:r>
              <a:rPr lang="zh-CN" altLang="en-US">
                <a:solidFill>
                  <a:srgbClr val="FF0000"/>
                </a:solidFill>
              </a:rPr>
              <a:t>必须以书面形式记录</a:t>
            </a:r>
            <a:r>
              <a:rPr lang="zh-CN" altLang="en-US"/>
              <a:t>，并纳入变革更管理和配置管理系统中。</a:t>
            </a:r>
          </a:p>
          <a:p>
            <a:pPr marL="285750" indent="-285750">
              <a:buFont typeface="Wingdings" panose="05000000000000000000" charset="0"/>
              <a:buChar char="Ø"/>
            </a:pPr>
            <a:r>
              <a:rPr lang="zh-CN" altLang="en-US"/>
              <a:t>变更管理批准权限：</a:t>
            </a:r>
          </a:p>
          <a:p>
            <a:pPr marL="742950" lvl="1" indent="-285750">
              <a:buFont typeface="Wingdings" panose="05000000000000000000" charset="0"/>
              <a:buChar char="ü"/>
            </a:pPr>
            <a:r>
              <a:rPr lang="en-US" altLang="zh-CN"/>
              <a:t>c</a:t>
            </a:r>
            <a:r>
              <a:rPr lang="zh-CN" altLang="en-US"/>
              <a:t>每一项记录在案的变更请求都必须由一位责任人批准或否决，这个责任人通常是项目发起人或项目经理。</a:t>
            </a:r>
          </a:p>
          <a:p>
            <a:pPr marL="742950" lvl="1" indent="-285750">
              <a:buFont typeface="Wingdings" panose="05000000000000000000" charset="0"/>
              <a:buChar char="ü"/>
            </a:pPr>
            <a:r>
              <a:rPr lang="zh-CN" altLang="en-US"/>
              <a:t>应该在项目管理计划或组织流程中制定这位责任人。</a:t>
            </a:r>
          </a:p>
          <a:p>
            <a:pPr marL="742950" lvl="1" indent="-285750">
              <a:buFont typeface="Wingdings" panose="05000000000000000000" charset="0"/>
              <a:buChar char="ü"/>
            </a:pPr>
            <a:r>
              <a:rPr lang="zh-CN" altLang="en-US"/>
              <a:t>必要时，应该有变更控制委员会来开展实施整体变更控制过程。</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ltLang="zh-CN" dirty="0" smtClean="0"/>
              <a:t>4.5 </a:t>
            </a:r>
            <a:r>
              <a:rPr lang="zh-CN" altLang="en-US" dirty="0" smtClean="0"/>
              <a:t>实施整体变更控制</a:t>
            </a:r>
            <a:endParaRPr lang="en-US" dirty="0"/>
          </a:p>
        </p:txBody>
      </p:sp>
      <p:graphicFrame>
        <p:nvGraphicFramePr>
          <p:cNvPr id="6" name="Table 5"/>
          <p:cNvGraphicFramePr>
            <a:graphicFrameLocks noGrp="1"/>
          </p:cNvGraphicFramePr>
          <p:nvPr/>
        </p:nvGraphicFramePr>
        <p:xfrm>
          <a:off x="838199" y="1523994"/>
          <a:ext cx="7543802" cy="3443652"/>
        </p:xfrm>
        <a:graphic>
          <a:graphicData uri="http://schemas.openxmlformats.org/drawingml/2006/table">
            <a:tbl>
              <a:tblPr/>
              <a:tblGrid>
                <a:gridCol w="326617"/>
                <a:gridCol w="1211643"/>
                <a:gridCol w="674307"/>
                <a:gridCol w="821810"/>
                <a:gridCol w="674307"/>
                <a:gridCol w="1475044"/>
                <a:gridCol w="337153"/>
                <a:gridCol w="674307"/>
                <a:gridCol w="674307"/>
                <a:gridCol w="674307"/>
              </a:tblGrid>
              <a:tr h="286971">
                <a:tc rowSpan="7">
                  <a:txBody>
                    <a:bodyPr/>
                    <a:lstStyle/>
                    <a:p>
                      <a:pPr algn="ctr" fontAlgn="ctr"/>
                      <a:r>
                        <a:rPr lang="zh-CN" altLang="en-US" sz="1400" b="0" i="0" u="none" strike="noStrike">
                          <a:solidFill>
                            <a:srgbClr val="000000"/>
                          </a:solidFill>
                          <a:latin typeface="Calibri" panose="020F0502020204030204"/>
                        </a:rPr>
                        <a:t>输入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项目管理计划</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7">
                  <a:txBody>
                    <a:bodyPr/>
                    <a:lstStyle/>
                    <a:p>
                      <a:pPr algn="ctr" fontAlgn="ctr"/>
                      <a:r>
                        <a:rPr lang="zh-CN" altLang="en-US" sz="1400" b="0" i="0" u="none" strike="noStrike">
                          <a:solidFill>
                            <a:srgbClr val="000000"/>
                          </a:solidFill>
                          <a:latin typeface="Calibri" panose="020F0502020204030204"/>
                        </a:rPr>
                        <a:t>输出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批准的变更的请求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286971">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工作绩效报告</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rowSpan="3" gridSpan="2">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3" hMerge="1">
                  <a:txBody>
                    <a:bodyPr/>
                    <a:lstStyle/>
                    <a:p>
                      <a:endParaRPr lang="en-US"/>
                    </a:p>
                  </a:txBody>
                  <a:tcPr/>
                </a:tc>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变更日志</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86971">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3.</a:t>
                      </a:r>
                      <a:r>
                        <a:rPr lang="zh-CN" altLang="en-US" sz="1400" b="0" i="0" u="none" strike="noStrike">
                          <a:solidFill>
                            <a:srgbClr val="000000"/>
                          </a:solidFill>
                          <a:latin typeface="Calibri" panose="020F0502020204030204"/>
                        </a:rPr>
                        <a:t>变更请求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3.</a:t>
                      </a:r>
                      <a:r>
                        <a:rPr lang="zh-CN" altLang="en-US" sz="1400" b="0" i="0" u="none" strike="noStrike">
                          <a:solidFill>
                            <a:srgbClr val="000000"/>
                          </a:solidFill>
                          <a:latin typeface="Calibri" panose="020F0502020204030204"/>
                        </a:rPr>
                        <a:t>项目管理计划更新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86971">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4.</a:t>
                      </a:r>
                      <a:r>
                        <a:rPr lang="zh-CN" altLang="en-US" sz="1400" b="0" i="0" u="none" strike="noStrike">
                          <a:solidFill>
                            <a:srgbClr val="000000"/>
                          </a:solidFill>
                          <a:latin typeface="Calibri" panose="020F0502020204030204"/>
                        </a:rPr>
                        <a:t>事业环境因素</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4.</a:t>
                      </a:r>
                      <a:r>
                        <a:rPr lang="zh-CN" altLang="en-US" sz="1400" b="0" i="0" u="none" strike="noStrike">
                          <a:solidFill>
                            <a:srgbClr val="000000"/>
                          </a:solidFill>
                          <a:latin typeface="Calibri" panose="020F0502020204030204"/>
                        </a:rPr>
                        <a:t>项目文件更新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86971">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5.</a:t>
                      </a:r>
                      <a:r>
                        <a:rPr lang="zh-CN" altLang="en-US" sz="1400" b="0" i="0" u="none" strike="noStrike">
                          <a:solidFill>
                            <a:srgbClr val="000000"/>
                          </a:solidFill>
                          <a:latin typeface="Calibri" panose="020F0502020204030204"/>
                        </a:rPr>
                        <a:t>组织过程资产</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r>
                        <a:rPr lang="en-US" sz="1400" b="0" i="0" u="none" strike="noStrike">
                          <a:solidFill>
                            <a:srgbClr val="000000"/>
                          </a:solidFill>
                          <a:latin typeface="Calibri" panose="020F0502020204030204"/>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r>
              <a:tr h="286971">
                <a:tc vMerge="1">
                  <a:txBody>
                    <a:bodyPr/>
                    <a:lstStyle/>
                    <a:p>
                      <a:endParaRPr lang="en-US"/>
                    </a:p>
                  </a:txBody>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r>
                        <a:rPr lang="en-US" sz="1400" b="0" i="0" u="none" strike="noStrike">
                          <a:solidFill>
                            <a:srgbClr val="000000"/>
                          </a:solidFill>
                          <a:latin typeface="Calibri" panose="020F0502020204030204"/>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r>
              <a:tr h="286971">
                <a:tc vMerge="1">
                  <a:txBody>
                    <a:bodyPr/>
                    <a:lstStyle/>
                    <a:p>
                      <a:endParaRPr lang="en-US"/>
                    </a:p>
                  </a:txBody>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86971">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6971">
                <a:tc gridSpan="10">
                  <a:txBody>
                    <a:bodyPr/>
                    <a:lstStyle/>
                    <a:p>
                      <a:pPr algn="ctr" fontAlgn="ctr"/>
                      <a:r>
                        <a:rPr lang="zh-CN" altLang="en-US" sz="1400" b="0" i="0" u="none" strike="noStrike">
                          <a:solidFill>
                            <a:srgbClr val="000000"/>
                          </a:solidFill>
                          <a:latin typeface="Calibri" panose="020F0502020204030204"/>
                        </a:rPr>
                        <a:t>工具与技术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6971">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86971">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专家判断</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会议</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altLang="zh-CN" sz="1400" b="0" i="0" u="none" strike="noStrike">
                          <a:solidFill>
                            <a:srgbClr val="000000"/>
                          </a:solidFill>
                          <a:latin typeface="Calibri" panose="020F0502020204030204"/>
                        </a:rPr>
                        <a:t>3.</a:t>
                      </a:r>
                      <a:r>
                        <a:rPr lang="zh-CN" altLang="en-US" sz="1400" b="0" i="0" u="none" strike="noStrike">
                          <a:solidFill>
                            <a:srgbClr val="000000"/>
                          </a:solidFill>
                          <a:latin typeface="Calibri" panose="020F0502020204030204"/>
                        </a:rPr>
                        <a:t>变更控制工具</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400" b="0" i="0" u="none" strike="noStrike">
                        <a:solidFill>
                          <a:srgbClr val="000000"/>
                        </a:solidFill>
                        <a:latin typeface="Calibri" panose="020F0502020204030204"/>
                      </a:endParaRPr>
                    </a:p>
                  </a:txBody>
                  <a:tcPr marL="0" marR="0" marT="0" marB="0" anchor="b">
                    <a:lnL>
                      <a:noFill/>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286971">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7" name="Right Arrow 6"/>
          <p:cNvSpPr/>
          <p:nvPr/>
        </p:nvSpPr>
        <p:spPr>
          <a:xfrm>
            <a:off x="4419600" y="2286000"/>
            <a:ext cx="978408" cy="484632"/>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zh-CN" altLang="en-US" dirty="0" smtClean="0"/>
              <a:t>变更管理流程</a:t>
            </a:r>
          </a:p>
        </p:txBody>
      </p:sp>
      <p:sp>
        <p:nvSpPr>
          <p:cNvPr id="3" name="文本框 2"/>
          <p:cNvSpPr txBox="1"/>
          <p:nvPr/>
        </p:nvSpPr>
        <p:spPr>
          <a:xfrm>
            <a:off x="459105" y="1209675"/>
            <a:ext cx="8228330" cy="4785360"/>
          </a:xfrm>
          <a:prstGeom prst="rect">
            <a:avLst/>
          </a:prstGeom>
          <a:noFill/>
        </p:spPr>
        <p:txBody>
          <a:bodyPr wrap="square" rtlCol="0">
            <a:spAutoFit/>
          </a:bodyPr>
          <a:lstStyle/>
          <a:p>
            <a:pPr marL="342900" indent="-342900">
              <a:buFont typeface="+mj-ea"/>
              <a:buAutoNum type="circleNumDbPlain"/>
            </a:pPr>
            <a:r>
              <a:rPr lang="zh-CN" altLang="en-US"/>
              <a:t>了解变更（获得证实书面的变更请求）</a:t>
            </a:r>
          </a:p>
          <a:p>
            <a:pPr marL="342900" indent="-342900">
              <a:buFont typeface="+mj-ea"/>
              <a:buAutoNum type="circleNumDbPlain"/>
            </a:pPr>
            <a:r>
              <a:rPr lang="zh-CN" altLang="en-US"/>
              <a:t>综合评估变更影响</a:t>
            </a:r>
          </a:p>
          <a:p>
            <a:pPr marL="342900" indent="-342900">
              <a:buFont typeface="+mj-ea"/>
              <a:buAutoNum type="circleNumDbPlain"/>
            </a:pPr>
            <a:r>
              <a:rPr lang="zh-CN" altLang="en-US"/>
              <a:t>准备处理变更的方案</a:t>
            </a:r>
          </a:p>
          <a:p>
            <a:pPr marL="342900" indent="-342900">
              <a:buFont typeface="+mj-ea"/>
              <a:buAutoNum type="circleNumDbPlain"/>
            </a:pPr>
            <a:r>
              <a:rPr lang="zh-CN" altLang="en-US"/>
              <a:t>通知项目</a:t>
            </a:r>
            <a:r>
              <a:rPr lang="zh-CN" altLang="en-US">
                <a:solidFill>
                  <a:srgbClr val="FF0000"/>
                </a:solidFill>
              </a:rPr>
              <a:t>干系人（变更审批人）</a:t>
            </a:r>
          </a:p>
          <a:p>
            <a:pPr marL="342900" indent="-342900">
              <a:buFont typeface="+mj-ea"/>
              <a:buAutoNum type="circleNumDbPlain"/>
            </a:pPr>
            <a:r>
              <a:rPr lang="zh-CN" altLang="en-US"/>
              <a:t>批准或拒绝变更</a:t>
            </a:r>
          </a:p>
          <a:p>
            <a:pPr marL="342900" indent="-342900">
              <a:buFont typeface="+mj-ea"/>
              <a:buAutoNum type="circleNumDbPlain"/>
            </a:pPr>
            <a:r>
              <a:rPr lang="zh-CN" altLang="en-US"/>
              <a:t>更新项目管理计划和项</a:t>
            </a:r>
            <a:r>
              <a:rPr lang="en-US" altLang="zh-CN"/>
              <a:t>/</a:t>
            </a:r>
            <a:r>
              <a:rPr lang="zh-CN" altLang="en-US"/>
              <a:t>或目文件</a:t>
            </a:r>
          </a:p>
          <a:p>
            <a:pPr marL="342900" indent="-342900">
              <a:buFont typeface="+mj-ea"/>
              <a:buAutoNum type="circleNumDbPlain"/>
            </a:pPr>
            <a:r>
              <a:rPr lang="zh-CN" altLang="en-US"/>
              <a:t>通知受变更影响的</a:t>
            </a:r>
            <a:r>
              <a:rPr lang="zh-CN" altLang="en-US">
                <a:solidFill>
                  <a:srgbClr val="FF0000"/>
                </a:solidFill>
              </a:rPr>
              <a:t>干系人（受影响的干系人、项目团队）</a:t>
            </a:r>
          </a:p>
          <a:p>
            <a:pPr marL="342900" indent="-342900">
              <a:buFont typeface="+mj-ea"/>
              <a:buAutoNum type="circleNumDbPlain"/>
            </a:pPr>
            <a:r>
              <a:rPr lang="zh-CN" altLang="en-US"/>
              <a:t>跟踪变更的实施情况</a:t>
            </a:r>
          </a:p>
          <a:p>
            <a:pPr marL="342900" indent="-342900">
              <a:buFont typeface="Wingdings" panose="05000000000000000000" charset="0"/>
              <a:buChar char="Ø"/>
            </a:pPr>
            <a:endParaRPr lang="zh-CN" altLang="en-US"/>
          </a:p>
          <a:p>
            <a:pPr marL="342900" indent="-342900">
              <a:buFont typeface="Wingdings" panose="05000000000000000000" charset="0"/>
              <a:buChar char="Ø"/>
            </a:pPr>
            <a:r>
              <a:rPr lang="zh-CN" altLang="en-US"/>
              <a:t>配置管理系统 （版本管理 </a:t>
            </a:r>
            <a:r>
              <a:rPr lang="en-US" altLang="zh-CN"/>
              <a:t>+ </a:t>
            </a:r>
            <a:r>
              <a:rPr lang="zh-CN" altLang="en-US"/>
              <a:t>变更管理）</a:t>
            </a:r>
          </a:p>
          <a:p>
            <a:pPr marL="800100" lvl="1" indent="-342900">
              <a:buFont typeface="Wingdings" panose="05000000000000000000" charset="0"/>
              <a:buChar char="Ø"/>
            </a:pPr>
            <a:r>
              <a:rPr lang="zh-CN" altLang="en-US"/>
              <a:t>由一系列正式的书面程序组成，用于对以下工作提供技术和管理方面的指导与监督：</a:t>
            </a:r>
          </a:p>
          <a:p>
            <a:pPr marL="1257300" lvl="2" indent="-342900">
              <a:buFont typeface="Arial" panose="020B0604020202020204" pitchFamily="34" charset="0"/>
              <a:buChar char="•"/>
            </a:pPr>
            <a:r>
              <a:rPr lang="zh-CN" altLang="en-US" sz="1400"/>
              <a:t>识别并记录产品、成果、服务或部件的功能特征和物理特征；</a:t>
            </a:r>
          </a:p>
          <a:p>
            <a:pPr marL="1257300" lvl="2" indent="-342900">
              <a:buFont typeface="Arial" panose="020B0604020202020204" pitchFamily="34" charset="0"/>
              <a:buChar char="•"/>
            </a:pPr>
            <a:r>
              <a:rPr lang="zh-CN" altLang="en-US" sz="1400"/>
              <a:t>控制对上述特征的任何变更；</a:t>
            </a:r>
          </a:p>
          <a:p>
            <a:pPr marL="1257300" lvl="2" indent="-342900">
              <a:buFont typeface="Arial" panose="020B0604020202020204" pitchFamily="34" charset="0"/>
              <a:buChar char="•"/>
            </a:pPr>
            <a:r>
              <a:rPr lang="zh-CN" altLang="en-US" sz="1400"/>
              <a:t>记录并报告每一项变更以及实施情况；</a:t>
            </a:r>
          </a:p>
          <a:p>
            <a:pPr marL="1257300" lvl="2" indent="-342900">
              <a:buFont typeface="Arial" panose="020B0604020202020204" pitchFamily="34" charset="0"/>
              <a:buChar char="•"/>
            </a:pPr>
            <a:r>
              <a:rPr lang="zh-CN" altLang="en-US" sz="1400"/>
              <a:t>支持对产品、成果或部件的审查，以确保其符合要求。</a:t>
            </a:r>
          </a:p>
          <a:p>
            <a:pPr marL="800100" lvl="1" indent="-342900">
              <a:buFont typeface="Wingdings" panose="05000000000000000000" charset="0"/>
              <a:buChar char="Ø"/>
            </a:pPr>
            <a:r>
              <a:rPr lang="zh-CN" altLang="en-US"/>
              <a:t>该系统包括文件和跟踪系统，并明确了为核准和控制变更所需的批准层次。</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ltLang="zh-CN" dirty="0" smtClean="0">
                <a:sym typeface="+mn-ea"/>
              </a:rPr>
              <a:t>4.</a:t>
            </a:r>
            <a:r>
              <a:rPr lang="en-US" dirty="0" smtClean="0">
                <a:sym typeface="+mn-ea"/>
              </a:rPr>
              <a:t>6 </a:t>
            </a:r>
            <a:r>
              <a:rPr lang="zh-CN" altLang="en-US" dirty="0" smtClean="0">
                <a:sym typeface="+mn-ea"/>
              </a:rPr>
              <a:t>结束项目或阶段</a:t>
            </a:r>
          </a:p>
        </p:txBody>
      </p:sp>
      <p:sp>
        <p:nvSpPr>
          <p:cNvPr id="3" name="文本框 2"/>
          <p:cNvSpPr txBox="1"/>
          <p:nvPr/>
        </p:nvSpPr>
        <p:spPr>
          <a:xfrm>
            <a:off x="459105" y="1209675"/>
            <a:ext cx="8228330" cy="5303520"/>
          </a:xfrm>
          <a:prstGeom prst="rect">
            <a:avLst/>
          </a:prstGeom>
          <a:noFill/>
        </p:spPr>
        <p:txBody>
          <a:bodyPr wrap="square" rtlCol="0">
            <a:spAutoFit/>
          </a:bodyPr>
          <a:lstStyle/>
          <a:p>
            <a:pPr marL="285750" indent="-285750">
              <a:buFont typeface="Wingdings" panose="05000000000000000000" charset="0"/>
              <a:buChar char="Ø"/>
            </a:pPr>
            <a:r>
              <a:rPr lang="zh-CN" altLang="en-US"/>
              <a:t>完结所有项目管理过程组的所有活动，以正式结束项目或阶段。</a:t>
            </a:r>
          </a:p>
          <a:p>
            <a:pPr marL="285750" indent="-285750">
              <a:buFont typeface="Wingdings" panose="05000000000000000000" charset="0"/>
              <a:buChar char="Ø"/>
            </a:pPr>
            <a:r>
              <a:rPr lang="zh-CN" altLang="en-US"/>
              <a:t>本过程的主要作用：总结经验教训，正式结束项目工作，为开展新工作而释放组织资源。</a:t>
            </a:r>
          </a:p>
          <a:p>
            <a:pPr marL="285750" indent="-285750">
              <a:buFont typeface="Wingdings" panose="05000000000000000000" charset="0"/>
              <a:buChar char="Ø"/>
            </a:pPr>
            <a:r>
              <a:rPr lang="zh-CN" altLang="en-US"/>
              <a:t>项目范围是依据项目管理计划来考核的，项目经理就需要审查范围基准，确保在项目工作全部完成后才宣告项目结束。</a:t>
            </a:r>
          </a:p>
          <a:p>
            <a:pPr marL="285750" indent="-285750">
              <a:buFont typeface="Wingdings" panose="05000000000000000000" charset="0"/>
              <a:buChar char="Ø"/>
            </a:pPr>
            <a:r>
              <a:rPr lang="zh-CN" altLang="en-US"/>
              <a:t>如果项目在完工前提前终止，本过程还需要制定程序，来调查和记录提前终止的原因。</a:t>
            </a:r>
          </a:p>
          <a:p>
            <a:pPr marL="285750" indent="-285750">
              <a:buFont typeface="Wingdings" panose="05000000000000000000" charset="0"/>
              <a:buChar char="Ø"/>
            </a:pPr>
            <a:r>
              <a:rPr lang="zh-CN" altLang="en-US"/>
              <a:t>项目经理应邀请所有合适的干系人参与。</a:t>
            </a:r>
          </a:p>
          <a:p>
            <a:pPr marL="285750" indent="-285750">
              <a:buFont typeface="Wingdings" panose="05000000000000000000" charset="0"/>
              <a:buChar char="Ø"/>
            </a:pPr>
            <a:r>
              <a:rPr lang="zh-CN" altLang="en-US"/>
              <a:t>涵盖进行项目或阶段行政收尾所需的全部活动，以下逐步实施：</a:t>
            </a:r>
          </a:p>
          <a:p>
            <a:pPr marL="800100" lvl="1" indent="-342900">
              <a:buFont typeface="+mj-ea"/>
              <a:buAutoNum type="circleNumDbPlain"/>
            </a:pPr>
            <a:r>
              <a:rPr lang="zh-CN" altLang="en-US"/>
              <a:t>为达到阶段或项目的完工或退出标准所必需的行动和活动。（控制质量和确认范围）</a:t>
            </a:r>
          </a:p>
          <a:p>
            <a:pPr marL="800100" lvl="1" indent="-342900">
              <a:buFont typeface="+mj-ea"/>
              <a:buAutoNum type="circleNumDbPlain"/>
            </a:pPr>
            <a:r>
              <a:rPr lang="zh-CN" altLang="en-US"/>
              <a:t>为向下一个阶段或向生产和运营部门移交仙姑的产品、服务或成果，所必须的行动和活动（移交可交付成果）</a:t>
            </a:r>
          </a:p>
          <a:p>
            <a:pPr marL="800100" lvl="1" indent="-342900">
              <a:buFont typeface="+mj-ea"/>
              <a:buAutoNum type="circleNumDbPlain"/>
            </a:pPr>
            <a:r>
              <a:rPr lang="zh-CN" altLang="en-US"/>
              <a:t>手机项目或阶段记录（过程文件）</a:t>
            </a:r>
          </a:p>
          <a:p>
            <a:pPr marL="800100" lvl="1" indent="-342900">
              <a:buFont typeface="+mj-ea"/>
              <a:buAutoNum type="circleNumDbPlain"/>
            </a:pPr>
            <a:r>
              <a:rPr lang="zh-CN" altLang="en-US"/>
              <a:t>审核项目成败（客观成败 </a:t>
            </a:r>
            <a:r>
              <a:rPr lang="en-US" altLang="zh-CN"/>
              <a:t>/ </a:t>
            </a:r>
            <a:r>
              <a:rPr lang="zh-CN" altLang="en-US"/>
              <a:t>主观成败： 客户满意度）</a:t>
            </a:r>
          </a:p>
          <a:p>
            <a:pPr marL="800100" lvl="1" indent="-342900">
              <a:buFont typeface="+mj-ea"/>
              <a:buAutoNum type="circleNumDbPlain"/>
            </a:pPr>
            <a:r>
              <a:rPr lang="zh-CN" altLang="en-US"/>
              <a:t>手机经验教训</a:t>
            </a:r>
          </a:p>
          <a:p>
            <a:pPr marL="800100" lvl="1" indent="-342900">
              <a:buFont typeface="+mj-ea"/>
              <a:buAutoNum type="circleNumDbPlain"/>
            </a:pPr>
            <a:r>
              <a:rPr lang="zh-CN" altLang="en-US"/>
              <a:t>存档项目信息</a:t>
            </a:r>
          </a:p>
          <a:p>
            <a:pPr marL="800100" lvl="1" indent="-342900">
              <a:buFont typeface="+mj-ea"/>
              <a:buAutoNum type="circleNumDbPlain"/>
            </a:pPr>
            <a:r>
              <a:rPr lang="zh-CN" altLang="en-US"/>
              <a:t>庆功宴</a:t>
            </a:r>
          </a:p>
          <a:p>
            <a:pPr marL="800100" lvl="1" indent="-342900">
              <a:buFont typeface="+mj-ea"/>
              <a:buAutoNum type="circleNumDbPlain"/>
            </a:pPr>
            <a:r>
              <a:rPr lang="zh-CN" altLang="en-US"/>
              <a:t>解散资源</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ltLang="zh-CN" dirty="0" smtClean="0"/>
              <a:t>4.6 </a:t>
            </a:r>
            <a:r>
              <a:rPr lang="zh-CN" altLang="en-US" dirty="0" smtClean="0"/>
              <a:t>结束项目或阶段</a:t>
            </a:r>
            <a:endParaRPr lang="en-US" dirty="0"/>
          </a:p>
        </p:txBody>
      </p:sp>
      <p:graphicFrame>
        <p:nvGraphicFramePr>
          <p:cNvPr id="5" name="Table 4"/>
          <p:cNvGraphicFramePr>
            <a:graphicFrameLocks noGrp="1"/>
          </p:cNvGraphicFramePr>
          <p:nvPr/>
        </p:nvGraphicFramePr>
        <p:xfrm>
          <a:off x="762000" y="1600202"/>
          <a:ext cx="7772399" cy="3610360"/>
        </p:xfrm>
        <a:graphic>
          <a:graphicData uri="http://schemas.openxmlformats.org/drawingml/2006/table">
            <a:tbl>
              <a:tblPr/>
              <a:tblGrid>
                <a:gridCol w="326927"/>
                <a:gridCol w="1212789"/>
                <a:gridCol w="674944"/>
                <a:gridCol w="906954"/>
                <a:gridCol w="674944"/>
                <a:gridCol w="1308842"/>
                <a:gridCol w="167598"/>
                <a:gridCol w="137202"/>
                <a:gridCol w="200269"/>
                <a:gridCol w="674944"/>
                <a:gridCol w="674944"/>
                <a:gridCol w="812042"/>
              </a:tblGrid>
              <a:tr h="555440">
                <a:tc rowSpan="7">
                  <a:txBody>
                    <a:bodyPr/>
                    <a:lstStyle/>
                    <a:p>
                      <a:pPr algn="ctr" fontAlgn="ctr"/>
                      <a:r>
                        <a:rPr lang="zh-CN" altLang="en-US" sz="1400" b="0" i="0" u="none" strike="noStrike" dirty="0">
                          <a:solidFill>
                            <a:srgbClr val="000000"/>
                          </a:solidFill>
                          <a:latin typeface="Calibri" panose="020F0502020204030204"/>
                        </a:rPr>
                        <a:t>输入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项目管理计划</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7" gridSpan="2">
                  <a:txBody>
                    <a:bodyPr/>
                    <a:lstStyle/>
                    <a:p>
                      <a:pPr algn="ctr" fontAlgn="ctr"/>
                      <a:r>
                        <a:rPr lang="zh-CN" altLang="en-US" sz="1400" b="0" i="0" u="none" strike="noStrike">
                          <a:solidFill>
                            <a:srgbClr val="000000"/>
                          </a:solidFill>
                          <a:latin typeface="Calibri" panose="020F0502020204030204"/>
                        </a:rPr>
                        <a:t>输出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h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最终产品、服务或成果移交</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277720">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验收的可交付成果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rowSpan="3" gridSpan="2">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3" h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组织过程资产更新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77720">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3.</a:t>
                      </a:r>
                      <a:r>
                        <a:rPr lang="zh-CN" altLang="en-US" sz="1400" b="0" i="0" u="none" strike="noStrike">
                          <a:solidFill>
                            <a:srgbClr val="000000"/>
                          </a:solidFill>
                          <a:latin typeface="Calibri" panose="020F0502020204030204"/>
                        </a:rPr>
                        <a:t>组织过程资产</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77720">
                <a:tc vMerge="1">
                  <a:txBody>
                    <a:bodyPr/>
                    <a:lstStyle/>
                    <a:p>
                      <a:endParaRPr lang="en-US"/>
                    </a:p>
                  </a:txBody>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77720">
                <a:tc vMerge="1">
                  <a:txBody>
                    <a:bodyPr/>
                    <a:lstStyle/>
                    <a:p>
                      <a:endParaRPr lang="en-US"/>
                    </a:p>
                  </a:txBody>
                  <a:tcPr/>
                </a:tc>
                <a:tc gridSpan="3">
                  <a:txBody>
                    <a:bodyPr/>
                    <a:lstStyle/>
                    <a:p>
                      <a:pPr algn="ctr"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gridSpan="2">
                  <a:txBody>
                    <a:bodyPr/>
                    <a:lstStyle/>
                    <a:p>
                      <a:endParaRPr lang="en-US"/>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r>
                        <a:rPr lang="en-US" sz="1400" b="0" i="0" u="none" strike="noStrike">
                          <a:solidFill>
                            <a:srgbClr val="000000"/>
                          </a:solidFill>
                          <a:latin typeface="Calibri" panose="020F0502020204030204"/>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r>
              <a:tr h="277720">
                <a:tc vMerge="1">
                  <a:txBody>
                    <a:bodyPr/>
                    <a:lstStyle/>
                    <a:p>
                      <a:endParaRPr lang="en-US"/>
                    </a:p>
                  </a:txBody>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gridSpan="2">
                  <a:txBody>
                    <a:bodyPr/>
                    <a:lstStyle/>
                    <a:p>
                      <a:endParaRPr lang="en-US"/>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r>
                        <a:rPr lang="en-US" sz="1400" b="0" i="0" u="none" strike="noStrike">
                          <a:solidFill>
                            <a:srgbClr val="000000"/>
                          </a:solidFill>
                          <a:latin typeface="Calibri" panose="020F0502020204030204"/>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r>
              <a:tr h="277720">
                <a:tc vMerge="1">
                  <a:txBody>
                    <a:bodyPr/>
                    <a:lstStyle/>
                    <a:p>
                      <a:endParaRPr lang="en-US"/>
                    </a:p>
                  </a:txBody>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a:tc>
                <a:tc gridSpan="4">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77720">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endParaRPr lang="en-US"/>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endParaRPr lang="en-US"/>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7720">
                <a:tc gridSpan="12">
                  <a:txBody>
                    <a:bodyPr/>
                    <a:lstStyle/>
                    <a:p>
                      <a:pPr algn="ctr" fontAlgn="ctr"/>
                      <a:r>
                        <a:rPr lang="zh-CN" altLang="en-US" sz="1400" b="0" i="0" u="none" strike="noStrike">
                          <a:solidFill>
                            <a:srgbClr val="000000"/>
                          </a:solidFill>
                          <a:latin typeface="Calibri" panose="020F0502020204030204"/>
                        </a:rPr>
                        <a:t>工具与技术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7720">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77720">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专家判断</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altLang="zh-CN" sz="1400" b="0" i="0" u="none" strike="noStrike" dirty="0">
                          <a:solidFill>
                            <a:srgbClr val="000000"/>
                          </a:solidFill>
                          <a:latin typeface="Calibri" panose="020F0502020204030204"/>
                        </a:rPr>
                        <a:t>2.</a:t>
                      </a:r>
                      <a:r>
                        <a:rPr lang="zh-CN" altLang="en-US" sz="1400" b="0" i="0" u="none" strike="noStrike" dirty="0">
                          <a:solidFill>
                            <a:srgbClr val="000000"/>
                          </a:solidFill>
                          <a:latin typeface="Calibri" panose="020F0502020204030204"/>
                        </a:rPr>
                        <a:t>会议</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altLang="zh-CN" sz="1400" b="0" i="0" u="none" strike="noStrike">
                          <a:solidFill>
                            <a:srgbClr val="000000"/>
                          </a:solidFill>
                          <a:latin typeface="Calibri" panose="020F0502020204030204"/>
                        </a:rPr>
                        <a:t>3.</a:t>
                      </a:r>
                      <a:r>
                        <a:rPr lang="zh-CN" altLang="en-US" sz="1400" b="0" i="0" u="none" strike="noStrike">
                          <a:solidFill>
                            <a:srgbClr val="000000"/>
                          </a:solidFill>
                          <a:latin typeface="Calibri" panose="020F0502020204030204"/>
                        </a:rPr>
                        <a:t>分析技术</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a:txBody>
                    <a:bodyPr/>
                    <a:lstStyle/>
                    <a:p>
                      <a:pPr algn="ctr" fontAlgn="b"/>
                      <a:endParaRPr lang="en-US" sz="1400" b="0" i="0" u="none" strike="noStrike">
                        <a:solidFill>
                          <a:srgbClr val="000000"/>
                        </a:solidFill>
                        <a:latin typeface="Calibri" panose="020F0502020204030204"/>
                      </a:endParaRPr>
                    </a:p>
                  </a:txBody>
                  <a:tcPr marL="0" marR="0" marT="0" marB="0" anchor="b">
                    <a:lnL>
                      <a:noFill/>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277720">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8" name="Right Arrow 7"/>
          <p:cNvSpPr/>
          <p:nvPr/>
        </p:nvSpPr>
        <p:spPr>
          <a:xfrm>
            <a:off x="4495800" y="2438400"/>
            <a:ext cx="978408" cy="484632"/>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流程图: 预定义过程 5"/>
          <p:cNvSpPr/>
          <p:nvPr/>
        </p:nvSpPr>
        <p:spPr>
          <a:xfrm>
            <a:off x="3428365" y="1090295"/>
            <a:ext cx="1943100" cy="611505"/>
          </a:xfrm>
          <a:prstGeom prst="flowChartPredefinedProcess">
            <a:avLst/>
          </a:prstGeom>
          <a:effectLst>
            <a:softEdge rad="1270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制定项目章程</a:t>
            </a:r>
          </a:p>
        </p:txBody>
      </p:sp>
      <p:sp>
        <p:nvSpPr>
          <p:cNvPr id="7" name="流程图: 预定义过程 6"/>
          <p:cNvSpPr/>
          <p:nvPr/>
        </p:nvSpPr>
        <p:spPr>
          <a:xfrm>
            <a:off x="3428365" y="1991360"/>
            <a:ext cx="1943100" cy="611505"/>
          </a:xfrm>
          <a:prstGeom prst="flowChartPredefined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制定项目管理计划</a:t>
            </a:r>
          </a:p>
        </p:txBody>
      </p:sp>
      <p:sp>
        <p:nvSpPr>
          <p:cNvPr id="9" name="流程图: 预定义过程 8"/>
          <p:cNvSpPr/>
          <p:nvPr/>
        </p:nvSpPr>
        <p:spPr>
          <a:xfrm>
            <a:off x="93345" y="2900680"/>
            <a:ext cx="1943100" cy="611505"/>
          </a:xfrm>
          <a:prstGeom prst="flowChartPredefined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指导与管理项目工作</a:t>
            </a:r>
          </a:p>
        </p:txBody>
      </p:sp>
      <p:sp>
        <p:nvSpPr>
          <p:cNvPr id="10" name="流程图: 预定义过程 9"/>
          <p:cNvSpPr/>
          <p:nvPr/>
        </p:nvSpPr>
        <p:spPr>
          <a:xfrm>
            <a:off x="2195830" y="2900680"/>
            <a:ext cx="1943100" cy="611505"/>
          </a:xfrm>
          <a:prstGeom prst="flowChartPredefined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监控项目工作</a:t>
            </a:r>
          </a:p>
        </p:txBody>
      </p:sp>
      <p:sp>
        <p:nvSpPr>
          <p:cNvPr id="11" name="流程图: 预定义过程 10"/>
          <p:cNvSpPr/>
          <p:nvPr/>
        </p:nvSpPr>
        <p:spPr>
          <a:xfrm>
            <a:off x="4773295" y="2900680"/>
            <a:ext cx="1943100" cy="611505"/>
          </a:xfrm>
          <a:prstGeom prst="flowChartPredefined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实施整体变更控制</a:t>
            </a:r>
          </a:p>
        </p:txBody>
      </p:sp>
      <p:sp>
        <p:nvSpPr>
          <p:cNvPr id="12" name="流程图: 预定义过程 11"/>
          <p:cNvSpPr/>
          <p:nvPr/>
        </p:nvSpPr>
        <p:spPr>
          <a:xfrm>
            <a:off x="6958330" y="2900680"/>
            <a:ext cx="1943100" cy="611505"/>
          </a:xfrm>
          <a:prstGeom prst="flowChartPredefined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结束项目或阶段</a:t>
            </a:r>
          </a:p>
        </p:txBody>
      </p:sp>
      <p:sp>
        <p:nvSpPr>
          <p:cNvPr id="13" name="流程图: 预定义过程 12"/>
          <p:cNvSpPr/>
          <p:nvPr/>
        </p:nvSpPr>
        <p:spPr>
          <a:xfrm>
            <a:off x="93345" y="5284470"/>
            <a:ext cx="1943100" cy="611505"/>
          </a:xfrm>
          <a:prstGeom prst="flowChartPredefined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控制质量</a:t>
            </a:r>
          </a:p>
        </p:txBody>
      </p:sp>
      <p:sp>
        <p:nvSpPr>
          <p:cNvPr id="14" name="流程图: 预定义过程 13"/>
          <p:cNvSpPr/>
          <p:nvPr/>
        </p:nvSpPr>
        <p:spPr>
          <a:xfrm>
            <a:off x="4773295" y="5284470"/>
            <a:ext cx="1943100" cy="611505"/>
          </a:xfrm>
          <a:prstGeom prst="flowChartPredefined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确认范围</a:t>
            </a:r>
          </a:p>
        </p:txBody>
      </p:sp>
      <p:cxnSp>
        <p:nvCxnSpPr>
          <p:cNvPr id="15" name="直接箭头连接符 14"/>
          <p:cNvCxnSpPr>
            <a:stCxn id="6" idx="2"/>
            <a:endCxn id="7" idx="0"/>
          </p:cNvCxnSpPr>
          <p:nvPr/>
        </p:nvCxnSpPr>
        <p:spPr>
          <a:xfrm>
            <a:off x="4399915" y="1625600"/>
            <a:ext cx="0" cy="289560"/>
          </a:xfrm>
          <a:prstGeom prst="straightConnector1">
            <a:avLst/>
          </a:prstGeom>
          <a:ln w="25400">
            <a:tailEnd type="arrow" w="med" len="med"/>
          </a:ln>
        </p:spPr>
        <p:style>
          <a:lnRef idx="3">
            <a:schemeClr val="dk1"/>
          </a:lnRef>
          <a:fillRef idx="0">
            <a:schemeClr val="dk1"/>
          </a:fillRef>
          <a:effectRef idx="2">
            <a:schemeClr val="dk1"/>
          </a:effectRef>
          <a:fontRef idx="minor">
            <a:schemeClr val="tx1"/>
          </a:fontRef>
        </p:style>
      </p:cxnSp>
      <p:cxnSp>
        <p:nvCxnSpPr>
          <p:cNvPr id="16" name="直接箭头连接符 15"/>
          <p:cNvCxnSpPr>
            <a:stCxn id="7" idx="1"/>
            <a:endCxn id="9" idx="0"/>
          </p:cNvCxnSpPr>
          <p:nvPr/>
        </p:nvCxnSpPr>
        <p:spPr>
          <a:xfrm flipH="1">
            <a:off x="1064895" y="2221230"/>
            <a:ext cx="2363470" cy="603250"/>
          </a:xfrm>
          <a:prstGeom prst="straightConnector1">
            <a:avLst/>
          </a:prstGeom>
          <a:ln w="25400">
            <a:tailEnd type="arrow" w="med" len="med"/>
          </a:ln>
        </p:spPr>
        <p:style>
          <a:lnRef idx="3">
            <a:schemeClr val="dk1"/>
          </a:lnRef>
          <a:fillRef idx="0">
            <a:schemeClr val="dk1"/>
          </a:fillRef>
          <a:effectRef idx="2">
            <a:schemeClr val="dk1"/>
          </a:effectRef>
          <a:fontRef idx="minor">
            <a:schemeClr val="tx1"/>
          </a:fontRef>
        </p:style>
      </p:cxnSp>
      <p:cxnSp>
        <p:nvCxnSpPr>
          <p:cNvPr id="17" name="直接箭头连接符 16"/>
          <p:cNvCxnSpPr>
            <a:endCxn id="10" idx="0"/>
          </p:cNvCxnSpPr>
          <p:nvPr/>
        </p:nvCxnSpPr>
        <p:spPr>
          <a:xfrm flipH="1">
            <a:off x="3167380" y="2514600"/>
            <a:ext cx="261620" cy="309880"/>
          </a:xfrm>
          <a:prstGeom prst="straightConnector1">
            <a:avLst/>
          </a:prstGeom>
          <a:ln w="25400">
            <a:tailEnd type="arrow" w="med" len="med"/>
          </a:ln>
        </p:spPr>
        <p:style>
          <a:lnRef idx="3">
            <a:schemeClr val="dk1"/>
          </a:lnRef>
          <a:fillRef idx="0">
            <a:schemeClr val="dk1"/>
          </a:fillRef>
          <a:effectRef idx="2">
            <a:schemeClr val="dk1"/>
          </a:effectRef>
          <a:fontRef idx="minor">
            <a:schemeClr val="tx1"/>
          </a:fontRef>
        </p:style>
      </p:cxnSp>
      <p:cxnSp>
        <p:nvCxnSpPr>
          <p:cNvPr id="18" name="直接箭头连接符 17"/>
          <p:cNvCxnSpPr>
            <a:endCxn id="11" idx="0"/>
          </p:cNvCxnSpPr>
          <p:nvPr/>
        </p:nvCxnSpPr>
        <p:spPr>
          <a:xfrm>
            <a:off x="5334000" y="2514600"/>
            <a:ext cx="410845" cy="309880"/>
          </a:xfrm>
          <a:prstGeom prst="straightConnector1">
            <a:avLst/>
          </a:prstGeom>
          <a:ln w="25400">
            <a:tailEnd type="arrow" w="med" len="med"/>
          </a:ln>
        </p:spPr>
        <p:style>
          <a:lnRef idx="3">
            <a:schemeClr val="dk1"/>
          </a:lnRef>
          <a:fillRef idx="0">
            <a:schemeClr val="dk1"/>
          </a:fillRef>
          <a:effectRef idx="2">
            <a:schemeClr val="dk1"/>
          </a:effectRef>
          <a:fontRef idx="minor">
            <a:schemeClr val="tx1"/>
          </a:fontRef>
        </p:style>
      </p:cxnSp>
      <p:cxnSp>
        <p:nvCxnSpPr>
          <p:cNvPr id="19" name="直接箭头连接符 18"/>
          <p:cNvCxnSpPr>
            <a:stCxn id="7" idx="3"/>
            <a:endCxn id="12" idx="0"/>
          </p:cNvCxnSpPr>
          <p:nvPr/>
        </p:nvCxnSpPr>
        <p:spPr>
          <a:xfrm>
            <a:off x="5371465" y="2221230"/>
            <a:ext cx="2558415" cy="603250"/>
          </a:xfrm>
          <a:prstGeom prst="straightConnector1">
            <a:avLst/>
          </a:prstGeom>
          <a:ln w="25400">
            <a:tailEnd type="arrow" w="med" len="med"/>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rot="840000">
            <a:off x="6047740" y="2281555"/>
            <a:ext cx="1097280" cy="274320"/>
          </a:xfrm>
          <a:prstGeom prst="rect">
            <a:avLst/>
          </a:prstGeom>
          <a:noFill/>
        </p:spPr>
        <p:txBody>
          <a:bodyPr wrap="none" rtlCol="0">
            <a:spAutoFit/>
          </a:bodyPr>
          <a:lstStyle/>
          <a:p>
            <a:r>
              <a:rPr lang="zh-CN" altLang="en-US" sz="1200"/>
              <a:t>项目管理计划</a:t>
            </a:r>
          </a:p>
        </p:txBody>
      </p:sp>
      <p:cxnSp>
        <p:nvCxnSpPr>
          <p:cNvPr id="21" name="肘形连接符 20"/>
          <p:cNvCxnSpPr>
            <a:stCxn id="10" idx="2"/>
            <a:endCxn id="11" idx="1"/>
          </p:cNvCxnSpPr>
          <p:nvPr/>
        </p:nvCxnSpPr>
        <p:spPr>
          <a:xfrm rot="5400000" flipH="1" flipV="1">
            <a:off x="3817620" y="2480310"/>
            <a:ext cx="305435" cy="1605915"/>
          </a:xfrm>
          <a:prstGeom prst="bentConnector4">
            <a:avLst>
              <a:gd name="adj1" fmla="val -77963"/>
              <a:gd name="adj2" fmla="val 80269"/>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087370" y="3629025"/>
            <a:ext cx="1765935" cy="276225"/>
          </a:xfrm>
          <a:prstGeom prst="rect">
            <a:avLst/>
          </a:prstGeom>
          <a:noFill/>
        </p:spPr>
        <p:txBody>
          <a:bodyPr wrap="none" rtlCol="0">
            <a:spAutoFit/>
          </a:bodyPr>
          <a:lstStyle/>
          <a:p>
            <a:r>
              <a:rPr lang="zh-CN" altLang="en-US" sz="1200"/>
              <a:t>工作绩效报告</a:t>
            </a:r>
            <a:r>
              <a:rPr lang="en-US" altLang="zh-CN" sz="1200"/>
              <a:t>/</a:t>
            </a:r>
            <a:r>
              <a:rPr lang="zh-CN" altLang="en-US" sz="1200"/>
              <a:t>变更请求</a:t>
            </a:r>
          </a:p>
        </p:txBody>
      </p:sp>
      <p:grpSp>
        <p:nvGrpSpPr>
          <p:cNvPr id="28" name="组合 27"/>
          <p:cNvGrpSpPr/>
          <p:nvPr/>
        </p:nvGrpSpPr>
        <p:grpSpPr>
          <a:xfrm>
            <a:off x="1447800" y="3516630"/>
            <a:ext cx="3829685" cy="386080"/>
            <a:chOff x="2280" y="6378"/>
            <a:chExt cx="6031" cy="608"/>
          </a:xfrm>
        </p:grpSpPr>
        <p:cxnSp>
          <p:nvCxnSpPr>
            <p:cNvPr id="24" name="直接连接符 23"/>
            <p:cNvCxnSpPr/>
            <p:nvPr/>
          </p:nvCxnSpPr>
          <p:spPr>
            <a:xfrm>
              <a:off x="2344" y="6378"/>
              <a:ext cx="0" cy="6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280" y="6960"/>
              <a:ext cx="6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8311" y="6391"/>
              <a:ext cx="0" cy="57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1898015" y="3629025"/>
            <a:ext cx="792480" cy="274320"/>
          </a:xfrm>
          <a:prstGeom prst="rect">
            <a:avLst/>
          </a:prstGeom>
          <a:noFill/>
        </p:spPr>
        <p:txBody>
          <a:bodyPr wrap="none" rtlCol="0">
            <a:spAutoFit/>
          </a:bodyPr>
          <a:lstStyle/>
          <a:p>
            <a:r>
              <a:rPr lang="zh-CN" altLang="en-US" sz="1200"/>
              <a:t>变更请求</a:t>
            </a:r>
          </a:p>
        </p:txBody>
      </p:sp>
      <p:cxnSp>
        <p:nvCxnSpPr>
          <p:cNvPr id="30" name="直接连接符 29"/>
          <p:cNvCxnSpPr/>
          <p:nvPr/>
        </p:nvCxnSpPr>
        <p:spPr>
          <a:xfrm flipH="1">
            <a:off x="5736590" y="3516630"/>
            <a:ext cx="8255" cy="5759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762000" y="4038600"/>
            <a:ext cx="4966335" cy="374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755650" y="3511550"/>
            <a:ext cx="6350" cy="5238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568575" y="4095750"/>
            <a:ext cx="1249680" cy="274320"/>
          </a:xfrm>
          <a:prstGeom prst="rect">
            <a:avLst/>
          </a:prstGeom>
          <a:noFill/>
        </p:spPr>
        <p:txBody>
          <a:bodyPr wrap="none" rtlCol="0">
            <a:spAutoFit/>
          </a:bodyPr>
          <a:lstStyle/>
          <a:p>
            <a:r>
              <a:rPr lang="zh-CN" altLang="en-US" sz="1200"/>
              <a:t>批准的变更请求</a:t>
            </a:r>
          </a:p>
        </p:txBody>
      </p:sp>
      <p:cxnSp>
        <p:nvCxnSpPr>
          <p:cNvPr id="34" name="直接箭头连接符 33"/>
          <p:cNvCxnSpPr/>
          <p:nvPr/>
        </p:nvCxnSpPr>
        <p:spPr>
          <a:xfrm>
            <a:off x="418465" y="3524885"/>
            <a:ext cx="0" cy="1728470"/>
          </a:xfrm>
          <a:prstGeom prst="straightConnector1">
            <a:avLst/>
          </a:prstGeom>
          <a:ln w="9525"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3" idx="3"/>
            <a:endCxn id="14" idx="1"/>
          </p:cNvCxnSpPr>
          <p:nvPr/>
        </p:nvCxnSpPr>
        <p:spPr>
          <a:xfrm>
            <a:off x="2036445" y="5514340"/>
            <a:ext cx="2736850" cy="0"/>
          </a:xfrm>
          <a:prstGeom prst="straightConnector1">
            <a:avLst/>
          </a:prstGeom>
          <a:ln w="9525"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4" idx="3"/>
          </p:cNvCxnSpPr>
          <p:nvPr/>
        </p:nvCxnSpPr>
        <p:spPr>
          <a:xfrm>
            <a:off x="6716395" y="5514340"/>
            <a:ext cx="1202055" cy="635"/>
          </a:xfrm>
          <a:prstGeom prst="line">
            <a:avLst/>
          </a:prstGeom>
          <a:ln w="9525"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12" idx="2"/>
          </p:cNvCxnSpPr>
          <p:nvPr/>
        </p:nvCxnSpPr>
        <p:spPr>
          <a:xfrm flipV="1">
            <a:off x="7926705" y="3435985"/>
            <a:ext cx="3175" cy="2078990"/>
          </a:xfrm>
          <a:prstGeom prst="straightConnector1">
            <a:avLst/>
          </a:prstGeom>
          <a:ln w="9525" cmpd="sng">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93345" y="3914140"/>
            <a:ext cx="212725" cy="1005840"/>
          </a:xfrm>
          <a:prstGeom prst="rect">
            <a:avLst/>
          </a:prstGeom>
          <a:noFill/>
        </p:spPr>
        <p:txBody>
          <a:bodyPr wrap="square" rtlCol="0">
            <a:spAutoFit/>
          </a:bodyPr>
          <a:lstStyle/>
          <a:p>
            <a:r>
              <a:rPr lang="zh-CN" altLang="en-US" sz="1200"/>
              <a:t>可交付成果</a:t>
            </a:r>
          </a:p>
        </p:txBody>
      </p:sp>
      <p:sp>
        <p:nvSpPr>
          <p:cNvPr id="40" name="文本框 39"/>
          <p:cNvSpPr txBox="1"/>
          <p:nvPr/>
        </p:nvSpPr>
        <p:spPr>
          <a:xfrm>
            <a:off x="2690495" y="5253355"/>
            <a:ext cx="1402080" cy="274320"/>
          </a:xfrm>
          <a:prstGeom prst="rect">
            <a:avLst/>
          </a:prstGeom>
          <a:noFill/>
        </p:spPr>
        <p:txBody>
          <a:bodyPr wrap="none" rtlCol="0">
            <a:spAutoFit/>
          </a:bodyPr>
          <a:lstStyle/>
          <a:p>
            <a:r>
              <a:rPr lang="zh-CN" altLang="en-US" sz="1200" dirty="0"/>
              <a:t>核实的可交付成果</a:t>
            </a:r>
          </a:p>
        </p:txBody>
      </p:sp>
      <p:sp>
        <p:nvSpPr>
          <p:cNvPr id="41" name="文本框 40"/>
          <p:cNvSpPr txBox="1"/>
          <p:nvPr/>
        </p:nvSpPr>
        <p:spPr>
          <a:xfrm>
            <a:off x="7986395" y="3774440"/>
            <a:ext cx="332105" cy="1554480"/>
          </a:xfrm>
          <a:prstGeom prst="rect">
            <a:avLst/>
          </a:prstGeom>
          <a:noFill/>
        </p:spPr>
        <p:txBody>
          <a:bodyPr wrap="square" rtlCol="0">
            <a:spAutoFit/>
          </a:bodyPr>
          <a:lstStyle/>
          <a:p>
            <a:r>
              <a:rPr lang="zh-CN" altLang="en-US" sz="1200"/>
              <a:t>验收的可交付成果</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zh-CN" altLang="en-US" dirty="0" smtClean="0"/>
              <a:t>职能型组织</a:t>
            </a:r>
            <a:endParaRPr lang="en-US" dirty="0"/>
          </a:p>
        </p:txBody>
      </p:sp>
      <p:sp>
        <p:nvSpPr>
          <p:cNvPr id="4" name="TextBox 3"/>
          <p:cNvSpPr txBox="1"/>
          <p:nvPr/>
        </p:nvSpPr>
        <p:spPr>
          <a:xfrm>
            <a:off x="914400" y="914400"/>
            <a:ext cx="7162800" cy="3416320"/>
          </a:xfrm>
          <a:prstGeom prst="rect">
            <a:avLst/>
          </a:prstGeom>
          <a:noFill/>
        </p:spPr>
        <p:txBody>
          <a:bodyPr wrap="square" rtlCol="0">
            <a:spAutoFit/>
          </a:bodyPr>
          <a:lstStyle/>
          <a:p>
            <a:pPr>
              <a:buFont typeface="Wingdings" panose="05000000000000000000" pitchFamily="2" charset="2"/>
              <a:buChar char="Ø"/>
            </a:pPr>
            <a:r>
              <a:rPr lang="zh-CN" altLang="en-US" dirty="0" smtClean="0"/>
              <a:t>职能型组织特点</a:t>
            </a:r>
            <a:endParaRPr lang="en-US" altLang="zh-CN" dirty="0" smtClean="0"/>
          </a:p>
          <a:p>
            <a:pPr lvl="1">
              <a:buFont typeface="Arial" panose="020B0604020202020204" pitchFamily="34" charset="0"/>
              <a:buChar char="•"/>
            </a:pPr>
            <a:r>
              <a:rPr lang="zh-CN" altLang="en-US" dirty="0" smtClean="0"/>
              <a:t>优点</a:t>
            </a:r>
            <a:endParaRPr lang="en-US" altLang="zh-CN" dirty="0" smtClean="0"/>
          </a:p>
          <a:p>
            <a:pPr lvl="2">
              <a:buFont typeface="Courier New" panose="02070309020205020404" pitchFamily="49" charset="0"/>
              <a:buChar char="o"/>
            </a:pPr>
            <a:r>
              <a:rPr lang="zh-CN" altLang="en-US" dirty="0" smtClean="0"/>
              <a:t>一个老板，直线沟通</a:t>
            </a:r>
            <a:endParaRPr lang="en-US" altLang="zh-CN" dirty="0" smtClean="0"/>
          </a:p>
          <a:p>
            <a:pPr lvl="2">
              <a:buFont typeface="Courier New" panose="02070309020205020404" pitchFamily="49" charset="0"/>
              <a:buChar char="o"/>
            </a:pPr>
            <a:r>
              <a:rPr lang="zh-CN" altLang="en-US" dirty="0" smtClean="0"/>
              <a:t>权责清晰，反应迅速</a:t>
            </a:r>
            <a:endParaRPr lang="en-US" altLang="zh-CN" dirty="0" smtClean="0"/>
          </a:p>
          <a:p>
            <a:pPr lvl="2">
              <a:buFont typeface="Courier New" panose="02070309020205020404" pitchFamily="49" charset="0"/>
              <a:buChar char="o"/>
            </a:pPr>
            <a:r>
              <a:rPr lang="zh-CN" altLang="en-US" dirty="0" smtClean="0"/>
              <a:t>有一个“家”，指挥中心</a:t>
            </a:r>
            <a:endParaRPr lang="en-US" altLang="zh-CN" dirty="0" smtClean="0"/>
          </a:p>
          <a:p>
            <a:pPr lvl="1">
              <a:buFont typeface="Arial" panose="020B0604020202020204" pitchFamily="34" charset="0"/>
              <a:buChar char="•"/>
            </a:pPr>
            <a:r>
              <a:rPr lang="zh-CN" altLang="en-US" dirty="0" smtClean="0"/>
              <a:t>缺点</a:t>
            </a:r>
            <a:endParaRPr lang="en-US" altLang="zh-CN" dirty="0" smtClean="0"/>
          </a:p>
          <a:p>
            <a:pPr lvl="2">
              <a:buFont typeface="Courier New" panose="02070309020205020404" pitchFamily="49" charset="0"/>
              <a:buChar char="o"/>
            </a:pPr>
            <a:r>
              <a:rPr lang="zh-CN" altLang="en-US" dirty="0" smtClean="0"/>
              <a:t>部门间冲突，沟通不畅</a:t>
            </a:r>
            <a:endParaRPr lang="en-US" altLang="zh-CN" dirty="0" smtClean="0"/>
          </a:p>
          <a:p>
            <a:pPr lvl="2">
              <a:buFont typeface="Courier New" panose="02070309020205020404" pitchFamily="49" charset="0"/>
              <a:buChar char="o"/>
            </a:pPr>
            <a:r>
              <a:rPr lang="zh-CN" altLang="en-US" dirty="0" smtClean="0"/>
              <a:t>部门有限，项目驱动力较低，缺乏项目文化</a:t>
            </a:r>
            <a:endParaRPr lang="en-US" altLang="zh-CN" dirty="0" smtClean="0"/>
          </a:p>
          <a:p>
            <a:pPr lvl="1">
              <a:buFont typeface="Arial" panose="020B0604020202020204" pitchFamily="34" charset="0"/>
              <a:buChar char="•"/>
            </a:pPr>
            <a:r>
              <a:rPr lang="zh-CN" altLang="en-US" dirty="0" smtClean="0"/>
              <a:t>适合</a:t>
            </a:r>
            <a:endParaRPr lang="en-US" altLang="zh-CN" dirty="0" smtClean="0"/>
          </a:p>
          <a:p>
            <a:pPr lvl="2">
              <a:buFont typeface="Courier New" panose="02070309020205020404" pitchFamily="49" charset="0"/>
              <a:buChar char="o"/>
            </a:pPr>
            <a:r>
              <a:rPr lang="zh-CN" altLang="en-US" dirty="0" smtClean="0"/>
              <a:t>生产、现售标准产品的企业</a:t>
            </a:r>
            <a:endParaRPr lang="en-US" altLang="zh-CN" dirty="0" smtClean="0"/>
          </a:p>
          <a:p>
            <a:pPr lvl="2">
              <a:buFont typeface="Courier New" panose="02070309020205020404" pitchFamily="49" charset="0"/>
              <a:buChar char="o"/>
            </a:pPr>
            <a:r>
              <a:rPr lang="zh-CN" altLang="en-US" dirty="0" smtClean="0"/>
              <a:t>公司内部项目</a:t>
            </a:r>
            <a:endParaRPr lang="en-US" altLang="zh-CN" dirty="0" smtClean="0"/>
          </a:p>
          <a:p>
            <a:pPr>
              <a:buFont typeface="Wingdings" panose="05000000000000000000" pitchFamily="2" charset="2"/>
              <a:buChar char="Ø"/>
            </a:pPr>
            <a:endParaRPr lang="en-US" altLang="zh-CN" dirty="0" smtClean="0"/>
          </a:p>
        </p:txBody>
      </p:sp>
      <p:sp>
        <p:nvSpPr>
          <p:cNvPr id="5" name="Rectangle 4"/>
          <p:cNvSpPr/>
          <p:nvPr/>
        </p:nvSpPr>
        <p:spPr>
          <a:xfrm>
            <a:off x="3168268" y="4081749"/>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总裁</a:t>
            </a:r>
            <a:endParaRPr lang="en-US" dirty="0"/>
          </a:p>
        </p:txBody>
      </p:sp>
      <p:sp>
        <p:nvSpPr>
          <p:cNvPr id="6" name="Rectangle 5"/>
          <p:cNvSpPr/>
          <p:nvPr/>
        </p:nvSpPr>
        <p:spPr>
          <a:xfrm>
            <a:off x="1524000" y="47244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职能经理</a:t>
            </a:r>
            <a:endParaRPr lang="en-US" dirty="0"/>
          </a:p>
        </p:txBody>
      </p:sp>
      <p:sp>
        <p:nvSpPr>
          <p:cNvPr id="10" name="Rectangle 9"/>
          <p:cNvSpPr/>
          <p:nvPr/>
        </p:nvSpPr>
        <p:spPr>
          <a:xfrm>
            <a:off x="2971800" y="47244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职能经理</a:t>
            </a:r>
            <a:endParaRPr lang="en-US" dirty="0"/>
          </a:p>
        </p:txBody>
      </p:sp>
      <p:sp>
        <p:nvSpPr>
          <p:cNvPr id="11" name="Rectangle 10"/>
          <p:cNvSpPr/>
          <p:nvPr/>
        </p:nvSpPr>
        <p:spPr>
          <a:xfrm>
            <a:off x="4495800" y="4724400"/>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职能经理</a:t>
            </a:r>
            <a:endParaRPr lang="en-US" dirty="0"/>
          </a:p>
        </p:txBody>
      </p:sp>
      <p:sp>
        <p:nvSpPr>
          <p:cNvPr id="12" name="Rectangle 11"/>
          <p:cNvSpPr/>
          <p:nvPr/>
        </p:nvSpPr>
        <p:spPr>
          <a:xfrm>
            <a:off x="1981200" y="52578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13" name="Rectangle 12"/>
          <p:cNvSpPr/>
          <p:nvPr/>
        </p:nvSpPr>
        <p:spPr>
          <a:xfrm>
            <a:off x="1981200" y="57150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14" name="Rectangle 13"/>
          <p:cNvSpPr/>
          <p:nvPr/>
        </p:nvSpPr>
        <p:spPr>
          <a:xfrm>
            <a:off x="1981200" y="62484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18" name="Rectangle 17"/>
          <p:cNvSpPr/>
          <p:nvPr/>
        </p:nvSpPr>
        <p:spPr>
          <a:xfrm>
            <a:off x="3505200" y="52578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19" name="Rectangle 18"/>
          <p:cNvSpPr/>
          <p:nvPr/>
        </p:nvSpPr>
        <p:spPr>
          <a:xfrm>
            <a:off x="3505200" y="57150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20" name="Rectangle 19"/>
          <p:cNvSpPr/>
          <p:nvPr/>
        </p:nvSpPr>
        <p:spPr>
          <a:xfrm>
            <a:off x="3505200" y="62484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21" name="Rectangle 20"/>
          <p:cNvSpPr/>
          <p:nvPr/>
        </p:nvSpPr>
        <p:spPr>
          <a:xfrm>
            <a:off x="5181600" y="52578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22" name="Rectangle 21"/>
          <p:cNvSpPr/>
          <p:nvPr/>
        </p:nvSpPr>
        <p:spPr>
          <a:xfrm>
            <a:off x="5181600" y="57150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23" name="Rectangle 22"/>
          <p:cNvSpPr/>
          <p:nvPr/>
        </p:nvSpPr>
        <p:spPr>
          <a:xfrm>
            <a:off x="5181600" y="62484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cxnSp>
        <p:nvCxnSpPr>
          <p:cNvPr id="25" name="Straight Connector 24"/>
          <p:cNvCxnSpPr>
            <a:stCxn id="5" idx="2"/>
          </p:cNvCxnSpPr>
          <p:nvPr/>
        </p:nvCxnSpPr>
        <p:spPr>
          <a:xfrm>
            <a:off x="3587368" y="4462749"/>
            <a:ext cx="4131" cy="318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905000" y="4572000"/>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916935" y="4560983"/>
            <a:ext cx="0" cy="154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181600" y="4572000"/>
            <a:ext cx="0" cy="154236"/>
          </a:xfrm>
          <a:prstGeom prst="line">
            <a:avLst/>
          </a:prstGeom>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1676400" y="5105400"/>
            <a:ext cx="304800" cy="1339467"/>
            <a:chOff x="1676400" y="5105400"/>
            <a:chExt cx="304800" cy="1339467"/>
          </a:xfrm>
        </p:grpSpPr>
        <p:cxnSp>
          <p:nvCxnSpPr>
            <p:cNvPr id="34" name="Straight Connector 33"/>
            <p:cNvCxnSpPr/>
            <p:nvPr/>
          </p:nvCxnSpPr>
          <p:spPr>
            <a:xfrm>
              <a:off x="1676400" y="5105400"/>
              <a:ext cx="9181" cy="1339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4" idx="1"/>
            </p:cNvCxnSpPr>
            <p:nvPr/>
          </p:nvCxnSpPr>
          <p:spPr>
            <a:xfrm>
              <a:off x="1685581" y="6433851"/>
              <a:ext cx="295619" cy="5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13" idx="1"/>
            </p:cNvCxnSpPr>
            <p:nvPr/>
          </p:nvCxnSpPr>
          <p:spPr>
            <a:xfrm>
              <a:off x="1685581" y="5894024"/>
              <a:ext cx="295619" cy="11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2" idx="1"/>
            </p:cNvCxnSpPr>
            <p:nvPr/>
          </p:nvCxnSpPr>
          <p:spPr>
            <a:xfrm flipV="1">
              <a:off x="1685581" y="5448300"/>
              <a:ext cx="295619" cy="504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3276600" y="5105400"/>
            <a:ext cx="304800" cy="1339467"/>
            <a:chOff x="1676400" y="5105400"/>
            <a:chExt cx="304800" cy="1339467"/>
          </a:xfrm>
        </p:grpSpPr>
        <p:cxnSp>
          <p:nvCxnSpPr>
            <p:cNvPr id="62" name="Straight Connector 61"/>
            <p:cNvCxnSpPr/>
            <p:nvPr/>
          </p:nvCxnSpPr>
          <p:spPr>
            <a:xfrm>
              <a:off x="1676400" y="5105400"/>
              <a:ext cx="9181" cy="1339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685581" y="6433851"/>
              <a:ext cx="295619" cy="5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685581" y="5894024"/>
              <a:ext cx="295619" cy="11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685581" y="5448300"/>
              <a:ext cx="295619" cy="504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4876800" y="5105400"/>
            <a:ext cx="304800" cy="1339467"/>
            <a:chOff x="1676400" y="5105400"/>
            <a:chExt cx="304800" cy="1339467"/>
          </a:xfrm>
        </p:grpSpPr>
        <p:cxnSp>
          <p:nvCxnSpPr>
            <p:cNvPr id="67" name="Straight Connector 66"/>
            <p:cNvCxnSpPr/>
            <p:nvPr/>
          </p:nvCxnSpPr>
          <p:spPr>
            <a:xfrm>
              <a:off x="1676400" y="5105400"/>
              <a:ext cx="9181" cy="1339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685581" y="6433851"/>
              <a:ext cx="295619" cy="5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685581" y="5894024"/>
              <a:ext cx="295619" cy="11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1685581" y="5448300"/>
              <a:ext cx="295619" cy="50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71" name="Rectangle 70"/>
          <p:cNvSpPr/>
          <p:nvPr/>
        </p:nvSpPr>
        <p:spPr>
          <a:xfrm>
            <a:off x="1219200" y="4549966"/>
            <a:ext cx="5181600" cy="631634"/>
          </a:xfrm>
          <a:prstGeom prst="rect">
            <a:avLst/>
          </a:prstGeom>
          <a:solidFill>
            <a:schemeClr val="accent1">
              <a:alpha val="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p:nvPr/>
        </p:nvCxnSpPr>
        <p:spPr>
          <a:xfrm>
            <a:off x="1828800" y="4267200"/>
            <a:ext cx="0" cy="228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6" name="TextBox 75"/>
          <p:cNvSpPr txBox="1"/>
          <p:nvPr/>
        </p:nvSpPr>
        <p:spPr>
          <a:xfrm>
            <a:off x="762000" y="4038600"/>
            <a:ext cx="1295400" cy="369332"/>
          </a:xfrm>
          <a:prstGeom prst="rect">
            <a:avLst/>
          </a:prstGeom>
          <a:noFill/>
        </p:spPr>
        <p:txBody>
          <a:bodyPr wrap="square" rtlCol="0">
            <a:spAutoFit/>
          </a:bodyPr>
          <a:lstStyle/>
          <a:p>
            <a:r>
              <a:rPr lang="zh-CN" altLang="en-US" dirty="0" smtClean="0"/>
              <a:t>项目协调</a:t>
            </a:r>
            <a:endParaRPr lang="en-US" dirty="0"/>
          </a:p>
        </p:txBody>
      </p:sp>
      <p:sp>
        <p:nvSpPr>
          <p:cNvPr id="77" name="Rectangle 76"/>
          <p:cNvSpPr/>
          <p:nvPr/>
        </p:nvSpPr>
        <p:spPr>
          <a:xfrm>
            <a:off x="1219200" y="5649818"/>
            <a:ext cx="5181600" cy="479234"/>
          </a:xfrm>
          <a:prstGeom prst="rect">
            <a:avLst/>
          </a:prstGeom>
          <a:solidFill>
            <a:schemeClr val="accent1">
              <a:alpha val="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0" y="5181600"/>
            <a:ext cx="1143000" cy="369332"/>
          </a:xfrm>
          <a:prstGeom prst="rect">
            <a:avLst/>
          </a:prstGeom>
          <a:noFill/>
        </p:spPr>
        <p:txBody>
          <a:bodyPr wrap="square" rtlCol="0">
            <a:spAutoFit/>
          </a:bodyPr>
          <a:lstStyle/>
          <a:p>
            <a:r>
              <a:rPr lang="zh-CN" altLang="en-US" dirty="0" smtClean="0"/>
              <a:t>项目协调</a:t>
            </a:r>
            <a:endParaRPr lang="en-US" dirty="0"/>
          </a:p>
        </p:txBody>
      </p:sp>
      <p:cxnSp>
        <p:nvCxnSpPr>
          <p:cNvPr id="42" name="Straight Arrow Connector 41"/>
          <p:cNvCxnSpPr>
            <a:stCxn id="78" idx="3"/>
            <a:endCxn id="77" idx="1"/>
          </p:cNvCxnSpPr>
          <p:nvPr/>
        </p:nvCxnSpPr>
        <p:spPr>
          <a:xfrm>
            <a:off x="1143000" y="5366266"/>
            <a:ext cx="76200" cy="5231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5" name="Straight Connector 44"/>
          <p:cNvCxnSpPr>
            <a:stCxn id="78" idx="3"/>
          </p:cNvCxnSpPr>
          <p:nvPr/>
        </p:nvCxnSpPr>
        <p:spPr>
          <a:xfrm>
            <a:off x="1143000" y="5366266"/>
            <a:ext cx="533400" cy="43934"/>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91465"/>
            <a:ext cx="8229600" cy="5835015"/>
          </a:xfrm>
        </p:spPr>
        <p:txBody>
          <a:bodyPr/>
          <a:lstStyle/>
          <a:p>
            <a:pPr marL="0" indent="0">
              <a:buNone/>
            </a:pPr>
            <a:r>
              <a:rPr lang="zh-CN" altLang="en-US" sz="1800"/>
              <a:t>一个最近实施项目的客户要求项目经理调查导致业务中断和损失的实施后问题。项目经理向客户解释该请求必须转给运营团队，因为项目已正式验收。客户不同意并投诉这种情况。为结束讨论，项目经理应进行下列哪一项？</a:t>
            </a:r>
          </a:p>
          <a:p>
            <a:pPr>
              <a:buFont typeface="+mj-lt"/>
              <a:buAutoNum type="alphaUcPeriod"/>
            </a:pPr>
            <a:r>
              <a:rPr lang="zh-CN" altLang="en-US" sz="1800"/>
              <a:t>要求项目团队评估根本原因，纠正问题并记录经验教训。</a:t>
            </a:r>
          </a:p>
          <a:p>
            <a:pPr>
              <a:buFont typeface="+mj-lt"/>
              <a:buAutoNum type="alphaUcPeriod"/>
            </a:pPr>
            <a:r>
              <a:rPr lang="zh-CN" altLang="en-US" sz="1800"/>
              <a:t>审查收尾文件，将其提交给客户，并让运营代表加入继续问题解决过程。</a:t>
            </a:r>
          </a:p>
          <a:p>
            <a:pPr>
              <a:buFont typeface="+mj-lt"/>
              <a:buAutoNum type="alphaUcPeriod"/>
            </a:pPr>
            <a:r>
              <a:rPr lang="zh-CN" altLang="en-US" sz="1800"/>
              <a:t>将客户的投诉上报给项目发起人，分配资源解决该问题。</a:t>
            </a:r>
          </a:p>
          <a:p>
            <a:pPr>
              <a:buFont typeface="+mj-lt"/>
              <a:buAutoNum type="alphaUcPeriod"/>
            </a:pPr>
            <a:r>
              <a:rPr lang="zh-CN" altLang="en-US" sz="1800"/>
              <a:t>审查风险管理计划，确定是否提前识别和规划该问题。</a:t>
            </a:r>
          </a:p>
          <a:p>
            <a:pPr marL="0" indent="0">
              <a:buFont typeface="+mj-lt"/>
              <a:buNone/>
            </a:pPr>
            <a:endParaRPr lang="zh-CN" altLang="en-US" sz="1800"/>
          </a:p>
          <a:p>
            <a:pPr marL="0" indent="0">
              <a:buFont typeface="+mj-lt"/>
              <a:buNone/>
            </a:pPr>
            <a:r>
              <a:rPr lang="zh-CN" altLang="en-US" sz="1800"/>
              <a:t>项目经理发现一名技术主管批准了比预算更为昂贵的解决方案，技术主管坚称这对满足项目可交付成果十分必要。</a:t>
            </a:r>
          </a:p>
          <a:p>
            <a:pPr marL="0" indent="0">
              <a:buFont typeface="+mj-lt"/>
              <a:buNone/>
            </a:pPr>
            <a:endParaRPr lang="zh-CN" altLang="en-US" sz="1800"/>
          </a:p>
          <a:p>
            <a:pPr marL="0" indent="0">
              <a:buFont typeface="+mj-lt"/>
              <a:buNone/>
            </a:pPr>
            <a:r>
              <a:rPr lang="zh-CN" altLang="en-US" sz="1800"/>
              <a:t>若要避免将来出现这种问题，项目经理应该怎么做？</a:t>
            </a:r>
          </a:p>
          <a:p>
            <a:pPr>
              <a:buFont typeface="+mj-lt"/>
              <a:buAutoNum type="alphaUcPeriod"/>
            </a:pPr>
            <a:r>
              <a:rPr lang="zh-CN" altLang="en-US" sz="1800"/>
              <a:t>创建沟通计划</a:t>
            </a:r>
          </a:p>
          <a:p>
            <a:pPr>
              <a:buFont typeface="+mj-lt"/>
              <a:buAutoNum type="alphaUcPeriod"/>
            </a:pPr>
            <a:r>
              <a:rPr lang="zh-CN" altLang="en-US" sz="1800"/>
              <a:t>将这个时间列为一个风险</a:t>
            </a:r>
          </a:p>
          <a:p>
            <a:pPr>
              <a:buFont typeface="+mj-lt"/>
              <a:buAutoNum type="alphaUcPeriod"/>
            </a:pPr>
            <a:r>
              <a:rPr lang="zh-CN" altLang="en-US" sz="1800"/>
              <a:t>控制项目计划</a:t>
            </a:r>
          </a:p>
          <a:p>
            <a:pPr>
              <a:buFont typeface="+mj-lt"/>
              <a:buAutoNum type="alphaUcPeriod"/>
            </a:pPr>
            <a:r>
              <a:rPr lang="zh-CN" altLang="en-US" sz="1800"/>
              <a:t>创建变更管理计划</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ltLang="zh-CN" dirty="0" smtClean="0">
                <a:sym typeface="+mn-ea"/>
              </a:rPr>
              <a:t>5 </a:t>
            </a:r>
            <a:r>
              <a:rPr lang="zh-CN" altLang="en-US" dirty="0" smtClean="0">
                <a:sym typeface="+mn-ea"/>
              </a:rPr>
              <a:t>项目范围管理</a:t>
            </a:r>
          </a:p>
        </p:txBody>
      </p:sp>
      <p:sp>
        <p:nvSpPr>
          <p:cNvPr id="3" name="文本框 2"/>
          <p:cNvSpPr txBox="1"/>
          <p:nvPr/>
        </p:nvSpPr>
        <p:spPr>
          <a:xfrm>
            <a:off x="459105" y="1209675"/>
            <a:ext cx="8228330" cy="4998720"/>
          </a:xfrm>
          <a:prstGeom prst="rect">
            <a:avLst/>
          </a:prstGeom>
          <a:noFill/>
        </p:spPr>
        <p:txBody>
          <a:bodyPr wrap="square" rtlCol="0">
            <a:spAutoFit/>
          </a:bodyPr>
          <a:lstStyle/>
          <a:p>
            <a:pPr marL="285750" indent="-285750">
              <a:buFont typeface="Wingdings" panose="05000000000000000000" charset="0"/>
              <a:buChar char="Ø"/>
            </a:pPr>
            <a:r>
              <a:rPr lang="zh-CN" altLang="en-US"/>
              <a:t>项目范围管理包括确保项目做且只做所需的全部工作，已成功完成项目的的各个过程。</a:t>
            </a:r>
          </a:p>
          <a:p>
            <a:pPr marL="285750" indent="-285750">
              <a:buFont typeface="Wingdings" panose="05000000000000000000" charset="0"/>
              <a:buChar char="Ø"/>
            </a:pPr>
            <a:r>
              <a:rPr lang="zh-CN" altLang="en-US"/>
              <a:t>管理项目范围主要在于定义和控制哪些工作应该包括在项目内，哪些不应包括在项目内。</a:t>
            </a:r>
          </a:p>
          <a:p>
            <a:pPr lvl="1" indent="0">
              <a:buFont typeface="+mj-lt"/>
              <a:buNone/>
            </a:pPr>
            <a:r>
              <a:rPr lang="en-US" altLang="zh-CN"/>
              <a:t>5.1	</a:t>
            </a:r>
            <a:r>
              <a:rPr lang="zh-CN" altLang="en-US"/>
              <a:t>规划范围管理</a:t>
            </a:r>
            <a:r>
              <a:rPr lang="en-US" altLang="zh-CN"/>
              <a:t>		</a:t>
            </a:r>
            <a:r>
              <a:rPr lang="zh-CN" altLang="en-US"/>
              <a:t>规划过程</a:t>
            </a:r>
          </a:p>
          <a:p>
            <a:pPr lvl="1" indent="0">
              <a:buFont typeface="+mj-lt"/>
              <a:buNone/>
            </a:pPr>
            <a:r>
              <a:rPr lang="en-US" altLang="zh-CN"/>
              <a:t>5.2 	</a:t>
            </a:r>
            <a:r>
              <a:rPr lang="zh-CN" altLang="en-US"/>
              <a:t>收集需求</a:t>
            </a:r>
          </a:p>
          <a:p>
            <a:pPr lvl="1" indent="0">
              <a:buFont typeface="+mj-lt"/>
              <a:buNone/>
            </a:pPr>
            <a:r>
              <a:rPr lang="en-US" altLang="zh-CN"/>
              <a:t>5.3	</a:t>
            </a:r>
            <a:r>
              <a:rPr lang="zh-CN" altLang="en-US"/>
              <a:t>定义范围</a:t>
            </a:r>
          </a:p>
          <a:p>
            <a:pPr lvl="1" indent="0">
              <a:buFont typeface="+mj-lt"/>
              <a:buNone/>
            </a:pPr>
            <a:r>
              <a:rPr lang="en-US" altLang="zh-CN"/>
              <a:t>5.4	</a:t>
            </a:r>
            <a:r>
              <a:rPr lang="zh-CN" altLang="en-US"/>
              <a:t>创建工作分解结构</a:t>
            </a:r>
            <a:r>
              <a:rPr lang="en-US" altLang="zh-CN"/>
              <a:t>	</a:t>
            </a:r>
            <a:endParaRPr lang="zh-CN" altLang="en-US"/>
          </a:p>
          <a:p>
            <a:pPr lvl="1" indent="0">
              <a:buFont typeface="+mj-lt"/>
              <a:buNone/>
            </a:pPr>
            <a:r>
              <a:rPr lang="en-US" altLang="zh-CN"/>
              <a:t>5.5	</a:t>
            </a:r>
            <a:r>
              <a:rPr lang="zh-CN" altLang="en-US"/>
              <a:t>确认范围</a:t>
            </a:r>
            <a:r>
              <a:rPr lang="en-US" altLang="zh-CN"/>
              <a:t>		</a:t>
            </a:r>
            <a:r>
              <a:rPr lang="zh-CN" altLang="en-US"/>
              <a:t>监控过程</a:t>
            </a:r>
          </a:p>
          <a:p>
            <a:pPr lvl="1" indent="0">
              <a:buFont typeface="+mj-lt"/>
              <a:buNone/>
            </a:pPr>
            <a:r>
              <a:rPr lang="en-US" altLang="zh-CN"/>
              <a:t>5.6	</a:t>
            </a:r>
            <a:r>
              <a:rPr lang="zh-CN" altLang="en-US"/>
              <a:t>控制范围</a:t>
            </a:r>
          </a:p>
          <a:p>
            <a:pPr marL="285750" lvl="0" indent="-285750">
              <a:buFont typeface="Wingdings" panose="05000000000000000000" charset="0"/>
              <a:buChar char="Ø"/>
            </a:pPr>
            <a:r>
              <a:rPr lang="zh-CN" altLang="en-US"/>
              <a:t>产品范围 与 项目管理</a:t>
            </a:r>
          </a:p>
          <a:p>
            <a:pPr marL="742950" lvl="1" indent="-285750">
              <a:buFont typeface="Wingdings" panose="05000000000000000000" charset="0"/>
              <a:buChar char="ü"/>
            </a:pPr>
            <a:r>
              <a:rPr lang="zh-CN" altLang="en-US"/>
              <a:t>范围：项目所提供的产品、服务或成果的总和。</a:t>
            </a:r>
          </a:p>
          <a:p>
            <a:pPr marL="742950" lvl="1" indent="-285750">
              <a:buFont typeface="Wingdings" panose="05000000000000000000" charset="0"/>
              <a:buChar char="ü"/>
            </a:pPr>
            <a:r>
              <a:rPr lang="zh-CN" altLang="en-US"/>
              <a:t>产品范围</a:t>
            </a:r>
          </a:p>
          <a:p>
            <a:pPr marL="1200150" lvl="2" indent="-285750">
              <a:buFont typeface="Arial" panose="020B0604020202020204" pitchFamily="34" charset="0"/>
              <a:buChar char="•"/>
            </a:pPr>
            <a:r>
              <a:rPr lang="zh-CN" altLang="en-US" sz="1400"/>
              <a:t>某项产品、服务或成果所具有的特性和功能；</a:t>
            </a:r>
          </a:p>
          <a:p>
            <a:pPr marL="1200150" lvl="2" indent="-285750">
              <a:buFont typeface="Arial" panose="020B0604020202020204" pitchFamily="34" charset="0"/>
              <a:buChar char="•"/>
            </a:pPr>
            <a:r>
              <a:rPr lang="zh-CN" altLang="en-US" sz="1400"/>
              <a:t>根据产品需求来衡量产品范围是否完成。</a:t>
            </a:r>
          </a:p>
          <a:p>
            <a:pPr marL="742950" lvl="1" indent="-285750">
              <a:buFont typeface="Wingdings" panose="05000000000000000000" charset="0"/>
              <a:buChar char="ü"/>
            </a:pPr>
            <a:r>
              <a:rPr lang="zh-CN" altLang="en-US"/>
              <a:t>项目范围</a:t>
            </a:r>
          </a:p>
          <a:p>
            <a:pPr marL="1200150" lvl="2" indent="-285750">
              <a:buFont typeface="Arial" panose="020B0604020202020204" pitchFamily="34" charset="0"/>
              <a:buChar char="•"/>
            </a:pPr>
            <a:r>
              <a:rPr lang="zh-CN" altLang="en-US" sz="1400"/>
              <a:t>为交付具有规定特性与功能的产品、服务或成果而必须完成的工作；</a:t>
            </a:r>
          </a:p>
          <a:p>
            <a:pPr marL="1200150" lvl="2" indent="-285750">
              <a:buFont typeface="Arial" panose="020B0604020202020204" pitchFamily="34" charset="0"/>
              <a:buChar char="•"/>
            </a:pPr>
            <a:r>
              <a:rPr lang="zh-CN" altLang="en-US" sz="1400"/>
              <a:t>项目范围有时也包括产品范围；</a:t>
            </a:r>
          </a:p>
          <a:p>
            <a:pPr marL="1200150" lvl="2" indent="-285750">
              <a:buFont typeface="Arial" panose="020B0604020202020204" pitchFamily="34" charset="0"/>
              <a:buChar char="•"/>
            </a:pPr>
            <a:r>
              <a:rPr lang="zh-CN" altLang="en-US" sz="1400"/>
              <a:t>根据项目管理计划来衡量项目范围是否完成。</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33401" y="304801"/>
          <a:ext cx="8153398" cy="3276600"/>
        </p:xfrm>
        <a:graphic>
          <a:graphicData uri="http://schemas.openxmlformats.org/drawingml/2006/table">
            <a:tbl>
              <a:tblPr/>
              <a:tblGrid>
                <a:gridCol w="342952"/>
                <a:gridCol w="1272239"/>
                <a:gridCol w="708029"/>
                <a:gridCol w="951413"/>
                <a:gridCol w="708029"/>
                <a:gridCol w="1548814"/>
                <a:gridCol w="354015"/>
                <a:gridCol w="708029"/>
                <a:gridCol w="708029"/>
                <a:gridCol w="851849"/>
              </a:tblGrid>
              <a:tr h="364561">
                <a:tc gridSpan="10">
                  <a:txBody>
                    <a:bodyPr/>
                    <a:lstStyle/>
                    <a:p>
                      <a:pPr algn="ctr" fontAlgn="ctr"/>
                      <a:r>
                        <a:rPr lang="en-US" altLang="zh-CN" sz="2000" b="0" i="0" u="none" strike="noStrike" dirty="0">
                          <a:solidFill>
                            <a:srgbClr val="000000"/>
                          </a:solidFill>
                          <a:latin typeface="Calibri" panose="020F0502020204030204"/>
                        </a:rPr>
                        <a:t>5.1 </a:t>
                      </a:r>
                      <a:r>
                        <a:rPr lang="zh-CN" altLang="en-US" sz="2000" b="0" i="0" u="none" strike="noStrike" dirty="0">
                          <a:solidFill>
                            <a:srgbClr val="000000"/>
                          </a:solidFill>
                          <a:latin typeface="Calibri" panose="020F0502020204030204"/>
                        </a:rPr>
                        <a:t>规划范围管理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4003">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4003">
                <a:tc rowSpan="7">
                  <a:txBody>
                    <a:bodyPr/>
                    <a:lstStyle/>
                    <a:p>
                      <a:pPr algn="ctr" fontAlgn="ctr"/>
                      <a:r>
                        <a:rPr lang="zh-CN" altLang="en-US" sz="1400" b="0" i="0" u="none" strike="noStrike">
                          <a:solidFill>
                            <a:srgbClr val="000000"/>
                          </a:solidFill>
                          <a:latin typeface="Calibri" panose="020F0502020204030204"/>
                        </a:rPr>
                        <a:t>输入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项目管理计划</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7">
                  <a:txBody>
                    <a:bodyPr/>
                    <a:lstStyle/>
                    <a:p>
                      <a:pPr algn="ctr" fontAlgn="ctr"/>
                      <a:r>
                        <a:rPr lang="zh-CN" altLang="en-US" sz="1400" b="0" i="0" u="none" strike="noStrike">
                          <a:solidFill>
                            <a:srgbClr val="000000"/>
                          </a:solidFill>
                          <a:latin typeface="Calibri" panose="020F0502020204030204"/>
                        </a:rPr>
                        <a:t>输出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范围管理计划</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224003">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项目章程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rowSpan="3" gridSpan="2">
                  <a:txBody>
                    <a:bodyPr/>
                    <a:lstStyle/>
                    <a:p>
                      <a:pPr algn="l" fontAlgn="b"/>
                      <a:endParaRPr lang="en-US" sz="1400" b="0" i="0" u="none" strike="noStrike" dirty="0">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3" hMerge="1">
                  <a:txBody>
                    <a:bodyPr/>
                    <a:lstStyle/>
                    <a:p>
                      <a:endParaRPr lang="en-US"/>
                    </a:p>
                  </a:txBody>
                  <a:tcPr/>
                </a:tc>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需求管理计划</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24003">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3.</a:t>
                      </a:r>
                      <a:r>
                        <a:rPr lang="zh-CN" altLang="en-US" sz="1400" b="0" i="0" u="none" strike="noStrike">
                          <a:solidFill>
                            <a:srgbClr val="000000"/>
                          </a:solidFill>
                          <a:latin typeface="Calibri" panose="020F0502020204030204"/>
                        </a:rPr>
                        <a:t>组织过程资产</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3">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24003">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4.</a:t>
                      </a:r>
                      <a:r>
                        <a:rPr lang="zh-CN" altLang="en-US" sz="1400" b="0" i="0" u="none" strike="noStrike">
                          <a:solidFill>
                            <a:srgbClr val="000000"/>
                          </a:solidFill>
                          <a:latin typeface="Calibri" panose="020F0502020204030204"/>
                        </a:rPr>
                        <a:t>组织过程资产</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3">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24003">
                <a:tc vMerge="1">
                  <a:txBody>
                    <a:bodyPr/>
                    <a:lstStyle/>
                    <a:p>
                      <a:endParaRPr lang="en-US"/>
                    </a:p>
                  </a:txBody>
                  <a:tcPr/>
                </a:tc>
                <a:tc gridSpan="3">
                  <a:txBody>
                    <a:bodyPr/>
                    <a:lstStyle/>
                    <a:p>
                      <a:pPr algn="ctr"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r>
                        <a:rPr lang="en-US" sz="1400" b="0" i="0" u="none" strike="noStrike">
                          <a:solidFill>
                            <a:srgbClr val="000000"/>
                          </a:solidFill>
                          <a:latin typeface="Calibri" panose="020F0502020204030204"/>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r>
              <a:tr h="224003">
                <a:tc vMerge="1">
                  <a:txBody>
                    <a:bodyPr/>
                    <a:lstStyle/>
                    <a:p>
                      <a:endParaRPr lang="en-US"/>
                    </a:p>
                  </a:txBody>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r>
                        <a:rPr lang="en-US" sz="1400" b="0" i="0" u="none" strike="noStrike">
                          <a:solidFill>
                            <a:srgbClr val="000000"/>
                          </a:solidFill>
                          <a:latin typeface="Calibri" panose="020F0502020204030204"/>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r>
              <a:tr h="224003">
                <a:tc vMerge="1">
                  <a:txBody>
                    <a:bodyPr/>
                    <a:lstStyle/>
                    <a:p>
                      <a:endParaRPr lang="en-US"/>
                    </a:p>
                  </a:txBody>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dirty="0">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24003">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4003">
                <a:tc gridSpan="10">
                  <a:txBody>
                    <a:bodyPr/>
                    <a:lstStyle/>
                    <a:p>
                      <a:pPr algn="ctr" fontAlgn="ctr"/>
                      <a:r>
                        <a:rPr lang="zh-CN" altLang="en-US" sz="1400" b="0" i="0" u="none" strike="noStrike">
                          <a:solidFill>
                            <a:srgbClr val="000000"/>
                          </a:solidFill>
                          <a:latin typeface="Calibri" panose="020F0502020204030204"/>
                        </a:rPr>
                        <a:t>工具与技术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4003">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dirty="0">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24003">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专家判断</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altLang="zh-CN" sz="1400" b="0" i="0" u="none" strike="noStrike" dirty="0">
                          <a:solidFill>
                            <a:srgbClr val="000000"/>
                          </a:solidFill>
                          <a:latin typeface="Calibri" panose="020F0502020204030204"/>
                        </a:rPr>
                        <a:t>2.</a:t>
                      </a:r>
                      <a:r>
                        <a:rPr lang="zh-CN" altLang="en-US" sz="1400" b="0" i="0" u="none" strike="noStrike" dirty="0">
                          <a:solidFill>
                            <a:srgbClr val="000000"/>
                          </a:solidFill>
                          <a:latin typeface="Calibri" panose="020F0502020204030204"/>
                        </a:rPr>
                        <a:t>会议</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400" b="0" i="0" u="none" strike="noStrike">
                        <a:solidFill>
                          <a:srgbClr val="000000"/>
                        </a:solidFill>
                        <a:latin typeface="Calibri" panose="020F0502020204030204"/>
                      </a:endParaRPr>
                    </a:p>
                  </a:txBody>
                  <a:tcPr marL="0" marR="0" marT="0" marB="0" anchor="b">
                    <a:lnL>
                      <a:noFill/>
                    </a:lnL>
                    <a:lnR>
                      <a:noFill/>
                    </a:lnR>
                    <a:lnT>
                      <a:noFill/>
                    </a:lnT>
                    <a:lnB>
                      <a:noFill/>
                    </a:lnB>
                  </a:tcPr>
                </a:tc>
                <a:tc>
                  <a:txBody>
                    <a:bodyPr/>
                    <a:lstStyle/>
                    <a:p>
                      <a:pPr algn="ctr" fontAlgn="b"/>
                      <a:endParaRPr lang="en-US" sz="1400" b="0" i="0" u="none" strike="noStrike">
                        <a:solidFill>
                          <a:srgbClr val="000000"/>
                        </a:solidFill>
                        <a:latin typeface="Calibri" panose="020F0502020204030204"/>
                      </a:endParaRPr>
                    </a:p>
                  </a:txBody>
                  <a:tcPr marL="0" marR="0" marT="0" marB="0" anchor="b">
                    <a:lnL>
                      <a:noFill/>
                    </a:lnL>
                    <a:lnR>
                      <a:noFill/>
                    </a:lnR>
                    <a:lnT>
                      <a:noFill/>
                    </a:lnT>
                    <a:lnB>
                      <a:noFill/>
                    </a:lnB>
                  </a:tcPr>
                </a:tc>
                <a:tc>
                  <a:txBody>
                    <a:bodyPr/>
                    <a:lstStyle/>
                    <a:p>
                      <a:pPr algn="ctr" fontAlgn="b"/>
                      <a:endParaRPr lang="en-US" sz="1400" b="0" i="0" u="none" strike="noStrike">
                        <a:solidFill>
                          <a:srgbClr val="000000"/>
                        </a:solidFill>
                        <a:latin typeface="Calibri" panose="020F0502020204030204"/>
                      </a:endParaRPr>
                    </a:p>
                  </a:txBody>
                  <a:tcPr marL="0" marR="0" marT="0" marB="0" anchor="b">
                    <a:lnL>
                      <a:noFill/>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224003">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panose="020F0502020204030204"/>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5" name="Right Arrow 4"/>
          <p:cNvSpPr/>
          <p:nvPr/>
        </p:nvSpPr>
        <p:spPr>
          <a:xfrm>
            <a:off x="4419600" y="1371600"/>
            <a:ext cx="978408" cy="484632"/>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6" name="TextBox 5"/>
          <p:cNvSpPr txBox="1"/>
          <p:nvPr/>
        </p:nvSpPr>
        <p:spPr>
          <a:xfrm>
            <a:off x="533400" y="3886200"/>
            <a:ext cx="7292381" cy="1477328"/>
          </a:xfrm>
          <a:prstGeom prst="rect">
            <a:avLst/>
          </a:prstGeom>
          <a:noFill/>
        </p:spPr>
        <p:txBody>
          <a:bodyPr wrap="none" rtlCol="0">
            <a:spAutoFit/>
          </a:bodyPr>
          <a:lstStyle/>
          <a:p>
            <a:pPr>
              <a:buFont typeface="Wingdings" panose="05000000000000000000" pitchFamily="2" charset="2"/>
              <a:buChar char="Ø"/>
            </a:pPr>
            <a:r>
              <a:rPr lang="zh-CN" altLang="en-US" dirty="0" smtClean="0"/>
              <a:t>是创建范围管理计划，书面描述将如何定义、确认和控制项目范围。</a:t>
            </a:r>
            <a:endParaRPr lang="en-US" altLang="zh-CN" dirty="0" smtClean="0"/>
          </a:p>
          <a:p>
            <a:pPr>
              <a:buFont typeface="Wingdings" panose="05000000000000000000" pitchFamily="2" charset="2"/>
              <a:buChar char="Ø"/>
            </a:pPr>
            <a:r>
              <a:rPr lang="zh-CN" altLang="en-US" dirty="0" smtClean="0"/>
              <a:t>本过程的主要作用：在整个项目中对如何管理范围提供指南和方向。</a:t>
            </a:r>
            <a:endParaRPr lang="en-US" altLang="zh-CN" dirty="0" smtClean="0"/>
          </a:p>
          <a:p>
            <a:pPr>
              <a:buFont typeface="Wingdings" panose="05000000000000000000" pitchFamily="2" charset="2"/>
              <a:buChar char="Ø"/>
            </a:pPr>
            <a:r>
              <a:rPr lang="zh-CN" altLang="en-US" dirty="0" smtClean="0"/>
              <a:t>范围管理计划有助于降低项目范围蔓延的风险。</a:t>
            </a:r>
            <a:endParaRPr lang="en-US" altLang="zh-CN"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ltLang="zh-CN" dirty="0" smtClean="0">
                <a:sym typeface="+mn-ea"/>
              </a:rPr>
              <a:t>5.1.3 </a:t>
            </a:r>
            <a:r>
              <a:rPr lang="zh-CN" altLang="en-US" dirty="0" smtClean="0">
                <a:sym typeface="+mn-ea"/>
              </a:rPr>
              <a:t>规划范围管理的输出</a:t>
            </a:r>
          </a:p>
        </p:txBody>
      </p:sp>
      <p:sp>
        <p:nvSpPr>
          <p:cNvPr id="4" name="TextBox 3"/>
          <p:cNvSpPr txBox="1"/>
          <p:nvPr/>
        </p:nvSpPr>
        <p:spPr>
          <a:xfrm>
            <a:off x="533400" y="1524000"/>
            <a:ext cx="8077200" cy="4524315"/>
          </a:xfrm>
          <a:prstGeom prst="rect">
            <a:avLst/>
          </a:prstGeom>
          <a:noFill/>
        </p:spPr>
        <p:txBody>
          <a:bodyPr wrap="square" rtlCol="0">
            <a:spAutoFit/>
          </a:bodyPr>
          <a:lstStyle/>
          <a:p>
            <a:pPr marL="342900" indent="-342900">
              <a:buFont typeface="+mj-lt"/>
              <a:buAutoNum type="arabicPeriod"/>
            </a:pPr>
            <a:r>
              <a:rPr lang="zh-CN" altLang="en-US" dirty="0" smtClean="0"/>
              <a:t>范围管理计划</a:t>
            </a:r>
            <a:endParaRPr lang="en-US" altLang="zh-CN" dirty="0" smtClean="0"/>
          </a:p>
          <a:p>
            <a:pPr marL="800100" lvl="1" indent="-342900">
              <a:buFont typeface="Wingdings" panose="05000000000000000000" pitchFamily="2" charset="2"/>
              <a:buChar char="§"/>
            </a:pPr>
            <a:r>
              <a:rPr lang="zh-CN" altLang="en-US" dirty="0" smtClean="0"/>
              <a:t>范围管理计划要对将用于下列工作的管理过程做出规定：</a:t>
            </a:r>
            <a:endParaRPr lang="en-US" altLang="zh-CN" dirty="0" smtClean="0"/>
          </a:p>
          <a:p>
            <a:pPr marL="1257300" lvl="2" indent="-342900">
              <a:buFont typeface="Wingdings" panose="05000000000000000000" pitchFamily="2" charset="2"/>
              <a:buChar char="ü"/>
            </a:pPr>
            <a:r>
              <a:rPr lang="zh-CN" altLang="en-US" dirty="0" smtClean="0"/>
              <a:t>指定详细项目范围说明书</a:t>
            </a:r>
            <a:endParaRPr lang="en-US" altLang="zh-CN" dirty="0" smtClean="0"/>
          </a:p>
          <a:p>
            <a:pPr marL="1257300" lvl="2" indent="-342900">
              <a:buFont typeface="Wingdings" panose="05000000000000000000" pitchFamily="2" charset="2"/>
              <a:buChar char="ü"/>
            </a:pPr>
            <a:r>
              <a:rPr lang="zh-CN" altLang="en-US" dirty="0" smtClean="0"/>
              <a:t>根据详细项目范围说明书创建</a:t>
            </a:r>
            <a:r>
              <a:rPr lang="en-US" altLang="zh-CN" dirty="0" smtClean="0"/>
              <a:t>WBS</a:t>
            </a:r>
          </a:p>
          <a:p>
            <a:pPr marL="1257300" lvl="2" indent="-342900">
              <a:buFont typeface="Wingdings" panose="05000000000000000000" pitchFamily="2" charset="2"/>
              <a:buChar char="ü"/>
            </a:pPr>
            <a:r>
              <a:rPr lang="zh-CN" altLang="en-US" dirty="0" smtClean="0"/>
              <a:t>维护和批准</a:t>
            </a:r>
            <a:r>
              <a:rPr lang="en-US" altLang="zh-CN" dirty="0" smtClean="0"/>
              <a:t>WBS</a:t>
            </a:r>
          </a:p>
          <a:p>
            <a:pPr marL="1257300" lvl="2" indent="-342900">
              <a:buFont typeface="Wingdings" panose="05000000000000000000" pitchFamily="2" charset="2"/>
              <a:buChar char="ü"/>
            </a:pPr>
            <a:r>
              <a:rPr lang="zh-CN" altLang="en-US" dirty="0" smtClean="0"/>
              <a:t>正式验收已完成的项目可交付成果</a:t>
            </a:r>
            <a:endParaRPr lang="en-US" altLang="zh-CN" dirty="0" smtClean="0"/>
          </a:p>
          <a:p>
            <a:pPr marL="1257300" lvl="2" indent="-342900">
              <a:buFont typeface="Wingdings" panose="05000000000000000000" pitchFamily="2" charset="2"/>
              <a:buChar char="ü"/>
            </a:pPr>
            <a:r>
              <a:rPr lang="zh-CN" altLang="en-US" dirty="0" smtClean="0"/>
              <a:t>处理对详细项目范围说明书的变更。</a:t>
            </a:r>
            <a:endParaRPr lang="en-US" altLang="zh-CN" dirty="0" smtClean="0"/>
          </a:p>
          <a:p>
            <a:pPr marL="342900" indent="-342900">
              <a:buFont typeface="+mj-lt"/>
              <a:buAutoNum type="arabicPeriod"/>
            </a:pPr>
            <a:r>
              <a:rPr lang="zh-CN" altLang="en-US" dirty="0" smtClean="0"/>
              <a:t>需求管理计划</a:t>
            </a:r>
            <a:endParaRPr lang="en-US" altLang="zh-CN" dirty="0" smtClean="0"/>
          </a:p>
          <a:p>
            <a:pPr marL="800100" lvl="1" indent="-342900">
              <a:buFont typeface="Wingdings" panose="05000000000000000000" pitchFamily="2" charset="2"/>
              <a:buChar char="§"/>
            </a:pPr>
            <a:r>
              <a:rPr lang="zh-CN" altLang="en-US" dirty="0" smtClean="0"/>
              <a:t>描述在整个项目生命周期内如何分析、记录和管理需求。</a:t>
            </a:r>
            <a:endParaRPr lang="en-US" altLang="zh-CN" dirty="0" smtClean="0"/>
          </a:p>
          <a:p>
            <a:pPr marL="800100" lvl="1" indent="-342900">
              <a:buFont typeface="Wingdings" panose="05000000000000000000" pitchFamily="2" charset="2"/>
              <a:buChar char="§"/>
            </a:pPr>
            <a:r>
              <a:rPr lang="zh-CN" altLang="en-US" dirty="0" smtClean="0"/>
              <a:t>项目经理为项目选择最有效的阶段间关系，并且记录在需求管理计划中。</a:t>
            </a:r>
            <a:endParaRPr lang="en-US" altLang="zh-CN" dirty="0" smtClean="0"/>
          </a:p>
          <a:p>
            <a:pPr marL="800100" lvl="1" indent="-342900">
              <a:buFont typeface="Wingdings" panose="05000000000000000000" pitchFamily="2" charset="2"/>
              <a:buChar char="§"/>
            </a:pPr>
            <a:r>
              <a:rPr lang="zh-CN" altLang="en-US" dirty="0" smtClean="0"/>
              <a:t>需求管理计划的内容包括：</a:t>
            </a:r>
            <a:endParaRPr lang="en-US" altLang="zh-CN" dirty="0" smtClean="0"/>
          </a:p>
          <a:p>
            <a:pPr marL="1257300" lvl="2" indent="-342900">
              <a:buFont typeface="Wingdings" panose="05000000000000000000" pitchFamily="2" charset="2"/>
              <a:buChar char="ü"/>
            </a:pPr>
            <a:r>
              <a:rPr lang="zh-CN" altLang="en-US" dirty="0" smtClean="0"/>
              <a:t>如何规划、跟踪和汇报各种需求活动</a:t>
            </a:r>
            <a:endParaRPr lang="en-US" altLang="zh-CN" dirty="0" smtClean="0"/>
          </a:p>
          <a:p>
            <a:pPr marL="1257300" lvl="2" indent="-342900">
              <a:buFont typeface="Wingdings" panose="05000000000000000000" pitchFamily="2" charset="2"/>
              <a:buChar char="ü"/>
            </a:pPr>
            <a:r>
              <a:rPr lang="zh-CN" altLang="en-US" dirty="0" smtClean="0"/>
              <a:t>配置管理活动</a:t>
            </a:r>
            <a:endParaRPr lang="en-US" altLang="zh-CN" dirty="0" smtClean="0"/>
          </a:p>
          <a:p>
            <a:pPr marL="1257300" lvl="2" indent="-342900">
              <a:buFont typeface="Wingdings" panose="05000000000000000000" pitchFamily="2" charset="2"/>
              <a:buChar char="ü"/>
            </a:pPr>
            <a:r>
              <a:rPr lang="zh-CN" altLang="en-US" dirty="0" smtClean="0"/>
              <a:t>需求排序过程</a:t>
            </a:r>
            <a:endParaRPr lang="en-US" altLang="zh-CN" dirty="0" smtClean="0"/>
          </a:p>
          <a:p>
            <a:pPr marL="1257300" lvl="2" indent="-342900">
              <a:buFont typeface="Wingdings" panose="05000000000000000000" pitchFamily="2" charset="2"/>
              <a:buChar char="ü"/>
            </a:pPr>
            <a:r>
              <a:rPr lang="zh-CN" altLang="en-US" dirty="0" smtClean="0"/>
              <a:t>产品测量指标以及使用这些标准的理由</a:t>
            </a:r>
            <a:endParaRPr lang="en-US" altLang="zh-CN" dirty="0" smtClean="0"/>
          </a:p>
          <a:p>
            <a:pPr marL="1257300" lvl="2" indent="-342900">
              <a:buFont typeface="Wingdings" panose="05000000000000000000" pitchFamily="2" charset="2"/>
              <a:buChar char="ü"/>
            </a:pPr>
            <a:r>
              <a:rPr lang="zh-CN" altLang="en-US" dirty="0" smtClean="0"/>
              <a:t>需求跟踪结构。（需求跟踪矩阵）</a:t>
            </a:r>
            <a:endParaRPr lang="en-US" altLang="zh-CN"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380997"/>
          <a:ext cx="8684079" cy="4112721"/>
        </p:xfrm>
        <a:graphic>
          <a:graphicData uri="http://schemas.openxmlformats.org/drawingml/2006/table">
            <a:tbl>
              <a:tblPr/>
              <a:tblGrid>
                <a:gridCol w="331483"/>
                <a:gridCol w="1241425"/>
                <a:gridCol w="684355"/>
                <a:gridCol w="1154112"/>
                <a:gridCol w="684355"/>
                <a:gridCol w="1497027"/>
                <a:gridCol w="342177"/>
                <a:gridCol w="1241425"/>
                <a:gridCol w="684355"/>
                <a:gridCol w="823365"/>
              </a:tblGrid>
              <a:tr h="381003">
                <a:tc gridSpan="10">
                  <a:txBody>
                    <a:bodyPr/>
                    <a:lstStyle/>
                    <a:p>
                      <a:pPr algn="ctr" fontAlgn="ctr"/>
                      <a:r>
                        <a:rPr lang="en-US" altLang="zh-CN" sz="2000" b="0" i="0" u="none" strike="noStrike" dirty="0">
                          <a:solidFill>
                            <a:srgbClr val="000000"/>
                          </a:solidFill>
                          <a:latin typeface="Calibri" panose="020F0502020204030204"/>
                        </a:rPr>
                        <a:t>5.2 </a:t>
                      </a:r>
                      <a:r>
                        <a:rPr lang="zh-CN" altLang="en-US" sz="2000" b="0" i="0" u="none" strike="noStrike" dirty="0">
                          <a:solidFill>
                            <a:srgbClr val="000000"/>
                          </a:solidFill>
                          <a:latin typeface="Calibri" panose="020F0502020204030204"/>
                        </a:rPr>
                        <a:t>收集需求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5233">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5233">
                <a:tc rowSpan="7">
                  <a:txBody>
                    <a:bodyPr/>
                    <a:lstStyle/>
                    <a:p>
                      <a:pPr algn="ctr" fontAlgn="ctr"/>
                      <a:r>
                        <a:rPr lang="zh-CN" altLang="en-US" sz="1400" b="0" i="0" u="none" strike="noStrike">
                          <a:solidFill>
                            <a:srgbClr val="000000"/>
                          </a:solidFill>
                          <a:latin typeface="Calibri" panose="020F0502020204030204"/>
                        </a:rPr>
                        <a:t>输入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范围管理计划</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7">
                  <a:txBody>
                    <a:bodyPr/>
                    <a:lstStyle/>
                    <a:p>
                      <a:pPr algn="ctr" fontAlgn="ctr"/>
                      <a:r>
                        <a:rPr lang="zh-CN" altLang="en-US" sz="1400" b="0" i="0" u="none" strike="noStrike">
                          <a:solidFill>
                            <a:srgbClr val="000000"/>
                          </a:solidFill>
                          <a:latin typeface="Calibri" panose="020F0502020204030204"/>
                        </a:rPr>
                        <a:t>输出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400" b="0" i="0" u="none" strike="noStrike" dirty="0">
                          <a:solidFill>
                            <a:srgbClr val="000000"/>
                          </a:solidFill>
                          <a:latin typeface="Calibri" panose="020F0502020204030204"/>
                        </a:rPr>
                        <a:t>  </a:t>
                      </a:r>
                      <a:r>
                        <a:rPr lang="en-US" altLang="zh-CN" sz="1400" b="0" i="0" u="none" strike="noStrike" dirty="0">
                          <a:solidFill>
                            <a:srgbClr val="000000"/>
                          </a:solidFill>
                          <a:latin typeface="Calibri" panose="020F0502020204030204"/>
                        </a:rPr>
                        <a:t>1.</a:t>
                      </a:r>
                      <a:r>
                        <a:rPr lang="zh-CN" altLang="en-US" sz="1400" b="0" i="0" u="none" strike="noStrike" dirty="0">
                          <a:solidFill>
                            <a:srgbClr val="000000"/>
                          </a:solidFill>
                          <a:latin typeface="Calibri" panose="020F0502020204030204"/>
                        </a:rPr>
                        <a:t>需求文件</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195233">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需求管理计划</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rowSpan="3" gridSpan="2">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3" hMerge="1">
                  <a:txBody>
                    <a:bodyPr/>
                    <a:lstStyle/>
                    <a:p>
                      <a:endParaRPr lang="en-US"/>
                    </a:p>
                  </a:txBody>
                  <a:tcPr/>
                </a:tc>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需求跟踪矩阵</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195233">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3.</a:t>
                      </a:r>
                      <a:r>
                        <a:rPr lang="zh-CN" altLang="en-US" sz="1400" b="0" i="0" u="none" strike="noStrike">
                          <a:solidFill>
                            <a:srgbClr val="000000"/>
                          </a:solidFill>
                          <a:latin typeface="Calibri" panose="020F0502020204030204"/>
                        </a:rPr>
                        <a:t>干系人管理计划</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3">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195233">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4.</a:t>
                      </a:r>
                      <a:r>
                        <a:rPr lang="zh-CN" altLang="en-US" sz="1400" b="0" i="0" u="none" strike="noStrike">
                          <a:solidFill>
                            <a:srgbClr val="000000"/>
                          </a:solidFill>
                          <a:latin typeface="Calibri" panose="020F0502020204030204"/>
                        </a:rPr>
                        <a:t>项目章程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3">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195233">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5.</a:t>
                      </a:r>
                      <a:r>
                        <a:rPr lang="zh-CN" altLang="en-US" sz="1400" b="0" i="0" u="none" strike="noStrike">
                          <a:solidFill>
                            <a:srgbClr val="000000"/>
                          </a:solidFill>
                          <a:latin typeface="Calibri" panose="020F0502020204030204"/>
                        </a:rPr>
                        <a:t>干系人登记册</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r>
                        <a:rPr lang="en-US" sz="1400" b="0" i="0" u="none" strike="noStrike">
                          <a:solidFill>
                            <a:srgbClr val="000000"/>
                          </a:solidFill>
                          <a:latin typeface="Calibri" panose="020F0502020204030204"/>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r>
              <a:tr h="195233">
                <a:tc vMerge="1">
                  <a:txBody>
                    <a:bodyPr/>
                    <a:lstStyle/>
                    <a:p>
                      <a:endParaRPr lang="en-US"/>
                    </a:p>
                  </a:txBody>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r>
                        <a:rPr lang="en-US" sz="1400" b="0" i="0" u="none" strike="noStrike">
                          <a:solidFill>
                            <a:srgbClr val="000000"/>
                          </a:solidFill>
                          <a:latin typeface="Calibri" panose="020F0502020204030204"/>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r>
              <a:tr h="195233">
                <a:tc vMerge="1">
                  <a:txBody>
                    <a:bodyPr/>
                    <a:lstStyle/>
                    <a:p>
                      <a:endParaRPr lang="en-US"/>
                    </a:p>
                  </a:txBody>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195233">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5233">
                <a:tc gridSpan="10">
                  <a:txBody>
                    <a:bodyPr/>
                    <a:lstStyle/>
                    <a:p>
                      <a:pPr algn="ctr" fontAlgn="ctr"/>
                      <a:r>
                        <a:rPr lang="zh-CN" altLang="en-US" sz="1400" b="0" i="0" u="none" strike="noStrike">
                          <a:solidFill>
                            <a:srgbClr val="000000"/>
                          </a:solidFill>
                          <a:latin typeface="Calibri" panose="020F0502020204030204"/>
                        </a:rPr>
                        <a:t>工具与技术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5233">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390466">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0" i="0" u="none" strike="noStrike" dirty="0">
                          <a:solidFill>
                            <a:srgbClr val="000000"/>
                          </a:solidFill>
                          <a:latin typeface="Calibri" panose="020F0502020204030204"/>
                        </a:rPr>
                        <a:t>1.</a:t>
                      </a:r>
                      <a:r>
                        <a:rPr lang="zh-CN" altLang="en-US" sz="1400" b="0" i="0" u="none" strike="noStrike" dirty="0">
                          <a:solidFill>
                            <a:srgbClr val="000000"/>
                          </a:solidFill>
                          <a:latin typeface="Calibri" panose="020F0502020204030204"/>
                        </a:rPr>
                        <a:t>访谈</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焦点小组</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0" i="0" u="none" strike="noStrike">
                          <a:solidFill>
                            <a:srgbClr val="000000"/>
                          </a:solidFill>
                          <a:latin typeface="Calibri" panose="020F0502020204030204"/>
                        </a:rPr>
                        <a:t>3.</a:t>
                      </a:r>
                      <a:r>
                        <a:rPr lang="zh-CN" altLang="en-US" sz="1400" b="0" i="0" u="none" strike="noStrike">
                          <a:solidFill>
                            <a:srgbClr val="000000"/>
                          </a:solidFill>
                          <a:latin typeface="Calibri" panose="020F0502020204030204"/>
                        </a:rPr>
                        <a:t>引导式研讨会</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0" i="0" u="none" strike="noStrike">
                          <a:solidFill>
                            <a:srgbClr val="000000"/>
                          </a:solidFill>
                          <a:latin typeface="Calibri" panose="020F0502020204030204"/>
                        </a:rPr>
                        <a:t>4.</a:t>
                      </a:r>
                      <a:r>
                        <a:rPr lang="zh-CN" altLang="en-US" sz="1400" b="0" i="0" u="none" strike="noStrike">
                          <a:solidFill>
                            <a:srgbClr val="000000"/>
                          </a:solidFill>
                          <a:latin typeface="Calibri" panose="020F0502020204030204"/>
                        </a:rPr>
                        <a:t>群体创新技术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390466">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0" i="0" u="none" strike="noStrike">
                          <a:solidFill>
                            <a:srgbClr val="000000"/>
                          </a:solidFill>
                          <a:latin typeface="Calibri" panose="020F0502020204030204"/>
                        </a:rPr>
                        <a:t>5.</a:t>
                      </a:r>
                      <a:r>
                        <a:rPr lang="zh-CN" altLang="en-US" sz="1400" b="0" i="0" u="none" strike="noStrike">
                          <a:solidFill>
                            <a:srgbClr val="000000"/>
                          </a:solidFill>
                          <a:latin typeface="Calibri" panose="020F0502020204030204"/>
                        </a:rPr>
                        <a:t>群体决策技术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0" i="0" u="none" strike="noStrike">
                          <a:solidFill>
                            <a:srgbClr val="000000"/>
                          </a:solidFill>
                          <a:latin typeface="Calibri" panose="020F0502020204030204"/>
                        </a:rPr>
                        <a:t>6.</a:t>
                      </a:r>
                      <a:r>
                        <a:rPr lang="zh-CN" altLang="en-US" sz="1400" b="0" i="0" u="none" strike="noStrike">
                          <a:solidFill>
                            <a:srgbClr val="000000"/>
                          </a:solidFill>
                          <a:latin typeface="Calibri" panose="020F0502020204030204"/>
                        </a:rPr>
                        <a:t>问卷调查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0" i="0" u="none" strike="noStrike">
                          <a:solidFill>
                            <a:srgbClr val="000000"/>
                          </a:solidFill>
                          <a:latin typeface="Calibri" panose="020F0502020204030204"/>
                        </a:rPr>
                        <a:t>7.</a:t>
                      </a:r>
                      <a:r>
                        <a:rPr lang="zh-CN" altLang="en-US" sz="1400" b="0" i="0" u="none" strike="noStrike">
                          <a:solidFill>
                            <a:srgbClr val="000000"/>
                          </a:solidFill>
                          <a:latin typeface="Calibri" panose="020F0502020204030204"/>
                        </a:rPr>
                        <a:t>观察</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0" i="0" u="none" strike="noStrike">
                          <a:solidFill>
                            <a:srgbClr val="000000"/>
                          </a:solidFill>
                          <a:latin typeface="Calibri" panose="020F0502020204030204"/>
                        </a:rPr>
                        <a:t>8.</a:t>
                      </a:r>
                      <a:r>
                        <a:rPr lang="zh-CN" altLang="en-US" sz="1400" b="0" i="0" u="none" strike="noStrike">
                          <a:solidFill>
                            <a:srgbClr val="000000"/>
                          </a:solidFill>
                          <a:latin typeface="Calibri" panose="020F0502020204030204"/>
                        </a:rPr>
                        <a:t>原型法</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390466">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0" i="0" u="none" strike="noStrike">
                          <a:solidFill>
                            <a:srgbClr val="000000"/>
                          </a:solidFill>
                          <a:latin typeface="Calibri" panose="020F0502020204030204"/>
                        </a:rPr>
                        <a:t>9.</a:t>
                      </a:r>
                      <a:r>
                        <a:rPr lang="zh-CN" altLang="en-US" sz="1400" b="0" i="0" u="none" strike="noStrike">
                          <a:solidFill>
                            <a:srgbClr val="000000"/>
                          </a:solidFill>
                          <a:latin typeface="Calibri" panose="020F0502020204030204"/>
                        </a:rPr>
                        <a:t>标杆对照</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0" i="0" u="none" strike="noStrike">
                          <a:solidFill>
                            <a:srgbClr val="000000"/>
                          </a:solidFill>
                          <a:latin typeface="Calibri" panose="020F0502020204030204"/>
                        </a:rPr>
                        <a:t>10.</a:t>
                      </a:r>
                      <a:r>
                        <a:rPr lang="zh-CN" altLang="en-US" sz="1400" b="0" i="0" u="none" strike="noStrike">
                          <a:solidFill>
                            <a:srgbClr val="000000"/>
                          </a:solidFill>
                          <a:latin typeface="Calibri" panose="020F0502020204030204"/>
                        </a:rPr>
                        <a:t>系统交互图</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0" i="0" u="none" strike="noStrike">
                          <a:solidFill>
                            <a:srgbClr val="000000"/>
                          </a:solidFill>
                          <a:latin typeface="Calibri" panose="020F0502020204030204"/>
                        </a:rPr>
                        <a:t>11.</a:t>
                      </a:r>
                      <a:r>
                        <a:rPr lang="zh-CN" altLang="en-US" sz="1400" b="0" i="0" u="none" strike="noStrike">
                          <a:solidFill>
                            <a:srgbClr val="000000"/>
                          </a:solidFill>
                          <a:latin typeface="Calibri" panose="020F0502020204030204"/>
                        </a:rPr>
                        <a:t>文件分析</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195233">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5" name="Right Arrow 4"/>
          <p:cNvSpPr/>
          <p:nvPr/>
        </p:nvSpPr>
        <p:spPr>
          <a:xfrm>
            <a:off x="4191000" y="1447800"/>
            <a:ext cx="978408" cy="484632"/>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6" name="TextBox 5"/>
          <p:cNvSpPr txBox="1"/>
          <p:nvPr/>
        </p:nvSpPr>
        <p:spPr>
          <a:xfrm>
            <a:off x="152400" y="4648200"/>
            <a:ext cx="8763000" cy="1384995"/>
          </a:xfrm>
          <a:prstGeom prst="rect">
            <a:avLst/>
          </a:prstGeom>
          <a:noFill/>
        </p:spPr>
        <p:txBody>
          <a:bodyPr wrap="square" rtlCol="0">
            <a:spAutoFit/>
          </a:bodyPr>
          <a:lstStyle/>
          <a:p>
            <a:pPr>
              <a:buFont typeface="Wingdings" panose="05000000000000000000" pitchFamily="2" charset="2"/>
              <a:buChar char="Ø"/>
            </a:pPr>
            <a:r>
              <a:rPr lang="zh-CN" altLang="en-US" sz="1400" dirty="0" smtClean="0"/>
              <a:t>是为实现项目目标而确定、记录并管理干系人的需要和需求。</a:t>
            </a:r>
            <a:endParaRPr lang="en-US" altLang="zh-CN" sz="1400" dirty="0" smtClean="0"/>
          </a:p>
          <a:p>
            <a:pPr>
              <a:buFont typeface="Wingdings" panose="05000000000000000000" pitchFamily="2" charset="2"/>
              <a:buChar char="Ø"/>
            </a:pPr>
            <a:r>
              <a:rPr lang="zh-CN" altLang="en-US" sz="1400" dirty="0" smtClean="0"/>
              <a:t>本过程的主要作用：未定义和管理项目范围（包括产品范围）奠定基础。</a:t>
            </a:r>
            <a:endParaRPr lang="en-US" altLang="zh-CN" sz="1400" dirty="0" smtClean="0"/>
          </a:p>
          <a:p>
            <a:pPr>
              <a:buFont typeface="Wingdings" panose="05000000000000000000" pitchFamily="2" charset="2"/>
              <a:buChar char="Ø"/>
            </a:pPr>
            <a:r>
              <a:rPr lang="zh-CN" altLang="en-US" sz="1400" dirty="0" smtClean="0"/>
              <a:t>让干系人积极参与需要发掘和分解的工作，并仔细确定、记录和管理对产品、服务或成果的需求，能直接促进项目成功。</a:t>
            </a:r>
            <a:endParaRPr lang="en-US" altLang="zh-CN" sz="1400" dirty="0" smtClean="0"/>
          </a:p>
          <a:p>
            <a:pPr>
              <a:buFont typeface="Wingdings" panose="05000000000000000000" pitchFamily="2" charset="2"/>
              <a:buChar char="Ø"/>
            </a:pPr>
            <a:r>
              <a:rPr lang="zh-CN" altLang="en-US" sz="1400" dirty="0" smtClean="0"/>
              <a:t>需求：根据特定的协议或其他强制性规范，项目必须满足的条件或能力，或者产品、服务或成果必须剧本的条件或能力。包括泛起人、客户和其他干系人的已量化的且记录下来的需求（</a:t>
            </a:r>
            <a:r>
              <a:rPr lang="en-US" altLang="zh-CN" sz="1400" dirty="0" smtClean="0"/>
              <a:t>needs</a:t>
            </a:r>
            <a:r>
              <a:rPr lang="zh-CN" altLang="en-US" sz="1400" dirty="0" smtClean="0"/>
              <a:t>）与期望（</a:t>
            </a:r>
            <a:r>
              <a:rPr lang="en-US" altLang="zh-CN" sz="1400" dirty="0" smtClean="0"/>
              <a:t>expectations</a:t>
            </a:r>
            <a:r>
              <a:rPr lang="zh-CN" altLang="en-US" sz="1400" dirty="0" smtClean="0"/>
              <a:t>）。</a:t>
            </a:r>
            <a:endParaRPr lang="en-US" sz="1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ltLang="zh-CN" dirty="0" smtClean="0">
                <a:sym typeface="+mn-ea"/>
              </a:rPr>
              <a:t>5.2.2 </a:t>
            </a:r>
            <a:r>
              <a:rPr lang="zh-CN" altLang="en-US" dirty="0" smtClean="0">
                <a:sym typeface="+mn-ea"/>
              </a:rPr>
              <a:t>收集需求的工具与技术</a:t>
            </a:r>
          </a:p>
        </p:txBody>
      </p:sp>
      <p:sp>
        <p:nvSpPr>
          <p:cNvPr id="4" name="TextBox 3"/>
          <p:cNvSpPr txBox="1"/>
          <p:nvPr/>
        </p:nvSpPr>
        <p:spPr>
          <a:xfrm>
            <a:off x="533400" y="1066800"/>
            <a:ext cx="8077200" cy="4848860"/>
          </a:xfrm>
          <a:prstGeom prst="rect">
            <a:avLst/>
          </a:prstGeom>
          <a:noFill/>
        </p:spPr>
        <p:txBody>
          <a:bodyPr wrap="square" rtlCol="0">
            <a:spAutoFit/>
          </a:bodyPr>
          <a:lstStyle/>
          <a:p>
            <a:pPr marL="342900" indent="-342900">
              <a:buFont typeface="+mj-lt"/>
              <a:buAutoNum type="arabicPeriod"/>
            </a:pPr>
            <a:r>
              <a:rPr lang="zh-CN" altLang="en-US" dirty="0" smtClean="0"/>
              <a:t>访谈</a:t>
            </a:r>
            <a:endParaRPr lang="en-US" altLang="zh-CN" dirty="0" smtClean="0"/>
          </a:p>
          <a:p>
            <a:pPr marL="800100" lvl="1" indent="-342900">
              <a:buFont typeface="Wingdings" panose="05000000000000000000" pitchFamily="2" charset="2"/>
              <a:buChar char="§"/>
            </a:pPr>
            <a:r>
              <a:rPr lang="zh-CN" altLang="en-US" sz="1200" dirty="0" smtClean="0"/>
              <a:t>访谈时通过与干系人</a:t>
            </a:r>
            <a:r>
              <a:rPr lang="zh-CN" altLang="en-US" sz="1200" dirty="0" smtClean="0">
                <a:solidFill>
                  <a:srgbClr val="FF0000"/>
                </a:solidFill>
              </a:rPr>
              <a:t>直接交谈</a:t>
            </a:r>
            <a:r>
              <a:rPr lang="zh-CN" altLang="en-US" sz="1200" dirty="0" smtClean="0"/>
              <a:t>，来获得信息的正式或非正式方法；</a:t>
            </a:r>
            <a:endParaRPr lang="en-US" altLang="zh-CN" sz="1200" dirty="0" smtClean="0"/>
          </a:p>
          <a:p>
            <a:pPr marL="800100" lvl="1" indent="-342900">
              <a:buFont typeface="Wingdings" panose="05000000000000000000" pitchFamily="2" charset="2"/>
              <a:buChar char="§"/>
            </a:pPr>
            <a:r>
              <a:rPr lang="zh-CN" altLang="en-US" sz="1200" dirty="0" smtClean="0"/>
              <a:t>典型做法：向被访者提出预设和即兴的话题，并记录他们的回答；</a:t>
            </a:r>
            <a:endParaRPr lang="en-US" altLang="zh-CN" sz="1200" dirty="0" smtClean="0"/>
          </a:p>
          <a:p>
            <a:pPr marL="800100" lvl="1" indent="-342900">
              <a:buFont typeface="Wingdings" panose="05000000000000000000" pitchFamily="2" charset="2"/>
              <a:buChar char="§"/>
            </a:pPr>
            <a:r>
              <a:rPr lang="zh-CN" altLang="en-US" sz="1200" dirty="0" smtClean="0"/>
              <a:t>通常采取“一对一”的形式，但可以有多个被访者或多个访问者共同参与；</a:t>
            </a:r>
            <a:endParaRPr lang="en-US" altLang="zh-CN" sz="1200" dirty="0" smtClean="0"/>
          </a:p>
          <a:p>
            <a:pPr marL="800100" lvl="1" indent="-342900">
              <a:buFont typeface="Wingdings" panose="05000000000000000000" pitchFamily="2" charset="2"/>
              <a:buChar char="§"/>
            </a:pPr>
            <a:r>
              <a:rPr lang="zh-CN" altLang="en-US" sz="1200" dirty="0" smtClean="0"/>
              <a:t>访谈有经验的项目参与者、发起人和其他高管，以及主题专家，有助于识别和定义所需产品可交付成果的特征和功能。</a:t>
            </a:r>
            <a:endParaRPr lang="en-US" altLang="zh-CN" sz="1200" dirty="0" smtClean="0"/>
          </a:p>
          <a:p>
            <a:pPr marL="342900" indent="-342900">
              <a:buFont typeface="+mj-lt"/>
              <a:buAutoNum type="arabicPeriod"/>
            </a:pPr>
            <a:r>
              <a:rPr lang="zh-CN" altLang="en-US" dirty="0" smtClean="0"/>
              <a:t>焦点小组</a:t>
            </a:r>
            <a:endParaRPr lang="en-US" altLang="zh-CN" dirty="0" smtClean="0"/>
          </a:p>
          <a:p>
            <a:pPr marL="800100" lvl="1" indent="-342900">
              <a:buFont typeface="Wingdings" panose="05000000000000000000" pitchFamily="2" charset="2"/>
              <a:buChar char="§"/>
            </a:pPr>
            <a:r>
              <a:rPr lang="zh-CN" altLang="en-US" sz="1200" dirty="0" smtClean="0"/>
              <a:t>把预先选定的干系人和主题专家集中在一起，了解他们对所提议产品、服务或成果的期望和态度；</a:t>
            </a:r>
            <a:endParaRPr lang="en-US" altLang="zh-CN" sz="1200" dirty="0" smtClean="0"/>
          </a:p>
          <a:p>
            <a:pPr marL="800100" lvl="1" indent="-342900">
              <a:buFont typeface="Wingdings" panose="05000000000000000000" pitchFamily="2" charset="2"/>
              <a:buChar char="§"/>
            </a:pPr>
            <a:r>
              <a:rPr lang="zh-CN" altLang="en-US" sz="1200" dirty="0" smtClean="0"/>
              <a:t>有一位受过训练的主持人引导大家进行互动式讨论，焦点小组会议往往比“一对一”的访谈更激烈；</a:t>
            </a:r>
            <a:endParaRPr lang="en-US" altLang="zh-CN" sz="1200" dirty="0" smtClean="0"/>
          </a:p>
          <a:p>
            <a:pPr marL="800100" lvl="1" indent="-342900">
              <a:buFont typeface="Wingdings" panose="05000000000000000000" pitchFamily="2" charset="2"/>
              <a:buChar char="§"/>
            </a:pPr>
            <a:r>
              <a:rPr lang="zh-CN" altLang="en-US" sz="1200" dirty="0" smtClean="0"/>
              <a:t>一般由</a:t>
            </a:r>
            <a:r>
              <a:rPr lang="en-US" altLang="zh-CN" sz="1200" dirty="0" smtClean="0"/>
              <a:t>8-12</a:t>
            </a:r>
            <a:r>
              <a:rPr lang="zh-CN" altLang="en-US" sz="1200" dirty="0" smtClean="0"/>
              <a:t>人组成。</a:t>
            </a:r>
            <a:endParaRPr lang="en-US" altLang="zh-CN" sz="1200" dirty="0" smtClean="0"/>
          </a:p>
          <a:p>
            <a:pPr marL="342900" indent="-342900">
              <a:buFont typeface="+mj-lt"/>
              <a:buAutoNum type="arabicPeriod"/>
            </a:pPr>
            <a:r>
              <a:rPr lang="zh-CN" altLang="en-US" dirty="0" smtClean="0"/>
              <a:t>引导式研讨会</a:t>
            </a:r>
            <a:endParaRPr lang="en-US" altLang="zh-CN" dirty="0" smtClean="0"/>
          </a:p>
          <a:p>
            <a:pPr marL="800100" lvl="1" indent="-342900">
              <a:buFont typeface="Wingdings" panose="05000000000000000000" pitchFamily="2" charset="2"/>
              <a:buChar char="§"/>
            </a:pPr>
            <a:r>
              <a:rPr lang="zh-CN" altLang="en-US" sz="1200" dirty="0" smtClean="0"/>
              <a:t>把主要干系人召集在一起，通过集中讨论来定义产品需求；</a:t>
            </a:r>
            <a:endParaRPr lang="en-US" altLang="zh-CN" sz="1200" dirty="0" smtClean="0"/>
          </a:p>
          <a:p>
            <a:pPr marL="800100" lvl="1" indent="-342900">
              <a:buFont typeface="Wingdings" panose="05000000000000000000" pitchFamily="2" charset="2"/>
              <a:buChar char="§"/>
            </a:pPr>
            <a:r>
              <a:rPr lang="zh-CN" altLang="en-US" sz="1200" dirty="0" smtClean="0"/>
              <a:t>研讨会是快速定义跨职能需求和协调干系人差异的重要技术；</a:t>
            </a:r>
            <a:endParaRPr lang="en-US" altLang="zh-CN" sz="1200" dirty="0" smtClean="0"/>
          </a:p>
          <a:p>
            <a:pPr marL="800100" lvl="1" indent="-342900">
              <a:buFont typeface="Wingdings" panose="05000000000000000000" pitchFamily="2" charset="2"/>
              <a:buChar char="§"/>
            </a:pPr>
            <a:r>
              <a:rPr lang="zh-CN" altLang="en-US" sz="1200" dirty="0" smtClean="0"/>
              <a:t>由于群体互动的特点，被有效引导的研讨会有助于建立信任、促进关系、改善沟通，从而有利于参加者达成一致意见；</a:t>
            </a:r>
            <a:endParaRPr lang="en-US" altLang="zh-CN" sz="1200" dirty="0" smtClean="0"/>
          </a:p>
          <a:p>
            <a:pPr marL="800100" lvl="1" indent="-342900">
              <a:buFont typeface="Wingdings" panose="05000000000000000000" pitchFamily="2" charset="2"/>
              <a:buChar char="§"/>
            </a:pPr>
            <a:r>
              <a:rPr lang="zh-CN" altLang="en-US" sz="1200" dirty="0" smtClean="0"/>
              <a:t>能够比单项会议更快地发现和解决问题。</a:t>
            </a:r>
            <a:endParaRPr lang="en-US" altLang="zh-CN" sz="1200" dirty="0" smtClean="0"/>
          </a:p>
          <a:p>
            <a:pPr marL="800100" lvl="1" indent="-342900">
              <a:buFont typeface="Wingdings" panose="05000000000000000000" pitchFamily="2" charset="2"/>
              <a:buChar char="§"/>
            </a:pPr>
            <a:r>
              <a:rPr lang="zh-CN" altLang="en-US" sz="1200" dirty="0" smtClean="0"/>
              <a:t>包括： 联合应用开发 </a:t>
            </a:r>
            <a:r>
              <a:rPr lang="en-US" altLang="zh-CN" sz="1200" dirty="0" smtClean="0"/>
              <a:t>/ </a:t>
            </a:r>
            <a:r>
              <a:rPr lang="zh-CN" altLang="en-US" sz="1200" dirty="0" smtClean="0"/>
              <a:t>质量功能展开 </a:t>
            </a:r>
            <a:r>
              <a:rPr lang="en-US" altLang="zh-CN" sz="1200" dirty="0" smtClean="0"/>
              <a:t>/ </a:t>
            </a:r>
            <a:r>
              <a:rPr lang="zh-CN" altLang="en-US" sz="1200" dirty="0" smtClean="0"/>
              <a:t> 用户故事</a:t>
            </a:r>
            <a:endParaRPr lang="en-US" altLang="zh-CN" sz="1200" dirty="0" smtClean="0"/>
          </a:p>
          <a:p>
            <a:pPr marL="342900" indent="-342900">
              <a:buFont typeface="+mj-lt"/>
              <a:buAutoNum type="arabicPeriod"/>
            </a:pPr>
            <a:r>
              <a:rPr lang="zh-CN" altLang="en-US" dirty="0" smtClean="0"/>
              <a:t>群体创新技术</a:t>
            </a:r>
            <a:endParaRPr lang="en-US" altLang="zh-CN" dirty="0" smtClean="0"/>
          </a:p>
          <a:p>
            <a:pPr marL="800100" lvl="1" indent="-342900">
              <a:buFont typeface="Wingdings" panose="05000000000000000000" pitchFamily="2" charset="2"/>
              <a:buChar char="§"/>
            </a:pPr>
            <a:r>
              <a:rPr lang="zh-CN" altLang="en-US" sz="1200" dirty="0" smtClean="0"/>
              <a:t>组织一些群体活动来识别项目和产品需求，包括：</a:t>
            </a:r>
            <a:endParaRPr lang="en-US" altLang="zh-CN" sz="1200" dirty="0" smtClean="0"/>
          </a:p>
          <a:p>
            <a:pPr marL="1257300" lvl="2" indent="-342900">
              <a:buFont typeface="Wingdings" panose="05000000000000000000" pitchFamily="2" charset="2"/>
              <a:buChar char="ü"/>
            </a:pPr>
            <a:r>
              <a:rPr lang="zh-CN" altLang="en-US" sz="1200" dirty="0" smtClean="0"/>
              <a:t>头脑风暴法</a:t>
            </a:r>
            <a:endParaRPr lang="en-US" altLang="zh-CN" sz="1200" dirty="0" smtClean="0"/>
          </a:p>
          <a:p>
            <a:pPr marL="1257300" lvl="2" indent="-342900">
              <a:buFont typeface="Wingdings" panose="05000000000000000000" pitchFamily="2" charset="2"/>
              <a:buChar char="ü"/>
            </a:pPr>
            <a:r>
              <a:rPr lang="zh-CN" altLang="en-US" sz="1200" dirty="0" smtClean="0"/>
              <a:t>名义小组技术</a:t>
            </a:r>
            <a:endParaRPr lang="en-US" altLang="zh-CN" sz="1200" dirty="0" smtClean="0"/>
          </a:p>
          <a:p>
            <a:pPr marL="1257300" lvl="2" indent="-342900">
              <a:buFont typeface="Wingdings" panose="05000000000000000000" pitchFamily="2" charset="2"/>
              <a:buChar char="ü"/>
            </a:pPr>
            <a:r>
              <a:rPr lang="zh-CN" altLang="en-US" sz="1200" dirty="0" smtClean="0"/>
              <a:t>概念</a:t>
            </a:r>
            <a:r>
              <a:rPr lang="en-US" altLang="zh-CN" sz="1200" dirty="0" smtClean="0"/>
              <a:t>/</a:t>
            </a:r>
            <a:r>
              <a:rPr lang="zh-CN" altLang="en-US" sz="1200" dirty="0" smtClean="0"/>
              <a:t>思维导图</a:t>
            </a:r>
            <a:endParaRPr lang="en-US" altLang="zh-CN" sz="1200" dirty="0" smtClean="0"/>
          </a:p>
          <a:p>
            <a:pPr marL="1257300" lvl="2" indent="-342900">
              <a:buFont typeface="Wingdings" panose="05000000000000000000" pitchFamily="2" charset="2"/>
              <a:buChar char="ü"/>
            </a:pPr>
            <a:r>
              <a:rPr lang="zh-CN" altLang="en-US" sz="1200" dirty="0" smtClean="0"/>
              <a:t>亲和图</a:t>
            </a:r>
            <a:endParaRPr lang="en-US" altLang="zh-CN" sz="1200" dirty="0" smtClean="0"/>
          </a:p>
          <a:p>
            <a:pPr marL="1257300" lvl="2" indent="-342900">
              <a:buFont typeface="Wingdings" panose="05000000000000000000" pitchFamily="2" charset="2"/>
              <a:buChar char="ü"/>
            </a:pPr>
            <a:r>
              <a:rPr lang="zh-CN" altLang="en-US" sz="1200" dirty="0" smtClean="0"/>
              <a:t>多标准决策分析</a:t>
            </a:r>
            <a:endParaRPr lang="zh-CN" altLang="en-US"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575310"/>
          </a:xfrm>
        </p:spPr>
        <p:txBody>
          <a:bodyPr>
            <a:normAutofit fontScale="90000"/>
          </a:bodyPr>
          <a:lstStyle/>
          <a:p>
            <a:r>
              <a:rPr lang="zh-CN" altLang="en-US"/>
              <a:t>引导式研讨会</a:t>
            </a:r>
          </a:p>
        </p:txBody>
      </p:sp>
      <p:sp>
        <p:nvSpPr>
          <p:cNvPr id="3" name="内容占位符 2"/>
          <p:cNvSpPr>
            <a:spLocks noGrp="1"/>
          </p:cNvSpPr>
          <p:nvPr>
            <p:ph idx="1"/>
          </p:nvPr>
        </p:nvSpPr>
        <p:spPr>
          <a:xfrm>
            <a:off x="457200" y="1089660"/>
            <a:ext cx="8229600" cy="5036820"/>
          </a:xfrm>
        </p:spPr>
        <p:txBody>
          <a:bodyPr/>
          <a:lstStyle/>
          <a:p>
            <a:pPr>
              <a:buFont typeface="Wingdings" panose="05000000000000000000" charset="0"/>
              <a:buChar char="Ø"/>
            </a:pPr>
            <a:r>
              <a:rPr lang="zh-CN" altLang="en-US" sz="1800"/>
              <a:t>联合应用开发</a:t>
            </a:r>
          </a:p>
          <a:p>
            <a:pPr lvl="1">
              <a:buFont typeface="Arial" panose="020B0604020202020204" pitchFamily="34" charset="0"/>
              <a:buChar char="•"/>
            </a:pPr>
            <a:r>
              <a:rPr lang="zh-CN" altLang="en-US" sz="1575"/>
              <a:t>把业务主题专家和开发团队集中在一起，改进软件开发过程；</a:t>
            </a:r>
          </a:p>
          <a:p>
            <a:pPr lvl="1">
              <a:buFont typeface="Arial" panose="020B0604020202020204" pitchFamily="34" charset="0"/>
              <a:buChar char="•"/>
            </a:pPr>
            <a:r>
              <a:rPr lang="zh-CN" altLang="en-US" sz="1575"/>
              <a:t>针对软件开发行业。</a:t>
            </a:r>
          </a:p>
          <a:p>
            <a:pPr lvl="1">
              <a:buFont typeface="Arial" panose="020B0604020202020204" pitchFamily="34" charset="0"/>
              <a:buChar char="•"/>
            </a:pPr>
            <a:endParaRPr lang="zh-CN" altLang="en-US" sz="1575"/>
          </a:p>
          <a:p>
            <a:pPr lvl="0">
              <a:buFont typeface="Wingdings" panose="05000000000000000000" charset="0"/>
              <a:buChar char="Ø"/>
            </a:pPr>
            <a:r>
              <a:rPr lang="zh-CN" altLang="en-US" sz="1800"/>
              <a:t>质量功能展开</a:t>
            </a:r>
          </a:p>
          <a:p>
            <a:pPr lvl="1">
              <a:buFont typeface="Arial" panose="020B0604020202020204" pitchFamily="34" charset="0"/>
              <a:buChar char="•"/>
            </a:pPr>
            <a:r>
              <a:rPr lang="zh-CN" altLang="en-US" sz="1575"/>
              <a:t>针对制造业；</a:t>
            </a:r>
          </a:p>
          <a:p>
            <a:pPr lvl="1">
              <a:buFont typeface="Arial" panose="020B0604020202020204" pitchFamily="34" charset="0"/>
              <a:buChar char="•"/>
            </a:pPr>
            <a:r>
              <a:rPr lang="zh-CN" altLang="en-US" sz="1575"/>
              <a:t>帮助确定新产品的关键特征；</a:t>
            </a:r>
          </a:p>
          <a:p>
            <a:pPr lvl="1">
              <a:buFont typeface="Arial" panose="020B0604020202020204" pitchFamily="34" charset="0"/>
              <a:buChar char="•"/>
            </a:pPr>
            <a:r>
              <a:rPr lang="zh-CN" altLang="en-US" sz="1575"/>
              <a:t>质量功能展开是从收集客户需求开始，然后客观地对这些需求进行分类和排序，并为实现这些需求而设置目标；</a:t>
            </a:r>
          </a:p>
          <a:p>
            <a:pPr lvl="1">
              <a:buFont typeface="Arial" panose="020B0604020202020204" pitchFamily="34" charset="0"/>
              <a:buChar char="•"/>
            </a:pPr>
            <a:r>
              <a:rPr lang="zh-CN" altLang="en-US" sz="1575"/>
              <a:t>将客户需求转化为项目技术要求。（主观需求 </a:t>
            </a:r>
            <a:r>
              <a:rPr lang="en-US" altLang="zh-CN" sz="1575"/>
              <a:t>-&gt; </a:t>
            </a:r>
            <a:r>
              <a:rPr lang="zh-CN" altLang="en-US" sz="1575"/>
              <a:t>技术指标）</a:t>
            </a:r>
          </a:p>
        </p:txBody>
      </p:sp>
      <p:graphicFrame>
        <p:nvGraphicFramePr>
          <p:cNvPr id="4" name="表格 3"/>
          <p:cNvGraphicFramePr/>
          <p:nvPr/>
        </p:nvGraphicFramePr>
        <p:xfrm>
          <a:off x="1318260" y="4145915"/>
          <a:ext cx="5346700" cy="2313305"/>
        </p:xfrm>
        <a:graphic>
          <a:graphicData uri="http://schemas.openxmlformats.org/drawingml/2006/table">
            <a:tbl>
              <a:tblPr firstRow="1" bandRow="1">
                <a:tableStyleId>{5C22544A-7EE6-4342-B048-85BDC9FD1C3A}</a:tableStyleId>
              </a:tblPr>
              <a:tblGrid>
                <a:gridCol w="2673350"/>
                <a:gridCol w="2673350"/>
              </a:tblGrid>
              <a:tr h="288925">
                <a:tc>
                  <a:txBody>
                    <a:bodyPr/>
                    <a:lstStyle/>
                    <a:p>
                      <a:pPr>
                        <a:buNone/>
                      </a:pPr>
                      <a:r>
                        <a:rPr lang="zh-CN" altLang="en-US" sz="1200"/>
                        <a:t>功能需求（客户）</a:t>
                      </a:r>
                    </a:p>
                  </a:txBody>
                  <a:tcPr/>
                </a:tc>
                <a:tc>
                  <a:txBody>
                    <a:bodyPr/>
                    <a:lstStyle/>
                    <a:p>
                      <a:pPr>
                        <a:buNone/>
                      </a:pPr>
                      <a:r>
                        <a:rPr lang="zh-CN" altLang="en-US" sz="1200"/>
                        <a:t>技术要求（项目）</a:t>
                      </a:r>
                    </a:p>
                  </a:txBody>
                  <a:tcPr/>
                </a:tc>
              </a:tr>
              <a:tr h="289560">
                <a:tc>
                  <a:txBody>
                    <a:bodyPr/>
                    <a:lstStyle/>
                    <a:p>
                      <a:pPr>
                        <a:buNone/>
                      </a:pPr>
                      <a:r>
                        <a:rPr lang="zh-CN" altLang="en-US" sz="1200"/>
                        <a:t>速度快</a:t>
                      </a:r>
                    </a:p>
                  </a:txBody>
                  <a:tcPr/>
                </a:tc>
                <a:tc>
                  <a:txBody>
                    <a:bodyPr/>
                    <a:lstStyle/>
                    <a:p>
                      <a:pPr>
                        <a:buNone/>
                      </a:pPr>
                      <a:r>
                        <a:rPr lang="zh-CN" altLang="en-US" sz="1200"/>
                        <a:t>酷睿双核， </a:t>
                      </a:r>
                      <a:r>
                        <a:rPr lang="en-US" altLang="zh-CN" sz="1200"/>
                        <a:t>2.53GHZ</a:t>
                      </a:r>
                    </a:p>
                  </a:txBody>
                  <a:tcPr/>
                </a:tc>
              </a:tr>
              <a:tr h="288925">
                <a:tc>
                  <a:txBody>
                    <a:bodyPr/>
                    <a:lstStyle/>
                    <a:p>
                      <a:pPr>
                        <a:buNone/>
                      </a:pPr>
                      <a:r>
                        <a:rPr lang="zh-CN" altLang="en-US" sz="1200"/>
                        <a:t>内存大</a:t>
                      </a:r>
                    </a:p>
                  </a:txBody>
                  <a:tcPr/>
                </a:tc>
                <a:tc>
                  <a:txBody>
                    <a:bodyPr/>
                    <a:lstStyle/>
                    <a:p>
                      <a:pPr>
                        <a:buNone/>
                      </a:pPr>
                      <a:r>
                        <a:rPr lang="en-US" altLang="zh-CN" sz="1200"/>
                        <a:t>4G</a:t>
                      </a:r>
                    </a:p>
                  </a:txBody>
                  <a:tcPr/>
                </a:tc>
              </a:tr>
              <a:tr h="289560">
                <a:tc>
                  <a:txBody>
                    <a:bodyPr/>
                    <a:lstStyle/>
                    <a:p>
                      <a:pPr>
                        <a:buNone/>
                      </a:pPr>
                      <a:r>
                        <a:rPr lang="zh-CN" altLang="en-US" sz="1200"/>
                        <a:t>硬盘空间大</a:t>
                      </a:r>
                    </a:p>
                  </a:txBody>
                  <a:tcPr/>
                </a:tc>
                <a:tc>
                  <a:txBody>
                    <a:bodyPr/>
                    <a:lstStyle/>
                    <a:p>
                      <a:pPr>
                        <a:buNone/>
                      </a:pPr>
                      <a:r>
                        <a:rPr lang="en-US" altLang="zh-CN" sz="1200"/>
                        <a:t>500G</a:t>
                      </a:r>
                    </a:p>
                  </a:txBody>
                  <a:tcPr/>
                </a:tc>
              </a:tr>
              <a:tr h="288925">
                <a:tc>
                  <a:txBody>
                    <a:bodyPr/>
                    <a:lstStyle/>
                    <a:p>
                      <a:pPr>
                        <a:buNone/>
                      </a:pPr>
                      <a:r>
                        <a:rPr lang="zh-CN" altLang="en-US" sz="1200"/>
                        <a:t>质量轻</a:t>
                      </a:r>
                    </a:p>
                  </a:txBody>
                  <a:tcPr/>
                </a:tc>
                <a:tc>
                  <a:txBody>
                    <a:bodyPr/>
                    <a:lstStyle/>
                    <a:p>
                      <a:pPr>
                        <a:buNone/>
                      </a:pPr>
                      <a:r>
                        <a:rPr lang="en-US" altLang="zh-CN" sz="1200"/>
                        <a:t>1.3KG</a:t>
                      </a:r>
                    </a:p>
                  </a:txBody>
                  <a:tcPr/>
                </a:tc>
              </a:tr>
              <a:tr h="288925">
                <a:tc>
                  <a:txBody>
                    <a:bodyPr/>
                    <a:lstStyle/>
                    <a:p>
                      <a:pPr>
                        <a:buNone/>
                      </a:pPr>
                      <a:r>
                        <a:rPr lang="zh-CN" altLang="en-US" sz="1200"/>
                        <a:t>屏幕大</a:t>
                      </a:r>
                    </a:p>
                  </a:txBody>
                  <a:tcPr/>
                </a:tc>
                <a:tc>
                  <a:txBody>
                    <a:bodyPr/>
                    <a:lstStyle/>
                    <a:p>
                      <a:pPr>
                        <a:buNone/>
                      </a:pPr>
                      <a:r>
                        <a:rPr lang="en-US" altLang="zh-CN" sz="1200"/>
                        <a:t>141</a:t>
                      </a:r>
                      <a:r>
                        <a:rPr lang="zh-CN" altLang="en-US" sz="1200"/>
                        <a:t>英寸</a:t>
                      </a:r>
                    </a:p>
                  </a:txBody>
                  <a:tcPr/>
                </a:tc>
              </a:tr>
              <a:tr h="289560">
                <a:tc>
                  <a:txBody>
                    <a:bodyPr/>
                    <a:lstStyle/>
                    <a:p>
                      <a:pPr>
                        <a:buNone/>
                      </a:pPr>
                      <a:r>
                        <a:rPr lang="zh-CN" altLang="en-US" sz="1200"/>
                        <a:t>不怕摔</a:t>
                      </a:r>
                    </a:p>
                  </a:txBody>
                  <a:tcPr/>
                </a:tc>
                <a:tc>
                  <a:txBody>
                    <a:bodyPr/>
                    <a:lstStyle/>
                    <a:p>
                      <a:pPr>
                        <a:buNone/>
                      </a:pPr>
                      <a:r>
                        <a:rPr lang="zh-CN" altLang="en-US" sz="1200"/>
                        <a:t>从</a:t>
                      </a:r>
                      <a:r>
                        <a:rPr lang="en-US" altLang="zh-CN" sz="1200"/>
                        <a:t>1</a:t>
                      </a:r>
                      <a:r>
                        <a:rPr lang="zh-CN" altLang="en-US" sz="1200"/>
                        <a:t>米高度摔向水泥地面，完好无损</a:t>
                      </a:r>
                    </a:p>
                  </a:txBody>
                  <a:tcPr/>
                </a:tc>
              </a:tr>
              <a:tr h="288925">
                <a:tc>
                  <a:txBody>
                    <a:bodyPr/>
                    <a:lstStyle/>
                    <a:p>
                      <a:pPr>
                        <a:buNone/>
                      </a:pPr>
                      <a:r>
                        <a:rPr lang="zh-CN" altLang="en-US" sz="1200"/>
                        <a:t>电池时间长</a:t>
                      </a:r>
                    </a:p>
                  </a:txBody>
                  <a:tcPr/>
                </a:tc>
                <a:tc>
                  <a:txBody>
                    <a:bodyPr/>
                    <a:lstStyle/>
                    <a:p>
                      <a:pPr>
                        <a:buNone/>
                      </a:pPr>
                      <a:r>
                        <a:rPr lang="en-US" altLang="zh-CN" sz="1200"/>
                        <a:t>3</a:t>
                      </a:r>
                      <a:r>
                        <a:rPr lang="zh-CN" altLang="en-US" sz="1200"/>
                        <a:t>小时</a:t>
                      </a:r>
                    </a:p>
                  </a:txBody>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30860"/>
            <a:ext cx="8229600" cy="5595620"/>
          </a:xfrm>
        </p:spPr>
        <p:txBody>
          <a:bodyPr>
            <a:normAutofit lnSpcReduction="10000"/>
          </a:bodyPr>
          <a:lstStyle/>
          <a:p>
            <a:pPr>
              <a:buFont typeface="Wingdings" panose="05000000000000000000" charset="0"/>
              <a:buChar char="Ø"/>
            </a:pPr>
            <a:r>
              <a:rPr lang="zh-CN" altLang="en-US" sz="1400"/>
              <a:t>用户故事</a:t>
            </a:r>
          </a:p>
          <a:p>
            <a:pPr lvl="1">
              <a:buFont typeface="Arial" panose="020B0604020202020204" pitchFamily="34" charset="0"/>
              <a:buChar char="•"/>
            </a:pPr>
            <a:r>
              <a:rPr lang="zh-CN" altLang="en-US" sz="1400"/>
              <a:t>用户故事是对所需功能的简短文字描述，经常产生于需求研讨会；</a:t>
            </a:r>
          </a:p>
          <a:p>
            <a:pPr lvl="1">
              <a:buFont typeface="Arial" panose="020B0604020202020204" pitchFamily="34" charset="0"/>
              <a:buChar char="•"/>
            </a:pPr>
            <a:r>
              <a:rPr lang="zh-CN" altLang="en-US" sz="1400"/>
              <a:t>用户故事描述哪个干系人将从功能中收益（角色），他们需要实现什么（目标），以及他将获得的收益（动机）；</a:t>
            </a:r>
          </a:p>
          <a:p>
            <a:pPr lvl="1">
              <a:buFont typeface="Arial" panose="020B0604020202020204" pitchFamily="34" charset="0"/>
              <a:buChar char="•"/>
            </a:pPr>
            <a:r>
              <a:rPr lang="zh-CN" altLang="en-US" sz="1400"/>
              <a:t>用户故事在敏捷方法中广发使用。</a:t>
            </a:r>
          </a:p>
          <a:p>
            <a:pPr lvl="1">
              <a:buFont typeface="Arial" panose="020B0604020202020204" pitchFamily="34" charset="0"/>
              <a:buChar char="•"/>
            </a:pPr>
            <a:endParaRPr lang="zh-CN" altLang="en-US" sz="1575"/>
          </a:p>
          <a:p>
            <a:pPr marL="0" lvl="0" indent="0">
              <a:buNone/>
            </a:pPr>
            <a:r>
              <a:rPr lang="zh-CN" altLang="en-US" sz="1800" b="1"/>
              <a:t>群体创新技术</a:t>
            </a:r>
          </a:p>
          <a:p>
            <a:pPr lvl="0">
              <a:buFont typeface="Wingdings" panose="05000000000000000000" charset="0"/>
              <a:buChar char="Ø"/>
            </a:pPr>
            <a:r>
              <a:rPr lang="zh-CN" altLang="en-US" sz="1400"/>
              <a:t>头脑风暴</a:t>
            </a:r>
            <a:r>
              <a:rPr lang="en-US" altLang="zh-CN" sz="1400"/>
              <a:t>:</a:t>
            </a:r>
            <a:r>
              <a:rPr lang="zh-CN" altLang="en-US" sz="1400"/>
              <a:t>也称为集思广益，一种通用的数据收集和创意激发技术。用以召集一组团队成员或主题专家，来识别风险、提出创意或问题解决方案。</a:t>
            </a:r>
          </a:p>
          <a:p>
            <a:pPr lvl="1">
              <a:buFont typeface="Arial" panose="020B0604020202020204" pitchFamily="34" charset="0"/>
              <a:buChar char="•"/>
            </a:pPr>
            <a:r>
              <a:rPr lang="zh-CN" altLang="en-US" sz="1400"/>
              <a:t>人人平等 </a:t>
            </a:r>
            <a:r>
              <a:rPr lang="en-US" altLang="zh-CN" sz="1400"/>
              <a:t>/ </a:t>
            </a:r>
            <a:r>
              <a:rPr lang="zh-CN" altLang="en-US" sz="1400"/>
              <a:t>自由畅谈 </a:t>
            </a:r>
            <a:r>
              <a:rPr lang="en-US" altLang="zh-CN" sz="1400"/>
              <a:t>/ </a:t>
            </a:r>
            <a:r>
              <a:rPr lang="zh-CN" altLang="en-US" sz="1400"/>
              <a:t>追求数量 </a:t>
            </a:r>
            <a:r>
              <a:rPr lang="en-US" altLang="zh-CN" sz="1400"/>
              <a:t>/ </a:t>
            </a:r>
            <a:r>
              <a:rPr lang="zh-CN" altLang="en-US" sz="1400"/>
              <a:t>禁止批评 </a:t>
            </a:r>
            <a:r>
              <a:rPr lang="en-US" altLang="zh-CN" sz="1400"/>
              <a:t>/ </a:t>
            </a:r>
            <a:r>
              <a:rPr lang="zh-CN" altLang="en-US" sz="1400"/>
              <a:t>延迟评判</a:t>
            </a:r>
          </a:p>
          <a:p>
            <a:pPr lvl="0">
              <a:buFont typeface="Wingdings" panose="05000000000000000000" charset="0"/>
              <a:buChar char="Ø"/>
            </a:pPr>
            <a:r>
              <a:rPr lang="zh-CN" altLang="en-US" sz="1400"/>
              <a:t>名义小组技术：用于促进头脑风暴的一种技术，通过投票排列最有用的创意，以便于进一步开展头脑风暴或优先排序；</a:t>
            </a:r>
          </a:p>
          <a:p>
            <a:pPr marL="800100" lvl="1" indent="-342900">
              <a:buFont typeface="+mj-ea"/>
              <a:buAutoNum type="circleNumDbPlain"/>
            </a:pPr>
            <a:r>
              <a:rPr lang="zh-CN" altLang="en-US" sz="1225"/>
              <a:t>选择一些对要解决的问题有研究或有经验的人作为小组成员，并向他们提供与决策问题相关的信息；</a:t>
            </a:r>
          </a:p>
          <a:p>
            <a:pPr marL="800100" lvl="1" indent="-342900">
              <a:buFont typeface="+mj-ea"/>
              <a:buAutoNum type="circleNumDbPlain"/>
            </a:pPr>
            <a:r>
              <a:rPr lang="zh-CN" altLang="en-US" sz="1225"/>
              <a:t>小组成员各自先不通气，请他们独立思考，要求每个人尽可能把自己的备选方案和意见写下来；</a:t>
            </a:r>
          </a:p>
          <a:p>
            <a:pPr marL="800100" lvl="1" indent="-342900">
              <a:buFont typeface="+mj-ea"/>
              <a:buAutoNum type="circleNumDbPlain"/>
            </a:pPr>
            <a:r>
              <a:rPr lang="zh-CN" altLang="en-US" sz="1225"/>
              <a:t>再按次序让他们一个接一个陈述自己的方案和意见；</a:t>
            </a:r>
          </a:p>
          <a:p>
            <a:pPr marL="800100" lvl="1" indent="-342900">
              <a:buFont typeface="+mj-ea"/>
              <a:buAutoNum type="circleNumDbPlain"/>
            </a:pPr>
            <a:r>
              <a:rPr lang="zh-CN" altLang="en-US" sz="1225"/>
              <a:t>由小组成员对提出的全部备选方案进行投票；</a:t>
            </a:r>
          </a:p>
          <a:p>
            <a:pPr marL="800100" lvl="1" indent="-342900">
              <a:buFont typeface="+mj-ea"/>
              <a:buAutoNum type="circleNumDbPlain"/>
            </a:pPr>
            <a:r>
              <a:rPr lang="zh-CN" altLang="en-US" sz="1225"/>
              <a:t>根据投票结果，赞成人数最多的备选方案几位索要的方案。（优先排序）</a:t>
            </a:r>
          </a:p>
          <a:p>
            <a:pPr lvl="0">
              <a:buFont typeface="Wingdings" panose="05000000000000000000" charset="0"/>
              <a:buChar char="Ø"/>
            </a:pPr>
            <a:r>
              <a:rPr lang="zh-CN" altLang="en-US" sz="1400"/>
              <a:t>思维导图： 又称概念导图</a:t>
            </a:r>
          </a:p>
          <a:p>
            <a:pPr lvl="1">
              <a:buFont typeface="Arial" panose="020B0604020202020204" pitchFamily="34" charset="0"/>
              <a:buChar char="•"/>
            </a:pPr>
            <a:r>
              <a:rPr lang="zh-CN" altLang="en-US" sz="1225"/>
              <a:t>把从头脑风暴中获得创意，用一张简单的图联系起来，以反映这些创意之间的共性与差异，从而引导新的创意。</a:t>
            </a:r>
          </a:p>
          <a:p>
            <a:pPr lvl="1">
              <a:buFont typeface="Arial" panose="020B0604020202020204" pitchFamily="34" charset="0"/>
              <a:buChar char="•"/>
            </a:pPr>
            <a:r>
              <a:rPr lang="zh-CN" altLang="en-US" sz="1225"/>
              <a:t>思维导图是大脑反射性思维的外部表现。</a:t>
            </a:r>
          </a:p>
          <a:p>
            <a:pPr lvl="1">
              <a:buFont typeface="Arial" panose="020B0604020202020204" pitchFamily="34" charset="0"/>
              <a:buChar char="•"/>
            </a:pPr>
            <a:r>
              <a:rPr lang="zh-CN" altLang="en-US" sz="1225"/>
              <a:t>是一种有效思维图形工具，运用图文并重的技巧，开启人类大脑的无限潜能。</a:t>
            </a:r>
          </a:p>
          <a:p>
            <a:pPr lvl="0">
              <a:buFont typeface="Wingdings" panose="05000000000000000000" charset="0"/>
              <a:buChar char="Ø"/>
            </a:pPr>
            <a:r>
              <a:rPr lang="zh-CN" altLang="en-US" sz="1400"/>
              <a:t>亲和图：将大量创意按照互相间的亲和性，直观的进行逻辑分类，以便进一步审查和分析。</a:t>
            </a:r>
          </a:p>
          <a:p>
            <a:pPr lvl="0">
              <a:buFont typeface="Wingdings" panose="05000000000000000000" charset="0"/>
              <a:buChar char="Ø"/>
            </a:pPr>
            <a:r>
              <a:rPr lang="zh-CN" altLang="en-US" sz="1400"/>
              <a:t>多标准决策分析： 借助决策矩阵，用系统分析方法建立诸如风险水平、不确定性和价值收益等多种标准，从而对众多方案进行评估和排序的一种技术。</a:t>
            </a:r>
          </a:p>
          <a:p>
            <a:pPr lvl="0">
              <a:buFont typeface="Arial" panose="020B0604020202020204" pitchFamily="34" charset="0"/>
              <a:buChar char="•"/>
            </a:pPr>
            <a:endParaRPr lang="zh-CN" altLang="en-US" sz="1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192405" y="186690"/>
            <a:ext cx="5208270" cy="3477895"/>
          </a:xfrm>
          <a:prstGeom prst="rect">
            <a:avLst/>
          </a:prstGeom>
        </p:spPr>
      </p:pic>
      <p:pic>
        <p:nvPicPr>
          <p:cNvPr id="5" name="图片 4"/>
          <p:cNvPicPr>
            <a:picLocks noChangeAspect="1"/>
          </p:cNvPicPr>
          <p:nvPr/>
        </p:nvPicPr>
        <p:blipFill>
          <a:blip r:embed="rId3" cstate="print"/>
          <a:stretch>
            <a:fillRect/>
          </a:stretch>
        </p:blipFill>
        <p:spPr>
          <a:xfrm>
            <a:off x="192405" y="3729990"/>
            <a:ext cx="5208905" cy="306895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ltLang="zh-CN" dirty="0" smtClean="0">
                <a:sym typeface="+mn-ea"/>
              </a:rPr>
              <a:t>5.2.2 </a:t>
            </a:r>
            <a:r>
              <a:rPr lang="zh-CN" altLang="en-US" dirty="0" smtClean="0">
                <a:sym typeface="+mn-ea"/>
              </a:rPr>
              <a:t>收集需求的工具与技术</a:t>
            </a:r>
          </a:p>
        </p:txBody>
      </p:sp>
      <p:sp>
        <p:nvSpPr>
          <p:cNvPr id="4" name="TextBox 3"/>
          <p:cNvSpPr txBox="1"/>
          <p:nvPr/>
        </p:nvSpPr>
        <p:spPr>
          <a:xfrm>
            <a:off x="457200" y="1075055"/>
            <a:ext cx="8077200" cy="4757420"/>
          </a:xfrm>
          <a:prstGeom prst="rect">
            <a:avLst/>
          </a:prstGeom>
          <a:noFill/>
        </p:spPr>
        <p:txBody>
          <a:bodyPr wrap="square" rtlCol="0">
            <a:spAutoFit/>
          </a:bodyPr>
          <a:lstStyle/>
          <a:p>
            <a:pPr lvl="0" indent="0">
              <a:buFont typeface="+mj-lt"/>
              <a:buNone/>
            </a:pPr>
            <a:r>
              <a:rPr lang="en-US" altLang="zh-CN" dirty="0" smtClean="0"/>
              <a:t>5.  </a:t>
            </a:r>
            <a:r>
              <a:rPr lang="zh-CN" altLang="en-US" dirty="0" smtClean="0"/>
              <a:t>群体决策技术</a:t>
            </a:r>
          </a:p>
          <a:p>
            <a:pPr marL="742950" lvl="1" indent="-285750">
              <a:buFont typeface="Wingdings" panose="05000000000000000000" charset="0"/>
              <a:buChar char="n"/>
            </a:pPr>
            <a:r>
              <a:rPr lang="zh-CN" altLang="en-US" sz="1200" dirty="0" smtClean="0"/>
              <a:t>为达成某种期望结果而对多个未来行动方案进行评估；</a:t>
            </a:r>
          </a:p>
          <a:p>
            <a:pPr marL="742950" lvl="1" indent="-285750">
              <a:buFont typeface="Wingdings" panose="05000000000000000000" charset="0"/>
              <a:buChar char="n"/>
            </a:pPr>
            <a:r>
              <a:rPr lang="zh-CN" altLang="en-US" sz="1200" dirty="0" smtClean="0"/>
              <a:t>可用来开发产品需求，以及对产品需求进行归类和优先排序；</a:t>
            </a:r>
          </a:p>
          <a:p>
            <a:pPr marL="742950" lvl="1" indent="-285750">
              <a:buFont typeface="Wingdings" panose="05000000000000000000" charset="0"/>
              <a:buChar char="n"/>
            </a:pPr>
            <a:r>
              <a:rPr lang="zh-CN" altLang="en-US" sz="1200" dirty="0" smtClean="0"/>
              <a:t>达成群体决策的方法：</a:t>
            </a:r>
          </a:p>
          <a:p>
            <a:pPr marL="1200150" lvl="2" indent="-285750">
              <a:buFont typeface="Wingdings" panose="05000000000000000000" charset="0"/>
              <a:buChar char="ü"/>
            </a:pPr>
            <a:r>
              <a:rPr lang="zh-CN" altLang="en-US" sz="1200" dirty="0" smtClean="0"/>
              <a:t>一致同意：每个人都同意，比如德尔菲技术；</a:t>
            </a:r>
          </a:p>
          <a:p>
            <a:pPr marL="1200150" lvl="2" indent="-285750">
              <a:buFont typeface="Wingdings" panose="05000000000000000000" charset="0"/>
              <a:buChar char="ü"/>
            </a:pPr>
            <a:r>
              <a:rPr lang="zh-CN" altLang="en-US" sz="1200" dirty="0" smtClean="0"/>
              <a:t>大多数原则：获得</a:t>
            </a:r>
            <a:r>
              <a:rPr lang="en-US" altLang="zh-CN" sz="1200" dirty="0" smtClean="0"/>
              <a:t>50%</a:t>
            </a:r>
            <a:r>
              <a:rPr lang="zh-CN" altLang="en-US" sz="1200" dirty="0" smtClean="0"/>
              <a:t>以上人数的支持；</a:t>
            </a:r>
          </a:p>
          <a:p>
            <a:pPr marL="1200150" lvl="2" indent="-285750">
              <a:buFont typeface="Wingdings" panose="05000000000000000000" charset="0"/>
              <a:buChar char="ü"/>
            </a:pPr>
            <a:r>
              <a:rPr lang="zh-CN" altLang="en-US" sz="1200" dirty="0" smtClean="0"/>
              <a:t>相对多数原则：根据相对多数者的意见做出决定；</a:t>
            </a:r>
          </a:p>
          <a:p>
            <a:pPr marL="1200150" lvl="2" indent="-285750">
              <a:buFont typeface="Wingdings" panose="05000000000000000000" charset="0"/>
              <a:buChar char="ü"/>
            </a:pPr>
            <a:r>
              <a:rPr lang="zh-CN" altLang="en-US" sz="1200" dirty="0" smtClean="0"/>
              <a:t>独裁：一个人为群体做决策。</a:t>
            </a:r>
          </a:p>
          <a:p>
            <a:pPr marL="742950" lvl="1" indent="-285750">
              <a:buFont typeface="Wingdings" panose="05000000000000000000" charset="0"/>
              <a:buChar char="n"/>
            </a:pPr>
            <a:r>
              <a:rPr lang="zh-CN" altLang="en-US" sz="1200" dirty="0" smtClean="0"/>
              <a:t>德尔菲技术：</a:t>
            </a:r>
          </a:p>
          <a:p>
            <a:pPr marL="1200150" lvl="2" indent="-285750">
              <a:buFont typeface="Wingdings" panose="05000000000000000000" charset="0"/>
              <a:buChar char="Ø"/>
            </a:pPr>
            <a:r>
              <a:rPr lang="zh-CN" altLang="en-US" sz="1200" dirty="0" smtClean="0"/>
              <a:t>又称为专家会议预测法，是主观预测方法。</a:t>
            </a:r>
          </a:p>
          <a:p>
            <a:pPr marL="1200150" lvl="2" indent="-285750">
              <a:buFont typeface="Wingdings" panose="05000000000000000000" charset="0"/>
              <a:buChar char="Ø"/>
            </a:pPr>
            <a:r>
              <a:rPr lang="zh-CN" altLang="en-US" sz="1200" dirty="0" smtClean="0"/>
              <a:t>专家之间不能进行讨论（不见面）。</a:t>
            </a:r>
          </a:p>
          <a:p>
            <a:pPr marL="1200150" lvl="2" indent="-285750">
              <a:buFont typeface="Wingdings" panose="05000000000000000000" charset="0"/>
              <a:buChar char="Ø"/>
            </a:pPr>
            <a:r>
              <a:rPr lang="zh-CN" altLang="en-US" sz="1200" dirty="0" smtClean="0"/>
              <a:t>专家以</a:t>
            </a:r>
            <a:r>
              <a:rPr lang="zh-CN" altLang="en-US" sz="1200" dirty="0" smtClean="0">
                <a:solidFill>
                  <a:srgbClr val="FF0000"/>
                </a:solidFill>
              </a:rPr>
              <a:t>匿名</a:t>
            </a:r>
            <a:r>
              <a:rPr lang="zh-CN" altLang="en-US" sz="1200" dirty="0" smtClean="0"/>
              <a:t>形式回答问卷。</a:t>
            </a:r>
          </a:p>
          <a:p>
            <a:pPr marL="1200150" lvl="2" indent="-285750">
              <a:buFont typeface="Wingdings" panose="05000000000000000000" charset="0"/>
              <a:buChar char="Ø"/>
            </a:pPr>
            <a:r>
              <a:rPr lang="zh-CN" altLang="en-US" sz="1200" dirty="0" smtClean="0"/>
              <a:t>专家的答复只能交给主持人。</a:t>
            </a:r>
          </a:p>
          <a:p>
            <a:pPr marL="1200150" lvl="2" indent="-285750">
              <a:buFont typeface="Wingdings" panose="05000000000000000000" charset="0"/>
              <a:buChar char="Ø"/>
            </a:pPr>
            <a:r>
              <a:rPr lang="zh-CN" altLang="en-US" sz="1200" dirty="0" smtClean="0"/>
              <a:t>专家就某一专题达成</a:t>
            </a:r>
            <a:r>
              <a:rPr lang="zh-CN" altLang="en-US" sz="1200" dirty="0" smtClean="0">
                <a:solidFill>
                  <a:srgbClr val="FF0000"/>
                </a:solidFill>
              </a:rPr>
              <a:t>一致意见</a:t>
            </a:r>
            <a:r>
              <a:rPr lang="zh-CN" altLang="en-US" sz="1200" dirty="0" smtClean="0"/>
              <a:t>。</a:t>
            </a:r>
          </a:p>
          <a:p>
            <a:pPr marL="1200150" lvl="2" indent="-285750">
              <a:buFont typeface="Wingdings" panose="05000000000000000000" charset="0"/>
              <a:buChar char="Ø"/>
            </a:pPr>
            <a:r>
              <a:rPr lang="zh-CN" altLang="en-US" sz="1200" dirty="0" smtClean="0"/>
              <a:t>有助于减少数据中的偏倚，并防止任何个人对结果不适当地产生过大的影响。</a:t>
            </a:r>
          </a:p>
          <a:p>
            <a:pPr marL="1200150" lvl="2" indent="-285750">
              <a:buFont typeface="Wingdings" panose="05000000000000000000" charset="0"/>
              <a:buChar char="Ø"/>
            </a:pPr>
            <a:r>
              <a:rPr lang="zh-CN" altLang="en-US" sz="1200" dirty="0" smtClean="0"/>
              <a:t>用于收集需求、识别风险过程。</a:t>
            </a:r>
          </a:p>
          <a:p>
            <a:pPr lvl="0" indent="0">
              <a:buFont typeface="Wingdings" panose="05000000000000000000" charset="0"/>
              <a:buNone/>
            </a:pPr>
            <a:r>
              <a:rPr lang="en-US" altLang="zh-CN" dirty="0" smtClean="0"/>
              <a:t>6.  </a:t>
            </a:r>
            <a:r>
              <a:rPr lang="zh-CN" altLang="en-US" dirty="0" smtClean="0"/>
              <a:t>问卷调查</a:t>
            </a:r>
          </a:p>
          <a:p>
            <a:pPr marL="742950" lvl="1" indent="-285750">
              <a:buFont typeface="Wingdings" panose="05000000000000000000" charset="0"/>
              <a:buChar char="n"/>
            </a:pPr>
            <a:r>
              <a:rPr lang="zh-CN" altLang="en-US" sz="1200" dirty="0" smtClean="0"/>
              <a:t>通过设计书面问题，向为数众多的受访者快速收集信息；</a:t>
            </a:r>
          </a:p>
          <a:p>
            <a:pPr marL="742950" lvl="1" indent="-285750">
              <a:buFont typeface="Wingdings" panose="05000000000000000000" charset="0"/>
              <a:buChar char="n"/>
            </a:pPr>
            <a:r>
              <a:rPr lang="zh-CN" altLang="en-US" sz="1200" dirty="0" smtClean="0"/>
              <a:t>适用于：</a:t>
            </a:r>
          </a:p>
          <a:p>
            <a:pPr marL="1200150" lvl="2" indent="-285750">
              <a:buFont typeface="Wingdings" panose="05000000000000000000" charset="0"/>
              <a:buChar char="ü"/>
            </a:pPr>
            <a:r>
              <a:rPr lang="zh-CN" altLang="en-US" sz="1200" dirty="0" smtClean="0"/>
              <a:t>受众多样化；</a:t>
            </a:r>
          </a:p>
          <a:p>
            <a:pPr marL="1200150" lvl="2" indent="-285750">
              <a:buFont typeface="Wingdings" panose="05000000000000000000" charset="0"/>
              <a:buChar char="ü"/>
            </a:pPr>
            <a:r>
              <a:rPr lang="zh-CN" altLang="en-US" sz="1200" dirty="0" smtClean="0"/>
              <a:t>需要快速完成调查；</a:t>
            </a:r>
          </a:p>
          <a:p>
            <a:pPr marL="1200150" lvl="2" indent="-285750">
              <a:buFont typeface="Wingdings" panose="05000000000000000000" charset="0"/>
              <a:buChar char="ü"/>
            </a:pPr>
            <a:r>
              <a:rPr lang="zh-CN" altLang="en-US" sz="1200" dirty="0" smtClean="0"/>
              <a:t>受访者地理位置分散；</a:t>
            </a:r>
          </a:p>
          <a:p>
            <a:pPr marL="1200150" lvl="2" indent="-285750">
              <a:buFont typeface="Wingdings" panose="05000000000000000000" charset="0"/>
              <a:buChar char="ü"/>
            </a:pPr>
            <a:r>
              <a:rPr lang="zh-CN" altLang="en-US" sz="1200" dirty="0" smtClean="0"/>
              <a:t>适合开展统计分析。</a:t>
            </a:r>
          </a:p>
          <a:p>
            <a:pPr lvl="0" indent="0">
              <a:buFont typeface="Wingdings" panose="05000000000000000000" charset="0"/>
              <a:buNone/>
            </a:pPr>
            <a:endParaRPr lang="zh-CN" alt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zh-CN" altLang="en-US" dirty="0" smtClean="0"/>
              <a:t>矩阵型组织</a:t>
            </a:r>
            <a:endParaRPr lang="en-US" dirty="0"/>
          </a:p>
        </p:txBody>
      </p:sp>
      <p:sp>
        <p:nvSpPr>
          <p:cNvPr id="4" name="TextBox 3"/>
          <p:cNvSpPr txBox="1"/>
          <p:nvPr/>
        </p:nvSpPr>
        <p:spPr>
          <a:xfrm>
            <a:off x="914400" y="914400"/>
            <a:ext cx="7162800" cy="3139321"/>
          </a:xfrm>
          <a:prstGeom prst="rect">
            <a:avLst/>
          </a:prstGeom>
          <a:noFill/>
        </p:spPr>
        <p:txBody>
          <a:bodyPr wrap="square" rtlCol="0">
            <a:spAutoFit/>
          </a:bodyPr>
          <a:lstStyle/>
          <a:p>
            <a:pPr>
              <a:buFont typeface="Wingdings" panose="05000000000000000000" pitchFamily="2" charset="2"/>
              <a:buChar char="Ø"/>
            </a:pPr>
            <a:r>
              <a:rPr lang="zh-CN" altLang="en-US" dirty="0" smtClean="0"/>
              <a:t>矩阵型组织特点</a:t>
            </a:r>
            <a:endParaRPr lang="en-US" altLang="zh-CN" dirty="0" smtClean="0"/>
          </a:p>
          <a:p>
            <a:pPr lvl="1">
              <a:buFont typeface="Arial" panose="020B0604020202020204" pitchFamily="34" charset="0"/>
              <a:buChar char="•"/>
            </a:pPr>
            <a:r>
              <a:rPr lang="zh-CN" altLang="en-US" dirty="0" smtClean="0"/>
              <a:t>优点</a:t>
            </a:r>
            <a:endParaRPr lang="en-US" altLang="zh-CN" dirty="0" smtClean="0"/>
          </a:p>
          <a:p>
            <a:pPr lvl="2">
              <a:buFont typeface="Courier New" panose="02070309020205020404" pitchFamily="49" charset="0"/>
              <a:buChar char="o"/>
            </a:pPr>
            <a:r>
              <a:rPr lang="zh-CN" altLang="en-US" dirty="0" smtClean="0"/>
              <a:t>项目经理负责制，项目目标明确</a:t>
            </a:r>
            <a:endParaRPr lang="en-US" altLang="zh-CN" dirty="0" smtClean="0"/>
          </a:p>
          <a:p>
            <a:pPr lvl="2">
              <a:buFont typeface="Courier New" panose="02070309020205020404" pitchFamily="49" charset="0"/>
              <a:buChar char="o"/>
            </a:pPr>
            <a:r>
              <a:rPr lang="zh-CN" altLang="en-US" dirty="0" smtClean="0"/>
              <a:t>职能部门是成员的“家”</a:t>
            </a:r>
            <a:endParaRPr lang="en-US" altLang="zh-CN" dirty="0" smtClean="0"/>
          </a:p>
          <a:p>
            <a:pPr lvl="2">
              <a:buFont typeface="Courier New" panose="02070309020205020404" pitchFamily="49" charset="0"/>
              <a:buChar char="o"/>
            </a:pPr>
            <a:r>
              <a:rPr lang="zh-CN" altLang="en-US" dirty="0" smtClean="0"/>
              <a:t>最大限度的利用公司稀有资源，避免浪费</a:t>
            </a:r>
            <a:endParaRPr lang="en-US" altLang="zh-CN" dirty="0" smtClean="0"/>
          </a:p>
          <a:p>
            <a:pPr lvl="1">
              <a:buFont typeface="Arial" panose="020B0604020202020204" pitchFamily="34" charset="0"/>
              <a:buChar char="•"/>
            </a:pPr>
            <a:r>
              <a:rPr lang="zh-CN" altLang="en-US" dirty="0" smtClean="0"/>
              <a:t>缺点</a:t>
            </a:r>
            <a:endParaRPr lang="en-US" altLang="zh-CN" dirty="0" smtClean="0"/>
          </a:p>
          <a:p>
            <a:pPr lvl="2">
              <a:buFont typeface="Courier New" panose="02070309020205020404" pitchFamily="49" charset="0"/>
              <a:buChar char="o"/>
            </a:pPr>
            <a:r>
              <a:rPr lang="zh-CN" altLang="en-US" dirty="0" smtClean="0"/>
              <a:t>一个员工，两个老板</a:t>
            </a:r>
            <a:endParaRPr lang="en-US" altLang="zh-CN" dirty="0" smtClean="0"/>
          </a:p>
          <a:p>
            <a:pPr lvl="2">
              <a:buFont typeface="Courier New" panose="02070309020205020404" pitchFamily="49" charset="0"/>
              <a:buChar char="o"/>
            </a:pPr>
            <a:r>
              <a:rPr lang="zh-CN" altLang="en-US" dirty="0" smtClean="0"/>
              <a:t>复杂、混乱，冲突</a:t>
            </a:r>
            <a:endParaRPr lang="en-US" altLang="zh-CN" dirty="0" smtClean="0"/>
          </a:p>
          <a:p>
            <a:pPr lvl="2">
              <a:buFont typeface="Courier New" panose="02070309020205020404" pitchFamily="49" charset="0"/>
              <a:buChar char="o"/>
            </a:pPr>
            <a:r>
              <a:rPr lang="zh-CN" altLang="en-US" dirty="0" smtClean="0"/>
              <a:t>决策周期长</a:t>
            </a:r>
            <a:endParaRPr lang="en-US" altLang="zh-CN" dirty="0" smtClean="0"/>
          </a:p>
          <a:p>
            <a:pPr lvl="2">
              <a:buFont typeface="Courier New" panose="02070309020205020404" pitchFamily="49" charset="0"/>
              <a:buChar char="o"/>
            </a:pPr>
            <a:r>
              <a:rPr lang="zh-CN" altLang="en-US" dirty="0" smtClean="0"/>
              <a:t>需良好的系统支持</a:t>
            </a:r>
            <a:endParaRPr lang="en-US" altLang="zh-CN" dirty="0" smtClean="0"/>
          </a:p>
          <a:p>
            <a:pPr>
              <a:buFont typeface="Wingdings" panose="05000000000000000000" pitchFamily="2" charset="2"/>
              <a:buChar char="Ø"/>
            </a:pPr>
            <a:endParaRPr lang="en-US" altLang="zh-CN"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ltLang="zh-CN" dirty="0" smtClean="0">
                <a:sym typeface="+mn-ea"/>
              </a:rPr>
              <a:t>5.2.2 </a:t>
            </a:r>
            <a:r>
              <a:rPr lang="zh-CN" altLang="en-US" dirty="0" smtClean="0">
                <a:sym typeface="+mn-ea"/>
              </a:rPr>
              <a:t>收集需求的工具与技术</a:t>
            </a:r>
          </a:p>
        </p:txBody>
      </p:sp>
      <p:sp>
        <p:nvSpPr>
          <p:cNvPr id="4" name="TextBox 3"/>
          <p:cNvSpPr txBox="1"/>
          <p:nvPr/>
        </p:nvSpPr>
        <p:spPr>
          <a:xfrm>
            <a:off x="457200" y="1075055"/>
            <a:ext cx="8077200" cy="5214620"/>
          </a:xfrm>
          <a:prstGeom prst="rect">
            <a:avLst/>
          </a:prstGeom>
          <a:noFill/>
        </p:spPr>
        <p:txBody>
          <a:bodyPr wrap="square" rtlCol="0">
            <a:spAutoFit/>
          </a:bodyPr>
          <a:lstStyle/>
          <a:p>
            <a:pPr lvl="0" indent="0">
              <a:buFont typeface="+mj-lt"/>
              <a:buNone/>
            </a:pPr>
            <a:r>
              <a:rPr lang="en-US" altLang="zh-CN" dirty="0" smtClean="0"/>
              <a:t>7.  </a:t>
            </a:r>
            <a:r>
              <a:rPr lang="zh-CN" altLang="en-US" dirty="0" smtClean="0"/>
              <a:t>原型法</a:t>
            </a:r>
          </a:p>
          <a:p>
            <a:pPr marL="742950" lvl="1" indent="-285750">
              <a:buFont typeface="Wingdings" panose="05000000000000000000" charset="0"/>
              <a:buChar char="n"/>
            </a:pPr>
            <a:r>
              <a:rPr lang="zh-CN" altLang="en-US" sz="1200" dirty="0" smtClean="0"/>
              <a:t>在实际制造预期产品之前，先造出该产品的实用模型，并据此征求对需求的反馈意见；</a:t>
            </a:r>
          </a:p>
          <a:p>
            <a:pPr marL="742950" lvl="1" indent="-285750">
              <a:buFont typeface="Wingdings" panose="05000000000000000000" charset="0"/>
              <a:buChar char="n"/>
            </a:pPr>
            <a:r>
              <a:rPr lang="zh-CN" altLang="en-US" sz="1200" dirty="0" smtClean="0"/>
              <a:t>原型是有形的食物，干系人有机会体验最终产品的模型，而不是只讨论抽象的需求陈述；</a:t>
            </a:r>
          </a:p>
          <a:p>
            <a:pPr marL="742950" lvl="1" indent="-285750">
              <a:buFont typeface="Wingdings" panose="05000000000000000000" charset="0"/>
              <a:buChar char="n"/>
            </a:pPr>
            <a:r>
              <a:rPr lang="zh-CN" altLang="en-US" sz="1200" dirty="0" smtClean="0"/>
              <a:t>原型法符合渐进明细的理念，因为原型需要重复经过制作、使用、反馈、修改等过程；</a:t>
            </a:r>
          </a:p>
          <a:p>
            <a:pPr marL="742950" lvl="1" indent="-285750">
              <a:buFont typeface="Wingdings" panose="05000000000000000000" charset="0"/>
              <a:buChar char="n"/>
            </a:pPr>
            <a:r>
              <a:rPr lang="zh-CN" altLang="en-US" sz="1200" dirty="0" smtClean="0"/>
              <a:t>在经过足够的重复之后，就可以从原型中获得足够完整的需求，并进而进入设计或制造阶段。</a:t>
            </a:r>
          </a:p>
          <a:p>
            <a:pPr marL="742950" lvl="1" indent="-285750">
              <a:buFont typeface="Wingdings" panose="05000000000000000000" charset="0"/>
              <a:buChar char="n"/>
            </a:pPr>
            <a:r>
              <a:rPr lang="zh-CN" altLang="en-US" sz="1200" dirty="0" smtClean="0"/>
              <a:t>故事板：</a:t>
            </a:r>
          </a:p>
          <a:p>
            <a:pPr marL="1200150" lvl="2" indent="-285750">
              <a:buFont typeface="Wingdings" panose="05000000000000000000" charset="0"/>
              <a:buChar char="ü"/>
            </a:pPr>
            <a:r>
              <a:rPr lang="zh-CN" altLang="en-US" sz="1200" dirty="0" smtClean="0"/>
              <a:t>是一种原型技术，通过一系列的图像或图示来展示顺序或导航路径；</a:t>
            </a:r>
          </a:p>
          <a:p>
            <a:pPr marL="1200150" lvl="2" indent="-285750">
              <a:buFont typeface="Wingdings" panose="05000000000000000000" charset="0"/>
              <a:buChar char="ü"/>
            </a:pPr>
            <a:r>
              <a:rPr lang="zh-CN" altLang="en-US" sz="1200" dirty="0" smtClean="0"/>
              <a:t>故事板用于各种行业的各种项目中，如电影、广告、教学设计，以及敏捷和其他软件开发项目；</a:t>
            </a:r>
          </a:p>
          <a:p>
            <a:pPr marL="1200150" lvl="2" indent="-285750">
              <a:buFont typeface="Wingdings" panose="05000000000000000000" charset="0"/>
              <a:buChar char="ü"/>
            </a:pPr>
            <a:r>
              <a:rPr lang="zh-CN" altLang="en-US" sz="1200" dirty="0" smtClean="0"/>
              <a:t>在软件开发中，故事板使用实体模型来展示网页、屏幕或其他用户界面的导航路径。</a:t>
            </a:r>
          </a:p>
          <a:p>
            <a:pPr lvl="0" indent="0">
              <a:buFont typeface="Wingdings" panose="05000000000000000000" charset="0"/>
              <a:buNone/>
            </a:pPr>
            <a:r>
              <a:rPr lang="en-US" altLang="zh-CN" dirty="0" smtClean="0"/>
              <a:t>8.  </a:t>
            </a:r>
            <a:r>
              <a:rPr lang="zh-CN" altLang="en-US" dirty="0" smtClean="0"/>
              <a:t>观察</a:t>
            </a:r>
          </a:p>
          <a:p>
            <a:pPr marL="742950" lvl="1" indent="-285750">
              <a:buFont typeface="Wingdings" panose="05000000000000000000" charset="0"/>
              <a:buChar char="n"/>
            </a:pPr>
            <a:r>
              <a:rPr lang="zh-CN" altLang="en-US" sz="1200" dirty="0" smtClean="0"/>
              <a:t>直接观察个人在各自的环境中如何开展工作和实施流程；</a:t>
            </a:r>
          </a:p>
          <a:p>
            <a:pPr marL="742950" lvl="1" indent="-285750">
              <a:buFont typeface="Wingdings" panose="05000000000000000000" charset="0"/>
              <a:buChar char="n"/>
            </a:pPr>
            <a:r>
              <a:rPr lang="zh-CN" altLang="en-US" sz="1200" dirty="0" smtClean="0"/>
              <a:t>针对产品使用者难以或不愿说明他们的需求；</a:t>
            </a:r>
          </a:p>
          <a:p>
            <a:pPr marL="742950" lvl="1" indent="-285750">
              <a:buFont typeface="Wingdings" panose="05000000000000000000" charset="0"/>
              <a:buChar char="n"/>
            </a:pPr>
            <a:r>
              <a:rPr lang="zh-CN" altLang="en-US" sz="1200" dirty="0" smtClean="0"/>
              <a:t>也称为</a:t>
            </a:r>
            <a:r>
              <a:rPr lang="en-US" altLang="zh-CN" sz="1200" dirty="0" smtClean="0"/>
              <a:t>“</a:t>
            </a:r>
            <a:r>
              <a:rPr lang="zh-CN" altLang="en-US" sz="1200" dirty="0" smtClean="0"/>
              <a:t>工作跟踪</a:t>
            </a:r>
            <a:r>
              <a:rPr lang="en-US" altLang="zh-CN" sz="1200" dirty="0" smtClean="0"/>
              <a:t>”</a:t>
            </a:r>
            <a:r>
              <a:rPr lang="zh-CN" altLang="en-US" sz="1200" dirty="0" smtClean="0"/>
              <a:t>，通常由观察者从外部来观察使用者的工作；</a:t>
            </a:r>
          </a:p>
          <a:p>
            <a:pPr marL="742950" lvl="1" indent="-285750">
              <a:buFont typeface="Wingdings" panose="05000000000000000000" charset="0"/>
              <a:buChar char="n"/>
            </a:pPr>
            <a:r>
              <a:rPr lang="zh-CN" altLang="en-US" sz="1200" dirty="0" smtClean="0"/>
              <a:t>也可由</a:t>
            </a:r>
            <a:r>
              <a:rPr lang="en-US" altLang="zh-CN" sz="1200" dirty="0" smtClean="0"/>
              <a:t>“</a:t>
            </a:r>
            <a:r>
              <a:rPr lang="zh-CN" altLang="en-US" sz="1200" dirty="0" smtClean="0"/>
              <a:t>参与观察者</a:t>
            </a:r>
            <a:r>
              <a:rPr lang="en-US" altLang="zh-CN" sz="1200" dirty="0" smtClean="0"/>
              <a:t>”</a:t>
            </a:r>
            <a:r>
              <a:rPr lang="zh-CN" altLang="en-US" sz="1200" dirty="0" smtClean="0"/>
              <a:t>进行。</a:t>
            </a:r>
            <a:r>
              <a:rPr lang="en-US" altLang="zh-CN" sz="1200" dirty="0" smtClean="0"/>
              <a:t>“</a:t>
            </a:r>
            <a:r>
              <a:rPr lang="zh-CN" altLang="en-US" sz="1200" dirty="0" smtClean="0"/>
              <a:t>参与观察者</a:t>
            </a:r>
            <a:r>
              <a:rPr lang="en-US" altLang="zh-CN" sz="1200" dirty="0" smtClean="0"/>
              <a:t>”</a:t>
            </a:r>
            <a:r>
              <a:rPr lang="zh-CN" altLang="en-US" sz="1200" dirty="0" smtClean="0"/>
              <a:t>需要实际执行一个流程或程序，体验该流程或程序是如何实施的，一边挖掘出隐藏的要求。</a:t>
            </a:r>
          </a:p>
          <a:p>
            <a:pPr lvl="0" indent="0">
              <a:buFont typeface="+mj-lt"/>
              <a:buNone/>
            </a:pPr>
            <a:r>
              <a:rPr lang="en-US" altLang="zh-CN" dirty="0" smtClean="0"/>
              <a:t>9.  </a:t>
            </a:r>
            <a:r>
              <a:rPr lang="zh-CN" altLang="en-US" dirty="0" smtClean="0"/>
              <a:t>标杆对照</a:t>
            </a:r>
          </a:p>
          <a:p>
            <a:pPr marL="742950" lvl="1" indent="-285750">
              <a:buFont typeface="Wingdings" panose="05000000000000000000" charset="0"/>
              <a:buChar char="n"/>
            </a:pPr>
            <a:r>
              <a:rPr lang="zh-CN" altLang="en-US" sz="1200" dirty="0" smtClean="0"/>
              <a:t>将实际或计划的做法与其他可比组织的做法进行比较，以便识别最佳实践，形成改进意见，并为绩效考核提供依据；</a:t>
            </a:r>
          </a:p>
          <a:p>
            <a:pPr marL="742950" lvl="1" indent="-285750">
              <a:buFont typeface="Wingdings" panose="05000000000000000000" charset="0"/>
              <a:buChar char="n"/>
            </a:pPr>
            <a:r>
              <a:rPr lang="zh-CN" altLang="en-US" sz="1200" dirty="0" smtClean="0"/>
              <a:t>标杆式来自执行组织的内部或外部，同一或不同应用领域。</a:t>
            </a:r>
          </a:p>
          <a:p>
            <a:pPr lvl="0" indent="0">
              <a:buFont typeface="+mj-lt"/>
              <a:buNone/>
            </a:pPr>
            <a:r>
              <a:rPr lang="en-US" altLang="zh-CN" dirty="0" smtClean="0"/>
              <a:t>10.</a:t>
            </a:r>
            <a:r>
              <a:rPr lang="zh-CN" altLang="en-US" dirty="0" smtClean="0"/>
              <a:t>系统交互图</a:t>
            </a:r>
          </a:p>
          <a:p>
            <a:pPr marL="742950" lvl="1" indent="-285750">
              <a:buFont typeface="Wingdings" panose="05000000000000000000" charset="0"/>
              <a:buChar char="n"/>
            </a:pPr>
            <a:r>
              <a:rPr lang="zh-CN" altLang="en-US" sz="1200" dirty="0" smtClean="0"/>
              <a:t>是范围模型的一个例子，对产品范围的可视化描绘，显示业务系统以及与人和其他系统之间的交互方式；</a:t>
            </a:r>
          </a:p>
          <a:p>
            <a:pPr marL="742950" lvl="1" indent="-285750">
              <a:buFont typeface="Wingdings" panose="05000000000000000000" charset="0"/>
              <a:buChar char="n"/>
            </a:pPr>
            <a:r>
              <a:rPr lang="zh-CN" altLang="en-US" sz="1200" dirty="0" smtClean="0"/>
              <a:t>系统交互图显示了业务系统的输入，输入提供者、业务系统的输出和输出提供者。</a:t>
            </a:r>
          </a:p>
          <a:p>
            <a:pPr lvl="0" indent="0">
              <a:buFont typeface="+mj-lt"/>
              <a:buNone/>
            </a:pPr>
            <a:r>
              <a:rPr lang="en-US" altLang="zh-CN" dirty="0" smtClean="0"/>
              <a:t>11. </a:t>
            </a:r>
            <a:r>
              <a:rPr lang="zh-CN" altLang="en-US" dirty="0" smtClean="0"/>
              <a:t>文件分析</a:t>
            </a:r>
          </a:p>
          <a:p>
            <a:pPr marL="742950" lvl="1" indent="-285750">
              <a:buFont typeface="Wingdings" panose="05000000000000000000" charset="0"/>
              <a:buChar char="n"/>
            </a:pPr>
            <a:r>
              <a:rPr lang="zh-CN" altLang="en-US" sz="1200" dirty="0" smtClean="0"/>
              <a:t>通过分析现有文档，识别与需求相关的信息，来挖掘需求。</a:t>
            </a:r>
          </a:p>
          <a:p>
            <a:pPr lvl="0" indent="0">
              <a:buFont typeface="Wingdings" panose="05000000000000000000" charset="0"/>
              <a:buNone/>
            </a:pPr>
            <a:endParaRPr lang="zh-CN" altLang="en-US"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ltLang="zh-CN" dirty="0" smtClean="0">
                <a:sym typeface="+mn-ea"/>
              </a:rPr>
              <a:t>5.2.3 </a:t>
            </a:r>
            <a:r>
              <a:rPr lang="zh-CN" altLang="en-US" dirty="0" smtClean="0">
                <a:sym typeface="+mn-ea"/>
              </a:rPr>
              <a:t>收集需求的输出</a:t>
            </a:r>
          </a:p>
        </p:txBody>
      </p:sp>
      <p:sp>
        <p:nvSpPr>
          <p:cNvPr id="4" name="TextBox 3"/>
          <p:cNvSpPr txBox="1"/>
          <p:nvPr/>
        </p:nvSpPr>
        <p:spPr>
          <a:xfrm>
            <a:off x="457200" y="1075055"/>
            <a:ext cx="8077200" cy="3507740"/>
          </a:xfrm>
          <a:prstGeom prst="rect">
            <a:avLst/>
          </a:prstGeom>
          <a:noFill/>
        </p:spPr>
        <p:txBody>
          <a:bodyPr wrap="square" rtlCol="0">
            <a:spAutoFit/>
          </a:bodyPr>
          <a:lstStyle/>
          <a:p>
            <a:pPr marL="342900" lvl="0" indent="-342900">
              <a:buFont typeface="+mj-lt"/>
              <a:buAutoNum type="arabicPeriod"/>
            </a:pPr>
            <a:r>
              <a:rPr lang="zh-CN" altLang="en-US" dirty="0" smtClean="0"/>
              <a:t>需求文件</a:t>
            </a:r>
          </a:p>
          <a:p>
            <a:pPr marL="800100" lvl="1" indent="-342900">
              <a:buFont typeface="Wingdings" panose="05000000000000000000" charset="0"/>
              <a:buChar char="n"/>
            </a:pPr>
            <a:r>
              <a:rPr lang="zh-CN" altLang="en-US" sz="1400" dirty="0" smtClean="0"/>
              <a:t>描述各种单一需求将如何满足于项目相关的业务需求；</a:t>
            </a:r>
          </a:p>
          <a:p>
            <a:pPr marL="800100" lvl="1" indent="-342900">
              <a:buFont typeface="Wingdings" panose="05000000000000000000" charset="0"/>
              <a:buChar char="n"/>
            </a:pPr>
            <a:r>
              <a:rPr lang="zh-CN" altLang="en-US" sz="1400" dirty="0" smtClean="0"/>
              <a:t>需求渐进明细逐步细化；</a:t>
            </a:r>
          </a:p>
          <a:p>
            <a:pPr marL="800100" lvl="1" indent="-342900">
              <a:buFont typeface="Wingdings" panose="05000000000000000000" charset="0"/>
              <a:buChar char="n"/>
            </a:pPr>
            <a:r>
              <a:rPr lang="zh-CN" altLang="en-US" sz="1400" dirty="0" smtClean="0"/>
              <a:t>包括</a:t>
            </a:r>
          </a:p>
          <a:p>
            <a:pPr marL="1257300" lvl="2" indent="-342900">
              <a:buFont typeface="Wingdings" panose="05000000000000000000" charset="0"/>
              <a:buChar char="ü"/>
            </a:pPr>
            <a:r>
              <a:rPr lang="zh-CN" altLang="en-US" sz="1200" dirty="0" smtClean="0"/>
              <a:t>业务需求：可跟踪的业务目标和项目目标；</a:t>
            </a:r>
          </a:p>
          <a:p>
            <a:pPr marL="1257300" lvl="2" indent="-342900">
              <a:buFont typeface="Wingdings" panose="05000000000000000000" charset="0"/>
              <a:buChar char="ü"/>
            </a:pPr>
            <a:r>
              <a:rPr lang="zh-CN" altLang="en-US" sz="1200" dirty="0" smtClean="0"/>
              <a:t>干系人需求；</a:t>
            </a:r>
          </a:p>
          <a:p>
            <a:pPr marL="1257300" lvl="2" indent="-342900">
              <a:buFont typeface="Wingdings" panose="05000000000000000000" charset="0"/>
              <a:buChar char="ü"/>
            </a:pPr>
            <a:r>
              <a:rPr lang="zh-CN" altLang="en-US" sz="1200" dirty="0" smtClean="0"/>
              <a:t>解决方案需求；</a:t>
            </a:r>
          </a:p>
          <a:p>
            <a:pPr marL="1257300" lvl="2" indent="-342900">
              <a:buFont typeface="Wingdings" panose="05000000000000000000" charset="0"/>
              <a:buChar char="ü"/>
            </a:pPr>
            <a:r>
              <a:rPr lang="zh-CN" altLang="en-US" sz="1200" dirty="0" smtClean="0"/>
              <a:t>项目需求；</a:t>
            </a:r>
          </a:p>
          <a:p>
            <a:pPr marL="1257300" lvl="2" indent="-342900">
              <a:buFont typeface="Wingdings" panose="05000000000000000000" charset="0"/>
              <a:buChar char="ü"/>
            </a:pPr>
            <a:r>
              <a:rPr lang="zh-CN" altLang="en-US" sz="1200" dirty="0" smtClean="0"/>
              <a:t>过度需求；</a:t>
            </a:r>
          </a:p>
          <a:p>
            <a:pPr marL="1257300" lvl="2" indent="-342900">
              <a:buFont typeface="Wingdings" panose="05000000000000000000" charset="0"/>
              <a:buChar char="ü"/>
            </a:pPr>
            <a:r>
              <a:rPr lang="zh-CN" altLang="en-US" sz="1200" dirty="0" smtClean="0"/>
              <a:t>与需求相关的假设条件，依赖关系和制约因素。</a:t>
            </a:r>
          </a:p>
          <a:p>
            <a:pPr marL="342900" lvl="0" indent="-342900">
              <a:buFont typeface="+mj-lt"/>
              <a:buAutoNum type="arabicPeriod"/>
            </a:pPr>
            <a:r>
              <a:rPr lang="zh-CN" altLang="en-US" dirty="0" smtClean="0"/>
              <a:t>需求跟踪矩阵</a:t>
            </a:r>
          </a:p>
          <a:p>
            <a:pPr marL="800100" lvl="1" indent="-342900">
              <a:buFont typeface="Wingdings" panose="05000000000000000000" charset="0"/>
              <a:buChar char="n"/>
            </a:pPr>
            <a:r>
              <a:rPr lang="zh-CN" altLang="en-US" sz="1400" dirty="0" smtClean="0"/>
              <a:t>把产品需求从其</a:t>
            </a:r>
            <a:r>
              <a:rPr lang="zh-CN" altLang="en-US" sz="1400" dirty="0" smtClean="0">
                <a:solidFill>
                  <a:srgbClr val="FF0000"/>
                </a:solidFill>
              </a:rPr>
              <a:t>来源</a:t>
            </a:r>
            <a:r>
              <a:rPr lang="zh-CN" altLang="en-US" sz="1400" dirty="0" smtClean="0"/>
              <a:t>连接到能满足需求的</a:t>
            </a:r>
            <a:r>
              <a:rPr lang="zh-CN" altLang="en-US" sz="1400" dirty="0" smtClean="0">
                <a:solidFill>
                  <a:srgbClr val="FF0000"/>
                </a:solidFill>
              </a:rPr>
              <a:t>可交付成果</a:t>
            </a:r>
            <a:r>
              <a:rPr lang="zh-CN" altLang="en-US" sz="1400" dirty="0" smtClean="0"/>
              <a:t>的一种表格；</a:t>
            </a:r>
          </a:p>
          <a:p>
            <a:pPr marL="800100" lvl="1" indent="-342900">
              <a:buFont typeface="Wingdings" panose="05000000000000000000" charset="0"/>
              <a:buChar char="n"/>
            </a:pPr>
            <a:r>
              <a:rPr lang="zh-CN" altLang="en-US" sz="1400" dirty="0" smtClean="0"/>
              <a:t>把每个需求与业务目标或项目目标联系起来，确保每一个需求都具有商业价值；</a:t>
            </a:r>
          </a:p>
          <a:p>
            <a:pPr marL="800100" lvl="1" indent="-342900">
              <a:buFont typeface="Wingdings" panose="05000000000000000000" charset="0"/>
              <a:buChar char="n"/>
            </a:pPr>
            <a:r>
              <a:rPr lang="zh-CN" altLang="en-US" sz="1400" dirty="0" smtClean="0"/>
              <a:t>在整个项目生命周期中跟踪需求，确保需求文件中被批准的每一项需求在项目结束时都能交付；</a:t>
            </a:r>
          </a:p>
          <a:p>
            <a:pPr marL="800100" lvl="1" indent="-342900">
              <a:buFont typeface="Wingdings" panose="05000000000000000000" charset="0"/>
              <a:buChar char="n"/>
            </a:pPr>
            <a:r>
              <a:rPr lang="zh-CN" altLang="en-US" sz="1400" dirty="0" smtClean="0"/>
              <a:t>为管理产品范围变更提供了框架</a:t>
            </a:r>
            <a:r>
              <a:rPr lang="zh-CN" altLang="en-US" dirty="0" smtClean="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nvGraphicFramePr>
        <p:xfrm>
          <a:off x="260985" y="246380"/>
          <a:ext cx="8723630" cy="5153025"/>
        </p:xfrm>
        <a:graphic>
          <a:graphicData uri="http://schemas.openxmlformats.org/drawingml/2006/table">
            <a:tbl>
              <a:tblPr firstRow="1" bandRow="1">
                <a:tableStyleId>{5C22544A-7EE6-4342-B048-85BDC9FD1C3A}</a:tableStyleId>
              </a:tblPr>
              <a:tblGrid>
                <a:gridCol w="803910"/>
                <a:gridCol w="527050"/>
                <a:gridCol w="1062990"/>
                <a:gridCol w="1403985"/>
                <a:gridCol w="1225550"/>
                <a:gridCol w="792480"/>
                <a:gridCol w="969010"/>
                <a:gridCol w="871220"/>
                <a:gridCol w="1067435"/>
              </a:tblGrid>
              <a:tr h="276225">
                <a:tc gridSpan="9">
                  <a:txBody>
                    <a:bodyPr/>
                    <a:lstStyle/>
                    <a:p>
                      <a:pPr algn="ctr">
                        <a:buNone/>
                      </a:pPr>
                      <a:r>
                        <a:rPr lang="zh-CN" altLang="en-US" sz="1200"/>
                        <a:t>需求跟踪矩阵</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6225">
                <a:tc>
                  <a:txBody>
                    <a:bodyPr/>
                    <a:lstStyle/>
                    <a:p>
                      <a:pPr>
                        <a:buNone/>
                      </a:pPr>
                      <a:r>
                        <a:rPr lang="zh-CN" altLang="en-US" sz="1200"/>
                        <a:t>项目名称</a:t>
                      </a:r>
                    </a:p>
                  </a:txBody>
                  <a:tcPr/>
                </a:tc>
                <a:tc gridSpan="8">
                  <a:txBody>
                    <a:bodyPr/>
                    <a:lstStyle/>
                    <a:p>
                      <a:pPr>
                        <a:buNone/>
                      </a:pPr>
                      <a:endParaRPr lang="zh-CN" altLang="en-US" sz="120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6225">
                <a:tc>
                  <a:txBody>
                    <a:bodyPr/>
                    <a:lstStyle/>
                    <a:p>
                      <a:pPr>
                        <a:buNone/>
                      </a:pPr>
                      <a:r>
                        <a:rPr lang="zh-CN" altLang="en-US" sz="1200"/>
                        <a:t>成本中心</a:t>
                      </a:r>
                    </a:p>
                  </a:txBody>
                  <a:tcPr/>
                </a:tc>
                <a:tc gridSpan="8">
                  <a:txBody>
                    <a:bodyPr/>
                    <a:lstStyle/>
                    <a:p>
                      <a:pPr>
                        <a:buNone/>
                      </a:pPr>
                      <a:endParaRPr lang="zh-CN" altLang="en-US" sz="120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6225">
                <a:tc>
                  <a:txBody>
                    <a:bodyPr/>
                    <a:lstStyle/>
                    <a:p>
                      <a:pPr>
                        <a:buNone/>
                      </a:pPr>
                      <a:r>
                        <a:rPr lang="zh-CN" altLang="en-US" sz="1200"/>
                        <a:t>项目描述</a:t>
                      </a:r>
                    </a:p>
                  </a:txBody>
                  <a:tcPr/>
                </a:tc>
                <a:tc gridSpan="8">
                  <a:txBody>
                    <a:bodyPr/>
                    <a:lstStyle/>
                    <a:p>
                      <a:pPr>
                        <a:buNone/>
                      </a:pPr>
                      <a:endParaRPr lang="zh-CN" altLang="en-US" sz="120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6225">
                <a:tc>
                  <a:txBody>
                    <a:bodyPr/>
                    <a:lstStyle/>
                    <a:p>
                      <a:pPr>
                        <a:buNone/>
                      </a:pPr>
                      <a:r>
                        <a:rPr lang="zh-CN" altLang="en-US" sz="1200"/>
                        <a:t>编号</a:t>
                      </a:r>
                    </a:p>
                  </a:txBody>
                  <a:tcPr/>
                </a:tc>
                <a:tc>
                  <a:txBody>
                    <a:bodyPr/>
                    <a:lstStyle/>
                    <a:p>
                      <a:pPr>
                        <a:buNone/>
                      </a:pPr>
                      <a:r>
                        <a:rPr lang="zh-CN" altLang="en-US" sz="1200"/>
                        <a:t>关联编号</a:t>
                      </a:r>
                    </a:p>
                  </a:txBody>
                  <a:tcPr/>
                </a:tc>
                <a:tc>
                  <a:txBody>
                    <a:bodyPr/>
                    <a:lstStyle/>
                    <a:p>
                      <a:pPr>
                        <a:buNone/>
                      </a:pPr>
                      <a:r>
                        <a:rPr lang="zh-CN" altLang="en-US" sz="1200"/>
                        <a:t>需求描述</a:t>
                      </a:r>
                    </a:p>
                  </a:txBody>
                  <a:tcPr/>
                </a:tc>
                <a:tc>
                  <a:txBody>
                    <a:bodyPr/>
                    <a:lstStyle/>
                    <a:p>
                      <a:pPr>
                        <a:buNone/>
                      </a:pPr>
                      <a:r>
                        <a:rPr lang="zh-CN" altLang="en-US" sz="1200"/>
                        <a:t>业务需要、机会、目的、目标</a:t>
                      </a:r>
                    </a:p>
                  </a:txBody>
                  <a:tcPr/>
                </a:tc>
                <a:tc>
                  <a:txBody>
                    <a:bodyPr/>
                    <a:lstStyle/>
                    <a:p>
                      <a:pPr>
                        <a:buNone/>
                      </a:pPr>
                      <a:r>
                        <a:rPr lang="zh-CN" altLang="en-US" sz="1200"/>
                        <a:t>项目目标</a:t>
                      </a:r>
                    </a:p>
                  </a:txBody>
                  <a:tcPr/>
                </a:tc>
                <a:tc>
                  <a:txBody>
                    <a:bodyPr/>
                    <a:lstStyle/>
                    <a:p>
                      <a:pPr>
                        <a:buNone/>
                      </a:pPr>
                      <a:r>
                        <a:rPr lang="en-US" altLang="zh-CN" sz="1200"/>
                        <a:t>WBS</a:t>
                      </a:r>
                      <a:r>
                        <a:rPr lang="zh-CN" altLang="en-US" sz="1200"/>
                        <a:t>可交付成果</a:t>
                      </a:r>
                    </a:p>
                  </a:txBody>
                  <a:tcPr/>
                </a:tc>
                <a:tc>
                  <a:txBody>
                    <a:bodyPr/>
                    <a:lstStyle/>
                    <a:p>
                      <a:pPr>
                        <a:buNone/>
                      </a:pPr>
                      <a:r>
                        <a:rPr lang="zh-CN" altLang="en-US" sz="1200"/>
                        <a:t>产品设计</a:t>
                      </a:r>
                    </a:p>
                  </a:txBody>
                  <a:tcPr/>
                </a:tc>
                <a:tc>
                  <a:txBody>
                    <a:bodyPr/>
                    <a:lstStyle/>
                    <a:p>
                      <a:pPr>
                        <a:buNone/>
                      </a:pPr>
                      <a:r>
                        <a:rPr lang="zh-CN" altLang="en-US" sz="1200"/>
                        <a:t>产品开发</a:t>
                      </a:r>
                    </a:p>
                  </a:txBody>
                  <a:tcPr/>
                </a:tc>
                <a:tc>
                  <a:txBody>
                    <a:bodyPr/>
                    <a:lstStyle/>
                    <a:p>
                      <a:pPr>
                        <a:buNone/>
                      </a:pPr>
                      <a:r>
                        <a:rPr lang="zh-CN" altLang="en-US" sz="1200"/>
                        <a:t>测试用例</a:t>
                      </a:r>
                    </a:p>
                  </a:txBody>
                  <a:tcPr/>
                </a:tc>
              </a:tr>
              <a:tr h="276225">
                <a:tc rowSpan="5">
                  <a:txBody>
                    <a:bodyPr/>
                    <a:lstStyle/>
                    <a:p>
                      <a:pPr algn="ctr">
                        <a:buNone/>
                      </a:pPr>
                      <a:r>
                        <a:rPr lang="en-US" altLang="zh-CN" sz="1200"/>
                        <a:t>001</a:t>
                      </a:r>
                    </a:p>
                  </a:txBody>
                  <a:tcPr anchor="ctr"/>
                </a:tc>
                <a:tc>
                  <a:txBody>
                    <a:bodyPr/>
                    <a:lstStyle/>
                    <a:p>
                      <a:pPr>
                        <a:buNone/>
                      </a:pPr>
                      <a:r>
                        <a:rPr lang="en-US" altLang="zh-CN" sz="1200"/>
                        <a:t>1.0</a:t>
                      </a:r>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r>
              <a:tr h="276225">
                <a:tc vMerge="1">
                  <a:txBody>
                    <a:bodyPr/>
                    <a:lstStyle/>
                    <a:p>
                      <a:endParaRPr lang="en-US"/>
                    </a:p>
                  </a:txBody>
                  <a:tcPr/>
                </a:tc>
                <a:tc>
                  <a:txBody>
                    <a:bodyPr/>
                    <a:lstStyle/>
                    <a:p>
                      <a:pPr>
                        <a:buNone/>
                      </a:pPr>
                      <a:r>
                        <a:rPr lang="en-US" altLang="zh-CN" sz="1200"/>
                        <a:t>1.1</a:t>
                      </a:r>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r>
              <a:tr h="276225">
                <a:tc vMerge="1">
                  <a:txBody>
                    <a:bodyPr/>
                    <a:lstStyle/>
                    <a:p>
                      <a:endParaRPr lang="en-US"/>
                    </a:p>
                  </a:txBody>
                  <a:tcPr/>
                </a:tc>
                <a:tc>
                  <a:txBody>
                    <a:bodyPr/>
                    <a:lstStyle/>
                    <a:p>
                      <a:pPr>
                        <a:buNone/>
                      </a:pPr>
                      <a:r>
                        <a:rPr lang="en-US" altLang="zh-CN" sz="1200"/>
                        <a:t>1.2</a:t>
                      </a:r>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r>
              <a:tr h="276225">
                <a:tc vMerge="1">
                  <a:txBody>
                    <a:bodyPr/>
                    <a:lstStyle/>
                    <a:p>
                      <a:endParaRPr lang="en-US"/>
                    </a:p>
                  </a:txBody>
                  <a:tcPr/>
                </a:tc>
                <a:tc>
                  <a:txBody>
                    <a:bodyPr/>
                    <a:lstStyle/>
                    <a:p>
                      <a:pPr>
                        <a:buNone/>
                      </a:pPr>
                      <a:r>
                        <a:rPr lang="en-US" altLang="zh-CN" sz="1200"/>
                        <a:t>1.2.1</a:t>
                      </a:r>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r>
              <a:tr h="276225">
                <a:tc vMerge="1">
                  <a:txBody>
                    <a:bodyPr/>
                    <a:lstStyle/>
                    <a:p>
                      <a:endParaRPr lang="en-US"/>
                    </a:p>
                  </a:txBody>
                  <a:tcPr/>
                </a:tc>
                <a:tc>
                  <a:txBody>
                    <a:bodyPr/>
                    <a:lstStyle/>
                    <a:p>
                      <a:pPr>
                        <a:buNone/>
                      </a:pPr>
                      <a:r>
                        <a:rPr lang="en-US" altLang="zh-CN" sz="1200"/>
                        <a:t>1.2.2</a:t>
                      </a:r>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r>
              <a:tr h="276225">
                <a:tc rowSpan="3">
                  <a:txBody>
                    <a:bodyPr/>
                    <a:lstStyle/>
                    <a:p>
                      <a:pPr algn="ctr">
                        <a:buNone/>
                      </a:pPr>
                      <a:r>
                        <a:rPr lang="en-US" altLang="zh-CN" sz="1200"/>
                        <a:t>002</a:t>
                      </a:r>
                    </a:p>
                  </a:txBody>
                  <a:tcPr anchor="ctr"/>
                </a:tc>
                <a:tc>
                  <a:txBody>
                    <a:bodyPr/>
                    <a:lstStyle/>
                    <a:p>
                      <a:pPr>
                        <a:buNone/>
                      </a:pPr>
                      <a:r>
                        <a:rPr lang="en-US" altLang="zh-CN" sz="1200"/>
                        <a:t>2.0</a:t>
                      </a:r>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r>
              <a:tr h="276225">
                <a:tc vMerge="1">
                  <a:txBody>
                    <a:bodyPr/>
                    <a:lstStyle/>
                    <a:p>
                      <a:endParaRPr lang="en-US"/>
                    </a:p>
                  </a:txBody>
                  <a:tcPr/>
                </a:tc>
                <a:tc>
                  <a:txBody>
                    <a:bodyPr/>
                    <a:lstStyle/>
                    <a:p>
                      <a:pPr>
                        <a:buNone/>
                      </a:pPr>
                      <a:r>
                        <a:rPr lang="en-US" altLang="zh-CN" sz="1200"/>
                        <a:t>2.1</a:t>
                      </a:r>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r>
              <a:tr h="276225">
                <a:tc vMerge="1">
                  <a:txBody>
                    <a:bodyPr/>
                    <a:lstStyle/>
                    <a:p>
                      <a:endParaRPr lang="en-US"/>
                    </a:p>
                  </a:txBody>
                  <a:tcPr/>
                </a:tc>
                <a:tc>
                  <a:txBody>
                    <a:bodyPr/>
                    <a:lstStyle/>
                    <a:p>
                      <a:pPr>
                        <a:buNone/>
                      </a:pPr>
                      <a:r>
                        <a:rPr lang="en-US" altLang="zh-CN" sz="1200"/>
                        <a:t>2.1.1</a:t>
                      </a:r>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r>
              <a:tr h="276225">
                <a:tc rowSpan="3">
                  <a:txBody>
                    <a:bodyPr/>
                    <a:lstStyle/>
                    <a:p>
                      <a:pPr algn="ctr">
                        <a:buNone/>
                      </a:pPr>
                      <a:r>
                        <a:rPr lang="en-US" altLang="zh-CN" sz="1200"/>
                        <a:t>003</a:t>
                      </a:r>
                    </a:p>
                  </a:txBody>
                  <a:tcPr anchor="ctr"/>
                </a:tc>
                <a:tc>
                  <a:txBody>
                    <a:bodyPr/>
                    <a:lstStyle/>
                    <a:p>
                      <a:pPr>
                        <a:buNone/>
                      </a:pPr>
                      <a:r>
                        <a:rPr lang="en-US" altLang="zh-CN" sz="1200"/>
                        <a:t>3.0</a:t>
                      </a:r>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r>
              <a:tr h="276225">
                <a:tc vMerge="1">
                  <a:txBody>
                    <a:bodyPr/>
                    <a:lstStyle/>
                    <a:p>
                      <a:endParaRPr lang="en-US"/>
                    </a:p>
                  </a:txBody>
                  <a:tcPr/>
                </a:tc>
                <a:tc>
                  <a:txBody>
                    <a:bodyPr/>
                    <a:lstStyle/>
                    <a:p>
                      <a:pPr>
                        <a:buNone/>
                      </a:pPr>
                      <a:r>
                        <a:rPr lang="en-US" altLang="zh-CN" sz="1200"/>
                        <a:t>3.1</a:t>
                      </a:r>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r>
              <a:tr h="276225">
                <a:tc vMerge="1">
                  <a:txBody>
                    <a:bodyPr/>
                    <a:lstStyle/>
                    <a:p>
                      <a:endParaRPr lang="en-US"/>
                    </a:p>
                  </a:txBody>
                  <a:tcPr/>
                </a:tc>
                <a:tc>
                  <a:txBody>
                    <a:bodyPr/>
                    <a:lstStyle/>
                    <a:p>
                      <a:pPr>
                        <a:buNone/>
                      </a:pPr>
                      <a:r>
                        <a:rPr lang="en-US" altLang="zh-CN" sz="1200"/>
                        <a:t>3.2</a:t>
                      </a:r>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r>
              <a:tr h="276225">
                <a:tc>
                  <a:txBody>
                    <a:bodyPr/>
                    <a:lstStyle/>
                    <a:p>
                      <a:pPr algn="ctr">
                        <a:buNone/>
                      </a:pPr>
                      <a:r>
                        <a:rPr lang="en-US" altLang="zh-CN" sz="1200"/>
                        <a:t>004</a:t>
                      </a:r>
                    </a:p>
                  </a:txBody>
                  <a:tcPr/>
                </a:tc>
                <a:tc>
                  <a:txBody>
                    <a:bodyPr/>
                    <a:lstStyle/>
                    <a:p>
                      <a:pPr>
                        <a:buNone/>
                      </a:pPr>
                      <a:r>
                        <a:rPr lang="en-US" altLang="zh-CN" sz="1200"/>
                        <a:t>4.0</a:t>
                      </a:r>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r>
              <a:tr h="276225">
                <a:tc>
                  <a:txBody>
                    <a:bodyPr/>
                    <a:lstStyle/>
                    <a:p>
                      <a:pPr algn="ctr">
                        <a:buNone/>
                      </a:pPr>
                      <a:r>
                        <a:rPr lang="en-US" altLang="zh-CN" sz="1200"/>
                        <a:t>005</a:t>
                      </a:r>
                    </a:p>
                  </a:txBody>
                  <a:tcPr/>
                </a:tc>
                <a:tc>
                  <a:txBody>
                    <a:bodyPr/>
                    <a:lstStyle/>
                    <a:p>
                      <a:pPr>
                        <a:buNone/>
                      </a:pPr>
                      <a:r>
                        <a:rPr lang="en-US" altLang="zh-CN" sz="1200"/>
                        <a:t>5.0</a:t>
                      </a:r>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c>
                  <a:txBody>
                    <a:bodyPr/>
                    <a:lstStyle/>
                    <a:p>
                      <a:pPr>
                        <a:buNone/>
                      </a:pPr>
                      <a:endParaRPr lang="zh-CN" altLang="en-US" sz="1200"/>
                    </a:p>
                  </a:txBody>
                  <a:tcPr/>
                </a:tc>
              </a:tr>
            </a:tbl>
          </a:graphicData>
        </a:graphic>
      </p:graphicFrame>
      <p:sp>
        <p:nvSpPr>
          <p:cNvPr id="6" name="文本框 5"/>
          <p:cNvSpPr txBox="1"/>
          <p:nvPr/>
        </p:nvSpPr>
        <p:spPr>
          <a:xfrm>
            <a:off x="245110" y="5638800"/>
            <a:ext cx="8740140" cy="914400"/>
          </a:xfrm>
          <a:prstGeom prst="rect">
            <a:avLst/>
          </a:prstGeom>
          <a:noFill/>
        </p:spPr>
        <p:txBody>
          <a:bodyPr wrap="square" rtlCol="0">
            <a:spAutoFit/>
          </a:bodyPr>
          <a:lstStyle/>
          <a:p>
            <a:pPr marL="342900" indent="-342900">
              <a:buFont typeface="+mj-ea"/>
              <a:buAutoNum type="circleNumDbPlain"/>
            </a:pPr>
            <a:r>
              <a:rPr lang="zh-CN" altLang="en-US"/>
              <a:t>每个需求都有商业价值</a:t>
            </a:r>
          </a:p>
          <a:p>
            <a:pPr marL="342900" indent="-342900">
              <a:buFont typeface="+mj-ea"/>
              <a:buAutoNum type="circleNumDbPlain"/>
            </a:pPr>
            <a:r>
              <a:rPr lang="zh-CN" altLang="en-US"/>
              <a:t>确保需求不被遗漏</a:t>
            </a:r>
          </a:p>
          <a:p>
            <a:pPr marL="342900" indent="-342900">
              <a:buFont typeface="+mj-ea"/>
              <a:buAutoNum type="circleNumDbPlain"/>
            </a:pPr>
            <a:r>
              <a:rPr lang="zh-CN" altLang="en-US"/>
              <a:t>为管理范围变更提供框架</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381000"/>
          <a:ext cx="8534400" cy="4083050"/>
        </p:xfrm>
        <a:graphic>
          <a:graphicData uri="http://schemas.openxmlformats.org/drawingml/2006/table">
            <a:tbl>
              <a:tblPr/>
              <a:tblGrid>
                <a:gridCol w="351155"/>
                <a:gridCol w="106045"/>
                <a:gridCol w="1129665"/>
                <a:gridCol w="622935"/>
                <a:gridCol w="1144905"/>
                <a:gridCol w="680085"/>
                <a:gridCol w="1235710"/>
                <a:gridCol w="362585"/>
                <a:gridCol w="793115"/>
                <a:gridCol w="1235710"/>
                <a:gridCol w="872490"/>
              </a:tblGrid>
              <a:tr h="384810">
                <a:tc gridSpan="11">
                  <a:txBody>
                    <a:bodyPr/>
                    <a:lstStyle/>
                    <a:p>
                      <a:pPr algn="ctr" fontAlgn="ctr"/>
                      <a:r>
                        <a:rPr lang="en-US" altLang="zh-CN" sz="2000" b="0" i="0" u="none" strike="noStrike" dirty="0">
                          <a:solidFill>
                            <a:srgbClr val="000000"/>
                          </a:solidFill>
                          <a:latin typeface="Calibri" panose="020F0502020204030204"/>
                        </a:rPr>
                        <a:t>5.3 </a:t>
                      </a:r>
                      <a:r>
                        <a:rPr lang="zh-CN" altLang="en-US" sz="2000" b="0" i="0" u="none" strike="noStrike" dirty="0">
                          <a:solidFill>
                            <a:srgbClr val="000000"/>
                          </a:solidFill>
                          <a:latin typeface="Calibri" panose="020F0502020204030204"/>
                        </a:rPr>
                        <a:t>定义范围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6860">
                <a:tc gridSpan="2">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dirty="0"/>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300">
                <a:tc rowSpan="7" gridSpan="2">
                  <a:txBody>
                    <a:bodyPr/>
                    <a:lstStyle/>
                    <a:p>
                      <a:pPr algn="ctr" fontAlgn="ctr"/>
                      <a:r>
                        <a:rPr lang="zh-CN" altLang="en-US" sz="1400" b="0" i="0" u="none" strike="noStrike" dirty="0">
                          <a:solidFill>
                            <a:srgbClr val="000000"/>
                          </a:solidFill>
                          <a:latin typeface="Calibri" panose="020F0502020204030204"/>
                        </a:rPr>
                        <a:t>输入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h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范围管理计划</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7">
                  <a:txBody>
                    <a:bodyPr/>
                    <a:lstStyle/>
                    <a:p>
                      <a:pPr algn="ctr" fontAlgn="ctr"/>
                      <a:r>
                        <a:rPr lang="zh-CN" altLang="en-US" sz="1400" b="0" i="0" u="none" strike="noStrike" dirty="0">
                          <a:solidFill>
                            <a:srgbClr val="000000"/>
                          </a:solidFill>
                          <a:latin typeface="Calibri" panose="020F0502020204030204"/>
                        </a:rPr>
                        <a:t>输出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项目范围说明书</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241935">
                <a:tc gridSpan="2" vMerge="1">
                  <a:txBody>
                    <a:bodyPr/>
                    <a:lstStyle/>
                    <a:p>
                      <a:endParaRPr lang="en-US"/>
                    </a:p>
                  </a:txBody>
                  <a:tcPr/>
                </a:tc>
                <a:tc hMerge="1" v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l" fontAlgn="ctr"/>
                      <a:r>
                        <a:rPr lang="zh-CN" altLang="en-US" sz="1400" b="0" i="0" u="none" strike="noStrike" dirty="0">
                          <a:solidFill>
                            <a:srgbClr val="000000"/>
                          </a:solidFill>
                          <a:latin typeface="Calibri" panose="020F0502020204030204"/>
                        </a:rPr>
                        <a:t>  </a:t>
                      </a:r>
                      <a:r>
                        <a:rPr lang="en-US" altLang="zh-CN" sz="1400" b="0" i="0" u="none" strike="noStrike" dirty="0">
                          <a:solidFill>
                            <a:srgbClr val="000000"/>
                          </a:solidFill>
                          <a:latin typeface="Calibri" panose="020F0502020204030204"/>
                        </a:rPr>
                        <a:t>2.</a:t>
                      </a:r>
                      <a:r>
                        <a:rPr lang="zh-CN" altLang="en-US" sz="1400" b="0" i="0" u="none" strike="noStrike" dirty="0">
                          <a:solidFill>
                            <a:srgbClr val="000000"/>
                          </a:solidFill>
                          <a:latin typeface="Calibri" panose="020F0502020204030204"/>
                        </a:rPr>
                        <a:t>项目章程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rowSpan="3" gridSpan="2">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3" hMerge="1">
                  <a:txBody>
                    <a:bodyPr/>
                    <a:lstStyle/>
                    <a:p>
                      <a:endParaRPr lang="en-US"/>
                    </a:p>
                  </a:txBody>
                  <a:tcPr/>
                </a:tc>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项目文件更新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42570">
                <a:tc gridSpan="2" vMerge="1">
                  <a:txBody>
                    <a:bodyPr/>
                    <a:lstStyle/>
                    <a:p>
                      <a:endParaRPr lang="en-US"/>
                    </a:p>
                  </a:txBody>
                  <a:tcPr/>
                </a:tc>
                <a:tc hMerge="1" v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3.</a:t>
                      </a:r>
                      <a:r>
                        <a:rPr lang="zh-CN" altLang="en-US" sz="1400" b="0" i="0" u="none" strike="noStrike">
                          <a:solidFill>
                            <a:srgbClr val="000000"/>
                          </a:solidFill>
                          <a:latin typeface="Calibri" panose="020F0502020204030204"/>
                        </a:rPr>
                        <a:t>需求文件</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3">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41935">
                <a:tc gridSpan="2" vMerge="1">
                  <a:txBody>
                    <a:bodyPr/>
                    <a:lstStyle/>
                    <a:p>
                      <a:endParaRPr lang="en-US"/>
                    </a:p>
                  </a:txBody>
                  <a:tcPr/>
                </a:tc>
                <a:tc hMerge="1" v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4.</a:t>
                      </a:r>
                      <a:r>
                        <a:rPr lang="zh-CN" altLang="en-US" sz="1400" b="0" i="0" u="none" strike="noStrike">
                          <a:solidFill>
                            <a:srgbClr val="000000"/>
                          </a:solidFill>
                          <a:latin typeface="Calibri" panose="020F0502020204030204"/>
                        </a:rPr>
                        <a:t>组织过程资产</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3">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41300">
                <a:tc gridSpan="2" vMerge="1">
                  <a:txBody>
                    <a:bodyPr/>
                    <a:lstStyle/>
                    <a:p>
                      <a:endParaRPr lang="en-US"/>
                    </a:p>
                  </a:txBody>
                  <a:tcPr/>
                </a:tc>
                <a:tc hMerge="1" v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r>
                        <a:rPr lang="en-US" sz="1400" b="0" i="0" u="none" strike="noStrike">
                          <a:solidFill>
                            <a:srgbClr val="000000"/>
                          </a:solidFill>
                          <a:latin typeface="Calibri" panose="020F0502020204030204"/>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r>
              <a:tr h="241935">
                <a:tc gridSpan="2" vMerge="1">
                  <a:txBody>
                    <a:bodyPr/>
                    <a:lstStyle/>
                    <a:p>
                      <a:endParaRPr lang="en-US"/>
                    </a:p>
                  </a:txBody>
                  <a:tcPr/>
                </a:tc>
                <a:tc hMerge="1" v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r>
                        <a:rPr lang="en-US" sz="1400" b="0" i="0" u="none" strike="noStrike">
                          <a:solidFill>
                            <a:srgbClr val="000000"/>
                          </a:solidFill>
                          <a:latin typeface="Calibri" panose="020F0502020204030204"/>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r>
              <a:tr h="242570">
                <a:tc gridSpan="2" vMerge="1">
                  <a:txBody>
                    <a:bodyPr/>
                    <a:lstStyle/>
                    <a:p>
                      <a:endParaRPr lang="en-US"/>
                    </a:p>
                  </a:txBody>
                  <a:tcPr/>
                </a:tc>
                <a:tc hMerge="1" v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dirty="0">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76860">
                <a:tc gridSpan="2">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1300">
                <a:tc gridSpan="11">
                  <a:txBody>
                    <a:bodyPr/>
                    <a:lstStyle/>
                    <a:p>
                      <a:pPr algn="ctr" fontAlgn="ctr"/>
                      <a:r>
                        <a:rPr lang="zh-CN" altLang="en-US" sz="1400" b="0" i="0" u="none" strike="noStrike">
                          <a:solidFill>
                            <a:srgbClr val="000000"/>
                          </a:solidFill>
                          <a:latin typeface="Calibri" panose="020F0502020204030204"/>
                        </a:rPr>
                        <a:t>工具与技术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935">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gridSpan="2">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41935">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专家判断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产品分析</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0" i="0" u="none" strike="noStrike">
                          <a:solidFill>
                            <a:srgbClr val="000000"/>
                          </a:solidFill>
                          <a:latin typeface="Calibri" panose="020F0502020204030204"/>
                        </a:rPr>
                        <a:t>3.</a:t>
                      </a:r>
                      <a:r>
                        <a:rPr lang="zh-CN" altLang="en-US" sz="1400" b="0" i="0" u="none" strike="noStrike">
                          <a:solidFill>
                            <a:srgbClr val="000000"/>
                          </a:solidFill>
                          <a:latin typeface="Calibri" panose="020F0502020204030204"/>
                        </a:rPr>
                        <a:t>备选方案生成</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altLang="zh-CN" sz="1400" b="0" i="0" u="none" strike="noStrike">
                          <a:solidFill>
                            <a:srgbClr val="000000"/>
                          </a:solidFill>
                          <a:latin typeface="Calibri" panose="020F0502020204030204"/>
                        </a:rPr>
                        <a:t>4.</a:t>
                      </a:r>
                      <a:r>
                        <a:rPr lang="zh-CN" altLang="en-US" sz="1400" b="0" i="0" u="none" strike="noStrike">
                          <a:solidFill>
                            <a:srgbClr val="000000"/>
                          </a:solidFill>
                          <a:latin typeface="Calibri" panose="020F0502020204030204"/>
                        </a:rPr>
                        <a:t>引导式研讨会</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1935">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241935">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hMerge="1">
                  <a:txBody>
                    <a:bodyPr/>
                    <a:lstStyle/>
                    <a:p>
                      <a:endParaRPr lang="en-US"/>
                    </a:p>
                  </a:txBody>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241935">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5" name="Right Arrow 4"/>
          <p:cNvSpPr/>
          <p:nvPr/>
        </p:nvSpPr>
        <p:spPr>
          <a:xfrm>
            <a:off x="4267200" y="1905000"/>
            <a:ext cx="978408" cy="484632"/>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2" name="文本框 1"/>
          <p:cNvSpPr txBox="1"/>
          <p:nvPr/>
        </p:nvSpPr>
        <p:spPr>
          <a:xfrm>
            <a:off x="381000" y="4725035"/>
            <a:ext cx="8534400" cy="914400"/>
          </a:xfrm>
          <a:prstGeom prst="rect">
            <a:avLst/>
          </a:prstGeom>
          <a:noFill/>
        </p:spPr>
        <p:txBody>
          <a:bodyPr wrap="square" rtlCol="0">
            <a:spAutoFit/>
          </a:bodyPr>
          <a:lstStyle/>
          <a:p>
            <a:pPr marL="285750" indent="-285750">
              <a:buFont typeface="Wingdings" panose="05000000000000000000" charset="0"/>
              <a:buChar char="Ø"/>
            </a:pPr>
            <a:r>
              <a:rPr lang="zh-CN" altLang="en-US"/>
              <a:t>制定项目和产品详细描述。</a:t>
            </a:r>
          </a:p>
          <a:p>
            <a:pPr marL="285750" indent="-285750">
              <a:buFont typeface="Wingdings" panose="05000000000000000000" charset="0"/>
              <a:buChar char="Ø"/>
            </a:pPr>
            <a:r>
              <a:rPr lang="zh-CN" altLang="en-US"/>
              <a:t>主要作用：明确所收集的需求，哪些将包含在项目范围内，哪些将排除在项目范围外，从而明确项目、服务或成果的边界。</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ltLang="zh-CN" dirty="0" smtClean="0">
                <a:sym typeface="+mn-ea"/>
              </a:rPr>
              <a:t>5.3.2 </a:t>
            </a:r>
            <a:r>
              <a:rPr lang="zh-CN" altLang="en-US" dirty="0" smtClean="0">
                <a:sym typeface="+mn-ea"/>
              </a:rPr>
              <a:t>定义范围工具与技术</a:t>
            </a:r>
          </a:p>
        </p:txBody>
      </p:sp>
      <p:sp>
        <p:nvSpPr>
          <p:cNvPr id="4" name="TextBox 3"/>
          <p:cNvSpPr txBox="1"/>
          <p:nvPr/>
        </p:nvSpPr>
        <p:spPr>
          <a:xfrm>
            <a:off x="457200" y="1075055"/>
            <a:ext cx="8077200" cy="3812540"/>
          </a:xfrm>
          <a:prstGeom prst="rect">
            <a:avLst/>
          </a:prstGeom>
          <a:noFill/>
        </p:spPr>
        <p:txBody>
          <a:bodyPr wrap="square" rtlCol="0">
            <a:spAutoFit/>
          </a:bodyPr>
          <a:lstStyle/>
          <a:p>
            <a:pPr marL="342900" lvl="0" indent="-342900">
              <a:buFont typeface="+mj-lt"/>
              <a:buAutoNum type="arabicPeriod"/>
            </a:pPr>
            <a:r>
              <a:rPr lang="zh-CN" altLang="en-US" dirty="0" smtClean="0"/>
              <a:t>产品分析</a:t>
            </a:r>
          </a:p>
          <a:p>
            <a:pPr marL="800100" lvl="1" indent="-342900">
              <a:buFont typeface="Wingdings" panose="05000000000000000000" charset="0"/>
              <a:buChar char="n"/>
            </a:pPr>
            <a:r>
              <a:rPr lang="zh-CN" altLang="en-US" sz="1400" dirty="0" smtClean="0"/>
              <a:t>把高层级的产品描述转变为有形的可交付成果；</a:t>
            </a:r>
          </a:p>
          <a:p>
            <a:pPr marL="800100" lvl="1" indent="-342900">
              <a:buFont typeface="Wingdings" panose="05000000000000000000" charset="0"/>
              <a:buChar char="n"/>
            </a:pPr>
            <a:r>
              <a:rPr lang="zh-CN" altLang="en-US" sz="1400" dirty="0" smtClean="0"/>
              <a:t>包括</a:t>
            </a:r>
          </a:p>
          <a:p>
            <a:pPr marL="1257300" lvl="2" indent="-342900">
              <a:buFont typeface="Wingdings" panose="05000000000000000000" charset="0"/>
              <a:buChar char="ü"/>
            </a:pPr>
            <a:r>
              <a:rPr lang="zh-CN" altLang="en-US" sz="1200" dirty="0" smtClean="0"/>
              <a:t>产品分解；</a:t>
            </a:r>
          </a:p>
          <a:p>
            <a:pPr marL="1257300" lvl="2" indent="-342900">
              <a:buFont typeface="Wingdings" panose="05000000000000000000" charset="0"/>
              <a:buChar char="ü"/>
            </a:pPr>
            <a:r>
              <a:rPr lang="zh-CN" altLang="en-US" sz="1200" dirty="0" smtClean="0"/>
              <a:t>需求分析；</a:t>
            </a:r>
          </a:p>
          <a:p>
            <a:pPr marL="1257300" lvl="2" indent="-342900">
              <a:buFont typeface="Wingdings" panose="05000000000000000000" charset="0"/>
              <a:buChar char="ü"/>
            </a:pPr>
            <a:r>
              <a:rPr lang="zh-CN" altLang="en-US" sz="1200" dirty="0" smtClean="0"/>
              <a:t>系统分析；</a:t>
            </a:r>
          </a:p>
          <a:p>
            <a:pPr marL="1257300" lvl="2" indent="-342900">
              <a:buFont typeface="Wingdings" panose="05000000000000000000" charset="0"/>
              <a:buChar char="ü"/>
            </a:pPr>
            <a:r>
              <a:rPr lang="zh-CN" altLang="en-US" sz="1200" dirty="0" smtClean="0"/>
              <a:t>系统工程；</a:t>
            </a:r>
          </a:p>
          <a:p>
            <a:pPr marL="1257300" lvl="2" indent="-342900">
              <a:buFont typeface="Wingdings" panose="05000000000000000000" charset="0"/>
              <a:buChar char="ü"/>
            </a:pPr>
            <a:r>
              <a:rPr lang="zh-CN" altLang="en-US" sz="1200" dirty="0" smtClean="0"/>
              <a:t>价值工程；</a:t>
            </a:r>
          </a:p>
          <a:p>
            <a:pPr marL="1257300" lvl="2" indent="-342900">
              <a:buFont typeface="Wingdings" panose="05000000000000000000" charset="0"/>
              <a:buChar char="ü"/>
            </a:pPr>
            <a:r>
              <a:rPr lang="zh-CN" altLang="en-US" sz="1200" dirty="0" smtClean="0"/>
              <a:t>价值分析。</a:t>
            </a:r>
          </a:p>
          <a:p>
            <a:pPr marL="342900" lvl="0" indent="-342900">
              <a:buFont typeface="+mj-lt"/>
              <a:buAutoNum type="arabicPeriod"/>
            </a:pPr>
            <a:r>
              <a:rPr lang="zh-CN" altLang="en-US" dirty="0" smtClean="0"/>
              <a:t>备选方案生成</a:t>
            </a:r>
          </a:p>
          <a:p>
            <a:pPr marL="800100" lvl="1" indent="-342900">
              <a:buFont typeface="Wingdings" panose="05000000000000000000" charset="0"/>
              <a:buChar char="n"/>
            </a:pPr>
            <a:r>
              <a:rPr lang="zh-CN" altLang="en-US" dirty="0" smtClean="0"/>
              <a:t>是一种用来制定尽可能多的潜在可选方案的技术，用于识别执行项目工作的不同方法。</a:t>
            </a:r>
          </a:p>
          <a:p>
            <a:pPr marL="800100" lvl="1" indent="-342900">
              <a:buFont typeface="Wingdings" panose="05000000000000000000" charset="0"/>
              <a:buChar char="n"/>
            </a:pPr>
            <a:r>
              <a:rPr lang="zh-CN" altLang="en-US" dirty="0" smtClean="0"/>
              <a:t>以下方法用于生成备选方案：</a:t>
            </a:r>
          </a:p>
          <a:p>
            <a:pPr marL="1257300" lvl="2" indent="-342900">
              <a:buFont typeface="Wingdings" panose="05000000000000000000" charset="0"/>
              <a:buChar char="ü"/>
            </a:pPr>
            <a:r>
              <a:rPr lang="zh-CN" altLang="en-US" dirty="0" smtClean="0"/>
              <a:t>头脑风暴</a:t>
            </a:r>
          </a:p>
          <a:p>
            <a:pPr marL="1257300" lvl="2" indent="-342900">
              <a:buFont typeface="Wingdings" panose="05000000000000000000" charset="0"/>
              <a:buChar char="ü"/>
            </a:pPr>
            <a:r>
              <a:rPr lang="zh-CN" altLang="en-US" dirty="0" smtClean="0"/>
              <a:t>横向思维，是通过明显的不合逻辑的方式寻求解决问题的方法。</a:t>
            </a:r>
          </a:p>
          <a:p>
            <a:pPr marL="1257300" lvl="2" indent="-342900">
              <a:buFont typeface="Wingdings" panose="05000000000000000000" charset="0"/>
              <a:buChar char="ü"/>
            </a:pPr>
            <a:r>
              <a:rPr lang="zh-CN" altLang="en-US" dirty="0" smtClean="0"/>
              <a:t>备选方案分析</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altLang="zh-CN" dirty="0" smtClean="0">
                <a:sym typeface="+mn-ea"/>
              </a:rPr>
              <a:t>5.3.2 </a:t>
            </a:r>
            <a:r>
              <a:rPr lang="zh-CN" altLang="en-US" dirty="0" smtClean="0">
                <a:sym typeface="+mn-ea"/>
              </a:rPr>
              <a:t>定义范围的输出</a:t>
            </a:r>
          </a:p>
        </p:txBody>
      </p:sp>
      <p:sp>
        <p:nvSpPr>
          <p:cNvPr id="4" name="TextBox 3"/>
          <p:cNvSpPr txBox="1"/>
          <p:nvPr/>
        </p:nvSpPr>
        <p:spPr>
          <a:xfrm>
            <a:off x="457200" y="1075055"/>
            <a:ext cx="8077200" cy="3111500"/>
          </a:xfrm>
          <a:prstGeom prst="rect">
            <a:avLst/>
          </a:prstGeom>
          <a:noFill/>
        </p:spPr>
        <p:txBody>
          <a:bodyPr wrap="square" rtlCol="0">
            <a:spAutoFit/>
          </a:bodyPr>
          <a:lstStyle/>
          <a:p>
            <a:pPr marL="342900" lvl="0" indent="-342900">
              <a:buFont typeface="+mj-lt"/>
              <a:buAutoNum type="arabicPeriod"/>
            </a:pPr>
            <a:r>
              <a:rPr lang="zh-CN" altLang="en-US" dirty="0" smtClean="0"/>
              <a:t>项目范围说明书</a:t>
            </a:r>
          </a:p>
          <a:p>
            <a:pPr marL="800100" lvl="1" indent="-342900">
              <a:buFont typeface="Wingdings" panose="05000000000000000000" charset="0"/>
              <a:buChar char="n"/>
            </a:pPr>
            <a:r>
              <a:rPr lang="zh-CN" altLang="en-US" dirty="0" smtClean="0"/>
              <a:t>是对项目范围、主要可交付成果、假设条件和制约因素的描述；</a:t>
            </a:r>
          </a:p>
          <a:p>
            <a:pPr marL="800100" lvl="1" indent="-342900">
              <a:buFont typeface="Wingdings" panose="05000000000000000000" charset="0"/>
              <a:buChar char="n"/>
            </a:pPr>
            <a:r>
              <a:rPr lang="zh-CN" altLang="en-US" dirty="0" smtClean="0"/>
              <a:t>记录了整个范围，包括项目和产品范围；</a:t>
            </a:r>
          </a:p>
          <a:p>
            <a:pPr marL="800100" lvl="1" indent="-342900">
              <a:buFont typeface="Wingdings" panose="05000000000000000000" charset="0"/>
              <a:buChar char="n"/>
            </a:pPr>
            <a:r>
              <a:rPr lang="zh-CN" altLang="en-US" dirty="0" smtClean="0"/>
              <a:t>详细描述项目的可交付成果，以及为提交这些可交付成功而必须开展的工作；</a:t>
            </a:r>
          </a:p>
          <a:p>
            <a:pPr marL="800100" lvl="1" indent="-342900">
              <a:buFont typeface="Wingdings" panose="05000000000000000000" charset="0"/>
              <a:buChar char="n"/>
            </a:pPr>
            <a:r>
              <a:rPr lang="zh-CN" altLang="en-US" dirty="0" smtClean="0"/>
              <a:t>表明项目干系人之间就项目范围所达成的公式；</a:t>
            </a:r>
          </a:p>
          <a:p>
            <a:pPr marL="800100" lvl="1" indent="-342900">
              <a:buFont typeface="Wingdings" panose="05000000000000000000" charset="0"/>
              <a:buChar char="n"/>
            </a:pPr>
            <a:r>
              <a:rPr lang="zh-CN" altLang="en-US" dirty="0" smtClean="0"/>
              <a:t>为了便于管理干系人的期望，项目范围说明书可明确指出哪些工作不属于本项目范围。</a:t>
            </a:r>
          </a:p>
          <a:p>
            <a:pPr marL="800100" lvl="1" indent="-342900">
              <a:buFont typeface="Wingdings" panose="05000000000000000000" charset="0"/>
              <a:buChar char="n"/>
            </a:pPr>
            <a:r>
              <a:rPr lang="zh-CN" altLang="en-US" dirty="0" smtClean="0"/>
              <a:t>项目范围说明书描述要做和不要做的工作的详细程度，决定着项目管理团队控制整个项目于范围的有效程度。</a:t>
            </a:r>
          </a:p>
          <a:p>
            <a:pPr marL="800100" lvl="1" indent="-342900">
              <a:buFont typeface="Wingdings" panose="05000000000000000000" charset="0"/>
              <a:buChar char="n"/>
            </a:pPr>
            <a:endParaRPr lang="zh-CN" altLang="en-US" dirty="0" smtClean="0"/>
          </a:p>
        </p:txBody>
      </p:sp>
      <p:sp>
        <p:nvSpPr>
          <p:cNvPr id="3" name="六边形 2"/>
          <p:cNvSpPr/>
          <p:nvPr/>
        </p:nvSpPr>
        <p:spPr>
          <a:xfrm>
            <a:off x="3302000" y="4186555"/>
            <a:ext cx="2188845" cy="1985010"/>
          </a:xfrm>
          <a:prstGeom prst="hex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a:t>项目范围说明书</a:t>
            </a:r>
          </a:p>
        </p:txBody>
      </p:sp>
      <p:sp>
        <p:nvSpPr>
          <p:cNvPr id="5" name="文本框 4"/>
          <p:cNvSpPr txBox="1"/>
          <p:nvPr/>
        </p:nvSpPr>
        <p:spPr>
          <a:xfrm>
            <a:off x="879475" y="4305300"/>
            <a:ext cx="1785620" cy="365760"/>
          </a:xfrm>
          <a:prstGeom prst="rect">
            <a:avLst/>
          </a:prstGeom>
          <a:noFill/>
          <a:ln w="12700" cmpd="sng">
            <a:solidFill>
              <a:schemeClr val="accent1">
                <a:shade val="50000"/>
              </a:schemeClr>
            </a:solidFill>
            <a:prstDash val="solid"/>
          </a:ln>
        </p:spPr>
        <p:txBody>
          <a:bodyPr wrap="square" rtlCol="0">
            <a:spAutoFit/>
          </a:bodyPr>
          <a:lstStyle/>
          <a:p>
            <a:r>
              <a:rPr lang="zh-CN" altLang="en-US"/>
              <a:t>产品范围描述</a:t>
            </a:r>
          </a:p>
        </p:txBody>
      </p:sp>
      <p:sp>
        <p:nvSpPr>
          <p:cNvPr id="6" name="文本框 5"/>
          <p:cNvSpPr txBox="1"/>
          <p:nvPr/>
        </p:nvSpPr>
        <p:spPr>
          <a:xfrm>
            <a:off x="879475" y="4996180"/>
            <a:ext cx="1785620" cy="365760"/>
          </a:xfrm>
          <a:prstGeom prst="rect">
            <a:avLst/>
          </a:prstGeom>
          <a:noFill/>
          <a:ln w="12700" cmpd="sng">
            <a:solidFill>
              <a:schemeClr val="accent1">
                <a:shade val="50000"/>
              </a:schemeClr>
            </a:solidFill>
            <a:prstDash val="solid"/>
          </a:ln>
        </p:spPr>
        <p:txBody>
          <a:bodyPr wrap="square" rtlCol="0">
            <a:spAutoFit/>
          </a:bodyPr>
          <a:lstStyle/>
          <a:p>
            <a:r>
              <a:rPr lang="zh-CN" altLang="en-US"/>
              <a:t>验收标准</a:t>
            </a:r>
          </a:p>
        </p:txBody>
      </p:sp>
      <p:sp>
        <p:nvSpPr>
          <p:cNvPr id="7" name="文本框 6"/>
          <p:cNvSpPr txBox="1"/>
          <p:nvPr/>
        </p:nvSpPr>
        <p:spPr>
          <a:xfrm>
            <a:off x="879475" y="5683250"/>
            <a:ext cx="1785620" cy="365760"/>
          </a:xfrm>
          <a:prstGeom prst="rect">
            <a:avLst/>
          </a:prstGeom>
          <a:noFill/>
          <a:ln w="12700" cmpd="sng">
            <a:solidFill>
              <a:schemeClr val="accent1">
                <a:shade val="50000"/>
              </a:schemeClr>
            </a:solidFill>
            <a:prstDash val="solid"/>
          </a:ln>
        </p:spPr>
        <p:txBody>
          <a:bodyPr wrap="square" rtlCol="0">
            <a:spAutoFit/>
          </a:bodyPr>
          <a:lstStyle/>
          <a:p>
            <a:r>
              <a:rPr lang="zh-CN" altLang="en-US"/>
              <a:t>可交付成果</a:t>
            </a:r>
          </a:p>
        </p:txBody>
      </p:sp>
      <p:sp>
        <p:nvSpPr>
          <p:cNvPr id="8" name="文本框 7"/>
          <p:cNvSpPr txBox="1"/>
          <p:nvPr/>
        </p:nvSpPr>
        <p:spPr>
          <a:xfrm>
            <a:off x="6259195" y="4305300"/>
            <a:ext cx="1785620" cy="365760"/>
          </a:xfrm>
          <a:prstGeom prst="rect">
            <a:avLst/>
          </a:prstGeom>
          <a:noFill/>
          <a:ln w="12700" cmpd="sng">
            <a:solidFill>
              <a:schemeClr val="accent1">
                <a:shade val="50000"/>
              </a:schemeClr>
            </a:solidFill>
            <a:prstDash val="solid"/>
          </a:ln>
        </p:spPr>
        <p:txBody>
          <a:bodyPr wrap="square" rtlCol="0">
            <a:spAutoFit/>
          </a:bodyPr>
          <a:lstStyle/>
          <a:p>
            <a:r>
              <a:rPr lang="zh-CN" altLang="en-US"/>
              <a:t>项目的除外责任</a:t>
            </a:r>
          </a:p>
        </p:txBody>
      </p:sp>
      <p:sp>
        <p:nvSpPr>
          <p:cNvPr id="9" name="文本框 8"/>
          <p:cNvSpPr txBox="1"/>
          <p:nvPr/>
        </p:nvSpPr>
        <p:spPr>
          <a:xfrm>
            <a:off x="6259195" y="4996180"/>
            <a:ext cx="1785620" cy="365760"/>
          </a:xfrm>
          <a:prstGeom prst="rect">
            <a:avLst/>
          </a:prstGeom>
          <a:noFill/>
          <a:ln w="12700" cmpd="sng">
            <a:solidFill>
              <a:schemeClr val="accent1">
                <a:shade val="50000"/>
              </a:schemeClr>
            </a:solidFill>
            <a:prstDash val="solid"/>
          </a:ln>
        </p:spPr>
        <p:txBody>
          <a:bodyPr wrap="square" rtlCol="0">
            <a:spAutoFit/>
          </a:bodyPr>
          <a:lstStyle/>
          <a:p>
            <a:r>
              <a:rPr lang="zh-CN" altLang="en-US"/>
              <a:t>制约因素</a:t>
            </a:r>
          </a:p>
        </p:txBody>
      </p:sp>
      <p:sp>
        <p:nvSpPr>
          <p:cNvPr id="10" name="文本框 9"/>
          <p:cNvSpPr txBox="1"/>
          <p:nvPr/>
        </p:nvSpPr>
        <p:spPr>
          <a:xfrm>
            <a:off x="6259195" y="5683250"/>
            <a:ext cx="1785620" cy="365760"/>
          </a:xfrm>
          <a:prstGeom prst="rect">
            <a:avLst/>
          </a:prstGeom>
          <a:noFill/>
          <a:ln w="12700" cmpd="sng">
            <a:solidFill>
              <a:schemeClr val="accent1">
                <a:shade val="50000"/>
              </a:schemeClr>
            </a:solidFill>
            <a:prstDash val="solid"/>
          </a:ln>
        </p:spPr>
        <p:txBody>
          <a:bodyPr wrap="square" rtlCol="0">
            <a:spAutoFit/>
          </a:bodyPr>
          <a:lstStyle/>
          <a:p>
            <a:r>
              <a:rPr lang="zh-CN" altLang="en-US"/>
              <a:t>假设条件</a:t>
            </a:r>
          </a:p>
        </p:txBody>
      </p:sp>
      <p:cxnSp>
        <p:nvCxnSpPr>
          <p:cNvPr id="11" name="直接箭头连接符 10"/>
          <p:cNvCxnSpPr>
            <a:stCxn id="5" idx="3"/>
          </p:cNvCxnSpPr>
          <p:nvPr/>
        </p:nvCxnSpPr>
        <p:spPr>
          <a:xfrm flipV="1">
            <a:off x="2665095" y="4486275"/>
            <a:ext cx="930910" cy="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3"/>
            <a:endCxn id="3" idx="3"/>
          </p:cNvCxnSpPr>
          <p:nvPr/>
        </p:nvCxnSpPr>
        <p:spPr>
          <a:xfrm>
            <a:off x="2665095" y="5179060"/>
            <a:ext cx="6369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665095" y="5866130"/>
            <a:ext cx="93091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1"/>
          </p:cNvCxnSpPr>
          <p:nvPr/>
        </p:nvCxnSpPr>
        <p:spPr>
          <a:xfrm flipH="1">
            <a:off x="5181600" y="4488180"/>
            <a:ext cx="1077595"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1"/>
            <a:endCxn id="3" idx="0"/>
          </p:cNvCxnSpPr>
          <p:nvPr/>
        </p:nvCxnSpPr>
        <p:spPr>
          <a:xfrm flipH="1">
            <a:off x="5490845" y="5179060"/>
            <a:ext cx="7683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1"/>
          </p:cNvCxnSpPr>
          <p:nvPr/>
        </p:nvCxnSpPr>
        <p:spPr>
          <a:xfrm flipH="1">
            <a:off x="5181600" y="5866130"/>
            <a:ext cx="1077595"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381000"/>
          <a:ext cx="8534400" cy="4028440"/>
        </p:xfrm>
        <a:graphic>
          <a:graphicData uri="http://schemas.openxmlformats.org/drawingml/2006/table">
            <a:tbl>
              <a:tblPr/>
              <a:tblGrid>
                <a:gridCol w="351155"/>
                <a:gridCol w="182245"/>
                <a:gridCol w="1053465"/>
                <a:gridCol w="622935"/>
                <a:gridCol w="1144905"/>
                <a:gridCol w="680085"/>
                <a:gridCol w="1235710"/>
                <a:gridCol w="362585"/>
                <a:gridCol w="81915"/>
                <a:gridCol w="711200"/>
                <a:gridCol w="1235710"/>
                <a:gridCol w="872490"/>
              </a:tblGrid>
              <a:tr h="431800">
                <a:tc gridSpan="12">
                  <a:txBody>
                    <a:bodyPr/>
                    <a:lstStyle/>
                    <a:p>
                      <a:pPr algn="ctr" fontAlgn="ctr"/>
                      <a:r>
                        <a:rPr lang="en-US" altLang="zh-CN" sz="2000" b="0" i="0" u="none" strike="noStrike" dirty="0" smtClean="0">
                          <a:solidFill>
                            <a:srgbClr val="000000"/>
                          </a:solidFill>
                          <a:latin typeface="Calibri" panose="020F0502020204030204"/>
                        </a:rPr>
                        <a:t>5.4 </a:t>
                      </a:r>
                      <a:r>
                        <a:rPr lang="zh-CN" altLang="en-US" sz="2000" b="0" i="0" u="none" strike="noStrike" dirty="0">
                          <a:solidFill>
                            <a:srgbClr val="000000"/>
                          </a:solidFill>
                          <a:latin typeface="Calibri" panose="020F0502020204030204"/>
                        </a:rPr>
                        <a:t>创建工作分解结构（</a:t>
                      </a:r>
                      <a:r>
                        <a:rPr lang="en-US" altLang="zh-CN" sz="2000" b="0" i="0" u="none" strike="noStrike" dirty="0">
                          <a:solidFill>
                            <a:srgbClr val="000000"/>
                          </a:solidFill>
                          <a:latin typeface="Calibri" panose="020F0502020204030204"/>
                        </a:rPr>
                        <a:t>WBS</a:t>
                      </a:r>
                      <a:r>
                        <a:rPr lang="zh-CN" altLang="en-US" sz="2000" b="0" i="0" u="none" strike="noStrike" dirty="0">
                          <a:solidFill>
                            <a:srgbClr val="000000"/>
                          </a:solidFill>
                          <a:latin typeface="Calibri" panose="020F0502020204030204"/>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6860">
                <a:tc gridSpan="2">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dirty="0"/>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265">
                <a:tc rowSpan="7" gridSpan="2">
                  <a:txBody>
                    <a:bodyPr/>
                    <a:lstStyle/>
                    <a:p>
                      <a:pPr algn="ctr" fontAlgn="ctr"/>
                      <a:r>
                        <a:rPr lang="zh-CN" altLang="en-US" sz="1400" b="0" i="0" u="none" strike="noStrike">
                          <a:solidFill>
                            <a:srgbClr val="000000"/>
                          </a:solidFill>
                          <a:latin typeface="Calibri" panose="020F0502020204030204"/>
                        </a:rPr>
                        <a:t>输入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h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范围管理计划</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7" gridSpan="2">
                  <a:txBody>
                    <a:bodyPr/>
                    <a:lstStyle/>
                    <a:p>
                      <a:pPr algn="ctr" fontAlgn="ctr"/>
                      <a:r>
                        <a:rPr lang="zh-CN" altLang="en-US" sz="1400" b="0" i="0" u="none" strike="noStrike" dirty="0">
                          <a:solidFill>
                            <a:srgbClr val="000000"/>
                          </a:solidFill>
                          <a:latin typeface="Calibri" panose="020F0502020204030204"/>
                        </a:rPr>
                        <a:t>输出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7" h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范围基准</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215265">
                <a:tc gridSpan="2" vMerge="1">
                  <a:txBody>
                    <a:bodyPr/>
                    <a:lstStyle/>
                    <a:p>
                      <a:endParaRPr lang="en-US"/>
                    </a:p>
                  </a:txBody>
                  <a:tcPr/>
                </a:tc>
                <a:tc hMerge="1" v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项目范围说明书</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rowSpan="3" gridSpan="2">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3" hMerge="1">
                  <a:txBody>
                    <a:bodyPr/>
                    <a:lstStyle/>
                    <a:p>
                      <a:endParaRPr lang="en-US"/>
                    </a:p>
                  </a:txBody>
                  <a:tcPr/>
                </a:tc>
                <a:tc gridSpan="2" vMerge="1">
                  <a:txBody>
                    <a:bodyPr/>
                    <a:lstStyle/>
                    <a:p>
                      <a:endParaRPr lang="en-US"/>
                    </a:p>
                  </a:txBody>
                  <a:tcPr/>
                </a:tc>
                <a:tc hMerge="1" v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项目文件更新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76860">
                <a:tc gridSpan="2" vMerge="1">
                  <a:txBody>
                    <a:bodyPr/>
                    <a:lstStyle/>
                    <a:p>
                      <a:endParaRPr lang="en-US"/>
                    </a:p>
                  </a:txBody>
                  <a:tcPr/>
                </a:tc>
                <a:tc hMerge="1" v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3.</a:t>
                      </a:r>
                      <a:r>
                        <a:rPr lang="zh-CN" altLang="en-US" sz="1400" b="0" i="0" u="none" strike="noStrike">
                          <a:solidFill>
                            <a:srgbClr val="000000"/>
                          </a:solidFill>
                          <a:latin typeface="Calibri" panose="020F0502020204030204"/>
                        </a:rPr>
                        <a:t>需求文件</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76860">
                <a:tc gridSpan="2" vMerge="1">
                  <a:txBody>
                    <a:bodyPr/>
                    <a:lstStyle/>
                    <a:p>
                      <a:endParaRPr lang="en-US"/>
                    </a:p>
                  </a:txBody>
                  <a:tcPr/>
                </a:tc>
                <a:tc hMerge="1" v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4.</a:t>
                      </a:r>
                      <a:r>
                        <a:rPr lang="zh-CN" altLang="en-US" sz="1400" b="0" i="0" u="none" strike="noStrike">
                          <a:solidFill>
                            <a:srgbClr val="000000"/>
                          </a:solidFill>
                          <a:latin typeface="Calibri" panose="020F0502020204030204"/>
                        </a:rPr>
                        <a:t>组织过程资产</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76860">
                <a:tc gridSpan="2" vMerge="1">
                  <a:txBody>
                    <a:bodyPr/>
                    <a:lstStyle/>
                    <a:p>
                      <a:endParaRPr lang="en-US"/>
                    </a:p>
                  </a:txBody>
                  <a:tcPr/>
                </a:tc>
                <a:tc hMerge="1" v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5.</a:t>
                      </a:r>
                      <a:r>
                        <a:rPr lang="zh-CN" altLang="en-US" sz="1400" b="0" i="0" u="none" strike="noStrike">
                          <a:solidFill>
                            <a:srgbClr val="000000"/>
                          </a:solidFill>
                          <a:latin typeface="Calibri" panose="020F0502020204030204"/>
                        </a:rPr>
                        <a:t>事业环境因素</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endParaRPr lang="en-US"/>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r>
                        <a:rPr lang="en-US" sz="1400" b="0" i="0" u="none" strike="noStrike">
                          <a:solidFill>
                            <a:srgbClr val="000000"/>
                          </a:solidFill>
                          <a:latin typeface="Calibri" panose="020F0502020204030204"/>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r>
              <a:tr h="276860">
                <a:tc gridSpan="2" vMerge="1">
                  <a:txBody>
                    <a:bodyPr/>
                    <a:lstStyle/>
                    <a:p>
                      <a:endParaRPr lang="en-US"/>
                    </a:p>
                  </a:txBody>
                  <a:tcPr/>
                </a:tc>
                <a:tc hMerge="1" v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endParaRPr lang="en-US"/>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r>
                        <a:rPr lang="en-US" sz="1400" b="0" i="0" u="none" strike="noStrike">
                          <a:solidFill>
                            <a:srgbClr val="000000"/>
                          </a:solidFill>
                          <a:latin typeface="Calibri" panose="020F0502020204030204"/>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r>
              <a:tr h="215265">
                <a:tc gridSpan="2" vMerge="1">
                  <a:txBody>
                    <a:bodyPr/>
                    <a:lstStyle/>
                    <a:p>
                      <a:endParaRPr lang="en-US"/>
                    </a:p>
                  </a:txBody>
                  <a:tcPr/>
                </a:tc>
                <a:tc hMerge="1" v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gridSpan="2" vMerge="1">
                  <a:txBody>
                    <a:bodyPr/>
                    <a:lstStyle/>
                    <a:p>
                      <a:endParaRPr lang="en-US"/>
                    </a:p>
                  </a:txBody>
                  <a:tcPr/>
                </a:tc>
                <a:tc hMerge="1" vMerge="1">
                  <a:txBody>
                    <a:bodyPr/>
                    <a:lstStyle/>
                    <a:p>
                      <a:endParaRPr lang="en-US"/>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76860">
                <a:tc gridSpan="2">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3360">
                <a:tc gridSpan="12">
                  <a:txBody>
                    <a:bodyPr/>
                    <a:lstStyle/>
                    <a:p>
                      <a:pPr algn="ctr" fontAlgn="ctr"/>
                      <a:r>
                        <a:rPr lang="zh-CN" altLang="en-US" sz="1400" b="0" i="0" u="none" strike="noStrike">
                          <a:solidFill>
                            <a:srgbClr val="000000"/>
                          </a:solidFill>
                          <a:latin typeface="Calibri" panose="020F0502020204030204"/>
                        </a:rPr>
                        <a:t>工具与技术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5265">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gridSpan="2">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15265">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hMerge="1">
                  <a:txBody>
                    <a:bodyPr/>
                    <a:lstStyle/>
                    <a:p>
                      <a:endParaRPr lang="en-US"/>
                    </a:p>
                  </a:txBody>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分解</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专家判断</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hMerge="1">
                  <a:txBody>
                    <a:bodyPr/>
                    <a:lstStyle/>
                    <a:p>
                      <a:endParaRPr lang="en-US"/>
                    </a:p>
                  </a:txBody>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215265">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hMerge="1">
                  <a:txBody>
                    <a:bodyPr/>
                    <a:lstStyle/>
                    <a:p>
                      <a:endParaRPr lang="en-US"/>
                    </a:p>
                  </a:txBody>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gridSpan="2">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hMerge="1">
                  <a:txBody>
                    <a:bodyPr/>
                    <a:lstStyle/>
                    <a:p>
                      <a:endParaRPr lang="en-US"/>
                    </a:p>
                  </a:txBody>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215265">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hMerge="1">
                  <a:txBody>
                    <a:bodyPr/>
                    <a:lstStyle/>
                    <a:p>
                      <a:endParaRPr lang="en-US"/>
                    </a:p>
                  </a:txBody>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gridSpan="2">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hMerge="1">
                  <a:txBody>
                    <a:bodyPr/>
                    <a:lstStyle/>
                    <a:p>
                      <a:endParaRPr lang="en-US"/>
                    </a:p>
                  </a:txBody>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215265">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5" name="Right Arrow 4"/>
          <p:cNvSpPr/>
          <p:nvPr/>
        </p:nvSpPr>
        <p:spPr>
          <a:xfrm>
            <a:off x="4191000" y="1905000"/>
            <a:ext cx="978408" cy="484632"/>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
        <p:nvSpPr>
          <p:cNvPr id="2" name="文本框 1"/>
          <p:cNvSpPr txBox="1"/>
          <p:nvPr/>
        </p:nvSpPr>
        <p:spPr>
          <a:xfrm>
            <a:off x="360680" y="4650740"/>
            <a:ext cx="8555355" cy="944880"/>
          </a:xfrm>
          <a:prstGeom prst="rect">
            <a:avLst/>
          </a:prstGeom>
          <a:noFill/>
        </p:spPr>
        <p:txBody>
          <a:bodyPr wrap="square" rtlCol="0">
            <a:spAutoFit/>
          </a:bodyPr>
          <a:lstStyle/>
          <a:p>
            <a:pPr marL="285750" indent="-285750">
              <a:buFont typeface="Wingdings" panose="05000000000000000000" charset="0"/>
              <a:buChar char="Ø"/>
            </a:pPr>
            <a:r>
              <a:rPr lang="zh-CN" altLang="en-US" sz="1400"/>
              <a:t>把项目可交付成果和项目工作分解成较小的更易于管理的组成部分。</a:t>
            </a:r>
          </a:p>
          <a:p>
            <a:pPr marL="285750" indent="-285750">
              <a:buFont typeface="Wingdings" panose="05000000000000000000" charset="0"/>
              <a:buChar char="Ø"/>
            </a:pPr>
            <a:r>
              <a:rPr lang="zh-CN" altLang="en-US" sz="1400"/>
              <a:t>主要作用：对所要交付的内容提供一个结构化的视图。</a:t>
            </a:r>
          </a:p>
          <a:p>
            <a:pPr marL="285750" indent="-285750">
              <a:buFont typeface="Wingdings" panose="05000000000000000000" charset="0"/>
              <a:buChar char="Ø"/>
            </a:pPr>
            <a:r>
              <a:rPr lang="en-US" altLang="zh-CN" sz="1400"/>
              <a:t>WBS</a:t>
            </a:r>
            <a:r>
              <a:rPr lang="zh-CN" altLang="en-US" sz="1400"/>
              <a:t>是对项目团队为实现项目目标、创建可交付成果而需要实施的全部工作范围的层次分解。</a:t>
            </a:r>
          </a:p>
          <a:p>
            <a:pPr marL="285750" indent="-285750">
              <a:buFont typeface="Wingdings" panose="05000000000000000000" charset="0"/>
              <a:buChar char="Ø"/>
            </a:pPr>
            <a:r>
              <a:rPr lang="en-US" altLang="zh-CN" sz="1400"/>
              <a:t>WBS</a:t>
            </a:r>
            <a:r>
              <a:rPr lang="zh-CN" altLang="en-US" sz="1400"/>
              <a:t>组织并定义项目的总范围，代表着经批准的当前项目范围说明书所规定的工作。</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302895" y="944880"/>
            <a:ext cx="7992745" cy="2720975"/>
          </a:xfrm>
          <a:prstGeom prst="rect">
            <a:avLst/>
          </a:prstGeom>
        </p:spPr>
      </p:pic>
      <p:sp>
        <p:nvSpPr>
          <p:cNvPr id="7" name="文本框 6"/>
          <p:cNvSpPr txBox="1"/>
          <p:nvPr/>
        </p:nvSpPr>
        <p:spPr>
          <a:xfrm>
            <a:off x="302895" y="173990"/>
            <a:ext cx="8502015" cy="706755"/>
          </a:xfrm>
          <a:prstGeom prst="rect">
            <a:avLst/>
          </a:prstGeom>
          <a:noFill/>
        </p:spPr>
        <p:txBody>
          <a:bodyPr wrap="square" rtlCol="0">
            <a:spAutoFit/>
          </a:bodyPr>
          <a:lstStyle/>
          <a:p>
            <a:pPr algn="ctr"/>
            <a:r>
              <a:rPr lang="en-US" altLang="zh-CN" sz="4000"/>
              <a:t>5.4.2 </a:t>
            </a:r>
            <a:r>
              <a:rPr lang="zh-CN" altLang="en-US" sz="4000"/>
              <a:t>创建</a:t>
            </a:r>
            <a:r>
              <a:rPr lang="en-US" altLang="zh-CN" sz="4000"/>
              <a:t>WBS</a:t>
            </a:r>
            <a:r>
              <a:rPr lang="zh-CN" altLang="en-US" sz="4000"/>
              <a:t>的工具与技术</a:t>
            </a:r>
          </a:p>
        </p:txBody>
      </p:sp>
      <p:sp>
        <p:nvSpPr>
          <p:cNvPr id="8" name="文本框 7"/>
          <p:cNvSpPr txBox="1"/>
          <p:nvPr/>
        </p:nvSpPr>
        <p:spPr>
          <a:xfrm>
            <a:off x="319405" y="3952875"/>
            <a:ext cx="8148955" cy="2653665"/>
          </a:xfrm>
          <a:prstGeom prst="rect">
            <a:avLst/>
          </a:prstGeom>
          <a:noFill/>
        </p:spPr>
        <p:txBody>
          <a:bodyPr wrap="square" rtlCol="0">
            <a:spAutoFit/>
          </a:bodyPr>
          <a:lstStyle/>
          <a:p>
            <a:pPr marL="342900" indent="-342900">
              <a:buFont typeface="+mj-lt"/>
              <a:buAutoNum type="arabicPeriod"/>
            </a:pPr>
            <a:r>
              <a:rPr lang="zh-CN" altLang="en-US" sz="1400"/>
              <a:t>分解</a:t>
            </a:r>
          </a:p>
          <a:p>
            <a:pPr marL="800100" lvl="1" indent="-342900">
              <a:buFont typeface="Wingdings" panose="05000000000000000000" charset="0"/>
              <a:buChar char="n"/>
            </a:pPr>
            <a:r>
              <a:rPr lang="zh-CN" altLang="en-US" sz="1400"/>
              <a:t>把项目范围和项目可交付成果逐步划分为更小的、更便于管理的组成部分；</a:t>
            </a:r>
          </a:p>
          <a:p>
            <a:pPr marL="800100" lvl="1" indent="-342900">
              <a:buFont typeface="Wingdings" panose="05000000000000000000" charset="0"/>
              <a:buChar char="n"/>
            </a:pPr>
            <a:r>
              <a:rPr lang="zh-CN" altLang="en-US" sz="1400"/>
              <a:t>工作包是</a:t>
            </a:r>
            <a:r>
              <a:rPr lang="en-US" altLang="zh-CN" sz="1400"/>
              <a:t>WBS</a:t>
            </a:r>
            <a:r>
              <a:rPr lang="zh-CN" altLang="en-US" sz="1400"/>
              <a:t>的底层，可对其成本和持续时间进行估算和管理；</a:t>
            </a:r>
          </a:p>
          <a:p>
            <a:pPr marL="800100" lvl="1" indent="-342900">
              <a:buFont typeface="Wingdings" panose="05000000000000000000" charset="0"/>
              <a:buChar char="n"/>
            </a:pPr>
            <a:r>
              <a:rPr lang="zh-CN" altLang="en-US" sz="1400"/>
              <a:t>分解的程度取决于所需的控制程度，已实现对项目的高效管理；</a:t>
            </a:r>
          </a:p>
          <a:p>
            <a:pPr marL="800100" lvl="1" indent="-342900">
              <a:buFont typeface="Wingdings" panose="05000000000000000000" charset="0"/>
              <a:buChar char="n"/>
            </a:pPr>
            <a:r>
              <a:rPr lang="zh-CN" altLang="en-US" sz="1400"/>
              <a:t>工作包的详细程度因项目规模与复杂程度而异（经验值：不超过</a:t>
            </a:r>
            <a:r>
              <a:rPr lang="en-US" altLang="zh-CN" sz="1400"/>
              <a:t>80</a:t>
            </a:r>
            <a:r>
              <a:rPr lang="zh-CN" altLang="en-US" sz="1400"/>
              <a:t>小时）</a:t>
            </a:r>
          </a:p>
          <a:p>
            <a:pPr marL="800100" lvl="1" indent="-342900">
              <a:buFont typeface="Wingdings" panose="05000000000000000000" charset="0"/>
              <a:buChar char="n"/>
            </a:pPr>
            <a:r>
              <a:rPr lang="zh-CN" altLang="en-US" sz="1400"/>
              <a:t>可分配（有一个人</a:t>
            </a:r>
            <a:r>
              <a:rPr lang="en-US" altLang="zh-CN" sz="1400"/>
              <a:t>/</a:t>
            </a:r>
            <a:r>
              <a:rPr lang="zh-CN" altLang="en-US" sz="1400"/>
              <a:t>团队负责）、可交付。</a:t>
            </a:r>
          </a:p>
          <a:p>
            <a:pPr marL="800100" lvl="1" indent="-342900">
              <a:buFont typeface="Wingdings" panose="05000000000000000000" charset="0"/>
              <a:buChar char="n"/>
            </a:pPr>
            <a:r>
              <a:rPr lang="zh-CN" altLang="en-US" sz="1400"/>
              <a:t>可以</a:t>
            </a:r>
            <a:r>
              <a:rPr lang="zh-CN" altLang="en-US" sz="1400">
                <a:solidFill>
                  <a:srgbClr val="FF0000"/>
                </a:solidFill>
              </a:rPr>
              <a:t>阶段</a:t>
            </a:r>
            <a:r>
              <a:rPr lang="zh-CN" altLang="en-US" sz="1400"/>
              <a:t>作为 第二层 ，也可以</a:t>
            </a:r>
            <a:r>
              <a:rPr lang="zh-CN" altLang="en-US" sz="1400">
                <a:solidFill>
                  <a:srgbClr val="FF0000"/>
                </a:solidFill>
              </a:rPr>
              <a:t>主要可交付成果</a:t>
            </a:r>
            <a:r>
              <a:rPr lang="zh-CN" altLang="en-US" sz="1400"/>
              <a:t>作为第二层。</a:t>
            </a:r>
          </a:p>
          <a:p>
            <a:pPr marL="800100" lvl="1" indent="-342900">
              <a:buFont typeface="Wingdings" panose="05000000000000000000" charset="0"/>
              <a:buChar char="n"/>
            </a:pPr>
            <a:r>
              <a:rPr lang="en-US" altLang="zh-CN" sz="1400"/>
              <a:t>100%</a:t>
            </a:r>
            <a:r>
              <a:rPr lang="zh-CN" altLang="en-US" sz="1400"/>
              <a:t>规则 ：</a:t>
            </a:r>
          </a:p>
          <a:p>
            <a:pPr marL="1257300" lvl="2" indent="-342900">
              <a:buFont typeface="Wingdings" panose="05000000000000000000" charset="0"/>
              <a:buChar char="ü"/>
            </a:pPr>
            <a:r>
              <a:rPr lang="zh-CN" altLang="en-US" sz="1400">
                <a:sym typeface="+mn-ea"/>
              </a:rPr>
              <a:t>把</a:t>
            </a:r>
            <a:r>
              <a:rPr lang="en-US" altLang="zh-CN" sz="1400">
                <a:sym typeface="+mn-ea"/>
              </a:rPr>
              <a:t>WBS</a:t>
            </a:r>
            <a:r>
              <a:rPr lang="zh-CN" altLang="en-US" sz="1400">
                <a:sym typeface="+mn-ea"/>
              </a:rPr>
              <a:t>底层的所有工作逐层向上汇总，确保没有遗漏工作，也没有增加多余的工作。</a:t>
            </a:r>
          </a:p>
          <a:p>
            <a:pPr marL="1257300" lvl="2" indent="-342900">
              <a:buFont typeface="Wingdings" panose="05000000000000000000" charset="0"/>
              <a:buChar char="ü"/>
            </a:pPr>
            <a:r>
              <a:rPr lang="zh-CN" altLang="en-US" sz="1400">
                <a:sym typeface="+mn-ea"/>
              </a:rPr>
              <a:t>下层之和必须刚好（</a:t>
            </a:r>
            <a:r>
              <a:rPr lang="en-US" altLang="zh-CN" sz="1400">
                <a:sym typeface="+mn-ea"/>
              </a:rPr>
              <a:t>100%</a:t>
            </a:r>
            <a:r>
              <a:rPr lang="zh-CN" altLang="en-US" sz="1400">
                <a:sym typeface="+mn-ea"/>
              </a:rPr>
              <a:t>）等于上层。</a:t>
            </a:r>
          </a:p>
          <a:p>
            <a:pPr marL="1257300" lvl="2" indent="-342900">
              <a:buFont typeface="Wingdings" panose="05000000000000000000" charset="0"/>
              <a:buChar char="ü"/>
            </a:pPr>
            <a:r>
              <a:rPr lang="en-US" altLang="zh-CN" sz="1400">
                <a:sym typeface="+mn-ea"/>
              </a:rPr>
              <a:t>100%</a:t>
            </a:r>
            <a:r>
              <a:rPr lang="zh-CN" altLang="en-US" sz="1400">
                <a:sym typeface="+mn-ea"/>
              </a:rPr>
              <a:t>规则也适应于活动层次，即在每个工作包中，由活动表示的工作总和应</a:t>
            </a:r>
            <a:r>
              <a:rPr lang="en-US" altLang="zh-CN" sz="1400">
                <a:sym typeface="+mn-ea"/>
              </a:rPr>
              <a:t>100%</a:t>
            </a:r>
            <a:r>
              <a:rPr lang="zh-CN" altLang="en-US" sz="1400">
                <a:sym typeface="+mn-ea"/>
              </a:rPr>
              <a:t>等于完成工作包的所需要的所有工作。</a:t>
            </a:r>
            <a:endParaRPr lang="zh-CN" altLang="en-US" sz="1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484505"/>
          </a:xfrm>
        </p:spPr>
        <p:txBody>
          <a:bodyPr>
            <a:normAutofit fontScale="90000"/>
          </a:bodyPr>
          <a:lstStyle/>
          <a:p>
            <a:r>
              <a:rPr lang="en-US" altLang="zh-CN"/>
              <a:t>5.4.3 </a:t>
            </a:r>
            <a:r>
              <a:rPr lang="zh-CN" altLang="en-US"/>
              <a:t>创建</a:t>
            </a:r>
            <a:r>
              <a:rPr lang="en-US" altLang="zh-CN"/>
              <a:t>WBS</a:t>
            </a:r>
            <a:r>
              <a:rPr lang="zh-CN" altLang="en-US"/>
              <a:t>的输出</a:t>
            </a:r>
          </a:p>
        </p:txBody>
      </p:sp>
      <p:sp>
        <p:nvSpPr>
          <p:cNvPr id="3" name="内容占位符 2"/>
          <p:cNvSpPr>
            <a:spLocks noGrp="1"/>
          </p:cNvSpPr>
          <p:nvPr>
            <p:ph idx="1"/>
          </p:nvPr>
        </p:nvSpPr>
        <p:spPr>
          <a:xfrm>
            <a:off x="457200" y="1082040"/>
            <a:ext cx="8229600" cy="5044440"/>
          </a:xfrm>
        </p:spPr>
        <p:txBody>
          <a:bodyPr/>
          <a:lstStyle/>
          <a:p>
            <a:pPr>
              <a:buFont typeface="+mj-lt"/>
              <a:buAutoNum type="arabicPeriod"/>
            </a:pPr>
            <a:r>
              <a:rPr lang="zh-CN" altLang="en-US" sz="1800"/>
              <a:t>范围基准</a:t>
            </a:r>
          </a:p>
          <a:p>
            <a:pPr lvl="1">
              <a:buFont typeface="Wingdings" panose="05000000000000000000" charset="0"/>
              <a:buChar char="n"/>
            </a:pPr>
            <a:r>
              <a:rPr lang="zh-CN" altLang="en-US" sz="1375"/>
              <a:t>是指经过批准的范围说明书、工作分解结构和相应的工作分解结构词典</a:t>
            </a:r>
          </a:p>
          <a:p>
            <a:pPr lvl="2">
              <a:buFont typeface="Wingdings" panose="05000000000000000000" charset="0"/>
              <a:buChar char="ü"/>
            </a:pPr>
            <a:r>
              <a:rPr lang="zh-CN" altLang="en-US" sz="1200"/>
              <a:t>范围说明书</a:t>
            </a:r>
          </a:p>
          <a:p>
            <a:pPr lvl="2">
              <a:buFont typeface="Wingdings" panose="05000000000000000000" charset="0"/>
              <a:buChar char="ü"/>
            </a:pPr>
            <a:r>
              <a:rPr lang="zh-CN" altLang="en-US" sz="1200"/>
              <a:t>工作分解结构</a:t>
            </a:r>
          </a:p>
          <a:p>
            <a:pPr lvl="3">
              <a:buFont typeface="Arial" panose="020B0604020202020204" pitchFamily="34" charset="0"/>
              <a:buChar char="•"/>
            </a:pPr>
            <a:r>
              <a:rPr lang="zh-CN" altLang="en-US" sz="975"/>
              <a:t>控制账户：一种管理控制点，把范围、预算、实际成本和进度加以整合，与挣值相比较，衡量绩效；</a:t>
            </a:r>
          </a:p>
          <a:p>
            <a:pPr lvl="3">
              <a:buFont typeface="Arial" panose="020B0604020202020204" pitchFamily="34" charset="0"/>
              <a:buChar char="•"/>
            </a:pPr>
            <a:r>
              <a:rPr lang="zh-CN" altLang="en-US" sz="975"/>
              <a:t>规划包：在控制账户之下，工作内容已知，但详细的进度活动未知。</a:t>
            </a:r>
          </a:p>
          <a:p>
            <a:pPr lvl="2">
              <a:buFont typeface="Wingdings" panose="05000000000000000000" charset="0"/>
              <a:buChar char="ü"/>
            </a:pPr>
            <a:r>
              <a:rPr lang="zh-CN" altLang="en-US" sz="1200"/>
              <a:t>工作分解结构词典</a:t>
            </a:r>
          </a:p>
          <a:p>
            <a:pPr lvl="3">
              <a:buFont typeface="Arial" panose="020B0604020202020204" pitchFamily="34" charset="0"/>
              <a:buChar char="•"/>
            </a:pPr>
            <a:r>
              <a:rPr lang="zh-CN" altLang="en-US" sz="1000"/>
              <a:t>支持</a:t>
            </a:r>
            <a:r>
              <a:rPr lang="en-US" altLang="zh-CN" sz="1000"/>
              <a:t>WBS</a:t>
            </a:r>
            <a:r>
              <a:rPr lang="zh-CN" altLang="en-US" sz="1000"/>
              <a:t>，详细描述可交付成果、活动和进度</a:t>
            </a:r>
          </a:p>
          <a:p>
            <a:pPr lvl="3">
              <a:buFont typeface="Arial" panose="020B0604020202020204" pitchFamily="34" charset="0"/>
              <a:buChar char="•"/>
            </a:pPr>
            <a:r>
              <a:rPr lang="zh-CN" altLang="en-US" sz="1000"/>
              <a:t>包括：</a:t>
            </a:r>
          </a:p>
          <a:p>
            <a:pPr lvl="4">
              <a:buFont typeface="Wingdings" panose="05000000000000000000" charset="0"/>
              <a:buChar char="Ø"/>
            </a:pPr>
            <a:r>
              <a:rPr lang="zh-CN" altLang="en-US" sz="1000"/>
              <a:t>账户编码标识</a:t>
            </a:r>
          </a:p>
          <a:p>
            <a:pPr lvl="4">
              <a:buFont typeface="Wingdings" panose="05000000000000000000" charset="0"/>
              <a:buChar char="Ø"/>
            </a:pPr>
            <a:r>
              <a:rPr lang="zh-CN" altLang="en-US" sz="1000"/>
              <a:t>工作描述</a:t>
            </a:r>
          </a:p>
          <a:p>
            <a:pPr lvl="4">
              <a:buFont typeface="Wingdings" panose="05000000000000000000" charset="0"/>
              <a:buChar char="Ø"/>
            </a:pPr>
            <a:r>
              <a:rPr lang="zh-CN" altLang="en-US" sz="1000">
                <a:solidFill>
                  <a:srgbClr val="FF0000"/>
                </a:solidFill>
              </a:rPr>
              <a:t>假设条件和制约因素</a:t>
            </a:r>
          </a:p>
          <a:p>
            <a:pPr lvl="4">
              <a:buFont typeface="Wingdings" panose="05000000000000000000" charset="0"/>
              <a:buChar char="Ø"/>
            </a:pPr>
            <a:r>
              <a:rPr lang="zh-CN" altLang="en-US" sz="1000"/>
              <a:t>负责的组织</a:t>
            </a:r>
          </a:p>
          <a:p>
            <a:pPr lvl="4">
              <a:buFont typeface="Wingdings" panose="05000000000000000000" charset="0"/>
              <a:buChar char="Ø"/>
            </a:pPr>
            <a:r>
              <a:rPr lang="zh-CN" altLang="en-US" sz="1000">
                <a:solidFill>
                  <a:srgbClr val="FF0000"/>
                </a:solidFill>
              </a:rPr>
              <a:t>进度里程碑</a:t>
            </a:r>
          </a:p>
          <a:p>
            <a:pPr lvl="4">
              <a:buFont typeface="Wingdings" panose="05000000000000000000" charset="0"/>
              <a:buChar char="Ø"/>
            </a:pPr>
            <a:r>
              <a:rPr lang="zh-CN" altLang="en-US" sz="1000"/>
              <a:t>相关的进度活动</a:t>
            </a:r>
          </a:p>
          <a:p>
            <a:pPr lvl="4">
              <a:buFont typeface="Wingdings" panose="05000000000000000000" charset="0"/>
              <a:buChar char="Ø"/>
            </a:pPr>
            <a:r>
              <a:rPr lang="zh-CN" altLang="en-US" sz="1000"/>
              <a:t>所需资源</a:t>
            </a:r>
          </a:p>
          <a:p>
            <a:pPr lvl="4">
              <a:buFont typeface="Wingdings" panose="05000000000000000000" charset="0"/>
              <a:buChar char="Ø"/>
            </a:pPr>
            <a:r>
              <a:rPr lang="zh-CN" altLang="en-US" sz="1000"/>
              <a:t>成本估算</a:t>
            </a:r>
          </a:p>
          <a:p>
            <a:pPr lvl="4">
              <a:buFont typeface="Wingdings" panose="05000000000000000000" charset="0"/>
              <a:buChar char="Ø"/>
            </a:pPr>
            <a:r>
              <a:rPr lang="zh-CN" altLang="en-US" sz="1000"/>
              <a:t>质量要求</a:t>
            </a:r>
          </a:p>
          <a:p>
            <a:pPr lvl="4">
              <a:buFont typeface="Wingdings" panose="05000000000000000000" charset="0"/>
              <a:buChar char="Ø"/>
            </a:pPr>
            <a:r>
              <a:rPr lang="zh-CN" altLang="en-US" sz="1000">
                <a:solidFill>
                  <a:srgbClr val="FF0000"/>
                </a:solidFill>
              </a:rPr>
              <a:t>验收标准</a:t>
            </a:r>
          </a:p>
          <a:p>
            <a:pPr lvl="4">
              <a:buFont typeface="Wingdings" panose="05000000000000000000" charset="0"/>
              <a:buChar char="Ø"/>
            </a:pPr>
            <a:r>
              <a:rPr lang="zh-CN" altLang="en-US" sz="1000"/>
              <a:t>技术参考文献</a:t>
            </a:r>
          </a:p>
          <a:p>
            <a:pPr lvl="4">
              <a:buFont typeface="Wingdings" panose="05000000000000000000" charset="0"/>
              <a:buChar char="Ø"/>
            </a:pPr>
            <a:r>
              <a:rPr lang="zh-CN" altLang="en-US" sz="1000"/>
              <a:t>协议信息</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201" y="381002"/>
          <a:ext cx="8279753" cy="4429293"/>
        </p:xfrm>
        <a:graphic>
          <a:graphicData uri="http://schemas.openxmlformats.org/drawingml/2006/table">
            <a:tbl>
              <a:tblPr/>
              <a:tblGrid>
                <a:gridCol w="338802"/>
                <a:gridCol w="1191270"/>
                <a:gridCol w="601099"/>
                <a:gridCol w="1103837"/>
                <a:gridCol w="655745"/>
                <a:gridCol w="1241425"/>
                <a:gridCol w="349732"/>
                <a:gridCol w="765035"/>
                <a:gridCol w="1191270"/>
                <a:gridCol w="841538"/>
              </a:tblGrid>
              <a:tr h="543948">
                <a:tc gridSpan="10">
                  <a:txBody>
                    <a:bodyPr/>
                    <a:lstStyle/>
                    <a:p>
                      <a:pPr algn="ctr" fontAlgn="ctr"/>
                      <a:r>
                        <a:rPr lang="en-US" altLang="zh-CN" sz="2000" b="0" i="0" u="none" strike="noStrike" dirty="0">
                          <a:solidFill>
                            <a:srgbClr val="000000"/>
                          </a:solidFill>
                          <a:latin typeface="Calibri" panose="020F0502020204030204"/>
                        </a:rPr>
                        <a:t>5.5 </a:t>
                      </a:r>
                      <a:r>
                        <a:rPr lang="zh-CN" altLang="en-US" sz="2000" b="0" i="0" u="none" strike="noStrike" dirty="0">
                          <a:solidFill>
                            <a:srgbClr val="000000"/>
                          </a:solidFill>
                          <a:latin typeface="Calibri" panose="020F0502020204030204"/>
                        </a:rPr>
                        <a:t>确认范围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9023">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023">
                <a:tc rowSpan="7">
                  <a:txBody>
                    <a:bodyPr/>
                    <a:lstStyle/>
                    <a:p>
                      <a:pPr algn="ctr" fontAlgn="ctr"/>
                      <a:r>
                        <a:rPr lang="zh-CN" altLang="en-US" sz="1400" b="0" i="0" u="none" strike="noStrike">
                          <a:solidFill>
                            <a:srgbClr val="000000"/>
                          </a:solidFill>
                          <a:latin typeface="Calibri" panose="020F0502020204030204"/>
                        </a:rPr>
                        <a:t>输入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范围管理计划</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7">
                  <a:txBody>
                    <a:bodyPr/>
                    <a:lstStyle/>
                    <a:p>
                      <a:pPr algn="ctr" fontAlgn="ctr"/>
                      <a:r>
                        <a:rPr lang="zh-CN" altLang="en-US" sz="1400" b="0" i="0" u="none" strike="noStrike">
                          <a:solidFill>
                            <a:srgbClr val="000000"/>
                          </a:solidFill>
                          <a:latin typeface="Calibri" panose="020F0502020204030204"/>
                        </a:rPr>
                        <a:t>输出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验收的可交付成果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259023">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需求跟踪矩阵</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rowSpan="3" gridSpan="2">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3" hMerge="1">
                  <a:txBody>
                    <a:bodyPr/>
                    <a:lstStyle/>
                    <a:p>
                      <a:endParaRPr lang="en-US"/>
                    </a:p>
                  </a:txBody>
                  <a:tcPr/>
                </a:tc>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变更请求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59023">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3.</a:t>
                      </a:r>
                      <a:r>
                        <a:rPr lang="zh-CN" altLang="en-US" sz="1400" b="0" i="0" u="none" strike="noStrike">
                          <a:solidFill>
                            <a:srgbClr val="000000"/>
                          </a:solidFill>
                          <a:latin typeface="Calibri" panose="020F0502020204030204"/>
                        </a:rPr>
                        <a:t>需求文件</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3.</a:t>
                      </a:r>
                      <a:r>
                        <a:rPr lang="zh-CN" altLang="en-US" sz="1400" b="0" i="0" u="none" strike="noStrike">
                          <a:solidFill>
                            <a:srgbClr val="000000"/>
                          </a:solidFill>
                          <a:latin typeface="Calibri" panose="020F0502020204030204"/>
                        </a:rPr>
                        <a:t>工作绩效信息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59023">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4.</a:t>
                      </a:r>
                      <a:r>
                        <a:rPr lang="zh-CN" altLang="en-US" sz="1400" b="0" i="0" u="none" strike="noStrike">
                          <a:solidFill>
                            <a:srgbClr val="000000"/>
                          </a:solidFill>
                          <a:latin typeface="Calibri" panose="020F0502020204030204"/>
                        </a:rPr>
                        <a:t>核实的可交付成果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4.</a:t>
                      </a:r>
                      <a:r>
                        <a:rPr lang="zh-CN" altLang="en-US" sz="1400" b="0" i="0" u="none" strike="noStrike">
                          <a:solidFill>
                            <a:srgbClr val="000000"/>
                          </a:solidFill>
                          <a:latin typeface="Calibri" panose="020F0502020204030204"/>
                        </a:rPr>
                        <a:t>项目文件更新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59023">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5.</a:t>
                      </a:r>
                      <a:r>
                        <a:rPr lang="zh-CN" altLang="en-US" sz="1400" b="0" i="0" u="none" strike="noStrike">
                          <a:solidFill>
                            <a:srgbClr val="000000"/>
                          </a:solidFill>
                          <a:latin typeface="Calibri" panose="020F0502020204030204"/>
                        </a:rPr>
                        <a:t>工作绩效数据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r>
                        <a:rPr lang="en-US" sz="1400" b="0" i="0" u="none" strike="noStrike">
                          <a:solidFill>
                            <a:srgbClr val="000000"/>
                          </a:solidFill>
                          <a:latin typeface="Calibri" panose="020F0502020204030204"/>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r>
              <a:tr h="259023">
                <a:tc vMerge="1">
                  <a:txBody>
                    <a:bodyPr/>
                    <a:lstStyle/>
                    <a:p>
                      <a:endParaRPr lang="en-US"/>
                    </a:p>
                  </a:txBody>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r>
                        <a:rPr lang="en-US" sz="1400" b="0" i="0" u="none" strike="noStrike">
                          <a:solidFill>
                            <a:srgbClr val="000000"/>
                          </a:solidFill>
                          <a:latin typeface="Calibri" panose="020F0502020204030204"/>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r>
              <a:tr h="259023">
                <a:tc vMerge="1">
                  <a:txBody>
                    <a:bodyPr/>
                    <a:lstStyle/>
                    <a:p>
                      <a:endParaRPr lang="en-US"/>
                    </a:p>
                  </a:txBody>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9023">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023">
                <a:tc gridSpan="10">
                  <a:txBody>
                    <a:bodyPr/>
                    <a:lstStyle/>
                    <a:p>
                      <a:pPr algn="ctr" fontAlgn="ctr"/>
                      <a:r>
                        <a:rPr lang="zh-CN" altLang="en-US" sz="1400" b="0" i="0" u="none" strike="noStrike">
                          <a:solidFill>
                            <a:srgbClr val="000000"/>
                          </a:solidFill>
                          <a:latin typeface="Calibri" panose="020F0502020204030204"/>
                        </a:rPr>
                        <a:t>工具与技术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9023">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59023">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检查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群体决策技术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259023">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259023">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259023">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5" name="Right Arrow 4"/>
          <p:cNvSpPr/>
          <p:nvPr/>
        </p:nvSpPr>
        <p:spPr>
          <a:xfrm>
            <a:off x="4191000" y="1905000"/>
            <a:ext cx="978408" cy="484632"/>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zh-CN" altLang="en-US" dirty="0" smtClean="0"/>
              <a:t>弱矩阵组织</a:t>
            </a:r>
            <a:endParaRPr lang="en-US" dirty="0"/>
          </a:p>
        </p:txBody>
      </p:sp>
      <p:sp>
        <p:nvSpPr>
          <p:cNvPr id="4" name="Rectangle 3"/>
          <p:cNvSpPr/>
          <p:nvPr/>
        </p:nvSpPr>
        <p:spPr>
          <a:xfrm>
            <a:off x="3854068" y="28956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总裁</a:t>
            </a:r>
            <a:endParaRPr lang="en-US" dirty="0"/>
          </a:p>
        </p:txBody>
      </p:sp>
      <p:sp>
        <p:nvSpPr>
          <p:cNvPr id="5" name="Rectangle 4"/>
          <p:cNvSpPr/>
          <p:nvPr/>
        </p:nvSpPr>
        <p:spPr>
          <a:xfrm>
            <a:off x="2209800" y="3538251"/>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职能经理</a:t>
            </a:r>
            <a:endParaRPr lang="en-US" dirty="0"/>
          </a:p>
        </p:txBody>
      </p:sp>
      <p:sp>
        <p:nvSpPr>
          <p:cNvPr id="6" name="Rectangle 5"/>
          <p:cNvSpPr/>
          <p:nvPr/>
        </p:nvSpPr>
        <p:spPr>
          <a:xfrm>
            <a:off x="3657600" y="3538251"/>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职能经理</a:t>
            </a:r>
            <a:endParaRPr lang="en-US" dirty="0"/>
          </a:p>
        </p:txBody>
      </p:sp>
      <p:sp>
        <p:nvSpPr>
          <p:cNvPr id="7" name="Rectangle 6"/>
          <p:cNvSpPr/>
          <p:nvPr/>
        </p:nvSpPr>
        <p:spPr>
          <a:xfrm>
            <a:off x="5181600" y="3538251"/>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职能经理</a:t>
            </a:r>
            <a:endParaRPr lang="en-US" dirty="0"/>
          </a:p>
        </p:txBody>
      </p:sp>
      <p:sp>
        <p:nvSpPr>
          <p:cNvPr id="8" name="Rectangle 7"/>
          <p:cNvSpPr/>
          <p:nvPr/>
        </p:nvSpPr>
        <p:spPr>
          <a:xfrm>
            <a:off x="2667000" y="4071651"/>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9" name="Rectangle 8"/>
          <p:cNvSpPr/>
          <p:nvPr/>
        </p:nvSpPr>
        <p:spPr>
          <a:xfrm>
            <a:off x="2667000" y="4528851"/>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10" name="Rectangle 9"/>
          <p:cNvSpPr/>
          <p:nvPr/>
        </p:nvSpPr>
        <p:spPr>
          <a:xfrm>
            <a:off x="2667000" y="5062251"/>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11" name="Rectangle 10"/>
          <p:cNvSpPr/>
          <p:nvPr/>
        </p:nvSpPr>
        <p:spPr>
          <a:xfrm>
            <a:off x="4191000" y="4071651"/>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12" name="Rectangle 11"/>
          <p:cNvSpPr/>
          <p:nvPr/>
        </p:nvSpPr>
        <p:spPr>
          <a:xfrm>
            <a:off x="4191000" y="4528851"/>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13" name="Rectangle 12"/>
          <p:cNvSpPr/>
          <p:nvPr/>
        </p:nvSpPr>
        <p:spPr>
          <a:xfrm>
            <a:off x="4191000" y="5062251"/>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14" name="Rectangle 13"/>
          <p:cNvSpPr/>
          <p:nvPr/>
        </p:nvSpPr>
        <p:spPr>
          <a:xfrm>
            <a:off x="5867400" y="4071651"/>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15" name="Rectangle 14"/>
          <p:cNvSpPr/>
          <p:nvPr/>
        </p:nvSpPr>
        <p:spPr>
          <a:xfrm>
            <a:off x="5867400" y="4528851"/>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16" name="Rectangle 15"/>
          <p:cNvSpPr/>
          <p:nvPr/>
        </p:nvSpPr>
        <p:spPr>
          <a:xfrm>
            <a:off x="5867400" y="5062251"/>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cxnSp>
        <p:nvCxnSpPr>
          <p:cNvPr id="17" name="Straight Connector 16"/>
          <p:cNvCxnSpPr>
            <a:stCxn id="4" idx="2"/>
          </p:cNvCxnSpPr>
          <p:nvPr/>
        </p:nvCxnSpPr>
        <p:spPr>
          <a:xfrm>
            <a:off x="4273168" y="3276600"/>
            <a:ext cx="4131" cy="318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590800" y="3385851"/>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02735" y="3374834"/>
            <a:ext cx="0" cy="154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867400" y="3385851"/>
            <a:ext cx="0" cy="154236"/>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2362200" y="3521726"/>
            <a:ext cx="990600" cy="1741123"/>
            <a:chOff x="1676400" y="4707875"/>
            <a:chExt cx="990600" cy="1741123"/>
          </a:xfrm>
        </p:grpSpPr>
        <p:cxnSp>
          <p:nvCxnSpPr>
            <p:cNvPr id="22" name="Straight Connector 21"/>
            <p:cNvCxnSpPr/>
            <p:nvPr/>
          </p:nvCxnSpPr>
          <p:spPr>
            <a:xfrm>
              <a:off x="1676400" y="5105400"/>
              <a:ext cx="9181" cy="1339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0" idx="1"/>
            </p:cNvCxnSpPr>
            <p:nvPr/>
          </p:nvCxnSpPr>
          <p:spPr>
            <a:xfrm>
              <a:off x="2371381" y="5247702"/>
              <a:ext cx="295619" cy="5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9" idx="1"/>
            </p:cNvCxnSpPr>
            <p:nvPr/>
          </p:nvCxnSpPr>
          <p:spPr>
            <a:xfrm>
              <a:off x="2371381" y="4707875"/>
              <a:ext cx="295619" cy="11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676400" y="6443949"/>
              <a:ext cx="295619" cy="504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962400" y="3919251"/>
            <a:ext cx="304800" cy="1339467"/>
            <a:chOff x="1676400" y="5105400"/>
            <a:chExt cx="304800" cy="1339467"/>
          </a:xfrm>
        </p:grpSpPr>
        <p:cxnSp>
          <p:nvCxnSpPr>
            <p:cNvPr id="27" name="Straight Connector 26"/>
            <p:cNvCxnSpPr/>
            <p:nvPr/>
          </p:nvCxnSpPr>
          <p:spPr>
            <a:xfrm>
              <a:off x="1676400" y="5105400"/>
              <a:ext cx="9181" cy="1339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685581" y="6433851"/>
              <a:ext cx="295619" cy="5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85581" y="5894024"/>
              <a:ext cx="295619" cy="11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685581" y="5448300"/>
              <a:ext cx="295619" cy="504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5562600" y="3919251"/>
            <a:ext cx="304800" cy="1339467"/>
            <a:chOff x="1676400" y="5105400"/>
            <a:chExt cx="304800" cy="1339467"/>
          </a:xfrm>
        </p:grpSpPr>
        <p:cxnSp>
          <p:nvCxnSpPr>
            <p:cNvPr id="32" name="Straight Connector 31"/>
            <p:cNvCxnSpPr/>
            <p:nvPr/>
          </p:nvCxnSpPr>
          <p:spPr>
            <a:xfrm>
              <a:off x="1676400" y="5105400"/>
              <a:ext cx="9181" cy="1339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685581" y="6433851"/>
              <a:ext cx="295619" cy="5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685581" y="5894024"/>
              <a:ext cx="295619" cy="11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1685581" y="5448300"/>
              <a:ext cx="295619" cy="50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Rectangle 38"/>
          <p:cNvSpPr/>
          <p:nvPr/>
        </p:nvSpPr>
        <p:spPr>
          <a:xfrm>
            <a:off x="1981200" y="5029200"/>
            <a:ext cx="5181600" cy="479234"/>
          </a:xfrm>
          <a:prstGeom prst="rect">
            <a:avLst/>
          </a:prstGeom>
          <a:solidFill>
            <a:schemeClr val="accent1">
              <a:alpha val="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990600" y="1447800"/>
            <a:ext cx="7086600" cy="369332"/>
          </a:xfrm>
          <a:prstGeom prst="rect">
            <a:avLst/>
          </a:prstGeom>
          <a:noFill/>
        </p:spPr>
        <p:txBody>
          <a:bodyPr wrap="square" rtlCol="0">
            <a:spAutoFit/>
          </a:bodyPr>
          <a:lstStyle/>
          <a:p>
            <a:r>
              <a:rPr lang="zh-CN" altLang="en-US" dirty="0" smtClean="0"/>
              <a:t>项目经理的权利</a:t>
            </a:r>
            <a:r>
              <a:rPr lang="zh-CN" altLang="en-US" b="1" dirty="0" smtClean="0"/>
              <a:t>小于</a:t>
            </a:r>
            <a:r>
              <a:rPr lang="zh-CN" altLang="en-US" dirty="0" smtClean="0"/>
              <a:t>职能经理。</a:t>
            </a:r>
            <a:endParaRPr lang="en-US" dirty="0"/>
          </a:p>
        </p:txBody>
      </p:sp>
      <p:sp>
        <p:nvSpPr>
          <p:cNvPr id="43" name="TextBox 42"/>
          <p:cNvSpPr txBox="1"/>
          <p:nvPr/>
        </p:nvSpPr>
        <p:spPr>
          <a:xfrm>
            <a:off x="533400" y="5791200"/>
            <a:ext cx="1143000" cy="369332"/>
          </a:xfrm>
          <a:prstGeom prst="rect">
            <a:avLst/>
          </a:prstGeom>
          <a:noFill/>
        </p:spPr>
        <p:txBody>
          <a:bodyPr wrap="square" rtlCol="0">
            <a:spAutoFit/>
          </a:bodyPr>
          <a:lstStyle/>
          <a:p>
            <a:r>
              <a:rPr lang="zh-CN" altLang="en-US" dirty="0" smtClean="0"/>
              <a:t>项目协调</a:t>
            </a:r>
            <a:endParaRPr lang="en-US" dirty="0"/>
          </a:p>
        </p:txBody>
      </p:sp>
      <p:cxnSp>
        <p:nvCxnSpPr>
          <p:cNvPr id="45" name="Straight Arrow Connector 44"/>
          <p:cNvCxnSpPr>
            <a:stCxn id="43" idx="3"/>
          </p:cNvCxnSpPr>
          <p:nvPr/>
        </p:nvCxnSpPr>
        <p:spPr>
          <a:xfrm flipV="1">
            <a:off x="1676400" y="5562600"/>
            <a:ext cx="457200" cy="4132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304804"/>
          <a:ext cx="8534400" cy="4462687"/>
        </p:xfrm>
        <a:graphic>
          <a:graphicData uri="http://schemas.openxmlformats.org/drawingml/2006/table">
            <a:tbl>
              <a:tblPr/>
              <a:tblGrid>
                <a:gridCol w="343147"/>
                <a:gridCol w="1206549"/>
                <a:gridCol w="608810"/>
                <a:gridCol w="1117996"/>
                <a:gridCol w="863402"/>
                <a:gridCol w="1206549"/>
                <a:gridCol w="354215"/>
                <a:gridCol w="774849"/>
                <a:gridCol w="1206549"/>
                <a:gridCol w="852334"/>
              </a:tblGrid>
              <a:tr h="551924">
                <a:tc gridSpan="10">
                  <a:txBody>
                    <a:bodyPr/>
                    <a:lstStyle/>
                    <a:p>
                      <a:pPr algn="ctr" fontAlgn="ctr"/>
                      <a:r>
                        <a:rPr lang="en-US" altLang="zh-CN" sz="2000" b="0" i="0" u="none" strike="noStrike" dirty="0">
                          <a:solidFill>
                            <a:srgbClr val="000000"/>
                          </a:solidFill>
                          <a:latin typeface="Calibri" panose="020F0502020204030204"/>
                        </a:rPr>
                        <a:t>5.6 </a:t>
                      </a:r>
                      <a:r>
                        <a:rPr lang="zh-CN" altLang="en-US" sz="2000" b="0" i="0" u="none" strike="noStrike" dirty="0">
                          <a:solidFill>
                            <a:srgbClr val="000000"/>
                          </a:solidFill>
                          <a:latin typeface="Calibri" panose="020F0502020204030204"/>
                        </a:rPr>
                        <a:t>控制范围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2820">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2820">
                <a:tc rowSpan="7">
                  <a:txBody>
                    <a:bodyPr/>
                    <a:lstStyle/>
                    <a:p>
                      <a:pPr algn="ctr" fontAlgn="ctr"/>
                      <a:r>
                        <a:rPr lang="zh-CN" altLang="en-US" sz="1400" b="0" i="0" u="none" strike="noStrike">
                          <a:solidFill>
                            <a:srgbClr val="000000"/>
                          </a:solidFill>
                          <a:latin typeface="Calibri" panose="020F0502020204030204"/>
                        </a:rPr>
                        <a:t>输入</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范围管理计划</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rowSpan="7">
                  <a:txBody>
                    <a:bodyPr/>
                    <a:lstStyle/>
                    <a:p>
                      <a:pPr algn="ctr" fontAlgn="ctr"/>
                      <a:r>
                        <a:rPr lang="zh-CN" altLang="en-US" sz="1400" b="0" i="0" u="none" strike="noStrike">
                          <a:solidFill>
                            <a:srgbClr val="000000"/>
                          </a:solidFill>
                          <a:latin typeface="Calibri" panose="020F0502020204030204"/>
                        </a:rPr>
                        <a:t>输出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工作绩效信息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r>
              <a:tr h="262820">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需求跟踪矩阵</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rowSpan="3" gridSpan="2">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rowSpan="3" hMerge="1">
                  <a:txBody>
                    <a:bodyPr/>
                    <a:lstStyle/>
                    <a:p>
                      <a:endParaRPr lang="en-US"/>
                    </a:p>
                  </a:txBody>
                  <a:tcPr/>
                </a:tc>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2.</a:t>
                      </a:r>
                      <a:r>
                        <a:rPr lang="zh-CN" altLang="en-US" sz="1400" b="0" i="0" u="none" strike="noStrike">
                          <a:solidFill>
                            <a:srgbClr val="000000"/>
                          </a:solidFill>
                          <a:latin typeface="Calibri" panose="020F0502020204030204"/>
                        </a:rPr>
                        <a:t>变更请求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62820">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3.</a:t>
                      </a:r>
                      <a:r>
                        <a:rPr lang="zh-CN" altLang="en-US" sz="1400" b="0" i="0" u="none" strike="noStrike">
                          <a:solidFill>
                            <a:srgbClr val="000000"/>
                          </a:solidFill>
                          <a:latin typeface="Calibri" panose="020F0502020204030204"/>
                        </a:rPr>
                        <a:t>需求文件</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3.</a:t>
                      </a:r>
                      <a:r>
                        <a:rPr lang="zh-CN" altLang="en-US" sz="1400" b="0" i="0" u="none" strike="noStrike">
                          <a:solidFill>
                            <a:srgbClr val="000000"/>
                          </a:solidFill>
                          <a:latin typeface="Calibri" panose="020F0502020204030204"/>
                        </a:rPr>
                        <a:t>项目管理计划更新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62820">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4.</a:t>
                      </a:r>
                      <a:r>
                        <a:rPr lang="zh-CN" altLang="en-US" sz="1400" b="0" i="0" u="none" strike="noStrike">
                          <a:solidFill>
                            <a:srgbClr val="000000"/>
                          </a:solidFill>
                          <a:latin typeface="Calibri" panose="020F0502020204030204"/>
                        </a:rPr>
                        <a:t>工作绩效数据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4.</a:t>
                      </a:r>
                      <a:r>
                        <a:rPr lang="zh-CN" altLang="en-US" sz="1400" b="0" i="0" u="none" strike="noStrike">
                          <a:solidFill>
                            <a:srgbClr val="000000"/>
                          </a:solidFill>
                          <a:latin typeface="Calibri" panose="020F0502020204030204"/>
                        </a:rPr>
                        <a:t>项目文件更新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r>
              <a:tr h="262820">
                <a:tc vMerge="1">
                  <a:txBody>
                    <a:bodyPr/>
                    <a:lstStyle/>
                    <a:p>
                      <a:endParaRPr lang="en-US"/>
                    </a:p>
                  </a:txBody>
                  <a:tcPr/>
                </a:tc>
                <a:tc gridSpan="3">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5.</a:t>
                      </a:r>
                      <a:r>
                        <a:rPr lang="zh-CN" altLang="en-US" sz="1400" b="0" i="0" u="none" strike="noStrike">
                          <a:solidFill>
                            <a:srgbClr val="000000"/>
                          </a:solidFill>
                          <a:latin typeface="Calibri" panose="020F0502020204030204"/>
                        </a:rPr>
                        <a:t>组织过程资产</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gridSpan="2">
                  <a:txBody>
                    <a:bodyPr/>
                    <a:lstStyle/>
                    <a:p>
                      <a:pPr algn="l" fontAlgn="ctr"/>
                      <a:r>
                        <a:rPr lang="zh-CN" altLang="en-US" sz="1400" b="0" i="0" u="none" strike="noStrike">
                          <a:solidFill>
                            <a:srgbClr val="000000"/>
                          </a:solidFill>
                          <a:latin typeface="Calibri" panose="020F0502020204030204"/>
                        </a:rPr>
                        <a:t>  </a:t>
                      </a:r>
                      <a:r>
                        <a:rPr lang="en-US" altLang="zh-CN" sz="1400" b="0" i="0" u="none" strike="noStrike">
                          <a:solidFill>
                            <a:srgbClr val="000000"/>
                          </a:solidFill>
                          <a:latin typeface="Calibri" panose="020F0502020204030204"/>
                        </a:rPr>
                        <a:t>5.</a:t>
                      </a:r>
                      <a:r>
                        <a:rPr lang="zh-CN" altLang="en-US" sz="1400" b="0" i="0" u="none" strike="noStrike">
                          <a:solidFill>
                            <a:srgbClr val="000000"/>
                          </a:solidFill>
                          <a:latin typeface="Calibri" panose="020F0502020204030204"/>
                        </a:rPr>
                        <a:t>组织过程资产更新</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tc>
                  <a:txBody>
                    <a:bodyPr/>
                    <a:lstStyle/>
                    <a:p>
                      <a:pPr algn="l" fontAlgn="ctr"/>
                      <a:r>
                        <a:rPr lang="en-US" sz="1400" b="0" i="0" u="none" strike="noStrike">
                          <a:solidFill>
                            <a:srgbClr val="000000"/>
                          </a:solidFill>
                          <a:latin typeface="Calibri" panose="020F0502020204030204"/>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r>
              <a:tr h="262820">
                <a:tc vMerge="1">
                  <a:txBody>
                    <a:bodyPr/>
                    <a:lstStyle/>
                    <a:p>
                      <a:endParaRPr lang="en-US"/>
                    </a:p>
                  </a:txBody>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r>
                        <a:rPr lang="en-US" sz="1400" b="0" i="0" u="none" strike="noStrike">
                          <a:solidFill>
                            <a:srgbClr val="000000"/>
                          </a:solidFill>
                          <a:latin typeface="Calibri" panose="020F0502020204030204"/>
                        </a:rPr>
                        <a:t> </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r>
              <a:tr h="262820">
                <a:tc vMerge="1">
                  <a:txBody>
                    <a:bodyPr/>
                    <a:lstStyle/>
                    <a:p>
                      <a:endParaRPr lang="en-US"/>
                    </a:p>
                  </a:txBody>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latin typeface="Calibri" panose="020F0502020204030204"/>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US"/>
                    </a:p>
                  </a:txBody>
                  <a:tcPr/>
                </a:tc>
                <a:tc gridSpan="3">
                  <a:txBody>
                    <a:bodyPr/>
                    <a:lstStyle/>
                    <a:p>
                      <a:pPr algn="l" fontAlgn="ctr"/>
                      <a:r>
                        <a:rPr lang="en-US" sz="1400" b="0" i="0" u="none" strike="noStrike">
                          <a:solidFill>
                            <a:srgbClr val="000000"/>
                          </a:solidFill>
                          <a:latin typeface="Calibri" panose="020F0502020204030204"/>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62820">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2820">
                <a:tc gridSpan="10">
                  <a:txBody>
                    <a:bodyPr/>
                    <a:lstStyle/>
                    <a:p>
                      <a:pPr algn="ctr" fontAlgn="ctr"/>
                      <a:r>
                        <a:rPr lang="zh-CN" altLang="en-US" sz="1400" b="0" i="0" u="none" strike="noStrike">
                          <a:solidFill>
                            <a:srgbClr val="000000"/>
                          </a:solidFill>
                          <a:latin typeface="Calibri" panose="020F0502020204030204"/>
                        </a:rPr>
                        <a:t>工具与技术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2820">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latin typeface="Calibri" panose="020F0502020204030204"/>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62820">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400" b="0" i="0" u="none" strike="noStrike">
                          <a:solidFill>
                            <a:srgbClr val="000000"/>
                          </a:solidFill>
                          <a:latin typeface="Calibri" panose="020F0502020204030204"/>
                        </a:rPr>
                        <a:t>1.</a:t>
                      </a:r>
                      <a:r>
                        <a:rPr lang="zh-CN" altLang="en-US" sz="1400" b="0" i="0" u="none" strike="noStrike">
                          <a:solidFill>
                            <a:srgbClr val="000000"/>
                          </a:solidFill>
                          <a:latin typeface="Calibri" panose="020F0502020204030204"/>
                        </a:rPr>
                        <a:t>偏差分析</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262820">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262820">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ctr"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ctr"/>
                      <a:endParaRPr lang="en-US" sz="1400" b="0" i="0" u="none" strike="noStrike">
                        <a:solidFill>
                          <a:srgbClr val="000000"/>
                        </a:solidFill>
                        <a:latin typeface="Calibri" panose="020F0502020204030204"/>
                      </a:endParaRPr>
                    </a:p>
                  </a:txBody>
                  <a:tcPr marL="0" marR="0" marT="0" marB="0" anchor="ctr">
                    <a:lnL>
                      <a:noFill/>
                    </a:lnL>
                    <a:lnR>
                      <a:noFill/>
                    </a:lnR>
                    <a:lnT>
                      <a:noFill/>
                    </a:lnT>
                    <a:lnB>
                      <a:noFill/>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r>
              <a:tr h="231283">
                <a:tc>
                  <a:txBody>
                    <a:bodyPr/>
                    <a:lstStyle/>
                    <a:p>
                      <a:pPr algn="l" fontAlgn="b"/>
                      <a:r>
                        <a:rPr lang="en-US" sz="1400" b="0" i="0" u="none" strike="noStrike">
                          <a:solidFill>
                            <a:srgbClr val="000000"/>
                          </a:solidFill>
                          <a:latin typeface="Calibri" panose="020F0502020204030204"/>
                        </a:rPr>
                        <a:t> </a:t>
                      </a: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Calibri" panose="020F0502020204030204"/>
                        </a:rPr>
                        <a:t>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Calibri" panose="020F0502020204030204"/>
                        </a:rPr>
                        <a:t> </a:t>
                      </a: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5" name="Right Arrow 4"/>
          <p:cNvSpPr/>
          <p:nvPr/>
        </p:nvSpPr>
        <p:spPr>
          <a:xfrm>
            <a:off x="4038600" y="1752600"/>
            <a:ext cx="978408" cy="484632"/>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11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预定义过程 3"/>
          <p:cNvSpPr/>
          <p:nvPr/>
        </p:nvSpPr>
        <p:spPr>
          <a:xfrm>
            <a:off x="443230" y="802005"/>
            <a:ext cx="1475105" cy="528320"/>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规划范围管理</a:t>
            </a:r>
          </a:p>
        </p:txBody>
      </p:sp>
      <p:sp>
        <p:nvSpPr>
          <p:cNvPr id="5" name="流程图: 预定义过程 4"/>
          <p:cNvSpPr/>
          <p:nvPr/>
        </p:nvSpPr>
        <p:spPr>
          <a:xfrm>
            <a:off x="3443605" y="1851025"/>
            <a:ext cx="1475105" cy="528320"/>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收集需求</a:t>
            </a:r>
          </a:p>
        </p:txBody>
      </p:sp>
      <p:sp>
        <p:nvSpPr>
          <p:cNvPr id="6" name="流程图: 预定义过程 5"/>
          <p:cNvSpPr/>
          <p:nvPr/>
        </p:nvSpPr>
        <p:spPr>
          <a:xfrm>
            <a:off x="443230" y="3164840"/>
            <a:ext cx="1475105" cy="528320"/>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定义范围</a:t>
            </a:r>
          </a:p>
        </p:txBody>
      </p:sp>
      <p:sp>
        <p:nvSpPr>
          <p:cNvPr id="7" name="流程图: 预定义过程 6"/>
          <p:cNvSpPr/>
          <p:nvPr/>
        </p:nvSpPr>
        <p:spPr>
          <a:xfrm>
            <a:off x="2282825" y="3164840"/>
            <a:ext cx="1475105" cy="528320"/>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创建</a:t>
            </a:r>
            <a:r>
              <a:rPr lang="en-US" altLang="zh-CN" sz="1400">
                <a:solidFill>
                  <a:schemeClr val="tx1"/>
                </a:solidFill>
              </a:rPr>
              <a:t>WBS</a:t>
            </a:r>
          </a:p>
        </p:txBody>
      </p:sp>
      <p:sp>
        <p:nvSpPr>
          <p:cNvPr id="8" name="流程图: 预定义过程 7"/>
          <p:cNvSpPr/>
          <p:nvPr/>
        </p:nvSpPr>
        <p:spPr>
          <a:xfrm>
            <a:off x="4418330" y="3164840"/>
            <a:ext cx="1475105" cy="528320"/>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确认范围</a:t>
            </a:r>
            <a:endParaRPr lang="en-US" altLang="zh-CN" sz="1400">
              <a:solidFill>
                <a:schemeClr val="tx1"/>
              </a:solidFill>
            </a:endParaRPr>
          </a:p>
        </p:txBody>
      </p:sp>
      <p:sp>
        <p:nvSpPr>
          <p:cNvPr id="9" name="流程图: 预定义过程 8"/>
          <p:cNvSpPr/>
          <p:nvPr/>
        </p:nvSpPr>
        <p:spPr>
          <a:xfrm>
            <a:off x="6699250" y="3164840"/>
            <a:ext cx="1475105" cy="528320"/>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控制范围</a:t>
            </a:r>
          </a:p>
        </p:txBody>
      </p:sp>
      <p:sp>
        <p:nvSpPr>
          <p:cNvPr id="10" name="流程图: 预定义过程 9"/>
          <p:cNvSpPr/>
          <p:nvPr/>
        </p:nvSpPr>
        <p:spPr>
          <a:xfrm>
            <a:off x="4418330" y="4963160"/>
            <a:ext cx="1475105" cy="528320"/>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制定项目管理计划</a:t>
            </a:r>
          </a:p>
        </p:txBody>
      </p:sp>
      <p:cxnSp>
        <p:nvCxnSpPr>
          <p:cNvPr id="11" name="直接连接符 10"/>
          <p:cNvCxnSpPr>
            <a:stCxn id="7" idx="2"/>
          </p:cNvCxnSpPr>
          <p:nvPr/>
        </p:nvCxnSpPr>
        <p:spPr>
          <a:xfrm>
            <a:off x="3020695" y="3693160"/>
            <a:ext cx="27305" cy="156464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10" idx="1"/>
          </p:cNvCxnSpPr>
          <p:nvPr/>
        </p:nvCxnSpPr>
        <p:spPr>
          <a:xfrm flipV="1">
            <a:off x="3052445" y="5227320"/>
            <a:ext cx="1365885" cy="33020"/>
          </a:xfrm>
          <a:prstGeom prst="straightConnector1">
            <a:avLst/>
          </a:prstGeom>
          <a:ln w="12700" cmpd="sng">
            <a:solidFill>
              <a:schemeClr val="accent1">
                <a:shade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 idx="2"/>
            <a:endCxn id="6" idx="0"/>
          </p:cNvCxnSpPr>
          <p:nvPr/>
        </p:nvCxnSpPr>
        <p:spPr>
          <a:xfrm>
            <a:off x="1181100" y="1330325"/>
            <a:ext cx="0" cy="1834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3"/>
          </p:cNvCxnSpPr>
          <p:nvPr/>
        </p:nvCxnSpPr>
        <p:spPr>
          <a:xfrm>
            <a:off x="1918335" y="1066165"/>
            <a:ext cx="1434465" cy="838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5" idx="1"/>
          </p:cNvCxnSpPr>
          <p:nvPr/>
        </p:nvCxnSpPr>
        <p:spPr>
          <a:xfrm flipV="1">
            <a:off x="228600" y="2115185"/>
            <a:ext cx="3215005" cy="184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220345" y="2123440"/>
            <a:ext cx="8255" cy="3317875"/>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220345" y="5424805"/>
            <a:ext cx="4133215" cy="3175"/>
          </a:xfrm>
          <a:prstGeom prst="straightConnector1">
            <a:avLst/>
          </a:prstGeom>
          <a:ln w="12700" cmpd="sng">
            <a:solidFill>
              <a:schemeClr val="accent1">
                <a:shade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0" idx="0"/>
            <a:endCxn id="8" idx="2"/>
          </p:cNvCxnSpPr>
          <p:nvPr/>
        </p:nvCxnSpPr>
        <p:spPr>
          <a:xfrm flipV="1">
            <a:off x="5156200" y="3693160"/>
            <a:ext cx="0" cy="1270000"/>
          </a:xfrm>
          <a:prstGeom prst="straightConnector1">
            <a:avLst/>
          </a:prstGeom>
          <a:ln w="12700" cmpd="sng">
            <a:solidFill>
              <a:schemeClr val="accent1">
                <a:shade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152390" y="4378960"/>
            <a:ext cx="2280285" cy="0"/>
          </a:xfrm>
          <a:prstGeom prst="line">
            <a:avLst/>
          </a:prstGeom>
          <a:ln w="12700" cmpd="sng">
            <a:solidFill>
              <a:schemeClr val="accent1">
                <a:shade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9" idx="2"/>
          </p:cNvCxnSpPr>
          <p:nvPr/>
        </p:nvCxnSpPr>
        <p:spPr>
          <a:xfrm flipV="1">
            <a:off x="7432675" y="3693160"/>
            <a:ext cx="4445" cy="694055"/>
          </a:xfrm>
          <a:prstGeom prst="straightConnector1">
            <a:avLst/>
          </a:prstGeom>
          <a:ln w="12700" cmpd="sng">
            <a:solidFill>
              <a:schemeClr val="accent1">
                <a:shade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760470" y="2403475"/>
            <a:ext cx="0" cy="280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572000" y="2379345"/>
            <a:ext cx="0" cy="280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1219200" y="2691765"/>
            <a:ext cx="2541270" cy="432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1167130" y="2131695"/>
            <a:ext cx="1473835" cy="1012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7" idx="0"/>
          </p:cNvCxnSpPr>
          <p:nvPr/>
        </p:nvCxnSpPr>
        <p:spPr>
          <a:xfrm flipH="1">
            <a:off x="3020695" y="2683510"/>
            <a:ext cx="739775" cy="481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3752215" y="2683510"/>
            <a:ext cx="972185" cy="440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4572000" y="2659380"/>
            <a:ext cx="972185" cy="440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3760470" y="2675255"/>
            <a:ext cx="3202940" cy="427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575810" y="2650490"/>
            <a:ext cx="3348990" cy="473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rot="1920000">
            <a:off x="2075180" y="1360805"/>
            <a:ext cx="1889125" cy="274320"/>
          </a:xfrm>
          <a:prstGeom prst="rect">
            <a:avLst/>
          </a:prstGeom>
          <a:noFill/>
        </p:spPr>
        <p:txBody>
          <a:bodyPr wrap="square" rtlCol="0">
            <a:spAutoFit/>
          </a:bodyPr>
          <a:lstStyle/>
          <a:p>
            <a:r>
              <a:rPr lang="zh-CN" altLang="en-US" sz="1200"/>
              <a:t>需求管理计划</a:t>
            </a:r>
          </a:p>
        </p:txBody>
      </p:sp>
      <p:sp>
        <p:nvSpPr>
          <p:cNvPr id="33" name="文本框 32"/>
          <p:cNvSpPr txBox="1"/>
          <p:nvPr/>
        </p:nvSpPr>
        <p:spPr>
          <a:xfrm>
            <a:off x="1437640" y="1792605"/>
            <a:ext cx="1097280" cy="274320"/>
          </a:xfrm>
          <a:prstGeom prst="rect">
            <a:avLst/>
          </a:prstGeom>
          <a:noFill/>
        </p:spPr>
        <p:txBody>
          <a:bodyPr wrap="none" rtlCol="0">
            <a:spAutoFit/>
          </a:bodyPr>
          <a:lstStyle/>
          <a:p>
            <a:r>
              <a:rPr lang="zh-CN" altLang="en-US" sz="1200"/>
              <a:t>范围管理计划</a:t>
            </a:r>
          </a:p>
        </p:txBody>
      </p:sp>
      <p:sp>
        <p:nvSpPr>
          <p:cNvPr id="34" name="文本框 33"/>
          <p:cNvSpPr txBox="1"/>
          <p:nvPr/>
        </p:nvSpPr>
        <p:spPr>
          <a:xfrm>
            <a:off x="2880995" y="2417445"/>
            <a:ext cx="792480" cy="274320"/>
          </a:xfrm>
          <a:prstGeom prst="rect">
            <a:avLst/>
          </a:prstGeom>
          <a:noFill/>
        </p:spPr>
        <p:txBody>
          <a:bodyPr wrap="none" rtlCol="0">
            <a:spAutoFit/>
          </a:bodyPr>
          <a:lstStyle/>
          <a:p>
            <a:r>
              <a:rPr lang="zh-CN" altLang="en-US" sz="1200"/>
              <a:t>需求文件</a:t>
            </a:r>
          </a:p>
        </p:txBody>
      </p:sp>
      <p:sp>
        <p:nvSpPr>
          <p:cNvPr id="35" name="文本框 34"/>
          <p:cNvSpPr txBox="1"/>
          <p:nvPr/>
        </p:nvSpPr>
        <p:spPr>
          <a:xfrm>
            <a:off x="4751705" y="2385060"/>
            <a:ext cx="1097280" cy="274320"/>
          </a:xfrm>
          <a:prstGeom prst="rect">
            <a:avLst/>
          </a:prstGeom>
          <a:noFill/>
        </p:spPr>
        <p:txBody>
          <a:bodyPr wrap="none" rtlCol="0">
            <a:spAutoFit/>
          </a:bodyPr>
          <a:lstStyle/>
          <a:p>
            <a:r>
              <a:rPr lang="zh-CN" altLang="en-US" sz="1200"/>
              <a:t>需求跟踪矩阵</a:t>
            </a:r>
          </a:p>
        </p:txBody>
      </p:sp>
      <p:sp>
        <p:nvSpPr>
          <p:cNvPr id="36" name="文本框 35"/>
          <p:cNvSpPr txBox="1"/>
          <p:nvPr/>
        </p:nvSpPr>
        <p:spPr>
          <a:xfrm>
            <a:off x="5544185" y="4026535"/>
            <a:ext cx="1097280" cy="274320"/>
          </a:xfrm>
          <a:prstGeom prst="rect">
            <a:avLst/>
          </a:prstGeom>
          <a:noFill/>
        </p:spPr>
        <p:txBody>
          <a:bodyPr wrap="none" rtlCol="0">
            <a:spAutoFit/>
          </a:bodyPr>
          <a:lstStyle/>
          <a:p>
            <a:r>
              <a:rPr lang="zh-CN" altLang="en-US" sz="1200"/>
              <a:t>项目管理计划</a:t>
            </a:r>
          </a:p>
        </p:txBody>
      </p:sp>
      <p:sp>
        <p:nvSpPr>
          <p:cNvPr id="37" name="文本框 36"/>
          <p:cNvSpPr txBox="1"/>
          <p:nvPr/>
        </p:nvSpPr>
        <p:spPr>
          <a:xfrm>
            <a:off x="3338830" y="4953000"/>
            <a:ext cx="792480" cy="274320"/>
          </a:xfrm>
          <a:prstGeom prst="rect">
            <a:avLst/>
          </a:prstGeom>
          <a:noFill/>
        </p:spPr>
        <p:txBody>
          <a:bodyPr wrap="none" rtlCol="0">
            <a:spAutoFit/>
          </a:bodyPr>
          <a:lstStyle/>
          <a:p>
            <a:r>
              <a:rPr lang="zh-CN" altLang="en-US" sz="1200"/>
              <a:t>范围基准</a:t>
            </a:r>
          </a:p>
        </p:txBody>
      </p:sp>
      <p:sp>
        <p:nvSpPr>
          <p:cNvPr id="38" name="文本框 37"/>
          <p:cNvSpPr txBox="1"/>
          <p:nvPr/>
        </p:nvSpPr>
        <p:spPr>
          <a:xfrm>
            <a:off x="1049020" y="5090160"/>
            <a:ext cx="1097280" cy="274320"/>
          </a:xfrm>
          <a:prstGeom prst="rect">
            <a:avLst/>
          </a:prstGeom>
          <a:noFill/>
        </p:spPr>
        <p:txBody>
          <a:bodyPr wrap="none" rtlCol="0">
            <a:spAutoFit/>
          </a:bodyPr>
          <a:lstStyle/>
          <a:p>
            <a:r>
              <a:rPr lang="zh-CN" altLang="en-US" sz="1200"/>
              <a:t>需求管理计划</a:t>
            </a:r>
          </a:p>
        </p:txBody>
      </p:sp>
      <p:sp>
        <p:nvSpPr>
          <p:cNvPr id="39" name="文本框 38"/>
          <p:cNvSpPr txBox="1"/>
          <p:nvPr/>
        </p:nvSpPr>
        <p:spPr>
          <a:xfrm>
            <a:off x="1102995" y="5491480"/>
            <a:ext cx="1097280" cy="274320"/>
          </a:xfrm>
          <a:prstGeom prst="rect">
            <a:avLst/>
          </a:prstGeom>
          <a:noFill/>
        </p:spPr>
        <p:txBody>
          <a:bodyPr wrap="none" rtlCol="0">
            <a:spAutoFit/>
          </a:bodyPr>
          <a:lstStyle/>
          <a:p>
            <a:r>
              <a:rPr lang="zh-CN" altLang="en-US" sz="1200"/>
              <a:t>范围管理计划</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549910"/>
          </a:xfrm>
        </p:spPr>
        <p:txBody>
          <a:bodyPr>
            <a:normAutofit fontScale="90000"/>
          </a:bodyPr>
          <a:lstStyle/>
          <a:p>
            <a:r>
              <a:rPr lang="en-US" altLang="zh-CN"/>
              <a:t>6. </a:t>
            </a:r>
            <a:r>
              <a:rPr lang="zh-CN" altLang="en-US"/>
              <a:t>项目时间管理</a:t>
            </a:r>
          </a:p>
        </p:txBody>
      </p:sp>
      <p:sp>
        <p:nvSpPr>
          <p:cNvPr id="3" name="内容占位符 2"/>
          <p:cNvSpPr>
            <a:spLocks noGrp="1"/>
          </p:cNvSpPr>
          <p:nvPr>
            <p:ph idx="1"/>
          </p:nvPr>
        </p:nvSpPr>
        <p:spPr>
          <a:xfrm>
            <a:off x="457200" y="1221740"/>
            <a:ext cx="8229600" cy="4525963"/>
          </a:xfrm>
        </p:spPr>
        <p:txBody>
          <a:bodyPr/>
          <a:lstStyle/>
          <a:p>
            <a:r>
              <a:rPr lang="zh-CN" altLang="en-US" sz="1800"/>
              <a:t>项目时间管理是指保证项目按时完成。</a:t>
            </a:r>
          </a:p>
          <a:p>
            <a:endParaRPr lang="zh-CN" altLang="en-US" sz="1800"/>
          </a:p>
          <a:p>
            <a:pPr marL="457200" lvl="1" indent="0">
              <a:buFont typeface="+mj-lt"/>
              <a:buNone/>
            </a:pPr>
            <a:r>
              <a:rPr lang="en-US" altLang="zh-CN" sz="1575"/>
              <a:t>6.1	</a:t>
            </a:r>
            <a:r>
              <a:rPr lang="zh-CN" altLang="en-US" sz="1575"/>
              <a:t>规划进度管理</a:t>
            </a:r>
            <a:r>
              <a:rPr lang="en-US" altLang="zh-CN" sz="1575"/>
              <a:t>	</a:t>
            </a:r>
            <a:r>
              <a:rPr lang="zh-CN" altLang="en-US" sz="1575"/>
              <a:t>规划过程组</a:t>
            </a:r>
          </a:p>
          <a:p>
            <a:pPr marL="457200" lvl="1" indent="0">
              <a:buFont typeface="+mj-lt"/>
              <a:buNone/>
            </a:pPr>
            <a:r>
              <a:rPr lang="en-US" altLang="zh-CN" sz="1575"/>
              <a:t>6.2	</a:t>
            </a:r>
            <a:r>
              <a:rPr lang="zh-CN" altLang="en-US" sz="1575"/>
              <a:t>定义活动</a:t>
            </a:r>
          </a:p>
          <a:p>
            <a:pPr marL="457200" lvl="1" indent="0">
              <a:buFont typeface="+mj-lt"/>
              <a:buNone/>
            </a:pPr>
            <a:r>
              <a:rPr lang="en-US" altLang="zh-CN" sz="1575"/>
              <a:t>6.3	</a:t>
            </a:r>
            <a:r>
              <a:rPr lang="zh-CN" altLang="en-US" sz="1575"/>
              <a:t>排列活动顺序</a:t>
            </a:r>
          </a:p>
          <a:p>
            <a:pPr marL="457200" lvl="1" indent="0">
              <a:buFont typeface="+mj-lt"/>
              <a:buNone/>
            </a:pPr>
            <a:r>
              <a:rPr lang="en-US" altLang="zh-CN" sz="1575"/>
              <a:t>6.4	</a:t>
            </a:r>
            <a:r>
              <a:rPr lang="zh-CN" altLang="en-US" sz="1575"/>
              <a:t>估算活动资源</a:t>
            </a:r>
          </a:p>
          <a:p>
            <a:pPr marL="457200" lvl="1" indent="0">
              <a:buFont typeface="+mj-lt"/>
              <a:buNone/>
            </a:pPr>
            <a:r>
              <a:rPr lang="en-US" altLang="zh-CN" sz="1575"/>
              <a:t>6.5	</a:t>
            </a:r>
            <a:r>
              <a:rPr lang="zh-CN" altLang="en-US" sz="1575"/>
              <a:t>估算活动持续时间</a:t>
            </a:r>
          </a:p>
          <a:p>
            <a:pPr marL="457200" lvl="1" indent="0">
              <a:buFont typeface="+mj-lt"/>
              <a:buNone/>
            </a:pPr>
            <a:r>
              <a:rPr lang="en-US" altLang="zh-CN" sz="1575"/>
              <a:t>6.6	</a:t>
            </a:r>
            <a:r>
              <a:rPr lang="zh-CN" altLang="en-US" sz="1575"/>
              <a:t>制定进度计划</a:t>
            </a:r>
          </a:p>
          <a:p>
            <a:pPr marL="457200" lvl="1" indent="0">
              <a:buFont typeface="+mj-lt"/>
              <a:buNone/>
            </a:pPr>
            <a:r>
              <a:rPr lang="en-US" altLang="zh-CN" sz="1575"/>
              <a:t>6.7	</a:t>
            </a:r>
            <a:r>
              <a:rPr lang="zh-CN" altLang="en-US" sz="1575"/>
              <a:t>控制进度</a:t>
            </a:r>
            <a:r>
              <a:rPr lang="en-US" altLang="zh-CN" sz="1575"/>
              <a:t>		</a:t>
            </a:r>
            <a:r>
              <a:rPr lang="zh-CN" altLang="en-US" sz="1575"/>
              <a:t>监控过程组</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stretch>
            <a:fillRect/>
          </a:stretch>
        </p:blipFill>
        <p:spPr>
          <a:xfrm>
            <a:off x="677545" y="130175"/>
            <a:ext cx="7229475" cy="3937000"/>
          </a:xfrm>
          <a:prstGeom prst="rect">
            <a:avLst/>
          </a:prstGeom>
        </p:spPr>
      </p:pic>
      <p:sp>
        <p:nvSpPr>
          <p:cNvPr id="6" name="文本框 5"/>
          <p:cNvSpPr txBox="1"/>
          <p:nvPr/>
        </p:nvSpPr>
        <p:spPr>
          <a:xfrm>
            <a:off x="657225" y="4411980"/>
            <a:ext cx="7191375" cy="914400"/>
          </a:xfrm>
          <a:prstGeom prst="rect">
            <a:avLst/>
          </a:prstGeom>
          <a:noFill/>
        </p:spPr>
        <p:txBody>
          <a:bodyPr wrap="square" rtlCol="0">
            <a:spAutoFit/>
          </a:bodyPr>
          <a:lstStyle/>
          <a:p>
            <a:pPr marL="285750" indent="-285750">
              <a:buFont typeface="Wingdings" panose="05000000000000000000" charset="0"/>
              <a:buChar char="Ø"/>
            </a:pPr>
            <a:r>
              <a:rPr lang="zh-CN" altLang="en-US"/>
              <a:t>为规划、编制、管理、执行和控制项目进度而制定政策、程序和文档。</a:t>
            </a:r>
          </a:p>
          <a:p>
            <a:pPr marL="285750" indent="-285750">
              <a:buFont typeface="Wingdings" panose="05000000000000000000" charset="0"/>
              <a:buChar char="Ø"/>
            </a:pPr>
            <a:r>
              <a:rPr lang="zh-CN" altLang="en-US"/>
              <a:t>主要作用：为如何在整个项目过程中管理项目进度提供指南和方向。</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684530" y="90170"/>
            <a:ext cx="7229475" cy="4257675"/>
          </a:xfrm>
          <a:prstGeom prst="rect">
            <a:avLst/>
          </a:prstGeom>
        </p:spPr>
      </p:pic>
      <p:sp>
        <p:nvSpPr>
          <p:cNvPr id="5" name="文本框 4"/>
          <p:cNvSpPr txBox="1"/>
          <p:nvPr/>
        </p:nvSpPr>
        <p:spPr>
          <a:xfrm>
            <a:off x="563245" y="4642485"/>
            <a:ext cx="7472045" cy="1737360"/>
          </a:xfrm>
          <a:prstGeom prst="rect">
            <a:avLst/>
          </a:prstGeom>
          <a:noFill/>
        </p:spPr>
        <p:txBody>
          <a:bodyPr wrap="square" rtlCol="0">
            <a:spAutoFit/>
          </a:bodyPr>
          <a:lstStyle/>
          <a:p>
            <a:pPr marL="285750" indent="-285750">
              <a:buFont typeface="Wingdings" panose="05000000000000000000" charset="0"/>
              <a:buChar char="Ø"/>
            </a:pPr>
            <a:r>
              <a:rPr lang="zh-CN" altLang="en-US"/>
              <a:t>是识别和记录为完成项目可交付成果而需采取的具体行动。</a:t>
            </a:r>
          </a:p>
          <a:p>
            <a:pPr marL="285750" indent="-285750">
              <a:buFont typeface="Wingdings" panose="05000000000000000000" charset="0"/>
              <a:buChar char="Ø"/>
            </a:pPr>
            <a:r>
              <a:rPr lang="zh-CN" altLang="en-US"/>
              <a:t>主要作用：将工作包分解为活动，作为对项目工作进行估算、进度规划、执行、监督和控制的基础。</a:t>
            </a:r>
          </a:p>
          <a:p>
            <a:pPr marL="285750" indent="-285750">
              <a:buFont typeface="Wingdings" panose="05000000000000000000" charset="0"/>
              <a:buChar char="Ø"/>
            </a:pPr>
            <a:r>
              <a:rPr lang="zh-CN" altLang="en-US"/>
              <a:t>对进度活动进行定义和规划，以便实现项目目标。</a:t>
            </a:r>
          </a:p>
          <a:p>
            <a:pPr marL="285750" indent="-285750">
              <a:buFont typeface="Wingdings" panose="05000000000000000000" charset="0"/>
              <a:buChar char="Ø"/>
            </a:pPr>
            <a:r>
              <a:rPr lang="zh-CN" altLang="en-US"/>
              <a:t>有负责工作包的项目团队成员定义活动。</a:t>
            </a:r>
          </a:p>
          <a:p>
            <a:pPr marL="285750" indent="-285750">
              <a:buFont typeface="Wingdings" panose="05000000000000000000" charset="0"/>
              <a:buChar char="Ø"/>
            </a:pP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356610" y="715010"/>
            <a:ext cx="1371600" cy="365760"/>
          </a:xfrm>
          <a:prstGeom prst="rect">
            <a:avLst/>
          </a:prstGeom>
          <a:noFill/>
          <a:ln w="12700" cmpd="sng">
            <a:solidFill>
              <a:schemeClr val="accent1">
                <a:shade val="50000"/>
              </a:schemeClr>
            </a:solidFill>
            <a:prstDash val="solid"/>
          </a:ln>
        </p:spPr>
        <p:txBody>
          <a:bodyPr wrap="square" rtlCol="0">
            <a:spAutoFit/>
          </a:bodyPr>
          <a:lstStyle/>
          <a:p>
            <a:pPr algn="ctr"/>
            <a:r>
              <a:rPr lang="zh-CN" altLang="en-US"/>
              <a:t>项目</a:t>
            </a:r>
          </a:p>
        </p:txBody>
      </p:sp>
      <p:sp>
        <p:nvSpPr>
          <p:cNvPr id="5" name="文本框 4"/>
          <p:cNvSpPr txBox="1"/>
          <p:nvPr/>
        </p:nvSpPr>
        <p:spPr>
          <a:xfrm>
            <a:off x="766445" y="1591310"/>
            <a:ext cx="1371600" cy="365760"/>
          </a:xfrm>
          <a:prstGeom prst="rect">
            <a:avLst/>
          </a:prstGeom>
          <a:noFill/>
          <a:ln w="12700" cmpd="sng">
            <a:solidFill>
              <a:schemeClr val="accent1">
                <a:shade val="50000"/>
              </a:schemeClr>
            </a:solidFill>
            <a:prstDash val="solid"/>
          </a:ln>
        </p:spPr>
        <p:txBody>
          <a:bodyPr wrap="square" rtlCol="0">
            <a:spAutoFit/>
          </a:bodyPr>
          <a:lstStyle/>
          <a:p>
            <a:pPr algn="ctr"/>
            <a:r>
              <a:rPr lang="zh-CN" altLang="en-US"/>
              <a:t>项目管理</a:t>
            </a:r>
          </a:p>
        </p:txBody>
      </p:sp>
      <p:sp>
        <p:nvSpPr>
          <p:cNvPr id="6" name="文本框 5"/>
          <p:cNvSpPr txBox="1"/>
          <p:nvPr/>
        </p:nvSpPr>
        <p:spPr>
          <a:xfrm>
            <a:off x="3356610" y="1591310"/>
            <a:ext cx="1371600" cy="365760"/>
          </a:xfrm>
          <a:prstGeom prst="rect">
            <a:avLst/>
          </a:prstGeom>
          <a:noFill/>
          <a:ln w="12700" cmpd="sng">
            <a:solidFill>
              <a:schemeClr val="accent1">
                <a:shade val="50000"/>
              </a:schemeClr>
            </a:solidFill>
            <a:prstDash val="solid"/>
          </a:ln>
        </p:spPr>
        <p:txBody>
          <a:bodyPr wrap="square" rtlCol="0">
            <a:spAutoFit/>
          </a:bodyPr>
          <a:lstStyle/>
          <a:p>
            <a:pPr algn="ctr"/>
            <a:r>
              <a:rPr lang="zh-CN" altLang="en-US"/>
              <a:t>可交付成果</a:t>
            </a:r>
          </a:p>
        </p:txBody>
      </p:sp>
      <p:sp>
        <p:nvSpPr>
          <p:cNvPr id="7" name="文本框 6"/>
          <p:cNvSpPr txBox="1"/>
          <p:nvPr/>
        </p:nvSpPr>
        <p:spPr>
          <a:xfrm>
            <a:off x="5944870" y="1591310"/>
            <a:ext cx="1371600" cy="365760"/>
          </a:xfrm>
          <a:prstGeom prst="rect">
            <a:avLst/>
          </a:prstGeom>
          <a:noFill/>
          <a:ln w="12700" cmpd="sng">
            <a:solidFill>
              <a:schemeClr val="accent1">
                <a:shade val="50000"/>
              </a:schemeClr>
            </a:solidFill>
            <a:prstDash val="solid"/>
          </a:ln>
        </p:spPr>
        <p:txBody>
          <a:bodyPr wrap="square" rtlCol="0">
            <a:spAutoFit/>
          </a:bodyPr>
          <a:lstStyle/>
          <a:p>
            <a:pPr algn="ctr"/>
            <a:r>
              <a:rPr lang="zh-CN" altLang="en-US"/>
              <a:t>可交付成果</a:t>
            </a:r>
          </a:p>
        </p:txBody>
      </p:sp>
      <p:sp>
        <p:nvSpPr>
          <p:cNvPr id="11" name="文本框 10"/>
          <p:cNvSpPr txBox="1"/>
          <p:nvPr/>
        </p:nvSpPr>
        <p:spPr>
          <a:xfrm>
            <a:off x="766445" y="2541270"/>
            <a:ext cx="1371600" cy="365760"/>
          </a:xfrm>
          <a:prstGeom prst="rect">
            <a:avLst/>
          </a:prstGeom>
          <a:noFill/>
          <a:ln w="12700" cmpd="sng">
            <a:solidFill>
              <a:schemeClr val="accent1">
                <a:shade val="50000"/>
              </a:schemeClr>
            </a:solidFill>
            <a:prstDash val="solid"/>
          </a:ln>
        </p:spPr>
        <p:txBody>
          <a:bodyPr wrap="square" rtlCol="0">
            <a:spAutoFit/>
          </a:bodyPr>
          <a:lstStyle/>
          <a:p>
            <a:pPr algn="ctr"/>
            <a:r>
              <a:rPr lang="zh-CN" altLang="en-US"/>
              <a:t>控制账户</a:t>
            </a:r>
          </a:p>
        </p:txBody>
      </p:sp>
      <p:sp>
        <p:nvSpPr>
          <p:cNvPr id="12" name="文本框 11"/>
          <p:cNvSpPr txBox="1"/>
          <p:nvPr/>
        </p:nvSpPr>
        <p:spPr>
          <a:xfrm>
            <a:off x="3356610" y="2541270"/>
            <a:ext cx="1371600" cy="365760"/>
          </a:xfrm>
          <a:prstGeom prst="rect">
            <a:avLst/>
          </a:prstGeom>
          <a:noFill/>
          <a:ln w="12700" cmpd="sng">
            <a:solidFill>
              <a:schemeClr val="accent1">
                <a:shade val="50000"/>
              </a:schemeClr>
            </a:solidFill>
            <a:prstDash val="solid"/>
          </a:ln>
        </p:spPr>
        <p:txBody>
          <a:bodyPr wrap="square" rtlCol="0">
            <a:spAutoFit/>
          </a:bodyPr>
          <a:lstStyle/>
          <a:p>
            <a:pPr algn="ctr"/>
            <a:r>
              <a:rPr lang="zh-CN" altLang="en-US">
                <a:sym typeface="+mn-ea"/>
              </a:rPr>
              <a:t>控制账户</a:t>
            </a:r>
            <a:endParaRPr lang="zh-CN" altLang="en-US"/>
          </a:p>
        </p:txBody>
      </p:sp>
      <p:sp>
        <p:nvSpPr>
          <p:cNvPr id="13" name="文本框 12"/>
          <p:cNvSpPr txBox="1"/>
          <p:nvPr/>
        </p:nvSpPr>
        <p:spPr>
          <a:xfrm>
            <a:off x="5944870" y="2541270"/>
            <a:ext cx="1371600" cy="365760"/>
          </a:xfrm>
          <a:prstGeom prst="rect">
            <a:avLst/>
          </a:prstGeom>
          <a:noFill/>
          <a:ln w="12700" cmpd="sng">
            <a:solidFill>
              <a:schemeClr val="accent1">
                <a:shade val="50000"/>
              </a:schemeClr>
            </a:solidFill>
            <a:prstDash val="solid"/>
          </a:ln>
        </p:spPr>
        <p:txBody>
          <a:bodyPr wrap="square" rtlCol="0">
            <a:spAutoFit/>
          </a:bodyPr>
          <a:lstStyle/>
          <a:p>
            <a:pPr algn="ctr"/>
            <a:r>
              <a:rPr lang="zh-CN" altLang="en-US">
                <a:sym typeface="+mn-ea"/>
              </a:rPr>
              <a:t>控制账户</a:t>
            </a:r>
            <a:endParaRPr lang="zh-CN" altLang="en-US"/>
          </a:p>
        </p:txBody>
      </p:sp>
      <p:sp>
        <p:nvSpPr>
          <p:cNvPr id="14" name="文本框 13"/>
          <p:cNvSpPr txBox="1"/>
          <p:nvPr/>
        </p:nvSpPr>
        <p:spPr>
          <a:xfrm>
            <a:off x="766445" y="3483610"/>
            <a:ext cx="1371600" cy="365760"/>
          </a:xfrm>
          <a:prstGeom prst="rect">
            <a:avLst/>
          </a:prstGeom>
          <a:noFill/>
          <a:ln w="12700" cmpd="sng">
            <a:solidFill>
              <a:schemeClr val="accent1">
                <a:shade val="50000"/>
              </a:schemeClr>
            </a:solidFill>
            <a:prstDash val="solid"/>
          </a:ln>
        </p:spPr>
        <p:txBody>
          <a:bodyPr wrap="square" rtlCol="0">
            <a:spAutoFit/>
          </a:bodyPr>
          <a:lstStyle/>
          <a:p>
            <a:pPr algn="ctr"/>
            <a:r>
              <a:rPr lang="zh-CN" altLang="en-US"/>
              <a:t>规划包</a:t>
            </a:r>
          </a:p>
        </p:txBody>
      </p:sp>
      <p:sp>
        <p:nvSpPr>
          <p:cNvPr id="15" name="文本框 14"/>
          <p:cNvSpPr txBox="1"/>
          <p:nvPr/>
        </p:nvSpPr>
        <p:spPr>
          <a:xfrm>
            <a:off x="3356610" y="3483610"/>
            <a:ext cx="1371600" cy="365760"/>
          </a:xfrm>
          <a:prstGeom prst="rect">
            <a:avLst/>
          </a:prstGeom>
          <a:noFill/>
          <a:ln w="12700" cmpd="sng">
            <a:solidFill>
              <a:schemeClr val="accent1">
                <a:shade val="50000"/>
              </a:schemeClr>
            </a:solidFill>
            <a:prstDash val="solid"/>
          </a:ln>
        </p:spPr>
        <p:txBody>
          <a:bodyPr wrap="square" rtlCol="0">
            <a:spAutoFit/>
          </a:bodyPr>
          <a:lstStyle/>
          <a:p>
            <a:pPr algn="ctr"/>
            <a:r>
              <a:rPr lang="zh-CN" altLang="en-US">
                <a:sym typeface="+mn-ea"/>
              </a:rPr>
              <a:t>规划包</a:t>
            </a:r>
            <a:endParaRPr lang="zh-CN" altLang="en-US"/>
          </a:p>
        </p:txBody>
      </p:sp>
      <p:sp>
        <p:nvSpPr>
          <p:cNvPr id="16" name="文本框 15"/>
          <p:cNvSpPr txBox="1"/>
          <p:nvPr/>
        </p:nvSpPr>
        <p:spPr>
          <a:xfrm>
            <a:off x="5944870" y="3483610"/>
            <a:ext cx="1371600" cy="365760"/>
          </a:xfrm>
          <a:prstGeom prst="rect">
            <a:avLst/>
          </a:prstGeom>
          <a:noFill/>
          <a:ln w="12700" cmpd="sng">
            <a:solidFill>
              <a:schemeClr val="accent1">
                <a:shade val="50000"/>
              </a:schemeClr>
            </a:solidFill>
            <a:prstDash val="solid"/>
          </a:ln>
        </p:spPr>
        <p:txBody>
          <a:bodyPr wrap="square" rtlCol="0">
            <a:spAutoFit/>
          </a:bodyPr>
          <a:lstStyle/>
          <a:p>
            <a:pPr algn="ctr"/>
            <a:r>
              <a:rPr lang="zh-CN" altLang="en-US">
                <a:sym typeface="+mn-ea"/>
              </a:rPr>
              <a:t>规划包</a:t>
            </a:r>
            <a:endParaRPr lang="zh-CN" altLang="en-US"/>
          </a:p>
        </p:txBody>
      </p:sp>
      <p:sp>
        <p:nvSpPr>
          <p:cNvPr id="17" name="文本框 16"/>
          <p:cNvSpPr txBox="1"/>
          <p:nvPr/>
        </p:nvSpPr>
        <p:spPr>
          <a:xfrm>
            <a:off x="766445" y="4438015"/>
            <a:ext cx="1371600" cy="365760"/>
          </a:xfrm>
          <a:prstGeom prst="rect">
            <a:avLst/>
          </a:prstGeom>
          <a:noFill/>
          <a:ln w="12700" cmpd="sng">
            <a:solidFill>
              <a:schemeClr val="accent1">
                <a:shade val="50000"/>
              </a:schemeClr>
            </a:solidFill>
            <a:prstDash val="solid"/>
          </a:ln>
        </p:spPr>
        <p:txBody>
          <a:bodyPr wrap="square" rtlCol="0">
            <a:spAutoFit/>
          </a:bodyPr>
          <a:lstStyle/>
          <a:p>
            <a:pPr algn="ctr"/>
            <a:r>
              <a:rPr lang="zh-CN" altLang="en-US"/>
              <a:t>工作包</a:t>
            </a:r>
          </a:p>
        </p:txBody>
      </p:sp>
      <p:sp>
        <p:nvSpPr>
          <p:cNvPr id="18" name="文本框 17"/>
          <p:cNvSpPr txBox="1"/>
          <p:nvPr/>
        </p:nvSpPr>
        <p:spPr>
          <a:xfrm>
            <a:off x="3356610" y="4438015"/>
            <a:ext cx="1371600" cy="365760"/>
          </a:xfrm>
          <a:prstGeom prst="rect">
            <a:avLst/>
          </a:prstGeom>
          <a:noFill/>
          <a:ln w="12700" cmpd="sng">
            <a:solidFill>
              <a:schemeClr val="accent1">
                <a:shade val="50000"/>
              </a:schemeClr>
            </a:solidFill>
            <a:prstDash val="solid"/>
          </a:ln>
        </p:spPr>
        <p:txBody>
          <a:bodyPr wrap="square" rtlCol="0">
            <a:spAutoFit/>
          </a:bodyPr>
          <a:lstStyle/>
          <a:p>
            <a:pPr algn="ctr"/>
            <a:r>
              <a:rPr lang="zh-CN" altLang="en-US"/>
              <a:t>工作包</a:t>
            </a:r>
          </a:p>
        </p:txBody>
      </p:sp>
      <p:sp>
        <p:nvSpPr>
          <p:cNvPr id="19" name="文本框 18"/>
          <p:cNvSpPr txBox="1"/>
          <p:nvPr/>
        </p:nvSpPr>
        <p:spPr>
          <a:xfrm>
            <a:off x="5944870" y="4438015"/>
            <a:ext cx="1371600" cy="365760"/>
          </a:xfrm>
          <a:prstGeom prst="rect">
            <a:avLst/>
          </a:prstGeom>
          <a:noFill/>
          <a:ln w="12700" cmpd="sng">
            <a:solidFill>
              <a:schemeClr val="accent1">
                <a:shade val="50000"/>
              </a:schemeClr>
            </a:solidFill>
            <a:prstDash val="solid"/>
          </a:ln>
        </p:spPr>
        <p:txBody>
          <a:bodyPr wrap="square" rtlCol="0">
            <a:spAutoFit/>
          </a:bodyPr>
          <a:lstStyle/>
          <a:p>
            <a:pPr algn="ctr"/>
            <a:r>
              <a:rPr lang="zh-CN" altLang="en-US"/>
              <a:t>工作包</a:t>
            </a:r>
          </a:p>
        </p:txBody>
      </p:sp>
      <p:sp>
        <p:nvSpPr>
          <p:cNvPr id="23" name="文本框 22"/>
          <p:cNvSpPr txBox="1"/>
          <p:nvPr/>
        </p:nvSpPr>
        <p:spPr>
          <a:xfrm>
            <a:off x="766445" y="5454650"/>
            <a:ext cx="1371600" cy="365760"/>
          </a:xfrm>
          <a:prstGeom prst="rect">
            <a:avLst/>
          </a:prstGeom>
          <a:noFill/>
          <a:ln w="12700" cmpd="sng">
            <a:solidFill>
              <a:schemeClr val="accent1">
                <a:shade val="50000"/>
              </a:schemeClr>
            </a:solidFill>
            <a:prstDash val="solid"/>
          </a:ln>
        </p:spPr>
        <p:txBody>
          <a:bodyPr wrap="square" rtlCol="0">
            <a:spAutoFit/>
          </a:bodyPr>
          <a:lstStyle/>
          <a:p>
            <a:pPr algn="ctr"/>
            <a:r>
              <a:rPr lang="zh-CN" altLang="en-US"/>
              <a:t>活动</a:t>
            </a:r>
          </a:p>
        </p:txBody>
      </p:sp>
      <p:sp>
        <p:nvSpPr>
          <p:cNvPr id="24" name="文本框 23"/>
          <p:cNvSpPr txBox="1"/>
          <p:nvPr/>
        </p:nvSpPr>
        <p:spPr>
          <a:xfrm>
            <a:off x="3356610" y="5454650"/>
            <a:ext cx="1371600" cy="365760"/>
          </a:xfrm>
          <a:prstGeom prst="rect">
            <a:avLst/>
          </a:prstGeom>
          <a:noFill/>
          <a:ln w="12700" cmpd="sng">
            <a:solidFill>
              <a:schemeClr val="accent1">
                <a:shade val="50000"/>
              </a:schemeClr>
            </a:solidFill>
            <a:prstDash val="solid"/>
          </a:ln>
        </p:spPr>
        <p:txBody>
          <a:bodyPr wrap="square" rtlCol="0">
            <a:spAutoFit/>
          </a:bodyPr>
          <a:lstStyle/>
          <a:p>
            <a:pPr algn="ctr"/>
            <a:r>
              <a:rPr lang="zh-CN" altLang="en-US"/>
              <a:t>活动</a:t>
            </a:r>
          </a:p>
        </p:txBody>
      </p:sp>
      <p:sp>
        <p:nvSpPr>
          <p:cNvPr id="25" name="文本框 24"/>
          <p:cNvSpPr txBox="1"/>
          <p:nvPr/>
        </p:nvSpPr>
        <p:spPr>
          <a:xfrm>
            <a:off x="5944870" y="5454650"/>
            <a:ext cx="1371600" cy="365760"/>
          </a:xfrm>
          <a:prstGeom prst="rect">
            <a:avLst/>
          </a:prstGeom>
          <a:noFill/>
          <a:ln w="12700" cmpd="sng">
            <a:solidFill>
              <a:schemeClr val="accent1">
                <a:shade val="50000"/>
              </a:schemeClr>
            </a:solidFill>
            <a:prstDash val="solid"/>
          </a:ln>
        </p:spPr>
        <p:txBody>
          <a:bodyPr wrap="square" rtlCol="0">
            <a:spAutoFit/>
          </a:bodyPr>
          <a:lstStyle/>
          <a:p>
            <a:pPr algn="ctr"/>
            <a:r>
              <a:rPr lang="zh-CN" altLang="en-US"/>
              <a:t>活动</a:t>
            </a:r>
          </a:p>
        </p:txBody>
      </p:sp>
      <p:sp>
        <p:nvSpPr>
          <p:cNvPr id="26" name="右大括号 25"/>
          <p:cNvSpPr/>
          <p:nvPr/>
        </p:nvSpPr>
        <p:spPr>
          <a:xfrm>
            <a:off x="7584440" y="1600200"/>
            <a:ext cx="183515" cy="3048000"/>
          </a:xfrm>
          <a:prstGeom prst="rightBrace">
            <a:avLst>
              <a:gd name="adj1" fmla="val 8333"/>
              <a:gd name="adj2" fmla="val 508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文本框 26"/>
          <p:cNvSpPr txBox="1"/>
          <p:nvPr/>
        </p:nvSpPr>
        <p:spPr>
          <a:xfrm>
            <a:off x="7835900" y="2263140"/>
            <a:ext cx="333375" cy="1586865"/>
          </a:xfrm>
          <a:prstGeom prst="rect">
            <a:avLst/>
          </a:prstGeom>
          <a:noFill/>
        </p:spPr>
        <p:txBody>
          <a:bodyPr wrap="square" rtlCol="0">
            <a:spAutoFit/>
          </a:bodyPr>
          <a:lstStyle/>
          <a:p>
            <a:r>
              <a:rPr lang="en-US" altLang="zh-CN" sz="1400"/>
              <a:t>WBS</a:t>
            </a:r>
            <a:r>
              <a:rPr lang="zh-CN" altLang="en-US" sz="1400"/>
              <a:t>组成部分</a:t>
            </a:r>
          </a:p>
        </p:txBody>
      </p:sp>
      <p:sp>
        <p:nvSpPr>
          <p:cNvPr id="28" name="文本框 27"/>
          <p:cNvSpPr txBox="1"/>
          <p:nvPr/>
        </p:nvSpPr>
        <p:spPr>
          <a:xfrm>
            <a:off x="8333105" y="2538730"/>
            <a:ext cx="333375" cy="1158240"/>
          </a:xfrm>
          <a:prstGeom prst="rect">
            <a:avLst/>
          </a:prstGeom>
          <a:noFill/>
        </p:spPr>
        <p:txBody>
          <a:bodyPr wrap="square" rtlCol="0">
            <a:spAutoFit/>
          </a:bodyPr>
          <a:lstStyle/>
          <a:p>
            <a:r>
              <a:rPr lang="zh-CN" altLang="en-US" sz="1400"/>
              <a:t>可交付成果</a:t>
            </a:r>
          </a:p>
        </p:txBody>
      </p:sp>
      <p:sp>
        <p:nvSpPr>
          <p:cNvPr id="29" name="文本框 28"/>
          <p:cNvSpPr txBox="1"/>
          <p:nvPr/>
        </p:nvSpPr>
        <p:spPr>
          <a:xfrm>
            <a:off x="7950200" y="5253355"/>
            <a:ext cx="1099185" cy="274320"/>
          </a:xfrm>
          <a:prstGeom prst="rect">
            <a:avLst/>
          </a:prstGeom>
          <a:noFill/>
        </p:spPr>
        <p:txBody>
          <a:bodyPr wrap="square" rtlCol="0">
            <a:spAutoFit/>
          </a:bodyPr>
          <a:lstStyle/>
          <a:p>
            <a:r>
              <a:rPr lang="zh-CN" altLang="en-US" sz="1200"/>
              <a:t>工作基本单元</a:t>
            </a:r>
          </a:p>
        </p:txBody>
      </p:sp>
      <p:sp>
        <p:nvSpPr>
          <p:cNvPr id="30" name="文本框 29"/>
          <p:cNvSpPr txBox="1"/>
          <p:nvPr/>
        </p:nvSpPr>
        <p:spPr>
          <a:xfrm>
            <a:off x="7950200" y="5527675"/>
            <a:ext cx="1099185" cy="457200"/>
          </a:xfrm>
          <a:prstGeom prst="rect">
            <a:avLst/>
          </a:prstGeom>
          <a:noFill/>
        </p:spPr>
        <p:txBody>
          <a:bodyPr wrap="square" rtlCol="0">
            <a:spAutoFit/>
          </a:bodyPr>
          <a:lstStyle/>
          <a:p>
            <a:r>
              <a:rPr lang="zh-CN" altLang="en-US" sz="1200"/>
              <a:t>进度计划组成部分</a:t>
            </a:r>
          </a:p>
        </p:txBody>
      </p:sp>
      <p:sp>
        <p:nvSpPr>
          <p:cNvPr id="31" name="右大括号 30"/>
          <p:cNvSpPr/>
          <p:nvPr/>
        </p:nvSpPr>
        <p:spPr>
          <a:xfrm>
            <a:off x="7615555" y="4977765"/>
            <a:ext cx="1524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a:stCxn id="4" idx="2"/>
            <a:endCxn id="6" idx="0"/>
          </p:cNvCxnSpPr>
          <p:nvPr/>
        </p:nvCxnSpPr>
        <p:spPr>
          <a:xfrm>
            <a:off x="4042410" y="1080770"/>
            <a:ext cx="0" cy="510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463675" y="1349375"/>
            <a:ext cx="5170170" cy="8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7" idx="0"/>
          </p:cNvCxnSpPr>
          <p:nvPr/>
        </p:nvCxnSpPr>
        <p:spPr>
          <a:xfrm flipV="1">
            <a:off x="6630670" y="1349375"/>
            <a:ext cx="3175" cy="241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 idx="0"/>
          </p:cNvCxnSpPr>
          <p:nvPr/>
        </p:nvCxnSpPr>
        <p:spPr>
          <a:xfrm flipV="1">
            <a:off x="1452245" y="1341120"/>
            <a:ext cx="3175" cy="250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048760" y="1957070"/>
            <a:ext cx="0" cy="510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470025" y="2225675"/>
            <a:ext cx="5170170" cy="8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6637020" y="2225675"/>
            <a:ext cx="3175" cy="241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1458595" y="2217420"/>
            <a:ext cx="3175" cy="250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037330" y="2952750"/>
            <a:ext cx="0" cy="510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458595" y="3221355"/>
            <a:ext cx="5170170" cy="8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6625590" y="3221355"/>
            <a:ext cx="3175" cy="241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1447165" y="3213100"/>
            <a:ext cx="3175" cy="250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037330" y="3870960"/>
            <a:ext cx="0" cy="510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458595" y="4139565"/>
            <a:ext cx="5170170" cy="8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6625590" y="4139565"/>
            <a:ext cx="3175" cy="241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1447165" y="4131310"/>
            <a:ext cx="3175" cy="250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048760" y="4856480"/>
            <a:ext cx="0" cy="510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470025" y="5125085"/>
            <a:ext cx="5170170" cy="8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6637020" y="5125085"/>
            <a:ext cx="3175" cy="241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1458595" y="5116830"/>
            <a:ext cx="3175" cy="25019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518160"/>
          </a:xfrm>
        </p:spPr>
        <p:txBody>
          <a:bodyPr>
            <a:normAutofit fontScale="90000"/>
          </a:bodyPr>
          <a:lstStyle/>
          <a:p>
            <a:r>
              <a:rPr lang="en-US" altLang="zh-CN"/>
              <a:t>6.2.2 </a:t>
            </a:r>
            <a:r>
              <a:rPr lang="zh-CN" altLang="en-US"/>
              <a:t>定义活动的工具与技术</a:t>
            </a:r>
          </a:p>
        </p:txBody>
      </p:sp>
      <p:sp>
        <p:nvSpPr>
          <p:cNvPr id="3" name="内容占位符 2"/>
          <p:cNvSpPr>
            <a:spLocks noGrp="1"/>
          </p:cNvSpPr>
          <p:nvPr>
            <p:ph idx="1"/>
          </p:nvPr>
        </p:nvSpPr>
        <p:spPr/>
        <p:txBody>
          <a:bodyPr/>
          <a:lstStyle/>
          <a:p>
            <a:pPr>
              <a:buFont typeface="+mj-lt"/>
              <a:buAutoNum type="arabicPeriod"/>
            </a:pPr>
            <a:r>
              <a:rPr lang="zh-CN" altLang="en-US" sz="1800"/>
              <a:t>分解</a:t>
            </a:r>
          </a:p>
          <a:p>
            <a:pPr lvl="1">
              <a:buFont typeface="Wingdings" panose="05000000000000000000" charset="0"/>
              <a:buChar char="n"/>
            </a:pPr>
            <a:r>
              <a:rPr lang="zh-CN" altLang="en-US" sz="1575"/>
              <a:t>分解是一种把项目范围和项目可交付成果逐步划分为更小、更易于管理的组成部分的技术；</a:t>
            </a:r>
          </a:p>
          <a:p>
            <a:pPr lvl="1">
              <a:buFont typeface="Wingdings" panose="05000000000000000000" charset="0"/>
              <a:buChar char="n"/>
            </a:pPr>
            <a:r>
              <a:rPr lang="zh-CN" altLang="en-US" sz="1575"/>
              <a:t>活动表示完成工作包所需的投入；</a:t>
            </a:r>
          </a:p>
          <a:p>
            <a:pPr lvl="1">
              <a:buFont typeface="Wingdings" panose="05000000000000000000" charset="0"/>
              <a:buChar char="n"/>
            </a:pPr>
            <a:r>
              <a:rPr lang="zh-CN" altLang="en-US" sz="1575"/>
              <a:t>定义活动过程最终输出是活动；</a:t>
            </a:r>
          </a:p>
          <a:p>
            <a:pPr lvl="1">
              <a:buFont typeface="Wingdings" panose="05000000000000000000" charset="0"/>
              <a:buChar char="n"/>
            </a:pPr>
            <a:r>
              <a:rPr lang="zh-CN" altLang="en-US" sz="1575"/>
              <a:t>创建</a:t>
            </a:r>
            <a:r>
              <a:rPr lang="en-US" altLang="zh-CN" sz="1575"/>
              <a:t>WBS</a:t>
            </a:r>
            <a:r>
              <a:rPr lang="zh-CN" altLang="en-US" sz="1575"/>
              <a:t>过程的最终输出是可交付成果；</a:t>
            </a:r>
          </a:p>
          <a:p>
            <a:pPr lvl="1">
              <a:buFont typeface="Wingdings" panose="05000000000000000000" charset="0"/>
              <a:buChar char="n"/>
            </a:pPr>
            <a:r>
              <a:rPr lang="zh-CN" altLang="en-US" sz="1575"/>
              <a:t>让团队成员参与分解，又助于得到更好、更准确的结果。</a:t>
            </a:r>
          </a:p>
          <a:p>
            <a:pPr lvl="0">
              <a:buFont typeface="+mj-lt"/>
              <a:buAutoNum type="arabicPeriod"/>
            </a:pPr>
            <a:r>
              <a:rPr lang="zh-CN" altLang="en-US" sz="1800"/>
              <a:t>滚动式规划</a:t>
            </a:r>
          </a:p>
          <a:p>
            <a:pPr lvl="1">
              <a:buFont typeface="Wingdings" panose="05000000000000000000" charset="0"/>
              <a:buChar char="n"/>
            </a:pPr>
            <a:r>
              <a:rPr lang="zh-CN" altLang="en-US" sz="1575"/>
              <a:t>滚动式规划是一种迭代式规划技术、即详细规划近期要完成的工作，同时在较高层级上初略规划远期工作；</a:t>
            </a:r>
          </a:p>
          <a:p>
            <a:pPr lvl="1">
              <a:buFont typeface="Wingdings" panose="05000000000000000000" charset="0"/>
              <a:buChar char="n"/>
            </a:pPr>
            <a:r>
              <a:rPr lang="zh-CN" altLang="en-US" sz="1575"/>
              <a:t>滚动式规划是一种渐进明细的规划方式；</a:t>
            </a:r>
          </a:p>
          <a:p>
            <a:pPr lvl="1">
              <a:buFont typeface="Wingdings" panose="05000000000000000000" charset="0"/>
              <a:buChar char="n"/>
            </a:pPr>
            <a:r>
              <a:rPr lang="zh-CN" altLang="en-US" sz="1575"/>
              <a:t>在早期的战略规划</a:t>
            </a:r>
            <a:r>
              <a:rPr lang="zh-CN" altLang="en-US" sz="1575" u="heavy"/>
              <a:t>阶段，信息尚不明确，工作包分解到里程碑的水平；</a:t>
            </a:r>
          </a:p>
          <a:p>
            <a:pPr lvl="1">
              <a:buFont typeface="Wingdings" panose="05000000000000000000" charset="0"/>
              <a:buChar char="n"/>
            </a:pPr>
            <a:r>
              <a:rPr lang="zh-CN" altLang="en-US" sz="1575" u="heavy"/>
              <a:t>随着了解到更多的信息，近期即将实施的工作包分解成具体的活动。</a:t>
            </a:r>
          </a:p>
          <a:p>
            <a:pPr lvl="1">
              <a:buFont typeface="Wingdings" panose="05000000000000000000" charset="0"/>
              <a:buChar char="n"/>
            </a:pPr>
            <a:r>
              <a:rPr lang="zh-CN" altLang="en-US" sz="1575" u="heavy"/>
              <a:t>近期工作：活动  </a:t>
            </a:r>
            <a:r>
              <a:rPr lang="en-US" altLang="zh-CN" sz="1575" u="heavy"/>
              <a:t>/ </a:t>
            </a:r>
            <a:r>
              <a:rPr lang="zh-CN" altLang="en-US" sz="1575" u="heavy"/>
              <a:t>远期工作：里程碑。</a:t>
            </a:r>
          </a:p>
          <a:p>
            <a:pPr lvl="1">
              <a:buFont typeface="Wingdings" panose="05000000000000000000" charset="0"/>
              <a:buChar char="n"/>
            </a:pPr>
            <a:endParaRPr lang="zh-CN" altLang="en-US" sz="1575" u="heavy"/>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756285"/>
          </a:xfrm>
        </p:spPr>
        <p:txBody>
          <a:bodyPr>
            <a:normAutofit fontScale="90000"/>
          </a:bodyPr>
          <a:lstStyle/>
          <a:p>
            <a:r>
              <a:rPr lang="en-US" altLang="zh-CN"/>
              <a:t>6.2.3 </a:t>
            </a:r>
            <a:r>
              <a:rPr lang="zh-CN" altLang="en-US"/>
              <a:t>定义活动的输出</a:t>
            </a:r>
          </a:p>
        </p:txBody>
      </p:sp>
      <p:sp>
        <p:nvSpPr>
          <p:cNvPr id="3" name="内容占位符 2"/>
          <p:cNvSpPr>
            <a:spLocks noGrp="1"/>
          </p:cNvSpPr>
          <p:nvPr>
            <p:ph idx="1"/>
          </p:nvPr>
        </p:nvSpPr>
        <p:spPr>
          <a:xfrm>
            <a:off x="457200" y="1312545"/>
            <a:ext cx="8229600" cy="4813935"/>
          </a:xfrm>
        </p:spPr>
        <p:txBody>
          <a:bodyPr/>
          <a:lstStyle/>
          <a:p>
            <a:pPr>
              <a:buFont typeface="+mj-lt"/>
              <a:buAutoNum type="arabicPeriod"/>
            </a:pPr>
            <a:r>
              <a:rPr lang="zh-CN" altLang="en-US" sz="1800"/>
              <a:t>活动清单</a:t>
            </a:r>
          </a:p>
          <a:p>
            <a:pPr lvl="1">
              <a:buFont typeface="Wingdings" panose="05000000000000000000" charset="0"/>
              <a:buChar char="n"/>
            </a:pPr>
            <a:r>
              <a:rPr lang="zh-CN" altLang="en-US" sz="1575"/>
              <a:t>是一份包含项目所需的全部进度活动的综合清单；</a:t>
            </a:r>
          </a:p>
          <a:p>
            <a:pPr lvl="1">
              <a:buFont typeface="Wingdings" panose="05000000000000000000" charset="0"/>
              <a:buChar char="n"/>
            </a:pPr>
            <a:r>
              <a:rPr lang="zh-CN" altLang="en-US" sz="1575"/>
              <a:t>活动是进度计划的组成部分，不是</a:t>
            </a:r>
            <a:r>
              <a:rPr lang="en-US" altLang="zh-CN" sz="1575"/>
              <a:t>WBS</a:t>
            </a:r>
            <a:r>
              <a:rPr lang="zh-CN" altLang="en-US" sz="1575"/>
              <a:t>的组成部分。</a:t>
            </a:r>
          </a:p>
          <a:p>
            <a:pPr lvl="1">
              <a:buFont typeface="Wingdings" panose="05000000000000000000" charset="0"/>
              <a:buChar char="n"/>
            </a:pPr>
            <a:endParaRPr lang="zh-CN" altLang="en-US" sz="1575"/>
          </a:p>
          <a:p>
            <a:pPr>
              <a:buFont typeface="+mj-lt"/>
              <a:buAutoNum type="arabicPeriod"/>
            </a:pPr>
            <a:r>
              <a:rPr lang="zh-CN" altLang="en-US" sz="1800"/>
              <a:t>活动属性</a:t>
            </a:r>
          </a:p>
          <a:p>
            <a:pPr lvl="1">
              <a:buFont typeface="Wingdings" panose="05000000000000000000" charset="0"/>
              <a:buChar char="n"/>
            </a:pPr>
            <a:r>
              <a:rPr lang="zh-CN" altLang="en-US" sz="1575"/>
              <a:t>指每项活动所具有的多种属性，扩展对该活动的描述；</a:t>
            </a:r>
          </a:p>
          <a:p>
            <a:pPr lvl="1">
              <a:buFont typeface="Wingdings" panose="05000000000000000000" charset="0"/>
              <a:buChar char="n"/>
            </a:pPr>
            <a:r>
              <a:rPr lang="zh-CN" altLang="en-US" sz="1575"/>
              <a:t>活动属性随时间演进。</a:t>
            </a:r>
          </a:p>
          <a:p>
            <a:pPr lvl="1">
              <a:buFont typeface="Wingdings" panose="05000000000000000000" charset="0"/>
              <a:buChar char="n"/>
            </a:pPr>
            <a:endParaRPr lang="zh-CN" altLang="en-US" sz="1575"/>
          </a:p>
          <a:p>
            <a:pPr>
              <a:buFont typeface="+mj-lt"/>
              <a:buAutoNum type="arabicPeriod"/>
            </a:pPr>
            <a:r>
              <a:rPr lang="zh-CN" altLang="en-US" sz="1800"/>
              <a:t>里程碑清单</a:t>
            </a:r>
          </a:p>
          <a:p>
            <a:pPr lvl="1">
              <a:buFont typeface="Wingdings" panose="05000000000000000000" charset="0"/>
              <a:buChar char="n"/>
            </a:pPr>
            <a:r>
              <a:rPr lang="zh-CN" altLang="en-US" sz="1575"/>
              <a:t>里程碑是项目中的重要时点或时间；</a:t>
            </a:r>
          </a:p>
          <a:p>
            <a:pPr lvl="1">
              <a:buFont typeface="Wingdings" panose="05000000000000000000" charset="0"/>
              <a:buChar char="n"/>
            </a:pPr>
            <a:r>
              <a:rPr lang="zh-CN" altLang="en-US" sz="1575"/>
              <a:t>里程碑的持续时间为零，因为里程碑代表的是一个时间点；</a:t>
            </a:r>
          </a:p>
          <a:p>
            <a:pPr lvl="1">
              <a:buFont typeface="Wingdings" panose="05000000000000000000" charset="0"/>
              <a:buChar char="n"/>
            </a:pPr>
            <a:r>
              <a:rPr lang="zh-CN" altLang="en-US" sz="1575"/>
              <a:t>里程碑清单列出了所有里程碑，并指明每个里程碑是强制性的，还是选择性的。</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495300" y="122555"/>
            <a:ext cx="7429500" cy="4257675"/>
          </a:xfrm>
          <a:prstGeom prst="rect">
            <a:avLst/>
          </a:prstGeom>
        </p:spPr>
      </p:pic>
      <p:sp>
        <p:nvSpPr>
          <p:cNvPr id="5" name="文本框 4"/>
          <p:cNvSpPr txBox="1"/>
          <p:nvPr/>
        </p:nvSpPr>
        <p:spPr>
          <a:xfrm>
            <a:off x="421640" y="4675505"/>
            <a:ext cx="7576820" cy="914400"/>
          </a:xfrm>
          <a:prstGeom prst="rect">
            <a:avLst/>
          </a:prstGeom>
          <a:noFill/>
        </p:spPr>
        <p:txBody>
          <a:bodyPr wrap="square" rtlCol="0">
            <a:spAutoFit/>
          </a:bodyPr>
          <a:lstStyle/>
          <a:p>
            <a:pPr marL="285750" indent="-285750">
              <a:buFont typeface="Wingdings" panose="05000000000000000000" charset="0"/>
              <a:buChar char="Ø"/>
            </a:pPr>
            <a:r>
              <a:rPr lang="zh-CN" altLang="en-US"/>
              <a:t>识别和记录项目活动间的逻辑关系。</a:t>
            </a:r>
          </a:p>
          <a:p>
            <a:pPr marL="285750" indent="-285750">
              <a:buFont typeface="Wingdings" panose="05000000000000000000" charset="0"/>
              <a:buChar char="Ø"/>
            </a:pPr>
            <a:r>
              <a:rPr lang="zh-CN" altLang="en-US"/>
              <a:t>主要作用： 定义工作之间的逻辑关系，以便在既定的所有项目制约因素下获得最高的效率。</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468630"/>
          </a:xfrm>
        </p:spPr>
        <p:txBody>
          <a:bodyPr>
            <a:normAutofit fontScale="90000"/>
          </a:bodyPr>
          <a:lstStyle/>
          <a:p>
            <a:r>
              <a:rPr lang="en-US" altLang="zh-CN"/>
              <a:t>6.3.2 </a:t>
            </a:r>
            <a:r>
              <a:rPr lang="zh-CN" altLang="en-US"/>
              <a:t>排列活动顺序的工具与技术</a:t>
            </a:r>
          </a:p>
        </p:txBody>
      </p:sp>
      <p:sp>
        <p:nvSpPr>
          <p:cNvPr id="3" name="内容占位符 2"/>
          <p:cNvSpPr>
            <a:spLocks noGrp="1"/>
          </p:cNvSpPr>
          <p:nvPr>
            <p:ph idx="1"/>
          </p:nvPr>
        </p:nvSpPr>
        <p:spPr>
          <a:xfrm>
            <a:off x="457200" y="1143000"/>
            <a:ext cx="8229600" cy="4525963"/>
          </a:xfrm>
        </p:spPr>
        <p:txBody>
          <a:bodyPr/>
          <a:lstStyle/>
          <a:p>
            <a:pPr>
              <a:buFont typeface="+mj-lt"/>
              <a:buAutoNum type="arabicPeriod"/>
            </a:pPr>
            <a:r>
              <a:rPr lang="zh-CN" altLang="en-US" sz="1800"/>
              <a:t>紧前关系绘图法 </a:t>
            </a:r>
          </a:p>
          <a:p>
            <a:pPr lvl="1">
              <a:buFont typeface="Wingdings" panose="05000000000000000000" charset="0"/>
              <a:buChar char="n"/>
            </a:pPr>
            <a:r>
              <a:rPr lang="en-US" altLang="zh-CN" sz="1575"/>
              <a:t>PDM Precedence Diagramming Method</a:t>
            </a:r>
          </a:p>
          <a:p>
            <a:pPr lvl="1">
              <a:buFont typeface="Wingdings" panose="05000000000000000000" charset="0"/>
              <a:buChar char="n"/>
            </a:pPr>
            <a:r>
              <a:rPr lang="en-US" altLang="zh-CN" sz="1575"/>
              <a:t>AON Activity-On-Node</a:t>
            </a:r>
            <a:r>
              <a:rPr lang="zh-CN" altLang="en-US" sz="1575"/>
              <a:t>活动节点表示法</a:t>
            </a:r>
          </a:p>
          <a:p>
            <a:pPr lvl="1">
              <a:buFont typeface="Wingdings" panose="05000000000000000000" charset="0"/>
              <a:buChar char="n"/>
            </a:pPr>
            <a:r>
              <a:rPr lang="zh-CN" altLang="en-US" sz="1575">
                <a:sym typeface="+mn-ea"/>
              </a:rPr>
              <a:t>单代号网络图</a:t>
            </a:r>
          </a:p>
          <a:p>
            <a:pPr lvl="2">
              <a:buFont typeface="Wingdings" panose="05000000000000000000" charset="0"/>
              <a:buChar char="ü"/>
            </a:pPr>
            <a:r>
              <a:rPr lang="zh-CN" altLang="en-US" sz="1350"/>
              <a:t>定义：用方格或矩形（叫做节点）表示活动，并用表示依赖关系的箭线连接节点。</a:t>
            </a:r>
          </a:p>
          <a:p>
            <a:pPr lvl="1">
              <a:buFont typeface="Wingdings" panose="05000000000000000000" charset="0"/>
              <a:buChar char="n"/>
            </a:pPr>
            <a:r>
              <a:rPr lang="en-US" altLang="zh-CN" sz="1575"/>
              <a:t>PDM </a:t>
            </a:r>
            <a:r>
              <a:rPr lang="zh-CN" altLang="en-US" sz="1575"/>
              <a:t>包括</a:t>
            </a:r>
            <a:r>
              <a:rPr lang="en-US" altLang="zh-CN" sz="1575"/>
              <a:t>4</a:t>
            </a:r>
            <a:r>
              <a:rPr lang="zh-CN" altLang="en-US" sz="1575"/>
              <a:t>种依赖关系或逻辑关系</a:t>
            </a:r>
          </a:p>
          <a:p>
            <a:pPr lvl="2">
              <a:buFont typeface="Wingdings" panose="05000000000000000000" charset="0"/>
              <a:buChar char="ü"/>
            </a:pPr>
            <a:r>
              <a:rPr lang="zh-CN" altLang="en-US" sz="1350"/>
              <a:t>【完成</a:t>
            </a:r>
            <a:r>
              <a:rPr lang="en-US" altLang="zh-CN" sz="1350"/>
              <a:t>-</a:t>
            </a:r>
            <a:r>
              <a:rPr lang="zh-CN" altLang="en-US" sz="1350"/>
              <a:t>开始】</a:t>
            </a:r>
            <a:r>
              <a:rPr lang="en-US" altLang="zh-CN" sz="1350"/>
              <a:t>Finish To Start FS</a:t>
            </a:r>
          </a:p>
          <a:p>
            <a:pPr lvl="3">
              <a:buFont typeface="Arial" panose="020B0604020202020204" pitchFamily="34" charset="0"/>
              <a:buChar char="•"/>
            </a:pPr>
            <a:r>
              <a:rPr lang="zh-CN" altLang="en-US" sz="1125"/>
              <a:t>紧后活动的开始取决于紧前活动的完成；</a:t>
            </a:r>
          </a:p>
          <a:p>
            <a:pPr lvl="3">
              <a:buFont typeface="Arial" panose="020B0604020202020204" pitchFamily="34" charset="0"/>
              <a:buChar char="•"/>
            </a:pPr>
            <a:r>
              <a:rPr lang="zh-CN" altLang="en-US" sz="1125"/>
              <a:t>最常用的逻辑关系。</a:t>
            </a:r>
          </a:p>
          <a:p>
            <a:pPr lvl="2">
              <a:buFont typeface="Wingdings" panose="05000000000000000000" charset="0"/>
              <a:buChar char="ü"/>
            </a:pPr>
            <a:r>
              <a:rPr lang="zh-CN" altLang="en-US" sz="1350">
                <a:sym typeface="+mn-ea"/>
              </a:rPr>
              <a:t>【开始</a:t>
            </a:r>
            <a:r>
              <a:rPr lang="en-US" altLang="zh-CN" sz="1350">
                <a:sym typeface="+mn-ea"/>
              </a:rPr>
              <a:t>-</a:t>
            </a:r>
            <a:r>
              <a:rPr lang="zh-CN" altLang="en-US" sz="1350">
                <a:sym typeface="+mn-ea"/>
              </a:rPr>
              <a:t>开始】</a:t>
            </a:r>
            <a:r>
              <a:rPr lang="en-US" altLang="zh-CN" sz="1350">
                <a:sym typeface="+mn-ea"/>
              </a:rPr>
              <a:t>Start To Start SS</a:t>
            </a:r>
          </a:p>
          <a:p>
            <a:pPr lvl="3">
              <a:buFont typeface="Arial" panose="020B0604020202020204" pitchFamily="34" charset="0"/>
              <a:buChar char="•"/>
            </a:pPr>
            <a:r>
              <a:rPr lang="zh-CN" altLang="en-US" sz="1125">
                <a:sym typeface="+mn-ea"/>
              </a:rPr>
              <a:t>紧后活动的开始取决于紧前活动的开始；</a:t>
            </a:r>
          </a:p>
          <a:p>
            <a:pPr lvl="2">
              <a:buFont typeface="Wingdings" panose="05000000000000000000" charset="0"/>
              <a:buChar char="ü"/>
            </a:pPr>
            <a:r>
              <a:rPr lang="zh-CN" altLang="en-US" sz="1350">
                <a:sym typeface="+mn-ea"/>
              </a:rPr>
              <a:t>【完成</a:t>
            </a:r>
            <a:r>
              <a:rPr lang="en-US" altLang="zh-CN" sz="1350">
                <a:sym typeface="+mn-ea"/>
              </a:rPr>
              <a:t>-</a:t>
            </a:r>
            <a:r>
              <a:rPr lang="zh-CN" altLang="en-US" sz="1350">
                <a:sym typeface="+mn-ea"/>
              </a:rPr>
              <a:t>完成】</a:t>
            </a:r>
            <a:r>
              <a:rPr lang="en-US" altLang="zh-CN" sz="1350">
                <a:sym typeface="+mn-ea"/>
              </a:rPr>
              <a:t>Finish To Finish FF</a:t>
            </a:r>
          </a:p>
          <a:p>
            <a:pPr lvl="3">
              <a:buFont typeface="Arial" panose="020B0604020202020204" pitchFamily="34" charset="0"/>
              <a:buChar char="•"/>
            </a:pPr>
            <a:r>
              <a:rPr lang="zh-CN" altLang="en-US" sz="1125">
                <a:sym typeface="+mn-ea"/>
              </a:rPr>
              <a:t>紧后活动的完成取决于紧前活动的完成；</a:t>
            </a:r>
          </a:p>
          <a:p>
            <a:pPr lvl="2">
              <a:buFont typeface="Wingdings" panose="05000000000000000000" charset="0"/>
              <a:buChar char="ü"/>
            </a:pPr>
            <a:r>
              <a:rPr lang="zh-CN" altLang="en-US" sz="1350">
                <a:sym typeface="+mn-ea"/>
              </a:rPr>
              <a:t>【开始</a:t>
            </a:r>
            <a:r>
              <a:rPr lang="en-US" altLang="zh-CN" sz="1350">
                <a:sym typeface="+mn-ea"/>
              </a:rPr>
              <a:t>-</a:t>
            </a:r>
            <a:r>
              <a:rPr lang="zh-CN" altLang="en-US" sz="1350">
                <a:sym typeface="+mn-ea"/>
              </a:rPr>
              <a:t>完成】</a:t>
            </a:r>
            <a:r>
              <a:rPr lang="en-US" altLang="zh-CN" sz="1350">
                <a:sym typeface="+mn-ea"/>
              </a:rPr>
              <a:t>Start To Finish SF</a:t>
            </a:r>
          </a:p>
          <a:p>
            <a:pPr lvl="3">
              <a:buFont typeface="Arial" panose="020B0604020202020204" pitchFamily="34" charset="0"/>
              <a:buChar char="•"/>
            </a:pPr>
            <a:r>
              <a:rPr lang="zh-CN" altLang="en-US" sz="1125">
                <a:sym typeface="+mn-ea"/>
              </a:rPr>
              <a:t>紧后活动的完成取决于紧前活动的开始。</a:t>
            </a:r>
            <a:endParaRPr lang="en-US" altLang="zh-CN" sz="1125"/>
          </a:p>
          <a:p>
            <a:pPr lvl="2">
              <a:buFont typeface="Wingdings" panose="05000000000000000000" charset="0"/>
              <a:buChar char="ü"/>
            </a:pPr>
            <a:endParaRPr lang="en-US" altLang="zh-CN" sz="1350"/>
          </a:p>
        </p:txBody>
      </p:sp>
      <p:sp>
        <p:nvSpPr>
          <p:cNvPr id="5" name="文本框 4"/>
          <p:cNvSpPr txBox="1"/>
          <p:nvPr/>
        </p:nvSpPr>
        <p:spPr>
          <a:xfrm>
            <a:off x="665480" y="5502275"/>
            <a:ext cx="807085" cy="368300"/>
          </a:xfrm>
          <a:prstGeom prst="rect">
            <a:avLst/>
          </a:prstGeom>
          <a:noFill/>
          <a:ln w="12700" cmpd="sng">
            <a:solidFill>
              <a:schemeClr val="tx1"/>
            </a:solidFill>
            <a:prstDash val="solid"/>
          </a:ln>
        </p:spPr>
        <p:txBody>
          <a:bodyPr wrap="square" rtlCol="0">
            <a:spAutoFit/>
          </a:bodyPr>
          <a:lstStyle/>
          <a:p>
            <a:pPr algn="ctr"/>
            <a:r>
              <a:rPr lang="en-US" altLang="zh-CN"/>
              <a:t>A</a:t>
            </a:r>
          </a:p>
        </p:txBody>
      </p:sp>
      <p:sp>
        <p:nvSpPr>
          <p:cNvPr id="6" name="文本框 5"/>
          <p:cNvSpPr txBox="1"/>
          <p:nvPr/>
        </p:nvSpPr>
        <p:spPr>
          <a:xfrm>
            <a:off x="1796415" y="5060315"/>
            <a:ext cx="807085" cy="368300"/>
          </a:xfrm>
          <a:prstGeom prst="rect">
            <a:avLst/>
          </a:prstGeom>
          <a:noFill/>
          <a:ln w="12700" cmpd="sng">
            <a:solidFill>
              <a:schemeClr val="tx1"/>
            </a:solidFill>
            <a:prstDash val="solid"/>
          </a:ln>
        </p:spPr>
        <p:txBody>
          <a:bodyPr wrap="square" rtlCol="0">
            <a:spAutoFit/>
          </a:bodyPr>
          <a:lstStyle/>
          <a:p>
            <a:pPr algn="ctr"/>
            <a:r>
              <a:rPr lang="en-US" altLang="zh-CN"/>
              <a:t>B</a:t>
            </a:r>
          </a:p>
        </p:txBody>
      </p:sp>
      <p:sp>
        <p:nvSpPr>
          <p:cNvPr id="7" name="文本框 6"/>
          <p:cNvSpPr txBox="1"/>
          <p:nvPr/>
        </p:nvSpPr>
        <p:spPr>
          <a:xfrm>
            <a:off x="1796415" y="5805170"/>
            <a:ext cx="807085" cy="368300"/>
          </a:xfrm>
          <a:prstGeom prst="rect">
            <a:avLst/>
          </a:prstGeom>
          <a:noFill/>
          <a:ln w="12700" cmpd="sng">
            <a:solidFill>
              <a:schemeClr val="tx1"/>
            </a:solidFill>
            <a:prstDash val="solid"/>
          </a:ln>
        </p:spPr>
        <p:txBody>
          <a:bodyPr wrap="square" rtlCol="0">
            <a:spAutoFit/>
          </a:bodyPr>
          <a:lstStyle/>
          <a:p>
            <a:pPr algn="ctr"/>
            <a:r>
              <a:rPr lang="en-US" altLang="zh-CN"/>
              <a:t>D</a:t>
            </a:r>
          </a:p>
        </p:txBody>
      </p:sp>
      <p:sp>
        <p:nvSpPr>
          <p:cNvPr id="8" name="文本框 7"/>
          <p:cNvSpPr txBox="1"/>
          <p:nvPr/>
        </p:nvSpPr>
        <p:spPr>
          <a:xfrm>
            <a:off x="3273425" y="5805170"/>
            <a:ext cx="807085" cy="368300"/>
          </a:xfrm>
          <a:prstGeom prst="rect">
            <a:avLst/>
          </a:prstGeom>
          <a:noFill/>
          <a:ln w="12700" cmpd="sng">
            <a:solidFill>
              <a:schemeClr val="tx1"/>
            </a:solidFill>
            <a:prstDash val="solid"/>
          </a:ln>
        </p:spPr>
        <p:txBody>
          <a:bodyPr wrap="square" rtlCol="0">
            <a:spAutoFit/>
          </a:bodyPr>
          <a:lstStyle/>
          <a:p>
            <a:pPr algn="ctr"/>
            <a:r>
              <a:rPr lang="en-US" altLang="zh-CN"/>
              <a:t>E</a:t>
            </a:r>
          </a:p>
        </p:txBody>
      </p:sp>
      <p:sp>
        <p:nvSpPr>
          <p:cNvPr id="9" name="文本框 8"/>
          <p:cNvSpPr txBox="1"/>
          <p:nvPr/>
        </p:nvSpPr>
        <p:spPr>
          <a:xfrm>
            <a:off x="3273425" y="5060315"/>
            <a:ext cx="807085" cy="368300"/>
          </a:xfrm>
          <a:prstGeom prst="rect">
            <a:avLst/>
          </a:prstGeom>
          <a:noFill/>
          <a:ln w="12700" cmpd="sng">
            <a:solidFill>
              <a:schemeClr val="tx1"/>
            </a:solidFill>
            <a:prstDash val="solid"/>
          </a:ln>
        </p:spPr>
        <p:txBody>
          <a:bodyPr wrap="square" rtlCol="0">
            <a:spAutoFit/>
          </a:bodyPr>
          <a:lstStyle/>
          <a:p>
            <a:pPr algn="ctr"/>
            <a:r>
              <a:rPr lang="en-US" altLang="zh-CN"/>
              <a:t>C</a:t>
            </a:r>
          </a:p>
        </p:txBody>
      </p:sp>
      <p:sp>
        <p:nvSpPr>
          <p:cNvPr id="10" name="文本框 9"/>
          <p:cNvSpPr txBox="1"/>
          <p:nvPr/>
        </p:nvSpPr>
        <p:spPr>
          <a:xfrm>
            <a:off x="4685030" y="5502275"/>
            <a:ext cx="807085" cy="368300"/>
          </a:xfrm>
          <a:prstGeom prst="rect">
            <a:avLst/>
          </a:prstGeom>
          <a:noFill/>
          <a:ln w="12700" cmpd="sng">
            <a:solidFill>
              <a:schemeClr val="tx1"/>
            </a:solidFill>
            <a:prstDash val="solid"/>
          </a:ln>
        </p:spPr>
        <p:txBody>
          <a:bodyPr wrap="square" rtlCol="0">
            <a:spAutoFit/>
          </a:bodyPr>
          <a:lstStyle/>
          <a:p>
            <a:pPr algn="ctr"/>
            <a:r>
              <a:rPr lang="en-US" altLang="zh-CN"/>
              <a:t>F</a:t>
            </a:r>
          </a:p>
        </p:txBody>
      </p:sp>
      <p:cxnSp>
        <p:nvCxnSpPr>
          <p:cNvPr id="11" name="直接箭头连接符 10"/>
          <p:cNvCxnSpPr>
            <a:stCxn id="5" idx="3"/>
            <a:endCxn id="6" idx="1"/>
          </p:cNvCxnSpPr>
          <p:nvPr/>
        </p:nvCxnSpPr>
        <p:spPr>
          <a:xfrm flipV="1">
            <a:off x="1472565" y="5320665"/>
            <a:ext cx="323850"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3"/>
            <a:endCxn id="7" idx="1"/>
          </p:cNvCxnSpPr>
          <p:nvPr/>
        </p:nvCxnSpPr>
        <p:spPr>
          <a:xfrm>
            <a:off x="1472565" y="5762625"/>
            <a:ext cx="323850" cy="302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3"/>
            <a:endCxn id="9" idx="1"/>
          </p:cNvCxnSpPr>
          <p:nvPr/>
        </p:nvCxnSpPr>
        <p:spPr>
          <a:xfrm>
            <a:off x="2603500" y="5320665"/>
            <a:ext cx="6699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3"/>
            <a:endCxn id="8" idx="1"/>
          </p:cNvCxnSpPr>
          <p:nvPr/>
        </p:nvCxnSpPr>
        <p:spPr>
          <a:xfrm>
            <a:off x="2603500" y="6065520"/>
            <a:ext cx="6699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3"/>
            <a:endCxn id="10" idx="1"/>
          </p:cNvCxnSpPr>
          <p:nvPr/>
        </p:nvCxnSpPr>
        <p:spPr>
          <a:xfrm>
            <a:off x="4080510" y="5320665"/>
            <a:ext cx="604520"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3"/>
            <a:endCxn id="10" idx="1"/>
          </p:cNvCxnSpPr>
          <p:nvPr/>
        </p:nvCxnSpPr>
        <p:spPr>
          <a:xfrm flipV="1">
            <a:off x="4080510" y="5762625"/>
            <a:ext cx="604520" cy="302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zh-CN" altLang="en-US" dirty="0" smtClean="0"/>
              <a:t>平衡矩阵组织</a:t>
            </a:r>
            <a:endParaRPr lang="en-US" dirty="0"/>
          </a:p>
        </p:txBody>
      </p:sp>
      <p:sp>
        <p:nvSpPr>
          <p:cNvPr id="4" name="Rectangle 3"/>
          <p:cNvSpPr/>
          <p:nvPr/>
        </p:nvSpPr>
        <p:spPr>
          <a:xfrm>
            <a:off x="3854068" y="28956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总裁</a:t>
            </a:r>
            <a:endParaRPr lang="en-US" dirty="0"/>
          </a:p>
        </p:txBody>
      </p:sp>
      <p:sp>
        <p:nvSpPr>
          <p:cNvPr id="5" name="Rectangle 4"/>
          <p:cNvSpPr/>
          <p:nvPr/>
        </p:nvSpPr>
        <p:spPr>
          <a:xfrm>
            <a:off x="2209800" y="3538251"/>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职能经理</a:t>
            </a:r>
            <a:endParaRPr lang="en-US" dirty="0"/>
          </a:p>
        </p:txBody>
      </p:sp>
      <p:sp>
        <p:nvSpPr>
          <p:cNvPr id="6" name="Rectangle 5"/>
          <p:cNvSpPr/>
          <p:nvPr/>
        </p:nvSpPr>
        <p:spPr>
          <a:xfrm>
            <a:off x="3657600" y="3538251"/>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职能经理</a:t>
            </a:r>
            <a:endParaRPr lang="en-US" dirty="0"/>
          </a:p>
        </p:txBody>
      </p:sp>
      <p:sp>
        <p:nvSpPr>
          <p:cNvPr id="7" name="Rectangle 6"/>
          <p:cNvSpPr/>
          <p:nvPr/>
        </p:nvSpPr>
        <p:spPr>
          <a:xfrm>
            <a:off x="5181600" y="3538251"/>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职能经理</a:t>
            </a:r>
            <a:endParaRPr lang="en-US" dirty="0"/>
          </a:p>
        </p:txBody>
      </p:sp>
      <p:sp>
        <p:nvSpPr>
          <p:cNvPr id="8" name="Rectangle 7"/>
          <p:cNvSpPr/>
          <p:nvPr/>
        </p:nvSpPr>
        <p:spPr>
          <a:xfrm>
            <a:off x="2667000" y="4071651"/>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9" name="Rectangle 8"/>
          <p:cNvSpPr/>
          <p:nvPr/>
        </p:nvSpPr>
        <p:spPr>
          <a:xfrm>
            <a:off x="2667000" y="4528851"/>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10" name="Rectangle 9"/>
          <p:cNvSpPr/>
          <p:nvPr/>
        </p:nvSpPr>
        <p:spPr>
          <a:xfrm>
            <a:off x="2667000" y="5062251"/>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职能经理</a:t>
            </a:r>
            <a:endParaRPr lang="en-US" dirty="0"/>
          </a:p>
        </p:txBody>
      </p:sp>
      <p:sp>
        <p:nvSpPr>
          <p:cNvPr id="11" name="Rectangle 10"/>
          <p:cNvSpPr/>
          <p:nvPr/>
        </p:nvSpPr>
        <p:spPr>
          <a:xfrm>
            <a:off x="4191000" y="4071651"/>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12" name="Rectangle 11"/>
          <p:cNvSpPr/>
          <p:nvPr/>
        </p:nvSpPr>
        <p:spPr>
          <a:xfrm>
            <a:off x="4191000" y="4528851"/>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13" name="Rectangle 12"/>
          <p:cNvSpPr/>
          <p:nvPr/>
        </p:nvSpPr>
        <p:spPr>
          <a:xfrm>
            <a:off x="4191000" y="5062251"/>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14" name="Rectangle 13"/>
          <p:cNvSpPr/>
          <p:nvPr/>
        </p:nvSpPr>
        <p:spPr>
          <a:xfrm>
            <a:off x="5867400" y="4071651"/>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15" name="Rectangle 14"/>
          <p:cNvSpPr/>
          <p:nvPr/>
        </p:nvSpPr>
        <p:spPr>
          <a:xfrm>
            <a:off x="5867400" y="4528851"/>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16" name="Rectangle 15"/>
          <p:cNvSpPr/>
          <p:nvPr/>
        </p:nvSpPr>
        <p:spPr>
          <a:xfrm>
            <a:off x="5867400" y="5062251"/>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cxnSp>
        <p:nvCxnSpPr>
          <p:cNvPr id="17" name="Straight Connector 16"/>
          <p:cNvCxnSpPr>
            <a:stCxn id="4" idx="2"/>
          </p:cNvCxnSpPr>
          <p:nvPr/>
        </p:nvCxnSpPr>
        <p:spPr>
          <a:xfrm>
            <a:off x="4273168" y="3276600"/>
            <a:ext cx="4131" cy="318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590800" y="3385851"/>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02735" y="3374834"/>
            <a:ext cx="0" cy="154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867400" y="3385851"/>
            <a:ext cx="0" cy="154236"/>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Group 25"/>
          <p:cNvGrpSpPr/>
          <p:nvPr/>
        </p:nvGrpSpPr>
        <p:grpSpPr>
          <a:xfrm>
            <a:off x="3962400" y="3919251"/>
            <a:ext cx="304800" cy="1339467"/>
            <a:chOff x="1676400" y="5105400"/>
            <a:chExt cx="304800" cy="1339467"/>
          </a:xfrm>
        </p:grpSpPr>
        <p:cxnSp>
          <p:nvCxnSpPr>
            <p:cNvPr id="27" name="Straight Connector 26"/>
            <p:cNvCxnSpPr/>
            <p:nvPr/>
          </p:nvCxnSpPr>
          <p:spPr>
            <a:xfrm>
              <a:off x="1676400" y="5105400"/>
              <a:ext cx="9181" cy="1339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685581" y="6433851"/>
              <a:ext cx="295619" cy="5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85581" y="5894024"/>
              <a:ext cx="295619" cy="11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685581" y="5448300"/>
              <a:ext cx="295619" cy="504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6" name="Group 30"/>
          <p:cNvGrpSpPr/>
          <p:nvPr/>
        </p:nvGrpSpPr>
        <p:grpSpPr>
          <a:xfrm>
            <a:off x="5562600" y="3919251"/>
            <a:ext cx="304800" cy="1339467"/>
            <a:chOff x="1676400" y="5105400"/>
            <a:chExt cx="304800" cy="1339467"/>
          </a:xfrm>
        </p:grpSpPr>
        <p:cxnSp>
          <p:nvCxnSpPr>
            <p:cNvPr id="32" name="Straight Connector 31"/>
            <p:cNvCxnSpPr/>
            <p:nvPr/>
          </p:nvCxnSpPr>
          <p:spPr>
            <a:xfrm>
              <a:off x="1676400" y="5105400"/>
              <a:ext cx="9181" cy="1339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685581" y="6433851"/>
              <a:ext cx="295619" cy="5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685581" y="5894024"/>
              <a:ext cx="295619" cy="11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1685581" y="5448300"/>
              <a:ext cx="295619" cy="50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Rectangle 38"/>
          <p:cNvSpPr/>
          <p:nvPr/>
        </p:nvSpPr>
        <p:spPr>
          <a:xfrm>
            <a:off x="1981200" y="5029200"/>
            <a:ext cx="5181600" cy="479234"/>
          </a:xfrm>
          <a:prstGeom prst="rect">
            <a:avLst/>
          </a:prstGeom>
          <a:solidFill>
            <a:schemeClr val="accent1">
              <a:alpha val="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990600" y="1447800"/>
            <a:ext cx="7086600" cy="369332"/>
          </a:xfrm>
          <a:prstGeom prst="rect">
            <a:avLst/>
          </a:prstGeom>
          <a:noFill/>
        </p:spPr>
        <p:txBody>
          <a:bodyPr wrap="square" rtlCol="0">
            <a:spAutoFit/>
          </a:bodyPr>
          <a:lstStyle/>
          <a:p>
            <a:r>
              <a:rPr lang="zh-CN" altLang="en-US" dirty="0" smtClean="0"/>
              <a:t>项目经理的权利</a:t>
            </a:r>
            <a:r>
              <a:rPr lang="zh-CN" altLang="en-US" b="1" dirty="0" smtClean="0"/>
              <a:t>等于</a:t>
            </a:r>
            <a:r>
              <a:rPr lang="zh-CN" altLang="en-US" dirty="0" smtClean="0"/>
              <a:t>职能经理。</a:t>
            </a:r>
            <a:endParaRPr lang="en-US" dirty="0"/>
          </a:p>
        </p:txBody>
      </p:sp>
      <p:sp>
        <p:nvSpPr>
          <p:cNvPr id="43" name="TextBox 42"/>
          <p:cNvSpPr txBox="1"/>
          <p:nvPr/>
        </p:nvSpPr>
        <p:spPr>
          <a:xfrm>
            <a:off x="533400" y="5791200"/>
            <a:ext cx="1143000" cy="369332"/>
          </a:xfrm>
          <a:prstGeom prst="rect">
            <a:avLst/>
          </a:prstGeom>
          <a:noFill/>
        </p:spPr>
        <p:txBody>
          <a:bodyPr wrap="square" rtlCol="0">
            <a:spAutoFit/>
          </a:bodyPr>
          <a:lstStyle/>
          <a:p>
            <a:r>
              <a:rPr lang="zh-CN" altLang="en-US" dirty="0" smtClean="0"/>
              <a:t>项目协调</a:t>
            </a:r>
            <a:endParaRPr lang="en-US" dirty="0"/>
          </a:p>
        </p:txBody>
      </p:sp>
      <p:cxnSp>
        <p:nvCxnSpPr>
          <p:cNvPr id="45" name="Straight Arrow Connector 44"/>
          <p:cNvCxnSpPr>
            <a:stCxn id="43" idx="3"/>
          </p:cNvCxnSpPr>
          <p:nvPr/>
        </p:nvCxnSpPr>
        <p:spPr>
          <a:xfrm flipV="1">
            <a:off x="1676400" y="5562600"/>
            <a:ext cx="457200" cy="4132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41" name="Group 25"/>
          <p:cNvGrpSpPr/>
          <p:nvPr/>
        </p:nvGrpSpPr>
        <p:grpSpPr>
          <a:xfrm>
            <a:off x="2362200" y="3886200"/>
            <a:ext cx="304800" cy="1339467"/>
            <a:chOff x="1676400" y="5105400"/>
            <a:chExt cx="304800" cy="1339467"/>
          </a:xfrm>
        </p:grpSpPr>
        <p:cxnSp>
          <p:nvCxnSpPr>
            <p:cNvPr id="44" name="Straight Connector 43"/>
            <p:cNvCxnSpPr/>
            <p:nvPr/>
          </p:nvCxnSpPr>
          <p:spPr>
            <a:xfrm>
              <a:off x="1676400" y="5105400"/>
              <a:ext cx="9181" cy="1339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685581" y="6433851"/>
              <a:ext cx="295619" cy="5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685581" y="5894024"/>
              <a:ext cx="295619" cy="11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1685581" y="5448300"/>
              <a:ext cx="295619" cy="504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518160"/>
          </a:xfrm>
        </p:spPr>
        <p:txBody>
          <a:bodyPr>
            <a:normAutofit fontScale="90000"/>
          </a:bodyPr>
          <a:lstStyle/>
          <a:p>
            <a:r>
              <a:rPr lang="en-US" altLang="zh-CN"/>
              <a:t>6.3.2 </a:t>
            </a:r>
            <a:r>
              <a:rPr lang="zh-CN" altLang="en-US"/>
              <a:t>排列活动顺序的工具与技术</a:t>
            </a:r>
          </a:p>
        </p:txBody>
      </p:sp>
      <p:sp>
        <p:nvSpPr>
          <p:cNvPr id="3" name="内容占位符 2"/>
          <p:cNvSpPr>
            <a:spLocks noGrp="1"/>
          </p:cNvSpPr>
          <p:nvPr>
            <p:ph idx="1"/>
          </p:nvPr>
        </p:nvSpPr>
        <p:spPr>
          <a:xfrm>
            <a:off x="457200" y="1115060"/>
            <a:ext cx="8229600" cy="5011420"/>
          </a:xfrm>
        </p:spPr>
        <p:txBody>
          <a:bodyPr/>
          <a:lstStyle/>
          <a:p>
            <a:pPr marL="0" indent="0">
              <a:buNone/>
            </a:pPr>
            <a:r>
              <a:rPr lang="en-US" altLang="zh-CN" sz="1800"/>
              <a:t>2.    </a:t>
            </a:r>
            <a:r>
              <a:rPr lang="zh-CN" altLang="en-US" sz="1800"/>
              <a:t>确定依赖关系</a:t>
            </a:r>
          </a:p>
          <a:p>
            <a:pPr lvl="1">
              <a:buFont typeface="Wingdings" panose="05000000000000000000" charset="0"/>
              <a:buChar char="n"/>
            </a:pPr>
            <a:r>
              <a:rPr lang="zh-CN" altLang="en-US" sz="1575"/>
              <a:t>强制性依赖关系</a:t>
            </a:r>
          </a:p>
          <a:p>
            <a:pPr lvl="2">
              <a:buFont typeface="Wingdings" panose="05000000000000000000" charset="0"/>
              <a:buChar char="ü"/>
            </a:pPr>
            <a:r>
              <a:rPr lang="zh-CN" altLang="en-US" sz="1350"/>
              <a:t>又称硬逻辑</a:t>
            </a:r>
          </a:p>
          <a:p>
            <a:pPr lvl="2">
              <a:buFont typeface="Wingdings" panose="05000000000000000000" charset="0"/>
              <a:buChar char="ü"/>
            </a:pPr>
            <a:r>
              <a:rPr lang="zh-CN" altLang="en-US" sz="1350"/>
              <a:t>是法律或合同所要求的或工作的内在性质所决定的依赖关系；</a:t>
            </a:r>
          </a:p>
          <a:p>
            <a:pPr lvl="2">
              <a:buFont typeface="Wingdings" panose="05000000000000000000" charset="0"/>
              <a:buChar char="ü"/>
            </a:pPr>
            <a:r>
              <a:rPr lang="zh-CN" altLang="en-US" sz="1350"/>
              <a:t>强制性依赖关系往往与客观限制条件有关；</a:t>
            </a:r>
          </a:p>
          <a:p>
            <a:pPr lvl="3">
              <a:buFont typeface="Arial" panose="020B0604020202020204" pitchFamily="34" charset="0"/>
              <a:buChar char="•"/>
            </a:pPr>
            <a:r>
              <a:rPr lang="zh-CN" altLang="en-US" sz="1125"/>
              <a:t>先砌墙，后刷墙</a:t>
            </a:r>
          </a:p>
          <a:p>
            <a:pPr lvl="3">
              <a:buFont typeface="Arial" panose="020B0604020202020204" pitchFamily="34" charset="0"/>
              <a:buChar char="•"/>
            </a:pPr>
            <a:r>
              <a:rPr lang="zh-CN" altLang="en-US" sz="1125"/>
              <a:t>先编码，再测试</a:t>
            </a:r>
          </a:p>
          <a:p>
            <a:pPr lvl="2">
              <a:buFont typeface="Wingdings" panose="05000000000000000000" charset="0"/>
              <a:buChar char="ü"/>
            </a:pPr>
            <a:r>
              <a:rPr lang="zh-CN" altLang="en-US" sz="1350"/>
              <a:t>项目团队通常无法改变硬逻辑关系。</a:t>
            </a:r>
          </a:p>
          <a:p>
            <a:pPr lvl="1">
              <a:buFont typeface="Wingdings" panose="05000000000000000000" charset="0"/>
              <a:buChar char="n"/>
            </a:pPr>
            <a:r>
              <a:rPr lang="zh-CN" altLang="en-US" sz="1575"/>
              <a:t>选择性依赖关系</a:t>
            </a:r>
          </a:p>
          <a:p>
            <a:pPr lvl="2">
              <a:buFont typeface="Wingdings" panose="05000000000000000000" charset="0"/>
              <a:buChar char="ü"/>
            </a:pPr>
            <a:r>
              <a:rPr lang="zh-CN" altLang="en-US" sz="1350"/>
              <a:t>又称软逻辑、首选逻辑、优先逻辑</a:t>
            </a:r>
          </a:p>
          <a:p>
            <a:pPr lvl="2">
              <a:buFont typeface="Wingdings" panose="05000000000000000000" charset="0"/>
              <a:buChar char="ü"/>
            </a:pPr>
            <a:r>
              <a:rPr lang="zh-CN" altLang="en-US" sz="1350"/>
              <a:t>应基于具体应用领域的最佳实践，来确定选择性依赖关系，或者基于项目的某些特殊性质而采用某种依赖关系，即便还有其他依赖关系可用；</a:t>
            </a:r>
          </a:p>
          <a:p>
            <a:pPr lvl="3">
              <a:buFont typeface="Arial" panose="020B0604020202020204" pitchFamily="34" charset="0"/>
              <a:buChar char="•"/>
            </a:pPr>
            <a:r>
              <a:rPr lang="zh-CN" altLang="en-US" sz="1125"/>
              <a:t>东墙与西墙是同时刷，还是先后刷？</a:t>
            </a:r>
          </a:p>
          <a:p>
            <a:pPr lvl="1">
              <a:buFont typeface="Wingdings" panose="05000000000000000000" charset="0"/>
              <a:buChar char="n"/>
            </a:pPr>
            <a:r>
              <a:rPr lang="zh-CN" altLang="en-US" sz="1575"/>
              <a:t>外部依赖关系</a:t>
            </a:r>
          </a:p>
          <a:p>
            <a:pPr lvl="2">
              <a:buFont typeface="Wingdings" panose="05000000000000000000" charset="0"/>
              <a:buChar char="ü"/>
            </a:pPr>
            <a:r>
              <a:rPr lang="zh-CN" altLang="en-US" sz="1350"/>
              <a:t>是项目活动的与非项目活动之间的依赖关系；</a:t>
            </a:r>
          </a:p>
          <a:p>
            <a:pPr lvl="3">
              <a:buFont typeface="Arial" panose="020B0604020202020204" pitchFamily="34" charset="0"/>
              <a:buChar char="•"/>
            </a:pPr>
            <a:r>
              <a:rPr lang="zh-CN" altLang="en-US" sz="1125"/>
              <a:t>刷墙活动取决于外部材料的到货。</a:t>
            </a:r>
            <a:r>
              <a:rPr lang="en-US" altLang="zh-CN" sz="1125"/>
              <a:t>	</a:t>
            </a:r>
          </a:p>
          <a:p>
            <a:pPr lvl="2">
              <a:buFont typeface="Wingdings" panose="05000000000000000000" charset="0"/>
              <a:buChar char="ü"/>
            </a:pPr>
            <a:r>
              <a:rPr lang="zh-CN" altLang="en-US" sz="1350"/>
              <a:t>外部依赖关系不在项目团队的控制范围之内。</a:t>
            </a:r>
          </a:p>
          <a:p>
            <a:pPr lvl="1">
              <a:buFont typeface="Wingdings" panose="05000000000000000000" charset="0"/>
              <a:buChar char="n"/>
            </a:pPr>
            <a:r>
              <a:rPr lang="zh-CN" altLang="en-US" sz="1575"/>
              <a:t>内部依赖关系</a:t>
            </a:r>
          </a:p>
          <a:p>
            <a:pPr lvl="2">
              <a:buFont typeface="Wingdings" panose="05000000000000000000" charset="0"/>
              <a:buChar char="ü"/>
            </a:pPr>
            <a:r>
              <a:rPr lang="zh-CN" altLang="en-US" sz="1350"/>
              <a:t>是项目活动之间的紧前关系。</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518160"/>
          </a:xfrm>
        </p:spPr>
        <p:txBody>
          <a:bodyPr>
            <a:normAutofit fontScale="90000"/>
          </a:bodyPr>
          <a:lstStyle/>
          <a:p>
            <a:r>
              <a:rPr lang="en-US" altLang="zh-CN"/>
              <a:t>6.3.2 </a:t>
            </a:r>
            <a:r>
              <a:rPr lang="zh-CN" altLang="en-US"/>
              <a:t>排列活动顺序的工具与技术</a:t>
            </a:r>
          </a:p>
        </p:txBody>
      </p:sp>
      <p:sp>
        <p:nvSpPr>
          <p:cNvPr id="3" name="内容占位符 2"/>
          <p:cNvSpPr>
            <a:spLocks noGrp="1"/>
          </p:cNvSpPr>
          <p:nvPr>
            <p:ph idx="1"/>
          </p:nvPr>
        </p:nvSpPr>
        <p:spPr>
          <a:xfrm>
            <a:off x="457200" y="1115060"/>
            <a:ext cx="8229600" cy="5011420"/>
          </a:xfrm>
        </p:spPr>
        <p:txBody>
          <a:bodyPr/>
          <a:lstStyle/>
          <a:p>
            <a:pPr marL="0" indent="0">
              <a:buNone/>
            </a:pPr>
            <a:r>
              <a:rPr lang="en-US" altLang="zh-CN" sz="1800"/>
              <a:t>2.    </a:t>
            </a:r>
            <a:r>
              <a:rPr lang="zh-CN" altLang="en-US" sz="1800"/>
              <a:t>提前量与滞后量</a:t>
            </a:r>
          </a:p>
          <a:p>
            <a:pPr lvl="1">
              <a:buFont typeface="Wingdings" panose="05000000000000000000" charset="0"/>
              <a:buChar char="n"/>
            </a:pPr>
            <a:r>
              <a:rPr lang="zh-CN" altLang="en-US" sz="1350"/>
              <a:t>加入时间提前量与滞后量，准确地表示活动间的逻辑关系，但不能取代进度逻辑关系。</a:t>
            </a:r>
          </a:p>
          <a:p>
            <a:pPr lvl="1">
              <a:buFont typeface="Wingdings" panose="05000000000000000000" charset="0"/>
              <a:buChar char="n"/>
            </a:pPr>
            <a:r>
              <a:rPr lang="zh-CN" altLang="en-US" sz="1350"/>
              <a:t>滞后量</a:t>
            </a:r>
            <a:r>
              <a:rPr lang="en-US" altLang="zh-CN" sz="1350"/>
              <a:t>Lag</a:t>
            </a:r>
          </a:p>
          <a:p>
            <a:pPr lvl="2">
              <a:buFont typeface="Wingdings" panose="05000000000000000000" charset="0"/>
              <a:buChar char="ü"/>
            </a:pPr>
            <a:r>
              <a:rPr lang="zh-CN" altLang="en-US" sz="1155"/>
              <a:t>也称等待时间、拖后时间</a:t>
            </a:r>
          </a:p>
          <a:p>
            <a:pPr lvl="2">
              <a:buFont typeface="Wingdings" panose="05000000000000000000" charset="0"/>
              <a:buChar char="ü"/>
            </a:pPr>
            <a:r>
              <a:rPr lang="zh-CN" altLang="en-US" sz="1155"/>
              <a:t>相对于紧前活动，紧后活动需要推迟的时间量；</a:t>
            </a:r>
          </a:p>
          <a:p>
            <a:pPr lvl="2">
              <a:buFont typeface="Wingdings" panose="05000000000000000000" charset="0"/>
              <a:buChar char="ü"/>
            </a:pPr>
            <a:r>
              <a:rPr lang="zh-CN" altLang="en-US" sz="1155"/>
              <a:t>是不需要工作或资源的自然时间。</a:t>
            </a:r>
          </a:p>
          <a:p>
            <a:pPr lvl="2">
              <a:buFont typeface="Wingdings" panose="05000000000000000000" charset="0"/>
              <a:buChar char="ü"/>
            </a:pPr>
            <a:endParaRPr lang="zh-CN" altLang="en-US" sz="1155"/>
          </a:p>
          <a:p>
            <a:pPr lvl="2">
              <a:buFont typeface="Wingdings" panose="05000000000000000000" charset="0"/>
              <a:buChar char="ü"/>
            </a:pPr>
            <a:endParaRPr lang="zh-CN" altLang="en-US" sz="1155"/>
          </a:p>
          <a:p>
            <a:pPr lvl="2">
              <a:buFont typeface="Wingdings" panose="05000000000000000000" charset="0"/>
              <a:buChar char="ü"/>
            </a:pPr>
            <a:endParaRPr lang="zh-CN" altLang="en-US" sz="1155"/>
          </a:p>
          <a:p>
            <a:pPr lvl="2">
              <a:buFont typeface="Wingdings" panose="05000000000000000000" charset="0"/>
              <a:buChar char="ü"/>
            </a:pPr>
            <a:endParaRPr lang="zh-CN" altLang="en-US" sz="1155"/>
          </a:p>
          <a:p>
            <a:pPr lvl="2">
              <a:buFont typeface="Wingdings" panose="05000000000000000000" charset="0"/>
              <a:buChar char="ü"/>
            </a:pPr>
            <a:endParaRPr lang="zh-CN" altLang="en-US" sz="1155"/>
          </a:p>
          <a:p>
            <a:pPr lvl="2">
              <a:buFont typeface="Wingdings" panose="05000000000000000000" charset="0"/>
              <a:buChar char="ü"/>
            </a:pPr>
            <a:endParaRPr lang="zh-CN" altLang="en-US" sz="1155"/>
          </a:p>
          <a:p>
            <a:pPr lvl="2">
              <a:buFont typeface="Wingdings" panose="05000000000000000000" charset="0"/>
              <a:buChar char="ü"/>
            </a:pPr>
            <a:endParaRPr lang="zh-CN" altLang="en-US" sz="1155"/>
          </a:p>
          <a:p>
            <a:pPr lvl="1">
              <a:buFont typeface="Wingdings" panose="05000000000000000000" charset="0"/>
              <a:buChar char="n"/>
            </a:pPr>
            <a:r>
              <a:rPr lang="zh-CN" altLang="en-US" sz="1345"/>
              <a:t>提前量 </a:t>
            </a:r>
            <a:r>
              <a:rPr lang="en-US" altLang="zh-CN" sz="1345"/>
              <a:t>Lead</a:t>
            </a:r>
          </a:p>
          <a:p>
            <a:pPr lvl="2">
              <a:buFont typeface="Wingdings" panose="05000000000000000000" charset="0"/>
              <a:buChar char="ü"/>
            </a:pPr>
            <a:r>
              <a:rPr lang="zh-CN" altLang="en-US" sz="1150"/>
              <a:t>也称超前时间、重叠时间</a:t>
            </a:r>
          </a:p>
          <a:p>
            <a:pPr lvl="2">
              <a:buFont typeface="Wingdings" panose="05000000000000000000" charset="0"/>
              <a:buChar char="ü"/>
            </a:pPr>
            <a:r>
              <a:rPr lang="zh-CN" altLang="en-US" sz="1150"/>
              <a:t>相对于紧前活动，紧后活动可以提前的时间量。</a:t>
            </a:r>
          </a:p>
          <a:p>
            <a:pPr marL="914400" lvl="2" indent="0">
              <a:buFont typeface="Wingdings" panose="05000000000000000000" charset="0"/>
              <a:buNone/>
            </a:pPr>
            <a:endParaRPr lang="en-US" altLang="zh-CN" sz="1155"/>
          </a:p>
        </p:txBody>
      </p:sp>
      <p:sp>
        <p:nvSpPr>
          <p:cNvPr id="5" name="文本框 4"/>
          <p:cNvSpPr txBox="1"/>
          <p:nvPr/>
        </p:nvSpPr>
        <p:spPr>
          <a:xfrm>
            <a:off x="1456055" y="2694940"/>
            <a:ext cx="807085" cy="368300"/>
          </a:xfrm>
          <a:prstGeom prst="rect">
            <a:avLst/>
          </a:prstGeom>
          <a:noFill/>
          <a:ln w="12700" cmpd="sng">
            <a:solidFill>
              <a:schemeClr val="tx1"/>
            </a:solidFill>
            <a:prstDash val="solid"/>
          </a:ln>
        </p:spPr>
        <p:txBody>
          <a:bodyPr wrap="square" rtlCol="0">
            <a:spAutoFit/>
          </a:bodyPr>
          <a:lstStyle/>
          <a:p>
            <a:pPr algn="ctr"/>
            <a:r>
              <a:rPr lang="en-US" altLang="zh-CN"/>
              <a:t>A</a:t>
            </a:r>
          </a:p>
        </p:txBody>
      </p:sp>
      <p:sp>
        <p:nvSpPr>
          <p:cNvPr id="4" name="文本框 3"/>
          <p:cNvSpPr txBox="1"/>
          <p:nvPr/>
        </p:nvSpPr>
        <p:spPr>
          <a:xfrm>
            <a:off x="2867660" y="3244850"/>
            <a:ext cx="807085" cy="368300"/>
          </a:xfrm>
          <a:prstGeom prst="rect">
            <a:avLst/>
          </a:prstGeom>
          <a:noFill/>
          <a:ln w="12700" cmpd="sng">
            <a:solidFill>
              <a:schemeClr val="tx1"/>
            </a:solidFill>
            <a:prstDash val="solid"/>
          </a:ln>
        </p:spPr>
        <p:txBody>
          <a:bodyPr wrap="square" rtlCol="0">
            <a:spAutoFit/>
          </a:bodyPr>
          <a:lstStyle/>
          <a:p>
            <a:pPr algn="ctr"/>
            <a:r>
              <a:rPr lang="en-US" altLang="zh-CN"/>
              <a:t>B</a:t>
            </a:r>
          </a:p>
        </p:txBody>
      </p:sp>
      <p:cxnSp>
        <p:nvCxnSpPr>
          <p:cNvPr id="7" name="肘形连接符 6"/>
          <p:cNvCxnSpPr>
            <a:stCxn id="5" idx="3"/>
            <a:endCxn id="4" idx="1"/>
          </p:cNvCxnSpPr>
          <p:nvPr/>
        </p:nvCxnSpPr>
        <p:spPr>
          <a:xfrm>
            <a:off x="2263140" y="2879090"/>
            <a:ext cx="604520" cy="549910"/>
          </a:xfrm>
          <a:prstGeom prst="bentConnector3">
            <a:avLst>
              <a:gd name="adj1" fmla="val 3676"/>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37435" y="3152775"/>
            <a:ext cx="530225" cy="276225"/>
          </a:xfrm>
          <a:prstGeom prst="rect">
            <a:avLst/>
          </a:prstGeom>
          <a:noFill/>
        </p:spPr>
        <p:txBody>
          <a:bodyPr wrap="square" rtlCol="0">
            <a:spAutoFit/>
          </a:bodyPr>
          <a:lstStyle/>
          <a:p>
            <a:r>
              <a:rPr lang="en-US" altLang="zh-CN" sz="1200"/>
              <a:t>FS+2</a:t>
            </a:r>
          </a:p>
        </p:txBody>
      </p:sp>
      <p:sp>
        <p:nvSpPr>
          <p:cNvPr id="9" name="文本框 8"/>
          <p:cNvSpPr txBox="1"/>
          <p:nvPr/>
        </p:nvSpPr>
        <p:spPr>
          <a:xfrm>
            <a:off x="5164455" y="2694940"/>
            <a:ext cx="807085" cy="368300"/>
          </a:xfrm>
          <a:prstGeom prst="rect">
            <a:avLst/>
          </a:prstGeom>
          <a:noFill/>
          <a:ln w="12700" cmpd="sng">
            <a:solidFill>
              <a:schemeClr val="tx1"/>
            </a:solidFill>
            <a:prstDash val="solid"/>
          </a:ln>
        </p:spPr>
        <p:txBody>
          <a:bodyPr wrap="square" rtlCol="0">
            <a:spAutoFit/>
          </a:bodyPr>
          <a:lstStyle/>
          <a:p>
            <a:pPr algn="ctr"/>
            <a:r>
              <a:rPr lang="en-US" altLang="zh-CN"/>
              <a:t>A</a:t>
            </a:r>
          </a:p>
        </p:txBody>
      </p:sp>
      <p:sp>
        <p:nvSpPr>
          <p:cNvPr id="10" name="文本框 9"/>
          <p:cNvSpPr txBox="1"/>
          <p:nvPr/>
        </p:nvSpPr>
        <p:spPr>
          <a:xfrm>
            <a:off x="5818505" y="3244850"/>
            <a:ext cx="807085" cy="368300"/>
          </a:xfrm>
          <a:prstGeom prst="rect">
            <a:avLst/>
          </a:prstGeom>
          <a:noFill/>
          <a:ln w="12700" cmpd="sng">
            <a:solidFill>
              <a:schemeClr val="tx1"/>
            </a:solidFill>
            <a:prstDash val="solid"/>
          </a:ln>
        </p:spPr>
        <p:txBody>
          <a:bodyPr wrap="square" rtlCol="0">
            <a:spAutoFit/>
          </a:bodyPr>
          <a:lstStyle/>
          <a:p>
            <a:pPr algn="ctr"/>
            <a:r>
              <a:rPr lang="en-US" altLang="zh-CN"/>
              <a:t>B</a:t>
            </a:r>
          </a:p>
        </p:txBody>
      </p:sp>
      <p:cxnSp>
        <p:nvCxnSpPr>
          <p:cNvPr id="11" name="肘形连接符 10"/>
          <p:cNvCxnSpPr>
            <a:stCxn id="9" idx="2"/>
            <a:endCxn id="10" idx="1"/>
          </p:cNvCxnSpPr>
          <p:nvPr/>
        </p:nvCxnSpPr>
        <p:spPr>
          <a:xfrm rot="5400000" flipV="1">
            <a:off x="5510530" y="3121025"/>
            <a:ext cx="365760" cy="25019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127625" y="3152775"/>
            <a:ext cx="530225" cy="276225"/>
          </a:xfrm>
          <a:prstGeom prst="rect">
            <a:avLst/>
          </a:prstGeom>
          <a:noFill/>
        </p:spPr>
        <p:txBody>
          <a:bodyPr wrap="square" rtlCol="0">
            <a:spAutoFit/>
          </a:bodyPr>
          <a:lstStyle/>
          <a:p>
            <a:r>
              <a:rPr lang="en-US" altLang="zh-CN" sz="1200"/>
              <a:t>SS+2</a:t>
            </a:r>
          </a:p>
        </p:txBody>
      </p:sp>
      <p:sp>
        <p:nvSpPr>
          <p:cNvPr id="13" name="文本框 12"/>
          <p:cNvSpPr txBox="1"/>
          <p:nvPr/>
        </p:nvSpPr>
        <p:spPr>
          <a:xfrm>
            <a:off x="1456055" y="5111115"/>
            <a:ext cx="807085" cy="368300"/>
          </a:xfrm>
          <a:prstGeom prst="rect">
            <a:avLst/>
          </a:prstGeom>
          <a:noFill/>
          <a:ln w="12700" cmpd="sng">
            <a:solidFill>
              <a:schemeClr val="tx1"/>
            </a:solidFill>
            <a:prstDash val="solid"/>
          </a:ln>
        </p:spPr>
        <p:txBody>
          <a:bodyPr wrap="square" rtlCol="0">
            <a:spAutoFit/>
          </a:bodyPr>
          <a:lstStyle/>
          <a:p>
            <a:pPr algn="ctr"/>
            <a:r>
              <a:rPr lang="en-US" altLang="zh-CN"/>
              <a:t>A</a:t>
            </a:r>
          </a:p>
        </p:txBody>
      </p:sp>
      <p:sp>
        <p:nvSpPr>
          <p:cNvPr id="14" name="文本框 13"/>
          <p:cNvSpPr txBox="1"/>
          <p:nvPr/>
        </p:nvSpPr>
        <p:spPr>
          <a:xfrm>
            <a:off x="1998345" y="5932170"/>
            <a:ext cx="807085" cy="368300"/>
          </a:xfrm>
          <a:prstGeom prst="rect">
            <a:avLst/>
          </a:prstGeom>
          <a:noFill/>
          <a:ln w="12700" cmpd="sng">
            <a:solidFill>
              <a:schemeClr val="tx1"/>
            </a:solidFill>
            <a:prstDash val="solid"/>
          </a:ln>
        </p:spPr>
        <p:txBody>
          <a:bodyPr wrap="square" rtlCol="0">
            <a:spAutoFit/>
          </a:bodyPr>
          <a:lstStyle/>
          <a:p>
            <a:pPr algn="ctr"/>
            <a:r>
              <a:rPr lang="en-US" altLang="zh-CN"/>
              <a:t>B</a:t>
            </a:r>
          </a:p>
        </p:txBody>
      </p:sp>
      <p:cxnSp>
        <p:nvCxnSpPr>
          <p:cNvPr id="15" name="肘形连接符 14"/>
          <p:cNvCxnSpPr>
            <a:stCxn id="13" idx="3"/>
            <a:endCxn id="14" idx="1"/>
          </p:cNvCxnSpPr>
          <p:nvPr/>
        </p:nvCxnSpPr>
        <p:spPr>
          <a:xfrm flipH="1">
            <a:off x="1998345" y="5295265"/>
            <a:ext cx="264795" cy="821055"/>
          </a:xfrm>
          <a:prstGeom prst="bentConnector5">
            <a:avLst>
              <a:gd name="adj1" fmla="val -89928"/>
              <a:gd name="adj2" fmla="val 63031"/>
              <a:gd name="adj3" fmla="val 189928"/>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807210" y="5555615"/>
            <a:ext cx="530225" cy="276225"/>
          </a:xfrm>
          <a:prstGeom prst="rect">
            <a:avLst/>
          </a:prstGeom>
          <a:noFill/>
        </p:spPr>
        <p:txBody>
          <a:bodyPr wrap="square" rtlCol="0">
            <a:spAutoFit/>
          </a:bodyPr>
          <a:lstStyle/>
          <a:p>
            <a:r>
              <a:rPr lang="en-US" altLang="zh-CN" sz="1200"/>
              <a:t>FS-2</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509905"/>
          </a:xfrm>
        </p:spPr>
        <p:txBody>
          <a:bodyPr>
            <a:normAutofit fontScale="90000"/>
          </a:bodyPr>
          <a:lstStyle/>
          <a:p>
            <a:r>
              <a:rPr lang="en-US" altLang="zh-CN"/>
              <a:t>6.3.3 </a:t>
            </a:r>
            <a:r>
              <a:rPr lang="zh-CN" altLang="en-US"/>
              <a:t>排列活动顺序的输出</a:t>
            </a:r>
          </a:p>
        </p:txBody>
      </p:sp>
      <p:sp>
        <p:nvSpPr>
          <p:cNvPr id="3" name="内容占位符 2"/>
          <p:cNvSpPr>
            <a:spLocks noGrp="1"/>
          </p:cNvSpPr>
          <p:nvPr>
            <p:ph idx="1"/>
          </p:nvPr>
        </p:nvSpPr>
        <p:spPr>
          <a:xfrm>
            <a:off x="457200" y="1106170"/>
            <a:ext cx="8229600" cy="5020310"/>
          </a:xfrm>
        </p:spPr>
        <p:txBody>
          <a:bodyPr/>
          <a:lstStyle/>
          <a:p>
            <a:pPr>
              <a:buFont typeface="+mj-lt"/>
              <a:buAutoNum type="arabicPeriod"/>
            </a:pPr>
            <a:r>
              <a:rPr lang="zh-CN" altLang="en-US" sz="1800"/>
              <a:t>项目进度网络图</a:t>
            </a:r>
          </a:p>
          <a:p>
            <a:pPr lvl="1">
              <a:buFont typeface="Wingdings" panose="05000000000000000000" charset="0"/>
              <a:buChar char="n"/>
            </a:pPr>
            <a:r>
              <a:rPr lang="zh-CN" altLang="en-US" sz="1575"/>
              <a:t>表示项目进度活动之间的逻辑关系</a:t>
            </a:r>
          </a:p>
          <a:p>
            <a:pPr lvl="1">
              <a:buFont typeface="Wingdings" panose="05000000000000000000" charset="0"/>
              <a:buChar char="n"/>
            </a:pPr>
            <a:endParaRPr lang="zh-CN" altLang="en-US" sz="1575"/>
          </a:p>
          <a:p>
            <a:pPr lvl="1">
              <a:buFont typeface="Wingdings" panose="05000000000000000000" charset="0"/>
              <a:buChar char="n"/>
            </a:pPr>
            <a:endParaRPr lang="zh-CN" altLang="en-US" sz="1575"/>
          </a:p>
          <a:p>
            <a:pPr lvl="1">
              <a:buFont typeface="Wingdings" panose="05000000000000000000" charset="0"/>
              <a:buChar char="n"/>
            </a:pPr>
            <a:endParaRPr lang="zh-CN" altLang="en-US" sz="1575"/>
          </a:p>
          <a:p>
            <a:pPr lvl="1">
              <a:buFont typeface="Wingdings" panose="05000000000000000000" charset="0"/>
              <a:buChar char="n"/>
            </a:pPr>
            <a:endParaRPr lang="zh-CN" altLang="en-US" sz="1575"/>
          </a:p>
          <a:p>
            <a:pPr lvl="1">
              <a:buFont typeface="Wingdings" panose="05000000000000000000" charset="0"/>
              <a:buChar char="n"/>
            </a:pPr>
            <a:endParaRPr lang="zh-CN" altLang="en-US" sz="1575"/>
          </a:p>
          <a:p>
            <a:pPr lvl="1">
              <a:buFont typeface="Wingdings" panose="05000000000000000000" charset="0"/>
              <a:buChar char="n"/>
            </a:pPr>
            <a:endParaRPr lang="zh-CN" altLang="en-US" sz="1575"/>
          </a:p>
          <a:p>
            <a:pPr lvl="1">
              <a:buFont typeface="Wingdings" panose="05000000000000000000" charset="0"/>
              <a:buChar char="n"/>
            </a:pPr>
            <a:endParaRPr lang="zh-CN" altLang="en-US" sz="1575"/>
          </a:p>
          <a:p>
            <a:pPr lvl="1">
              <a:buFont typeface="Wingdings" panose="05000000000000000000" charset="0"/>
              <a:buChar char="n"/>
            </a:pPr>
            <a:endParaRPr lang="zh-CN" altLang="en-US" sz="1575"/>
          </a:p>
          <a:p>
            <a:pPr lvl="1">
              <a:buFont typeface="Wingdings" panose="05000000000000000000" charset="0"/>
              <a:buChar char="n"/>
            </a:pPr>
            <a:r>
              <a:rPr lang="zh-CN" altLang="en-US" sz="1575"/>
              <a:t>错误： 悬挂</a:t>
            </a:r>
          </a:p>
          <a:p>
            <a:pPr lvl="2">
              <a:buFont typeface="Arial" panose="020B0604020202020204" pitchFamily="34" charset="0"/>
              <a:buChar char="•"/>
            </a:pPr>
            <a:r>
              <a:rPr lang="zh-CN" altLang="en-US" sz="1350"/>
              <a:t>项目的非结束活动之后无紧后活动，造成网络断裂；</a:t>
            </a:r>
          </a:p>
          <a:p>
            <a:pPr lvl="2">
              <a:buFont typeface="Arial" panose="020B0604020202020204" pitchFamily="34" charset="0"/>
              <a:buChar char="•"/>
            </a:pPr>
            <a:r>
              <a:rPr lang="zh-CN" altLang="en-US" sz="1350"/>
              <a:t>除了首位两项，每项活动和每个里程碑都至少有一项紧前活动和一项紧后活动。</a:t>
            </a:r>
          </a:p>
        </p:txBody>
      </p:sp>
      <p:sp>
        <p:nvSpPr>
          <p:cNvPr id="5" name="文本框 4"/>
          <p:cNvSpPr txBox="1"/>
          <p:nvPr/>
        </p:nvSpPr>
        <p:spPr>
          <a:xfrm>
            <a:off x="789305" y="2505710"/>
            <a:ext cx="807085" cy="368300"/>
          </a:xfrm>
          <a:prstGeom prst="rect">
            <a:avLst/>
          </a:prstGeom>
          <a:noFill/>
          <a:ln w="12700" cmpd="sng">
            <a:solidFill>
              <a:schemeClr val="tx1"/>
            </a:solidFill>
            <a:prstDash val="solid"/>
          </a:ln>
        </p:spPr>
        <p:txBody>
          <a:bodyPr wrap="square" rtlCol="0">
            <a:spAutoFit/>
          </a:bodyPr>
          <a:lstStyle/>
          <a:p>
            <a:pPr algn="ctr"/>
            <a:r>
              <a:rPr lang="en-US" altLang="zh-CN"/>
              <a:t>A</a:t>
            </a:r>
          </a:p>
        </p:txBody>
      </p:sp>
      <p:sp>
        <p:nvSpPr>
          <p:cNvPr id="4" name="文本框 3"/>
          <p:cNvSpPr txBox="1"/>
          <p:nvPr/>
        </p:nvSpPr>
        <p:spPr>
          <a:xfrm>
            <a:off x="2052320" y="1916430"/>
            <a:ext cx="807085" cy="368300"/>
          </a:xfrm>
          <a:prstGeom prst="rect">
            <a:avLst/>
          </a:prstGeom>
          <a:noFill/>
          <a:ln w="12700" cmpd="sng">
            <a:solidFill>
              <a:schemeClr val="tx1"/>
            </a:solidFill>
            <a:prstDash val="solid"/>
          </a:ln>
        </p:spPr>
        <p:txBody>
          <a:bodyPr wrap="square" rtlCol="0">
            <a:spAutoFit/>
          </a:bodyPr>
          <a:lstStyle/>
          <a:p>
            <a:pPr algn="ctr"/>
            <a:r>
              <a:rPr lang="en-US" altLang="zh-CN"/>
              <a:t>B</a:t>
            </a:r>
          </a:p>
        </p:txBody>
      </p:sp>
      <p:sp>
        <p:nvSpPr>
          <p:cNvPr id="6" name="文本框 5"/>
          <p:cNvSpPr txBox="1"/>
          <p:nvPr/>
        </p:nvSpPr>
        <p:spPr>
          <a:xfrm>
            <a:off x="2052320" y="3113405"/>
            <a:ext cx="807085" cy="368300"/>
          </a:xfrm>
          <a:prstGeom prst="rect">
            <a:avLst/>
          </a:prstGeom>
          <a:noFill/>
          <a:ln w="12700" cmpd="sng">
            <a:solidFill>
              <a:schemeClr val="tx1"/>
            </a:solidFill>
            <a:prstDash val="solid"/>
          </a:ln>
        </p:spPr>
        <p:txBody>
          <a:bodyPr wrap="square" rtlCol="0">
            <a:spAutoFit/>
          </a:bodyPr>
          <a:lstStyle/>
          <a:p>
            <a:pPr algn="ctr"/>
            <a:r>
              <a:rPr lang="en-US" altLang="zh-CN"/>
              <a:t>E</a:t>
            </a:r>
          </a:p>
        </p:txBody>
      </p:sp>
      <p:sp>
        <p:nvSpPr>
          <p:cNvPr id="7" name="文本框 6"/>
          <p:cNvSpPr txBox="1"/>
          <p:nvPr/>
        </p:nvSpPr>
        <p:spPr>
          <a:xfrm>
            <a:off x="3611245" y="1916430"/>
            <a:ext cx="807085" cy="368300"/>
          </a:xfrm>
          <a:prstGeom prst="rect">
            <a:avLst/>
          </a:prstGeom>
          <a:noFill/>
          <a:ln w="12700" cmpd="sng">
            <a:solidFill>
              <a:schemeClr val="tx1"/>
            </a:solidFill>
            <a:prstDash val="solid"/>
          </a:ln>
        </p:spPr>
        <p:txBody>
          <a:bodyPr wrap="square" rtlCol="0">
            <a:spAutoFit/>
          </a:bodyPr>
          <a:lstStyle/>
          <a:p>
            <a:pPr algn="ctr"/>
            <a:r>
              <a:rPr lang="en-US" altLang="zh-CN"/>
              <a:t>C</a:t>
            </a:r>
          </a:p>
        </p:txBody>
      </p:sp>
      <p:sp>
        <p:nvSpPr>
          <p:cNvPr id="8" name="文本框 7"/>
          <p:cNvSpPr txBox="1"/>
          <p:nvPr/>
        </p:nvSpPr>
        <p:spPr>
          <a:xfrm>
            <a:off x="5203825" y="1916430"/>
            <a:ext cx="807085" cy="368300"/>
          </a:xfrm>
          <a:prstGeom prst="rect">
            <a:avLst/>
          </a:prstGeom>
          <a:noFill/>
          <a:ln w="12700" cmpd="sng">
            <a:solidFill>
              <a:schemeClr val="tx1"/>
            </a:solidFill>
            <a:prstDash val="solid"/>
          </a:ln>
        </p:spPr>
        <p:txBody>
          <a:bodyPr wrap="square" rtlCol="0">
            <a:spAutoFit/>
          </a:bodyPr>
          <a:lstStyle/>
          <a:p>
            <a:pPr algn="ctr"/>
            <a:r>
              <a:rPr lang="en-US" altLang="zh-CN"/>
              <a:t>D</a:t>
            </a:r>
          </a:p>
        </p:txBody>
      </p:sp>
      <p:sp>
        <p:nvSpPr>
          <p:cNvPr id="9" name="文本框 8"/>
          <p:cNvSpPr txBox="1"/>
          <p:nvPr/>
        </p:nvSpPr>
        <p:spPr>
          <a:xfrm>
            <a:off x="6458585" y="2505710"/>
            <a:ext cx="807085" cy="368300"/>
          </a:xfrm>
          <a:prstGeom prst="rect">
            <a:avLst/>
          </a:prstGeom>
          <a:noFill/>
          <a:ln w="12700" cmpd="sng">
            <a:solidFill>
              <a:schemeClr val="tx1"/>
            </a:solidFill>
            <a:prstDash val="solid"/>
          </a:ln>
        </p:spPr>
        <p:txBody>
          <a:bodyPr wrap="square" rtlCol="0">
            <a:spAutoFit/>
          </a:bodyPr>
          <a:lstStyle/>
          <a:p>
            <a:pPr algn="ctr"/>
            <a:r>
              <a:rPr lang="en-US" altLang="zh-CN"/>
              <a:t>G</a:t>
            </a:r>
          </a:p>
        </p:txBody>
      </p:sp>
      <p:sp>
        <p:nvSpPr>
          <p:cNvPr id="10" name="文本框 9"/>
          <p:cNvSpPr txBox="1"/>
          <p:nvPr/>
        </p:nvSpPr>
        <p:spPr>
          <a:xfrm>
            <a:off x="8092440" y="3113405"/>
            <a:ext cx="807085" cy="368300"/>
          </a:xfrm>
          <a:prstGeom prst="rect">
            <a:avLst/>
          </a:prstGeom>
          <a:noFill/>
          <a:ln w="12700" cmpd="sng">
            <a:solidFill>
              <a:schemeClr val="tx1"/>
            </a:solidFill>
            <a:prstDash val="solid"/>
          </a:ln>
        </p:spPr>
        <p:txBody>
          <a:bodyPr wrap="square" rtlCol="0">
            <a:spAutoFit/>
          </a:bodyPr>
          <a:lstStyle/>
          <a:p>
            <a:pPr algn="ctr"/>
            <a:r>
              <a:rPr lang="en-US" altLang="zh-CN"/>
              <a:t>H</a:t>
            </a:r>
          </a:p>
        </p:txBody>
      </p:sp>
      <p:sp>
        <p:nvSpPr>
          <p:cNvPr id="11" name="文本框 10"/>
          <p:cNvSpPr txBox="1"/>
          <p:nvPr/>
        </p:nvSpPr>
        <p:spPr>
          <a:xfrm>
            <a:off x="3611245" y="2505710"/>
            <a:ext cx="807085" cy="368300"/>
          </a:xfrm>
          <a:prstGeom prst="rect">
            <a:avLst/>
          </a:prstGeom>
          <a:noFill/>
          <a:ln w="12700" cmpd="sng">
            <a:solidFill>
              <a:schemeClr val="tx1"/>
            </a:solidFill>
            <a:prstDash val="solid"/>
          </a:ln>
        </p:spPr>
        <p:txBody>
          <a:bodyPr wrap="square" rtlCol="0">
            <a:spAutoFit/>
          </a:bodyPr>
          <a:lstStyle/>
          <a:p>
            <a:pPr algn="ctr"/>
            <a:r>
              <a:rPr lang="en-US" altLang="zh-CN"/>
              <a:t>F</a:t>
            </a:r>
          </a:p>
        </p:txBody>
      </p:sp>
      <p:cxnSp>
        <p:nvCxnSpPr>
          <p:cNvPr id="12" name="直接箭头连接符 11"/>
          <p:cNvCxnSpPr>
            <a:stCxn id="5" idx="3"/>
            <a:endCxn id="4" idx="1"/>
          </p:cNvCxnSpPr>
          <p:nvPr/>
        </p:nvCxnSpPr>
        <p:spPr>
          <a:xfrm flipV="1">
            <a:off x="1596390" y="2100580"/>
            <a:ext cx="455930" cy="589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3"/>
            <a:endCxn id="6" idx="1"/>
          </p:cNvCxnSpPr>
          <p:nvPr/>
        </p:nvCxnSpPr>
        <p:spPr>
          <a:xfrm>
            <a:off x="1596390" y="2689860"/>
            <a:ext cx="455930" cy="607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3"/>
            <a:endCxn id="10" idx="1"/>
          </p:cNvCxnSpPr>
          <p:nvPr/>
        </p:nvCxnSpPr>
        <p:spPr>
          <a:xfrm>
            <a:off x="2859405" y="3297555"/>
            <a:ext cx="52330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3"/>
            <a:endCxn id="7" idx="1"/>
          </p:cNvCxnSpPr>
          <p:nvPr/>
        </p:nvCxnSpPr>
        <p:spPr>
          <a:xfrm>
            <a:off x="2859405" y="2100580"/>
            <a:ext cx="751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4" idx="3"/>
            <a:endCxn id="11" idx="1"/>
          </p:cNvCxnSpPr>
          <p:nvPr/>
        </p:nvCxnSpPr>
        <p:spPr>
          <a:xfrm>
            <a:off x="2859405" y="2100580"/>
            <a:ext cx="751840" cy="589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3"/>
            <a:endCxn id="8" idx="1"/>
          </p:cNvCxnSpPr>
          <p:nvPr/>
        </p:nvCxnSpPr>
        <p:spPr>
          <a:xfrm>
            <a:off x="4418330" y="2100580"/>
            <a:ext cx="7854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3"/>
            <a:endCxn id="9" idx="0"/>
          </p:cNvCxnSpPr>
          <p:nvPr/>
        </p:nvCxnSpPr>
        <p:spPr>
          <a:xfrm>
            <a:off x="6010910" y="2100580"/>
            <a:ext cx="851535" cy="405130"/>
          </a:xfrm>
          <a:prstGeom prst="straightConnector1">
            <a:avLst/>
          </a:prstGeom>
          <a:ln w="12700" cmpd="sng">
            <a:solidFill>
              <a:schemeClr val="accent1">
                <a:shade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1" idx="3"/>
            <a:endCxn id="9" idx="1"/>
          </p:cNvCxnSpPr>
          <p:nvPr/>
        </p:nvCxnSpPr>
        <p:spPr>
          <a:xfrm>
            <a:off x="4418330" y="2689860"/>
            <a:ext cx="20402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3"/>
            <a:endCxn id="10" idx="0"/>
          </p:cNvCxnSpPr>
          <p:nvPr/>
        </p:nvCxnSpPr>
        <p:spPr>
          <a:xfrm>
            <a:off x="7265670" y="2689860"/>
            <a:ext cx="1230630" cy="423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454025" y="151765"/>
            <a:ext cx="7429500" cy="4429125"/>
          </a:xfrm>
          <a:prstGeom prst="rect">
            <a:avLst/>
          </a:prstGeom>
        </p:spPr>
      </p:pic>
      <p:sp>
        <p:nvSpPr>
          <p:cNvPr id="5" name="文本框 4"/>
          <p:cNvSpPr txBox="1"/>
          <p:nvPr/>
        </p:nvSpPr>
        <p:spPr>
          <a:xfrm>
            <a:off x="418465" y="4864735"/>
            <a:ext cx="7734935" cy="914400"/>
          </a:xfrm>
          <a:prstGeom prst="rect">
            <a:avLst/>
          </a:prstGeom>
          <a:noFill/>
        </p:spPr>
        <p:txBody>
          <a:bodyPr wrap="square" rtlCol="0">
            <a:spAutoFit/>
          </a:bodyPr>
          <a:lstStyle/>
          <a:p>
            <a:pPr marL="285750" indent="-285750">
              <a:buFont typeface="Wingdings" panose="05000000000000000000" charset="0"/>
              <a:buChar char="Ø"/>
            </a:pPr>
            <a:r>
              <a:rPr lang="zh-CN" altLang="en-US"/>
              <a:t>估算执行各项活动所需的材料、人员、设备或用品的种类和数量；</a:t>
            </a:r>
          </a:p>
          <a:p>
            <a:pPr marL="285750" indent="-285750">
              <a:buFont typeface="Wingdings" panose="05000000000000000000" charset="0"/>
              <a:buChar char="Ø"/>
            </a:pPr>
            <a:r>
              <a:rPr lang="zh-CN" altLang="en-US"/>
              <a:t>主要作用：明确完成活动所需的资源种类、数量和特性，以便做出更准确的成本和持续时间估算。</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484505"/>
          </a:xfrm>
        </p:spPr>
        <p:txBody>
          <a:bodyPr>
            <a:normAutofit fontScale="90000"/>
          </a:bodyPr>
          <a:lstStyle/>
          <a:p>
            <a:r>
              <a:rPr lang="en-US" altLang="zh-CN"/>
              <a:t>6.4.1 </a:t>
            </a:r>
            <a:r>
              <a:rPr lang="zh-CN" altLang="en-US"/>
              <a:t>估算活动资源的输入</a:t>
            </a:r>
          </a:p>
        </p:txBody>
      </p:sp>
      <p:sp>
        <p:nvSpPr>
          <p:cNvPr id="3" name="内容占位符 2"/>
          <p:cNvSpPr>
            <a:spLocks noGrp="1"/>
          </p:cNvSpPr>
          <p:nvPr>
            <p:ph idx="1"/>
          </p:nvPr>
        </p:nvSpPr>
        <p:spPr>
          <a:xfrm>
            <a:off x="457200" y="1344930"/>
            <a:ext cx="8229600" cy="1308100"/>
          </a:xfrm>
        </p:spPr>
        <p:txBody>
          <a:bodyPr/>
          <a:lstStyle/>
          <a:p>
            <a:pPr marL="0" indent="0">
              <a:buNone/>
            </a:pPr>
            <a:r>
              <a:rPr lang="en-US" altLang="zh-CN" sz="1800"/>
              <a:t>4.     </a:t>
            </a:r>
            <a:r>
              <a:rPr lang="zh-CN" altLang="en-US" sz="1800"/>
              <a:t>资源日历</a:t>
            </a:r>
          </a:p>
          <a:p>
            <a:pPr lvl="1">
              <a:buFont typeface="Wingdings" panose="05000000000000000000" charset="0"/>
              <a:buChar char="n"/>
            </a:pPr>
            <a:r>
              <a:rPr lang="zh-CN" altLang="en-US" sz="1575"/>
              <a:t>资源日历是表明每种具体资源的可用工作日或工作班次的日历；</a:t>
            </a:r>
          </a:p>
          <a:p>
            <a:pPr lvl="1">
              <a:buFont typeface="Wingdings" panose="05000000000000000000" charset="0"/>
              <a:buChar char="n"/>
            </a:pPr>
            <a:r>
              <a:rPr lang="zh-CN" altLang="en-US" sz="1575"/>
              <a:t>规定了在项目期间特定的项目资源</a:t>
            </a:r>
            <a:r>
              <a:rPr lang="zh-CN" altLang="en-US" sz="1575">
                <a:solidFill>
                  <a:srgbClr val="FF0000"/>
                </a:solidFill>
              </a:rPr>
              <a:t>何时可用，可用多久</a:t>
            </a:r>
            <a:r>
              <a:rPr lang="zh-CN" altLang="en-US" sz="1575"/>
              <a:t>；</a:t>
            </a:r>
          </a:p>
          <a:p>
            <a:pPr lvl="1">
              <a:buFont typeface="Wingdings" panose="05000000000000000000" charset="0"/>
              <a:buChar char="n"/>
            </a:pPr>
            <a:r>
              <a:rPr lang="zh-CN" altLang="en-US" sz="1575"/>
              <a:t>还需要考虑更多的资源属性，如经验和技能水平、来源地和可用时间。</a:t>
            </a:r>
          </a:p>
        </p:txBody>
      </p:sp>
      <p:sp>
        <p:nvSpPr>
          <p:cNvPr id="6" name="文本框 5"/>
          <p:cNvSpPr txBox="1"/>
          <p:nvPr/>
        </p:nvSpPr>
        <p:spPr>
          <a:xfrm>
            <a:off x="457200" y="3432175"/>
            <a:ext cx="8230235" cy="645160"/>
          </a:xfrm>
          <a:prstGeom prst="rect">
            <a:avLst/>
          </a:prstGeom>
          <a:noFill/>
        </p:spPr>
        <p:txBody>
          <a:bodyPr wrap="square" rtlCol="0">
            <a:spAutoFit/>
          </a:bodyPr>
          <a:lstStyle/>
          <a:p>
            <a:pPr algn="ctr"/>
            <a:r>
              <a:rPr lang="en-US" altLang="zh-CN" sz="3600"/>
              <a:t>6.4.2 </a:t>
            </a:r>
            <a:r>
              <a:rPr lang="zh-CN" altLang="en-US" sz="3600"/>
              <a:t>估算活动资源的工具与技术</a:t>
            </a:r>
          </a:p>
        </p:txBody>
      </p:sp>
      <p:sp>
        <p:nvSpPr>
          <p:cNvPr id="7" name="内容占位符 2"/>
          <p:cNvSpPr>
            <a:spLocks noGrp="1"/>
          </p:cNvSpPr>
          <p:nvPr/>
        </p:nvSpPr>
        <p:spPr>
          <a:xfrm>
            <a:off x="457835" y="4230370"/>
            <a:ext cx="8229600" cy="13081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a:t>4.     </a:t>
            </a:r>
            <a:r>
              <a:rPr lang="zh-CN" altLang="en-US" sz="1800"/>
              <a:t>自下而上估算</a:t>
            </a:r>
            <a:endParaRPr lang="zh-CN" altLang="en-US" sz="1575"/>
          </a:p>
          <a:p>
            <a:pPr lvl="1">
              <a:buFont typeface="Wingdings" panose="05000000000000000000" charset="0"/>
              <a:buChar char="n"/>
            </a:pPr>
            <a:r>
              <a:rPr lang="zh-CN" altLang="en-US" sz="1575"/>
              <a:t>通过从下到上逐层汇总</a:t>
            </a:r>
            <a:r>
              <a:rPr lang="en-US" altLang="zh-CN" sz="1575"/>
              <a:t>WBS</a:t>
            </a:r>
            <a:r>
              <a:rPr lang="zh-CN" altLang="en-US" sz="1575"/>
              <a:t>组件的估算而得到的项目估算；</a:t>
            </a:r>
          </a:p>
          <a:p>
            <a:pPr lvl="1">
              <a:buFont typeface="Wingdings" panose="05000000000000000000" charset="0"/>
              <a:buChar char="n"/>
            </a:pPr>
            <a:r>
              <a:rPr lang="zh-CN" altLang="en-US" sz="1575"/>
              <a:t>如果无法以合理的可信度对活动进行估算，应将活动中的工作进一步细分，然后估算资源需求。接着再把这些资源需求汇总起来，得到每个活动的资源需求；</a:t>
            </a:r>
          </a:p>
          <a:p>
            <a:pPr lvl="1">
              <a:buFont typeface="Wingdings" panose="05000000000000000000" charset="0"/>
              <a:buChar char="n"/>
            </a:pPr>
            <a:r>
              <a:rPr lang="zh-CN" altLang="en-US" sz="1575"/>
              <a:t>可以估算时间或成本。</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558800"/>
          </a:xfrm>
        </p:spPr>
        <p:txBody>
          <a:bodyPr>
            <a:normAutofit fontScale="90000"/>
          </a:bodyPr>
          <a:lstStyle/>
          <a:p>
            <a:r>
              <a:rPr lang="en-US" altLang="zh-CN"/>
              <a:t>6.4.3 </a:t>
            </a:r>
            <a:r>
              <a:rPr lang="zh-CN" altLang="en-US"/>
              <a:t>估算活动资源的输出</a:t>
            </a:r>
          </a:p>
        </p:txBody>
      </p:sp>
      <p:sp>
        <p:nvSpPr>
          <p:cNvPr id="3" name="内容占位符 2"/>
          <p:cNvSpPr>
            <a:spLocks noGrp="1"/>
          </p:cNvSpPr>
          <p:nvPr>
            <p:ph idx="1"/>
          </p:nvPr>
        </p:nvSpPr>
        <p:spPr/>
        <p:txBody>
          <a:bodyPr/>
          <a:lstStyle/>
          <a:p>
            <a:pPr>
              <a:buFont typeface="+mj-lt"/>
              <a:buAutoNum type="arabicPeriod"/>
            </a:pPr>
            <a:r>
              <a:rPr lang="zh-CN" altLang="en-US" sz="1800"/>
              <a:t>活动资源需求</a:t>
            </a:r>
          </a:p>
          <a:p>
            <a:pPr lvl="1">
              <a:buFont typeface="Wingdings" panose="05000000000000000000" charset="0"/>
              <a:buChar char="n"/>
            </a:pPr>
            <a:r>
              <a:rPr lang="zh-CN" altLang="en-US" sz="1575"/>
              <a:t>识别出每项活动所需的资源类型与数量。</a:t>
            </a:r>
          </a:p>
          <a:p>
            <a:pPr lvl="1">
              <a:buFont typeface="Wingdings" panose="05000000000000000000" charset="0"/>
              <a:buChar char="n"/>
            </a:pPr>
            <a:endParaRPr lang="zh-CN" altLang="en-US" sz="1575"/>
          </a:p>
          <a:p>
            <a:pPr>
              <a:buFont typeface="+mj-lt"/>
              <a:buAutoNum type="arabicPeriod"/>
            </a:pPr>
            <a:r>
              <a:rPr lang="zh-CN" altLang="en-US" sz="1800"/>
              <a:t>资源分解结构</a:t>
            </a:r>
            <a:r>
              <a:rPr lang="en-US" altLang="zh-CN" sz="1800"/>
              <a:t>(RBS)</a:t>
            </a:r>
          </a:p>
          <a:p>
            <a:pPr lvl="1">
              <a:buFont typeface="Wingdings" panose="05000000000000000000" charset="0"/>
              <a:buChar char="n"/>
            </a:pPr>
            <a:r>
              <a:rPr lang="en-US" altLang="zh-CN" sz="1575"/>
              <a:t>RBS</a:t>
            </a:r>
            <a:r>
              <a:rPr lang="zh-CN" altLang="en-US" sz="1575"/>
              <a:t>是按照资源类别和类型划分的资源层级结构；</a:t>
            </a:r>
          </a:p>
          <a:p>
            <a:pPr lvl="1">
              <a:buFont typeface="Wingdings" panose="05000000000000000000" charset="0"/>
              <a:buChar char="n"/>
            </a:pPr>
            <a:r>
              <a:rPr lang="zh-CN" altLang="en-US" sz="1575"/>
              <a:t>资源类别： 人力、材料、设备和用品；</a:t>
            </a:r>
          </a:p>
          <a:p>
            <a:pPr lvl="1">
              <a:buFont typeface="Wingdings" panose="05000000000000000000" charset="0"/>
              <a:buChar char="n"/>
            </a:pPr>
            <a:r>
              <a:rPr lang="zh-CN" altLang="en-US" sz="1575"/>
              <a:t>资源类型：技能水平、等级水平；</a:t>
            </a:r>
          </a:p>
          <a:p>
            <a:pPr lvl="1">
              <a:buFont typeface="Wingdings" panose="05000000000000000000" charset="0"/>
              <a:buChar char="n"/>
            </a:pPr>
            <a:r>
              <a:rPr lang="zh-CN" altLang="en-US" sz="1575"/>
              <a:t>资源分解结构有助于结合资源使用情况，组织与报告项目的进度数据。</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479425" y="-36195"/>
            <a:ext cx="7839075" cy="4905375"/>
          </a:xfrm>
          <a:prstGeom prst="rect">
            <a:avLst/>
          </a:prstGeom>
        </p:spPr>
      </p:pic>
      <p:sp>
        <p:nvSpPr>
          <p:cNvPr id="5" name="文本框 4"/>
          <p:cNvSpPr txBox="1"/>
          <p:nvPr/>
        </p:nvSpPr>
        <p:spPr>
          <a:xfrm>
            <a:off x="492125" y="4881880"/>
            <a:ext cx="7966075" cy="1737360"/>
          </a:xfrm>
          <a:prstGeom prst="rect">
            <a:avLst/>
          </a:prstGeom>
          <a:noFill/>
        </p:spPr>
        <p:txBody>
          <a:bodyPr wrap="square" rtlCol="0">
            <a:spAutoFit/>
          </a:bodyPr>
          <a:lstStyle/>
          <a:p>
            <a:pPr marL="285750" indent="-285750">
              <a:buFont typeface="Wingdings" panose="05000000000000000000" charset="0"/>
              <a:buChar char="Ø"/>
            </a:pPr>
            <a:r>
              <a:rPr lang="zh-CN" altLang="en-US"/>
              <a:t>根据资源估算的结果，估算完成单项活动所需工作时段数（也叫工期）。</a:t>
            </a:r>
          </a:p>
          <a:p>
            <a:pPr marL="285750" indent="-285750">
              <a:buFont typeface="Wingdings" panose="05000000000000000000" charset="0"/>
              <a:buChar char="Ø"/>
            </a:pPr>
            <a:r>
              <a:rPr lang="zh-CN" altLang="en-US"/>
              <a:t>主要作用：确定完成每个活动所需花费的时间量，为制定进度计划过程提供主要输入。</a:t>
            </a:r>
          </a:p>
          <a:p>
            <a:pPr marL="285750" indent="-285750">
              <a:buFont typeface="Wingdings" panose="05000000000000000000" charset="0"/>
              <a:buChar char="Ø"/>
            </a:pPr>
            <a:r>
              <a:rPr lang="zh-CN" altLang="en-US"/>
              <a:t>有项目团队中最熟悉具体活动的个人或小组估算。</a:t>
            </a:r>
          </a:p>
          <a:p>
            <a:pPr marL="285750" indent="-285750">
              <a:buFont typeface="Wingdings" panose="05000000000000000000" charset="0"/>
              <a:buChar char="Ø"/>
            </a:pPr>
            <a:r>
              <a:rPr lang="zh-CN" altLang="en-US"/>
              <a:t>估算出具体活动的工作量和计划投入该活动的资源，就可估算出完成该活动的而需要的工作时段数。</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7970" y="274955"/>
            <a:ext cx="8764270" cy="657225"/>
          </a:xfrm>
        </p:spPr>
        <p:txBody>
          <a:bodyPr>
            <a:normAutofit fontScale="90000"/>
          </a:bodyPr>
          <a:lstStyle/>
          <a:p>
            <a:r>
              <a:rPr lang="en-US" altLang="zh-CN"/>
              <a:t>6.5.2 </a:t>
            </a:r>
            <a:r>
              <a:rPr lang="zh-CN" altLang="en-US"/>
              <a:t>估算活动持续时间的工具与技术</a:t>
            </a:r>
          </a:p>
        </p:txBody>
      </p:sp>
      <p:sp>
        <p:nvSpPr>
          <p:cNvPr id="3" name="内容占位符 2"/>
          <p:cNvSpPr>
            <a:spLocks noGrp="1"/>
          </p:cNvSpPr>
          <p:nvPr>
            <p:ph idx="1"/>
          </p:nvPr>
        </p:nvSpPr>
        <p:spPr>
          <a:xfrm>
            <a:off x="535305" y="1165860"/>
            <a:ext cx="8229600" cy="4525963"/>
          </a:xfrm>
        </p:spPr>
        <p:txBody>
          <a:bodyPr>
            <a:normAutofit lnSpcReduction="10000"/>
          </a:bodyPr>
          <a:lstStyle/>
          <a:p>
            <a:pPr marL="0" indent="0">
              <a:buNone/>
            </a:pPr>
            <a:r>
              <a:rPr lang="en-US" altLang="zh-CN" sz="1800"/>
              <a:t>2.    </a:t>
            </a:r>
            <a:r>
              <a:rPr lang="zh-CN" altLang="en-US" sz="1800"/>
              <a:t>类比估算</a:t>
            </a:r>
          </a:p>
          <a:p>
            <a:pPr lvl="1">
              <a:buFont typeface="Wingdings" panose="05000000000000000000" charset="0"/>
              <a:buChar char="n"/>
            </a:pPr>
            <a:r>
              <a:rPr lang="zh-CN" altLang="en-US" sz="1575"/>
              <a:t>是使用</a:t>
            </a:r>
            <a:r>
              <a:rPr lang="zh-CN" altLang="en-US" sz="1575">
                <a:solidFill>
                  <a:srgbClr val="FF0000"/>
                </a:solidFill>
              </a:rPr>
              <a:t>相似活动或项目的历史数据</a:t>
            </a:r>
            <a:r>
              <a:rPr lang="zh-CN" altLang="en-US" sz="1575"/>
              <a:t>，来估算当前活动或项目的持续时间或成本。</a:t>
            </a:r>
          </a:p>
          <a:p>
            <a:pPr lvl="1">
              <a:buFont typeface="Wingdings" panose="05000000000000000000" charset="0"/>
              <a:buChar char="n"/>
            </a:pPr>
            <a:r>
              <a:rPr lang="zh-CN" altLang="en-US" sz="1575"/>
              <a:t>以过去</a:t>
            </a:r>
            <a:r>
              <a:rPr lang="zh-CN" altLang="en-US" sz="1575">
                <a:solidFill>
                  <a:schemeClr val="tx1"/>
                </a:solidFill>
              </a:rPr>
              <a:t>类似项目的</a:t>
            </a:r>
            <a:r>
              <a:rPr lang="zh-CN" altLang="en-US" sz="1575"/>
              <a:t>实际持续时间为依据，来估算当前项目的持续时间；</a:t>
            </a:r>
          </a:p>
          <a:p>
            <a:pPr lvl="1">
              <a:buFont typeface="Wingdings" panose="05000000000000000000" charset="0"/>
              <a:buChar char="n"/>
            </a:pPr>
            <a:r>
              <a:rPr lang="zh-CN" altLang="en-US" sz="1575"/>
              <a:t>在项目</a:t>
            </a:r>
            <a:r>
              <a:rPr lang="zh-CN" altLang="en-US" sz="1575">
                <a:solidFill>
                  <a:srgbClr val="FF0000"/>
                </a:solidFill>
              </a:rPr>
              <a:t>详细信息不足</a:t>
            </a:r>
            <a:r>
              <a:rPr lang="zh-CN" altLang="en-US" sz="1575"/>
              <a:t>时使用，比如项目的早期阶段；</a:t>
            </a:r>
          </a:p>
          <a:p>
            <a:pPr lvl="1">
              <a:buFont typeface="Wingdings" panose="05000000000000000000" charset="0"/>
              <a:buChar char="n"/>
            </a:pPr>
            <a:r>
              <a:rPr lang="zh-CN" altLang="en-US" sz="1575"/>
              <a:t>是一种粗略的估算方法；</a:t>
            </a:r>
          </a:p>
          <a:p>
            <a:pPr lvl="1">
              <a:buFont typeface="Wingdings" panose="05000000000000000000" charset="0"/>
              <a:buChar char="n"/>
            </a:pPr>
            <a:r>
              <a:rPr lang="zh-CN" altLang="en-US" sz="1575"/>
              <a:t>是一种专家判断发，是一种自上而下的估算方法。</a:t>
            </a:r>
          </a:p>
          <a:p>
            <a:pPr lvl="1">
              <a:buFont typeface="Wingdings" panose="05000000000000000000" charset="0"/>
              <a:buChar char="n"/>
            </a:pPr>
            <a:r>
              <a:rPr lang="zh-CN" altLang="en-US" sz="1575"/>
              <a:t>综合利用历史信息与专家判断；</a:t>
            </a:r>
          </a:p>
          <a:p>
            <a:pPr lvl="1">
              <a:buFont typeface="Wingdings" panose="05000000000000000000" charset="0"/>
              <a:buChar char="n"/>
            </a:pPr>
            <a:r>
              <a:rPr lang="zh-CN" altLang="en-US" sz="1575"/>
              <a:t>成本较低，耗时较少，但准确性也低；</a:t>
            </a:r>
          </a:p>
          <a:p>
            <a:pPr lvl="1">
              <a:buFont typeface="Wingdings" panose="05000000000000000000" charset="0"/>
              <a:buChar char="n"/>
            </a:pPr>
            <a:r>
              <a:rPr lang="zh-CN" altLang="en-US" sz="1575"/>
              <a:t>用于估算活动持续时间和估算成本过程；</a:t>
            </a:r>
          </a:p>
          <a:p>
            <a:pPr marL="0" lvl="0" indent="0">
              <a:buFont typeface="Wingdings" panose="05000000000000000000" charset="0"/>
              <a:buNone/>
            </a:pPr>
            <a:r>
              <a:rPr lang="en-US" altLang="zh-CN" sz="1800"/>
              <a:t>3.    </a:t>
            </a:r>
            <a:r>
              <a:rPr lang="zh-CN" altLang="en-US" sz="1800"/>
              <a:t>参数估算</a:t>
            </a:r>
          </a:p>
          <a:p>
            <a:pPr lvl="1">
              <a:buFont typeface="Wingdings" panose="05000000000000000000" charset="0"/>
              <a:buChar char="n"/>
            </a:pPr>
            <a:r>
              <a:rPr lang="zh-CN" altLang="en-US" sz="1575"/>
              <a:t>基于历史数据和项目参数，使用</a:t>
            </a:r>
            <a:r>
              <a:rPr lang="zh-CN" altLang="en-US" sz="1575">
                <a:solidFill>
                  <a:srgbClr val="FF0000"/>
                </a:solidFill>
              </a:rPr>
              <a:t>某种算法</a:t>
            </a:r>
            <a:r>
              <a:rPr lang="zh-CN" altLang="en-US" sz="1575">
                <a:solidFill>
                  <a:schemeClr val="tx1"/>
                </a:solidFill>
              </a:rPr>
              <a:t>来计算成本或持续时间；</a:t>
            </a:r>
          </a:p>
          <a:p>
            <a:pPr lvl="1">
              <a:buFont typeface="Wingdings" panose="05000000000000000000" charset="0"/>
              <a:buChar char="n"/>
            </a:pPr>
            <a:r>
              <a:rPr lang="zh-CN" altLang="en-US" sz="1575">
                <a:solidFill>
                  <a:schemeClr val="tx1"/>
                </a:solidFill>
              </a:rPr>
              <a:t>参数估算是指利用历史数据之间的统计关系和其他变量（如建筑施工中的平方），来估算诸如成本、预算和持续时间等活动参数；</a:t>
            </a:r>
          </a:p>
          <a:p>
            <a:pPr lvl="1">
              <a:buFont typeface="Wingdings" panose="05000000000000000000" charset="0"/>
              <a:buChar char="n"/>
            </a:pPr>
            <a:r>
              <a:rPr lang="zh-CN" altLang="en-US" sz="1575">
                <a:solidFill>
                  <a:schemeClr val="tx1"/>
                </a:solidFill>
              </a:rPr>
              <a:t>把需要实施的工作量乘以完成单位工作量所需要的工时，即可计算出活动持续时间；</a:t>
            </a:r>
          </a:p>
          <a:p>
            <a:pPr lvl="1">
              <a:buFont typeface="Wingdings" panose="05000000000000000000" charset="0"/>
              <a:buChar char="n"/>
            </a:pPr>
            <a:r>
              <a:rPr lang="zh-CN" altLang="en-US" sz="1575">
                <a:solidFill>
                  <a:schemeClr val="tx1"/>
                </a:solidFill>
              </a:rPr>
              <a:t>参数估算的准确性取决于参数模型的成熟度和基础数据的可靠性。</a:t>
            </a:r>
          </a:p>
          <a:p>
            <a:pPr lvl="1">
              <a:buFont typeface="Wingdings" panose="05000000000000000000" charset="0"/>
              <a:buChar char="n"/>
            </a:pPr>
            <a:r>
              <a:rPr lang="zh-CN" altLang="en-US" sz="1575">
                <a:solidFill>
                  <a:srgbClr val="FF0000"/>
                </a:solidFill>
              </a:rPr>
              <a:t>学习曲线</a:t>
            </a:r>
            <a:r>
              <a:rPr lang="zh-CN" altLang="en-US" sz="1575">
                <a:solidFill>
                  <a:schemeClr val="tx1"/>
                </a:solidFill>
              </a:rPr>
              <a:t>是一种参数估算法。</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7970" y="274955"/>
            <a:ext cx="8764270" cy="657225"/>
          </a:xfrm>
        </p:spPr>
        <p:txBody>
          <a:bodyPr>
            <a:normAutofit fontScale="90000"/>
          </a:bodyPr>
          <a:lstStyle/>
          <a:p>
            <a:r>
              <a:rPr lang="en-US" altLang="zh-CN"/>
              <a:t>6.5.2 </a:t>
            </a:r>
            <a:r>
              <a:rPr lang="zh-CN" altLang="en-US"/>
              <a:t>估算活动持续时间的工具与技术</a:t>
            </a:r>
          </a:p>
        </p:txBody>
      </p:sp>
      <p:sp>
        <p:nvSpPr>
          <p:cNvPr id="3" name="内容占位符 2"/>
          <p:cNvSpPr>
            <a:spLocks noGrp="1"/>
          </p:cNvSpPr>
          <p:nvPr>
            <p:ph idx="1"/>
          </p:nvPr>
        </p:nvSpPr>
        <p:spPr>
          <a:xfrm>
            <a:off x="535305" y="1165860"/>
            <a:ext cx="8229600" cy="4525963"/>
          </a:xfrm>
        </p:spPr>
        <p:txBody>
          <a:bodyPr>
            <a:normAutofit/>
          </a:bodyPr>
          <a:lstStyle/>
          <a:p>
            <a:pPr marL="0" indent="0">
              <a:buNone/>
            </a:pPr>
            <a:r>
              <a:rPr lang="en-US" altLang="zh-CN" sz="1800" dirty="0"/>
              <a:t>4.    </a:t>
            </a:r>
            <a:r>
              <a:rPr lang="zh-CN" altLang="en-US" sz="1800" dirty="0"/>
              <a:t>三点估算</a:t>
            </a:r>
          </a:p>
          <a:p>
            <a:pPr lvl="1">
              <a:buFont typeface="Wingdings" panose="05000000000000000000" charset="0"/>
              <a:buChar char="n"/>
            </a:pPr>
            <a:r>
              <a:rPr lang="zh-CN" altLang="en-US" sz="1575" dirty="0"/>
              <a:t>考虑估算中的不确定性和风险，可以提高活动持续时间估算的准确性；</a:t>
            </a:r>
          </a:p>
          <a:p>
            <a:pPr lvl="1">
              <a:buFont typeface="Wingdings" panose="05000000000000000000" charset="0"/>
              <a:buChar char="n"/>
            </a:pPr>
            <a:r>
              <a:rPr lang="zh-CN" altLang="en-US" sz="1575" dirty="0"/>
              <a:t>起源于计划评审技术（</a:t>
            </a:r>
            <a:r>
              <a:rPr lang="en-US" altLang="zh-CN" sz="1575" dirty="0"/>
              <a:t>Program Evaluation and Review Technique</a:t>
            </a:r>
            <a:r>
              <a:rPr lang="zh-CN" altLang="en-US" sz="1575" dirty="0"/>
              <a:t>， </a:t>
            </a:r>
            <a:r>
              <a:rPr lang="en-US" altLang="zh-CN" sz="1575" dirty="0"/>
              <a:t>PERT</a:t>
            </a:r>
            <a:r>
              <a:rPr lang="zh-CN" altLang="en-US" sz="1575" dirty="0"/>
              <a:t>）</a:t>
            </a:r>
          </a:p>
          <a:p>
            <a:pPr lvl="1">
              <a:buFont typeface="Wingdings" panose="05000000000000000000" charset="0"/>
              <a:buChar char="n"/>
            </a:pPr>
            <a:r>
              <a:rPr lang="zh-CN" altLang="en-US" sz="1575" dirty="0"/>
              <a:t>使用三种估算值界定活动持续时间的近似区间：</a:t>
            </a:r>
          </a:p>
          <a:p>
            <a:pPr lvl="2">
              <a:buFont typeface="Wingdings" panose="05000000000000000000" charset="0"/>
              <a:buChar char="ü"/>
            </a:pPr>
            <a:r>
              <a:rPr lang="zh-CN" altLang="en-US" sz="1350" dirty="0"/>
              <a:t>最乐观</a:t>
            </a:r>
            <a:r>
              <a:rPr lang="en-US" altLang="zh-CN" sz="1350" dirty="0"/>
              <a:t>Optimistic </a:t>
            </a:r>
            <a:r>
              <a:rPr lang="zh-CN" altLang="en-US" sz="1350" dirty="0"/>
              <a:t>： 基于活动的最好情况；</a:t>
            </a:r>
          </a:p>
          <a:p>
            <a:pPr lvl="2">
              <a:buFont typeface="Wingdings" panose="05000000000000000000" charset="0"/>
              <a:buChar char="ü"/>
            </a:pPr>
            <a:r>
              <a:rPr lang="zh-CN" altLang="en-US" sz="1350" dirty="0"/>
              <a:t>最悲观 </a:t>
            </a:r>
            <a:r>
              <a:rPr lang="en-US" altLang="zh-CN" sz="1350" dirty="0"/>
              <a:t>Pessimistic</a:t>
            </a:r>
            <a:r>
              <a:rPr lang="zh-CN" altLang="en-US" sz="1350" dirty="0"/>
              <a:t>：基于活动的最差情况；</a:t>
            </a:r>
          </a:p>
          <a:p>
            <a:pPr lvl="2">
              <a:buFont typeface="Wingdings" panose="05000000000000000000" charset="0"/>
              <a:buChar char="ü"/>
            </a:pPr>
            <a:r>
              <a:rPr lang="zh-CN" altLang="en-US" sz="1350" dirty="0"/>
              <a:t>最可能 </a:t>
            </a:r>
            <a:r>
              <a:rPr lang="en-US" altLang="zh-CN" sz="1350" dirty="0"/>
              <a:t>Most likely</a:t>
            </a:r>
            <a:r>
              <a:rPr lang="zh-CN" altLang="en-US" sz="1350" dirty="0"/>
              <a:t>：基于活动的最可能性情况。</a:t>
            </a:r>
          </a:p>
          <a:p>
            <a:pPr lvl="1">
              <a:buFont typeface="Wingdings" panose="05000000000000000000" charset="0"/>
              <a:buChar char="n"/>
            </a:pPr>
            <a:r>
              <a:rPr lang="zh-CN" altLang="en-US" sz="1835" dirty="0">
                <a:solidFill>
                  <a:schemeClr val="tx1"/>
                </a:solidFill>
              </a:rPr>
              <a:t>每个活动的期望持续时间取决于加权的平均值；</a:t>
            </a:r>
          </a:p>
          <a:p>
            <a:pPr lvl="2">
              <a:buFont typeface="Arial" panose="020B0604020202020204" pitchFamily="34" charset="0"/>
              <a:buChar char="•"/>
            </a:pPr>
            <a:r>
              <a:rPr lang="zh-CN" altLang="en-US" sz="1570" dirty="0">
                <a:solidFill>
                  <a:schemeClr val="tx1"/>
                </a:solidFill>
              </a:rPr>
              <a:t>均值（</a:t>
            </a:r>
            <a:r>
              <a:rPr lang="en-US" altLang="zh-CN" sz="1570" dirty="0">
                <a:solidFill>
                  <a:schemeClr val="tx1"/>
                </a:solidFill>
              </a:rPr>
              <a:t>Mean</a:t>
            </a:r>
            <a:r>
              <a:rPr lang="zh-CN" altLang="en-US" sz="1570" dirty="0">
                <a:solidFill>
                  <a:schemeClr val="tx1"/>
                </a:solidFill>
              </a:rPr>
              <a:t>） </a:t>
            </a:r>
            <a:r>
              <a:rPr lang="en-US" altLang="zh-CN" sz="1570" dirty="0">
                <a:solidFill>
                  <a:schemeClr val="tx1"/>
                </a:solidFill>
              </a:rPr>
              <a:t>= </a:t>
            </a:r>
            <a:r>
              <a:rPr lang="zh-CN" altLang="en-US" sz="1570" dirty="0">
                <a:solidFill>
                  <a:schemeClr val="tx1"/>
                </a:solidFill>
              </a:rPr>
              <a:t>（乐观时间 </a:t>
            </a:r>
            <a:r>
              <a:rPr lang="en-US" altLang="zh-CN" sz="1570" dirty="0">
                <a:solidFill>
                  <a:schemeClr val="tx1"/>
                </a:solidFill>
              </a:rPr>
              <a:t>+ 4 * </a:t>
            </a:r>
            <a:r>
              <a:rPr lang="zh-CN" altLang="en-US" sz="1570" dirty="0">
                <a:solidFill>
                  <a:schemeClr val="tx1"/>
                </a:solidFill>
              </a:rPr>
              <a:t>最可能时间 </a:t>
            </a:r>
            <a:r>
              <a:rPr lang="en-US" altLang="zh-CN" sz="1570" dirty="0">
                <a:solidFill>
                  <a:schemeClr val="tx1"/>
                </a:solidFill>
              </a:rPr>
              <a:t>+  </a:t>
            </a:r>
            <a:r>
              <a:rPr lang="zh-CN" altLang="en-US" sz="1570" dirty="0">
                <a:solidFill>
                  <a:schemeClr val="tx1"/>
                </a:solidFill>
              </a:rPr>
              <a:t>悲观时间）</a:t>
            </a:r>
            <a:r>
              <a:rPr lang="en-US" altLang="zh-CN" sz="1570" dirty="0">
                <a:solidFill>
                  <a:schemeClr val="tx1"/>
                </a:solidFill>
              </a:rPr>
              <a:t>/ 6</a:t>
            </a:r>
          </a:p>
          <a:p>
            <a:pPr lvl="2">
              <a:buFont typeface="Arial" panose="020B0604020202020204" pitchFamily="34" charset="0"/>
              <a:buChar char="•"/>
            </a:pPr>
            <a:r>
              <a:rPr lang="zh-CN" altLang="en-US" sz="1570" dirty="0">
                <a:solidFill>
                  <a:schemeClr val="tx1"/>
                </a:solidFill>
              </a:rPr>
              <a:t>标准差（</a:t>
            </a:r>
            <a:r>
              <a:rPr lang="en-US" altLang="zh-CN" sz="1570" dirty="0">
                <a:solidFill>
                  <a:schemeClr val="tx1"/>
                </a:solidFill>
              </a:rPr>
              <a:t>Standard Deviation</a:t>
            </a:r>
            <a:r>
              <a:rPr lang="zh-CN" altLang="en-US" sz="1570" dirty="0">
                <a:solidFill>
                  <a:schemeClr val="tx1"/>
                </a:solidFill>
              </a:rPr>
              <a:t>） </a:t>
            </a:r>
            <a:r>
              <a:rPr lang="en-US" altLang="zh-CN" sz="1570" dirty="0">
                <a:solidFill>
                  <a:schemeClr val="tx1"/>
                </a:solidFill>
              </a:rPr>
              <a:t>= </a:t>
            </a:r>
            <a:r>
              <a:rPr lang="zh-CN" altLang="en-US" sz="1570" dirty="0">
                <a:solidFill>
                  <a:schemeClr val="tx1"/>
                </a:solidFill>
              </a:rPr>
              <a:t>（悲观时间 </a:t>
            </a:r>
            <a:r>
              <a:rPr lang="en-US" altLang="zh-CN" sz="1570" dirty="0">
                <a:solidFill>
                  <a:schemeClr val="tx1"/>
                </a:solidFill>
              </a:rPr>
              <a:t>- </a:t>
            </a:r>
            <a:r>
              <a:rPr lang="zh-CN" altLang="en-US" sz="1570" dirty="0">
                <a:solidFill>
                  <a:schemeClr val="tx1"/>
                </a:solidFill>
              </a:rPr>
              <a:t>乐观时间）</a:t>
            </a:r>
            <a:r>
              <a:rPr lang="en-US" altLang="zh-CN" sz="1570" dirty="0">
                <a:solidFill>
                  <a:schemeClr val="tx1"/>
                </a:solidFill>
              </a:rPr>
              <a:t>/ 6</a:t>
            </a:r>
          </a:p>
          <a:p>
            <a:pPr lvl="1">
              <a:buFont typeface="Wingdings" panose="05000000000000000000" charset="0"/>
              <a:buChar char="n"/>
            </a:pPr>
            <a:r>
              <a:rPr lang="zh-CN" altLang="en-US" sz="1830" dirty="0">
                <a:solidFill>
                  <a:schemeClr val="tx1"/>
                </a:solidFill>
              </a:rPr>
              <a:t>加权平均值常常比单点估算的最可能持续时间准确。</a:t>
            </a:r>
          </a:p>
          <a:p>
            <a:pPr lvl="1">
              <a:buFont typeface="Wingdings" panose="05000000000000000000" charset="0"/>
              <a:buChar char="n"/>
            </a:pPr>
            <a:r>
              <a:rPr lang="zh-CN" altLang="en-US" sz="1830" dirty="0">
                <a:solidFill>
                  <a:schemeClr val="tx1"/>
                </a:solidFill>
              </a:rPr>
              <a:t>可用于估算成本过程。</a:t>
            </a:r>
          </a:p>
        </p:txBody>
      </p:sp>
      <p:pic>
        <p:nvPicPr>
          <p:cNvPr id="5" name="图片 4"/>
          <p:cNvPicPr>
            <a:picLocks noChangeAspect="1"/>
          </p:cNvPicPr>
          <p:nvPr/>
        </p:nvPicPr>
        <p:blipFill>
          <a:blip r:embed="rId2" cstate="print"/>
          <a:stretch>
            <a:fillRect/>
          </a:stretch>
        </p:blipFill>
        <p:spPr>
          <a:xfrm>
            <a:off x="3808730" y="4420235"/>
            <a:ext cx="4456430" cy="217487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607695"/>
          </a:xfrm>
        </p:spPr>
        <p:txBody>
          <a:bodyPr>
            <a:normAutofit fontScale="90000"/>
          </a:bodyPr>
          <a:lstStyle/>
          <a:p>
            <a:r>
              <a:rPr lang="zh-CN" altLang="en-US"/>
              <a:t>习题</a:t>
            </a:r>
          </a:p>
        </p:txBody>
      </p:sp>
      <p:sp>
        <p:nvSpPr>
          <p:cNvPr id="3" name="内容占位符 2"/>
          <p:cNvSpPr>
            <a:spLocks noGrp="1"/>
          </p:cNvSpPr>
          <p:nvPr>
            <p:ph idx="1"/>
          </p:nvPr>
        </p:nvSpPr>
        <p:spPr>
          <a:xfrm>
            <a:off x="457200" y="1165860"/>
            <a:ext cx="8229600" cy="4525963"/>
          </a:xfrm>
        </p:spPr>
        <p:txBody>
          <a:bodyPr/>
          <a:lstStyle/>
          <a:p>
            <a:pPr marL="0" indent="0">
              <a:buNone/>
            </a:pPr>
            <a:r>
              <a:rPr lang="zh-CN" altLang="en-US" sz="1800" dirty="0"/>
              <a:t>某人估计他从家到公司最可能的情况是花</a:t>
            </a:r>
            <a:r>
              <a:rPr lang="en-US" altLang="zh-CN" sz="1800" dirty="0"/>
              <a:t>1</a:t>
            </a:r>
            <a:r>
              <a:rPr lang="zh-CN" altLang="en-US" sz="1800" dirty="0"/>
              <a:t>小时，最快情况下要</a:t>
            </a:r>
            <a:r>
              <a:rPr lang="en-US" altLang="zh-CN" sz="1800" dirty="0"/>
              <a:t>45</a:t>
            </a:r>
            <a:r>
              <a:rPr lang="zh-CN" altLang="en-US" sz="1800" dirty="0"/>
              <a:t>分钟，最慢要</a:t>
            </a:r>
            <a:r>
              <a:rPr lang="en-US" altLang="zh-CN" sz="1800" dirty="0"/>
              <a:t>1</a:t>
            </a:r>
            <a:r>
              <a:rPr lang="zh-CN" altLang="en-US" sz="1800" dirty="0"/>
              <a:t>小时</a:t>
            </a:r>
            <a:r>
              <a:rPr lang="en-US" altLang="zh-CN" sz="1800" dirty="0"/>
              <a:t>45</a:t>
            </a:r>
            <a:r>
              <a:rPr lang="zh-CN" altLang="en-US" sz="1800" dirty="0"/>
              <a:t>分钟，基于这样的估计，请计算：</a:t>
            </a:r>
          </a:p>
          <a:p>
            <a:pPr marL="0" indent="0">
              <a:buNone/>
            </a:pPr>
            <a:r>
              <a:rPr lang="zh-CN" altLang="en-US" sz="1800" dirty="0" smtClean="0"/>
              <a:t>均值</a:t>
            </a:r>
            <a:r>
              <a:rPr lang="en-US" altLang="zh-CN" sz="1800" dirty="0" smtClean="0"/>
              <a:t>:</a:t>
            </a:r>
            <a:r>
              <a:rPr lang="en-US" altLang="zh-CN" sz="1800" dirty="0" smtClean="0">
                <a:sym typeface="Wingdings" pitchFamily="2" charset="2"/>
              </a:rPr>
              <a:t>(</a:t>
            </a:r>
            <a:r>
              <a:rPr lang="en-US" altLang="zh-CN" sz="1800" dirty="0" smtClean="0"/>
              <a:t>45+4*60+105)/6=65</a:t>
            </a:r>
          </a:p>
          <a:p>
            <a:pPr marL="0" indent="0">
              <a:buNone/>
            </a:pPr>
            <a:r>
              <a:rPr lang="zh-CN" altLang="en-US" sz="1800" dirty="0" smtClean="0"/>
              <a:t>标准差</a:t>
            </a:r>
            <a:r>
              <a:rPr lang="en-US" altLang="zh-CN" sz="1800" dirty="0" smtClean="0"/>
              <a:t>:</a:t>
            </a:r>
            <a:r>
              <a:rPr lang="zh-CN" altLang="en-US" sz="1800" dirty="0" smtClean="0"/>
              <a:t>（</a:t>
            </a:r>
            <a:r>
              <a:rPr lang="en-US" altLang="zh-CN" sz="1800" dirty="0" smtClean="0"/>
              <a:t>105-45</a:t>
            </a:r>
            <a:r>
              <a:rPr lang="zh-CN" altLang="en-US" sz="1800" dirty="0" smtClean="0"/>
              <a:t>）</a:t>
            </a:r>
            <a:r>
              <a:rPr lang="en-US" altLang="zh-CN" sz="1800" dirty="0" smtClean="0"/>
              <a:t>/6=10</a:t>
            </a:r>
          </a:p>
          <a:p>
            <a:pPr marL="0" indent="0">
              <a:buNone/>
            </a:pPr>
            <a:r>
              <a:rPr lang="en-US" altLang="zh-CN" sz="1800" dirty="0" smtClean="0"/>
              <a:t>-1sigma=55   1sigma=75</a:t>
            </a:r>
            <a:endParaRPr lang="zh-CN" altLang="en-US" sz="1800" dirty="0"/>
          </a:p>
          <a:p>
            <a:pPr>
              <a:buFont typeface="+mj-ea"/>
              <a:buAutoNum type="circleNumDbPlain"/>
            </a:pPr>
            <a:r>
              <a:rPr lang="en-US" altLang="zh-CN" sz="1800" dirty="0"/>
              <a:t>55-75</a:t>
            </a:r>
            <a:r>
              <a:rPr lang="zh-CN" altLang="en-US" sz="1800" dirty="0"/>
              <a:t>分钟之间能到公司的概率是多少</a:t>
            </a:r>
            <a:r>
              <a:rPr lang="zh-CN" altLang="en-US" sz="1800" dirty="0" smtClean="0"/>
              <a:t>？</a:t>
            </a:r>
            <a:r>
              <a:rPr lang="en-US" altLang="zh-CN" sz="1800" dirty="0" smtClean="0"/>
              <a:t>68.26</a:t>
            </a:r>
            <a:endParaRPr lang="zh-CN" altLang="en-US" sz="1800" dirty="0"/>
          </a:p>
          <a:p>
            <a:pPr>
              <a:buFont typeface="+mj-ea"/>
              <a:buAutoNum type="circleNumDbPlain"/>
            </a:pPr>
            <a:r>
              <a:rPr lang="en-US" altLang="zh-CN" sz="1800" dirty="0"/>
              <a:t>75</a:t>
            </a:r>
            <a:r>
              <a:rPr lang="zh-CN" altLang="en-US" sz="1800" dirty="0"/>
              <a:t>分钟之内到公司的概率是多少</a:t>
            </a:r>
            <a:r>
              <a:rPr lang="zh-CN" altLang="en-US" sz="1800" dirty="0" smtClean="0"/>
              <a:t>？</a:t>
            </a:r>
            <a:r>
              <a:rPr lang="en-US" altLang="zh-CN" sz="1800" dirty="0" smtClean="0"/>
              <a:t>68.26/2+50=34.16+50=84.16</a:t>
            </a:r>
            <a:endParaRPr lang="zh-CN" altLang="en-US" sz="1800" dirty="0"/>
          </a:p>
          <a:p>
            <a:pPr>
              <a:buFont typeface="+mj-ea"/>
              <a:buAutoNum type="circleNumDbPlain"/>
            </a:pPr>
            <a:r>
              <a:rPr lang="zh-CN" altLang="en-US" sz="1800" dirty="0"/>
              <a:t>超过</a:t>
            </a:r>
            <a:r>
              <a:rPr lang="en-US" altLang="zh-CN" sz="1800" dirty="0"/>
              <a:t>75</a:t>
            </a:r>
            <a:r>
              <a:rPr lang="zh-CN" altLang="en-US" sz="1800" dirty="0"/>
              <a:t>分钟到公司的概率是多少</a:t>
            </a:r>
            <a:r>
              <a:rPr lang="zh-CN" altLang="en-US" sz="1800" dirty="0" smtClean="0"/>
              <a:t>？</a:t>
            </a:r>
            <a:r>
              <a:rPr lang="en-US" altLang="zh-CN" sz="1800" smtClean="0"/>
              <a:t>50-34.16=15.84</a:t>
            </a:r>
            <a:endParaRPr lang="zh-CN" alt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zh-CN" altLang="en-US" dirty="0" smtClean="0"/>
              <a:t>强矩阵组织</a:t>
            </a:r>
            <a:endParaRPr lang="en-US" dirty="0"/>
          </a:p>
        </p:txBody>
      </p:sp>
      <p:sp>
        <p:nvSpPr>
          <p:cNvPr id="4" name="Rectangle 3"/>
          <p:cNvSpPr/>
          <p:nvPr/>
        </p:nvSpPr>
        <p:spPr>
          <a:xfrm>
            <a:off x="3854068" y="28956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总裁</a:t>
            </a:r>
            <a:endParaRPr lang="en-US" dirty="0"/>
          </a:p>
        </p:txBody>
      </p:sp>
      <p:sp>
        <p:nvSpPr>
          <p:cNvPr id="5" name="Rectangle 4"/>
          <p:cNvSpPr/>
          <p:nvPr/>
        </p:nvSpPr>
        <p:spPr>
          <a:xfrm>
            <a:off x="1524000" y="3538251"/>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项目经理的经理</a:t>
            </a:r>
            <a:endParaRPr lang="en-US" dirty="0"/>
          </a:p>
        </p:txBody>
      </p:sp>
      <p:sp>
        <p:nvSpPr>
          <p:cNvPr id="6" name="Rectangle 5"/>
          <p:cNvSpPr/>
          <p:nvPr/>
        </p:nvSpPr>
        <p:spPr>
          <a:xfrm>
            <a:off x="3657600" y="3538251"/>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职能经理</a:t>
            </a:r>
            <a:endParaRPr lang="en-US" dirty="0"/>
          </a:p>
        </p:txBody>
      </p:sp>
      <p:sp>
        <p:nvSpPr>
          <p:cNvPr id="7" name="Rectangle 6"/>
          <p:cNvSpPr/>
          <p:nvPr/>
        </p:nvSpPr>
        <p:spPr>
          <a:xfrm>
            <a:off x="5181600" y="3538251"/>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职能经理</a:t>
            </a:r>
            <a:endParaRPr lang="en-US" dirty="0"/>
          </a:p>
        </p:txBody>
      </p:sp>
      <p:sp>
        <p:nvSpPr>
          <p:cNvPr id="8" name="Rectangle 7"/>
          <p:cNvSpPr/>
          <p:nvPr/>
        </p:nvSpPr>
        <p:spPr>
          <a:xfrm>
            <a:off x="2667000" y="4071651"/>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项目经理</a:t>
            </a:r>
            <a:endParaRPr lang="en-US" dirty="0"/>
          </a:p>
        </p:txBody>
      </p:sp>
      <p:sp>
        <p:nvSpPr>
          <p:cNvPr id="9" name="Rectangle 8"/>
          <p:cNvSpPr/>
          <p:nvPr/>
        </p:nvSpPr>
        <p:spPr>
          <a:xfrm>
            <a:off x="2667000" y="4528851"/>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项目经理</a:t>
            </a:r>
            <a:endParaRPr lang="en-US" dirty="0"/>
          </a:p>
        </p:txBody>
      </p:sp>
      <p:sp>
        <p:nvSpPr>
          <p:cNvPr id="10" name="Rectangle 9"/>
          <p:cNvSpPr/>
          <p:nvPr/>
        </p:nvSpPr>
        <p:spPr>
          <a:xfrm>
            <a:off x="2667000" y="5062251"/>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职能经理</a:t>
            </a:r>
            <a:endParaRPr lang="en-US" dirty="0"/>
          </a:p>
        </p:txBody>
      </p:sp>
      <p:sp>
        <p:nvSpPr>
          <p:cNvPr id="11" name="Rectangle 10"/>
          <p:cNvSpPr/>
          <p:nvPr/>
        </p:nvSpPr>
        <p:spPr>
          <a:xfrm>
            <a:off x="4191000" y="4071651"/>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12" name="Rectangle 11"/>
          <p:cNvSpPr/>
          <p:nvPr/>
        </p:nvSpPr>
        <p:spPr>
          <a:xfrm>
            <a:off x="4191000" y="4528851"/>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13" name="Rectangle 12"/>
          <p:cNvSpPr/>
          <p:nvPr/>
        </p:nvSpPr>
        <p:spPr>
          <a:xfrm>
            <a:off x="4191000" y="5062251"/>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14" name="Rectangle 13"/>
          <p:cNvSpPr/>
          <p:nvPr/>
        </p:nvSpPr>
        <p:spPr>
          <a:xfrm>
            <a:off x="5867400" y="4071651"/>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15" name="Rectangle 14"/>
          <p:cNvSpPr/>
          <p:nvPr/>
        </p:nvSpPr>
        <p:spPr>
          <a:xfrm>
            <a:off x="5867400" y="4528851"/>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16" name="Rectangle 15"/>
          <p:cNvSpPr/>
          <p:nvPr/>
        </p:nvSpPr>
        <p:spPr>
          <a:xfrm>
            <a:off x="5867400" y="5062251"/>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cxnSp>
        <p:nvCxnSpPr>
          <p:cNvPr id="17" name="Straight Connector 16"/>
          <p:cNvCxnSpPr>
            <a:stCxn id="4" idx="2"/>
          </p:cNvCxnSpPr>
          <p:nvPr/>
        </p:nvCxnSpPr>
        <p:spPr>
          <a:xfrm>
            <a:off x="4273168" y="3276600"/>
            <a:ext cx="4131" cy="318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590800" y="3385851"/>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02735" y="3374834"/>
            <a:ext cx="0" cy="154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867400" y="3385851"/>
            <a:ext cx="0" cy="154236"/>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25"/>
          <p:cNvGrpSpPr/>
          <p:nvPr/>
        </p:nvGrpSpPr>
        <p:grpSpPr>
          <a:xfrm>
            <a:off x="3962400" y="3919251"/>
            <a:ext cx="304800" cy="1339467"/>
            <a:chOff x="1676400" y="5105400"/>
            <a:chExt cx="304800" cy="1339467"/>
          </a:xfrm>
        </p:grpSpPr>
        <p:cxnSp>
          <p:nvCxnSpPr>
            <p:cNvPr id="27" name="Straight Connector 26"/>
            <p:cNvCxnSpPr/>
            <p:nvPr/>
          </p:nvCxnSpPr>
          <p:spPr>
            <a:xfrm>
              <a:off x="1676400" y="5105400"/>
              <a:ext cx="9181" cy="1339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685581" y="6433851"/>
              <a:ext cx="295619" cy="5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85581" y="5894024"/>
              <a:ext cx="295619" cy="11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685581" y="5448300"/>
              <a:ext cx="295619" cy="504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Group 30"/>
          <p:cNvGrpSpPr/>
          <p:nvPr/>
        </p:nvGrpSpPr>
        <p:grpSpPr>
          <a:xfrm>
            <a:off x="5562600" y="3919251"/>
            <a:ext cx="304800" cy="1339467"/>
            <a:chOff x="1676400" y="5105400"/>
            <a:chExt cx="304800" cy="1339467"/>
          </a:xfrm>
        </p:grpSpPr>
        <p:cxnSp>
          <p:nvCxnSpPr>
            <p:cNvPr id="32" name="Straight Connector 31"/>
            <p:cNvCxnSpPr/>
            <p:nvPr/>
          </p:nvCxnSpPr>
          <p:spPr>
            <a:xfrm>
              <a:off x="1676400" y="5105400"/>
              <a:ext cx="9181" cy="1339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685581" y="6433851"/>
              <a:ext cx="295619" cy="5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685581" y="5894024"/>
              <a:ext cx="295619" cy="11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1685581" y="5448300"/>
              <a:ext cx="295619" cy="50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Rectangle 38"/>
          <p:cNvSpPr/>
          <p:nvPr/>
        </p:nvSpPr>
        <p:spPr>
          <a:xfrm>
            <a:off x="1981200" y="5029200"/>
            <a:ext cx="5181600" cy="479234"/>
          </a:xfrm>
          <a:prstGeom prst="rect">
            <a:avLst/>
          </a:prstGeom>
          <a:solidFill>
            <a:schemeClr val="accent1">
              <a:alpha val="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990600" y="1447800"/>
            <a:ext cx="7086600" cy="369332"/>
          </a:xfrm>
          <a:prstGeom prst="rect">
            <a:avLst/>
          </a:prstGeom>
          <a:noFill/>
        </p:spPr>
        <p:txBody>
          <a:bodyPr wrap="square" rtlCol="0">
            <a:spAutoFit/>
          </a:bodyPr>
          <a:lstStyle/>
          <a:p>
            <a:r>
              <a:rPr lang="zh-CN" altLang="en-US" dirty="0" smtClean="0"/>
              <a:t>项目经理的权利</a:t>
            </a:r>
            <a:r>
              <a:rPr lang="zh-CN" altLang="en-US" b="1" dirty="0" smtClean="0"/>
              <a:t>大于</a:t>
            </a:r>
            <a:r>
              <a:rPr lang="zh-CN" altLang="en-US" dirty="0" smtClean="0"/>
              <a:t>职能经理。</a:t>
            </a:r>
            <a:endParaRPr lang="en-US" dirty="0"/>
          </a:p>
        </p:txBody>
      </p:sp>
      <p:sp>
        <p:nvSpPr>
          <p:cNvPr id="43" name="TextBox 42"/>
          <p:cNvSpPr txBox="1"/>
          <p:nvPr/>
        </p:nvSpPr>
        <p:spPr>
          <a:xfrm>
            <a:off x="533400" y="5791200"/>
            <a:ext cx="1143000" cy="369332"/>
          </a:xfrm>
          <a:prstGeom prst="rect">
            <a:avLst/>
          </a:prstGeom>
          <a:noFill/>
        </p:spPr>
        <p:txBody>
          <a:bodyPr wrap="square" rtlCol="0">
            <a:spAutoFit/>
          </a:bodyPr>
          <a:lstStyle/>
          <a:p>
            <a:r>
              <a:rPr lang="zh-CN" altLang="en-US" dirty="0" smtClean="0"/>
              <a:t>项目协调</a:t>
            </a:r>
            <a:endParaRPr lang="en-US" dirty="0"/>
          </a:p>
        </p:txBody>
      </p:sp>
      <p:cxnSp>
        <p:nvCxnSpPr>
          <p:cNvPr id="45" name="Straight Arrow Connector 44"/>
          <p:cNvCxnSpPr>
            <a:stCxn id="43" idx="3"/>
          </p:cNvCxnSpPr>
          <p:nvPr/>
        </p:nvCxnSpPr>
        <p:spPr>
          <a:xfrm flipV="1">
            <a:off x="1676400" y="5562600"/>
            <a:ext cx="457200" cy="4132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22" name="Group 25"/>
          <p:cNvGrpSpPr/>
          <p:nvPr/>
        </p:nvGrpSpPr>
        <p:grpSpPr>
          <a:xfrm>
            <a:off x="2362200" y="3886200"/>
            <a:ext cx="304800" cy="1339467"/>
            <a:chOff x="1676400" y="5105400"/>
            <a:chExt cx="304800" cy="1339467"/>
          </a:xfrm>
        </p:grpSpPr>
        <p:cxnSp>
          <p:nvCxnSpPr>
            <p:cNvPr id="44" name="Straight Connector 43"/>
            <p:cNvCxnSpPr/>
            <p:nvPr/>
          </p:nvCxnSpPr>
          <p:spPr>
            <a:xfrm>
              <a:off x="1676400" y="5105400"/>
              <a:ext cx="9181" cy="1339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685581" y="6433851"/>
              <a:ext cx="295619" cy="5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685581" y="5894024"/>
              <a:ext cx="295619" cy="11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1685581" y="5448300"/>
              <a:ext cx="295619" cy="504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180" y="274955"/>
            <a:ext cx="8771890" cy="582930"/>
          </a:xfrm>
        </p:spPr>
        <p:txBody>
          <a:bodyPr>
            <a:normAutofit fontScale="90000"/>
          </a:bodyPr>
          <a:lstStyle/>
          <a:p>
            <a:r>
              <a:rPr lang="en-US" altLang="zh-CN"/>
              <a:t>6.5.2 </a:t>
            </a:r>
            <a:r>
              <a:rPr lang="zh-CN" altLang="en-US"/>
              <a:t>估算活动持续时间的工具与技术</a:t>
            </a:r>
          </a:p>
        </p:txBody>
      </p:sp>
      <p:sp>
        <p:nvSpPr>
          <p:cNvPr id="3" name="内容占位符 2"/>
          <p:cNvSpPr>
            <a:spLocks noGrp="1"/>
          </p:cNvSpPr>
          <p:nvPr>
            <p:ph idx="1"/>
          </p:nvPr>
        </p:nvSpPr>
        <p:spPr>
          <a:xfrm>
            <a:off x="170180" y="1230630"/>
            <a:ext cx="8772525" cy="4526280"/>
          </a:xfrm>
        </p:spPr>
        <p:txBody>
          <a:bodyPr/>
          <a:lstStyle/>
          <a:p>
            <a:pPr marL="0" indent="0">
              <a:buNone/>
            </a:pPr>
            <a:r>
              <a:rPr lang="en-US" altLang="zh-CN" sz="1800"/>
              <a:t>6.    </a:t>
            </a:r>
            <a:r>
              <a:rPr lang="zh-CN" altLang="en-US" sz="1800"/>
              <a:t>储备分析</a:t>
            </a:r>
          </a:p>
          <a:p>
            <a:pPr lvl="1">
              <a:buFont typeface="Wingdings" panose="05000000000000000000" charset="0"/>
              <a:buChar char="n"/>
            </a:pPr>
            <a:r>
              <a:rPr lang="zh-CN" altLang="en-US" sz="1575"/>
              <a:t>承认进度风险，应对进度方面的不确定性，又称：</a:t>
            </a:r>
          </a:p>
          <a:p>
            <a:pPr lvl="2">
              <a:buFont typeface="Wingdings" panose="05000000000000000000" charset="0"/>
              <a:buChar char="ü"/>
            </a:pPr>
            <a:r>
              <a:rPr lang="zh-CN" altLang="en-US" sz="1350"/>
              <a:t>应急储备</a:t>
            </a:r>
          </a:p>
          <a:p>
            <a:pPr lvl="2">
              <a:buFont typeface="Wingdings" panose="05000000000000000000" charset="0"/>
              <a:buChar char="ü"/>
            </a:pPr>
            <a:r>
              <a:rPr lang="zh-CN" altLang="en-US" sz="1350"/>
              <a:t>时间储备</a:t>
            </a:r>
          </a:p>
          <a:p>
            <a:pPr lvl="2">
              <a:buFont typeface="Wingdings" panose="05000000000000000000" charset="0"/>
              <a:buChar char="ü"/>
            </a:pPr>
            <a:r>
              <a:rPr lang="zh-CN" altLang="en-US" sz="1350"/>
              <a:t>缓冲时间</a:t>
            </a:r>
          </a:p>
          <a:p>
            <a:pPr lvl="1">
              <a:buFont typeface="Wingdings" panose="05000000000000000000" charset="0"/>
              <a:buChar char="n"/>
            </a:pPr>
            <a:r>
              <a:rPr lang="zh-CN" altLang="en-US" sz="1575"/>
              <a:t>应急储备是包含在进度基准中的一段持续时间，用来应对已经接受的已识别风险，以及已经制定应急或减轻措施的已识别风险；</a:t>
            </a:r>
          </a:p>
          <a:p>
            <a:pPr lvl="1">
              <a:buFont typeface="Wingdings" panose="05000000000000000000" charset="0"/>
              <a:buChar char="n"/>
            </a:pPr>
            <a:r>
              <a:rPr lang="zh-CN" altLang="en-US" sz="1575"/>
              <a:t>随着项目信息越来越明确，可以动用、减少或取消应急储备。</a:t>
            </a:r>
          </a:p>
          <a:p>
            <a:pPr lvl="1">
              <a:buFont typeface="Wingdings" panose="05000000000000000000" charset="0"/>
              <a:buChar char="n"/>
            </a:pPr>
            <a:endParaRPr lang="zh-CN" altLang="en-US" sz="1575"/>
          </a:p>
          <a:p>
            <a:pPr lvl="1">
              <a:buFont typeface="Wingdings" panose="05000000000000000000" charset="0"/>
              <a:buChar char="n"/>
            </a:pPr>
            <a:r>
              <a:rPr lang="zh-CN" altLang="en-US" sz="1575"/>
              <a:t>管理储备：</a:t>
            </a:r>
          </a:p>
          <a:p>
            <a:pPr lvl="2">
              <a:buFont typeface="Arial" panose="020B0604020202020204" pitchFamily="34" charset="0"/>
              <a:buChar char="•"/>
            </a:pPr>
            <a:r>
              <a:rPr lang="zh-CN" altLang="en-US" sz="1350"/>
              <a:t>管理储备是为管理控制的目的而特别留出来的项目时段，用来应对项目范围中不可预见的工作；</a:t>
            </a:r>
          </a:p>
          <a:p>
            <a:pPr lvl="2">
              <a:buFont typeface="Arial" panose="020B0604020202020204" pitchFamily="34" charset="0"/>
              <a:buChar char="•"/>
            </a:pPr>
            <a:r>
              <a:rPr lang="zh-CN" altLang="en-US" sz="1350"/>
              <a:t>管理储备用来应对会影响项目中的</a:t>
            </a:r>
            <a:r>
              <a:rPr lang="en-US" altLang="zh-CN" sz="1350"/>
              <a:t>“</a:t>
            </a:r>
            <a:r>
              <a:rPr lang="zh-CN" altLang="en-US" sz="1350"/>
              <a:t>未知</a:t>
            </a:r>
            <a:r>
              <a:rPr lang="en-US" altLang="zh-CN" sz="1350"/>
              <a:t>-</a:t>
            </a:r>
            <a:r>
              <a:rPr lang="zh-CN" altLang="en-US" sz="1350"/>
              <a:t>未知</a:t>
            </a:r>
            <a:r>
              <a:rPr lang="en-US" altLang="zh-CN" sz="1350"/>
              <a:t>”</a:t>
            </a:r>
            <a:r>
              <a:rPr lang="zh-CN" altLang="en-US" sz="1350"/>
              <a:t>风险；</a:t>
            </a:r>
          </a:p>
          <a:p>
            <a:pPr lvl="2">
              <a:buFont typeface="Arial" panose="020B0604020202020204" pitchFamily="34" charset="0"/>
              <a:buChar char="•"/>
            </a:pPr>
            <a:r>
              <a:rPr lang="zh-CN" altLang="en-US" sz="1350"/>
              <a:t>管理储备不包括在进度基准中，但属于项目总持续时间的一部分；</a:t>
            </a:r>
          </a:p>
          <a:p>
            <a:pPr lvl="2">
              <a:buFont typeface="Arial" panose="020B0604020202020204" pitchFamily="34" charset="0"/>
              <a:buChar char="•"/>
            </a:pPr>
            <a:r>
              <a:rPr lang="zh-CN" altLang="en-US" sz="1350"/>
              <a:t>根据合同条款，使用管理储备可能需要变更进度基准。</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541655"/>
          </a:xfrm>
        </p:spPr>
        <p:txBody>
          <a:bodyPr>
            <a:normAutofit fontScale="90000"/>
          </a:bodyPr>
          <a:lstStyle/>
          <a:p>
            <a:r>
              <a:rPr lang="en-US" altLang="zh-CN"/>
              <a:t>6.5.3 </a:t>
            </a:r>
            <a:r>
              <a:rPr lang="zh-CN" altLang="en-US"/>
              <a:t>估算活动持续时间的输出</a:t>
            </a:r>
          </a:p>
        </p:txBody>
      </p:sp>
      <p:sp>
        <p:nvSpPr>
          <p:cNvPr id="3" name="内容占位符 2"/>
          <p:cNvSpPr>
            <a:spLocks noGrp="1"/>
          </p:cNvSpPr>
          <p:nvPr>
            <p:ph idx="1"/>
          </p:nvPr>
        </p:nvSpPr>
        <p:spPr>
          <a:xfrm>
            <a:off x="457200" y="1082040"/>
            <a:ext cx="8229600" cy="4525963"/>
          </a:xfrm>
        </p:spPr>
        <p:txBody>
          <a:bodyPr/>
          <a:lstStyle/>
          <a:p>
            <a:pPr>
              <a:buFont typeface="+mj-lt"/>
              <a:buAutoNum type="arabicPeriod"/>
            </a:pPr>
            <a:r>
              <a:rPr lang="zh-CN" altLang="en-US" sz="1800"/>
              <a:t>活动持续时间估算</a:t>
            </a:r>
          </a:p>
          <a:p>
            <a:pPr lvl="1">
              <a:buFont typeface="Wingdings" panose="05000000000000000000" charset="0"/>
              <a:buChar char="n"/>
            </a:pPr>
            <a:r>
              <a:rPr lang="zh-CN" altLang="en-US" sz="1575"/>
              <a:t>活动持续时间是对完成某项活动所需的工作时段数的定量评估；</a:t>
            </a:r>
          </a:p>
          <a:p>
            <a:pPr lvl="1">
              <a:buFont typeface="Wingdings" panose="05000000000000000000" charset="0"/>
              <a:buChar char="n"/>
            </a:pPr>
            <a:r>
              <a:rPr lang="zh-CN" altLang="en-US" sz="1575"/>
              <a:t>活动持续时间估算中不包括任何滞后量。</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541655"/>
          </a:xfrm>
        </p:spPr>
        <p:txBody>
          <a:bodyPr>
            <a:normAutofit fontScale="90000"/>
          </a:bodyPr>
          <a:lstStyle/>
          <a:p>
            <a:r>
              <a:rPr lang="en-US" altLang="zh-CN"/>
              <a:t>6.5.3 </a:t>
            </a:r>
            <a:r>
              <a:rPr lang="zh-CN" altLang="en-US"/>
              <a:t>估算活动持续时间的输出</a:t>
            </a:r>
          </a:p>
        </p:txBody>
      </p:sp>
      <p:sp>
        <p:nvSpPr>
          <p:cNvPr id="3" name="内容占位符 2"/>
          <p:cNvSpPr>
            <a:spLocks noGrp="1"/>
          </p:cNvSpPr>
          <p:nvPr>
            <p:ph idx="1"/>
          </p:nvPr>
        </p:nvSpPr>
        <p:spPr>
          <a:xfrm>
            <a:off x="457200" y="1082040"/>
            <a:ext cx="8229600" cy="4525963"/>
          </a:xfrm>
        </p:spPr>
        <p:txBody>
          <a:bodyPr/>
          <a:lstStyle/>
          <a:p>
            <a:pPr>
              <a:buFont typeface="+mj-lt"/>
              <a:buAutoNum type="arabicPeriod"/>
            </a:pPr>
            <a:r>
              <a:rPr lang="zh-CN" altLang="en-US" sz="1800"/>
              <a:t>活动持续时间估算</a:t>
            </a:r>
          </a:p>
          <a:p>
            <a:pPr lvl="1">
              <a:buFont typeface="Wingdings" panose="05000000000000000000" charset="0"/>
              <a:buChar char="n"/>
            </a:pPr>
            <a:r>
              <a:rPr lang="zh-CN" altLang="en-US" sz="1575"/>
              <a:t>活动持续时间是对完成某项活动所需的工作时段数的定量评估；</a:t>
            </a:r>
          </a:p>
          <a:p>
            <a:pPr lvl="1">
              <a:buFont typeface="Wingdings" panose="05000000000000000000" charset="0"/>
              <a:buChar char="n"/>
            </a:pPr>
            <a:r>
              <a:rPr lang="zh-CN" altLang="en-US" sz="1575"/>
              <a:t>活动持续时间估算中不包括任何滞后量。</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545465" y="-52705"/>
            <a:ext cx="7839075" cy="5381625"/>
          </a:xfrm>
          <a:prstGeom prst="rect">
            <a:avLst/>
          </a:prstGeom>
        </p:spPr>
      </p:pic>
      <p:sp>
        <p:nvSpPr>
          <p:cNvPr id="5" name="文本框 4"/>
          <p:cNvSpPr txBox="1"/>
          <p:nvPr/>
        </p:nvSpPr>
        <p:spPr>
          <a:xfrm>
            <a:off x="545465" y="5489575"/>
            <a:ext cx="8041640" cy="1188720"/>
          </a:xfrm>
          <a:prstGeom prst="rect">
            <a:avLst/>
          </a:prstGeom>
          <a:noFill/>
        </p:spPr>
        <p:txBody>
          <a:bodyPr wrap="square" rtlCol="0">
            <a:spAutoFit/>
          </a:bodyPr>
          <a:lstStyle/>
          <a:p>
            <a:pPr marL="285750" indent="-285750">
              <a:buFont typeface="Wingdings" panose="05000000000000000000" charset="0"/>
              <a:buChar char="Ø"/>
            </a:pPr>
            <a:r>
              <a:rPr lang="zh-CN" altLang="en-US"/>
              <a:t>是分析活动顺序、持续时间、资源需求和进度制约因素，创建项目进度模型。</a:t>
            </a:r>
          </a:p>
          <a:p>
            <a:pPr marL="285750" indent="-285750">
              <a:buFont typeface="Wingdings" panose="05000000000000000000" charset="0"/>
              <a:buChar char="Ø"/>
            </a:pPr>
            <a:r>
              <a:rPr lang="zh-CN" altLang="en-US"/>
              <a:t>主要作用：把进度活动、持续时间、资源、资源可用性和逻辑关系代入进度规划工具，从而形成包含各个项目活动的计划日期的进度模型。</a:t>
            </a:r>
          </a:p>
          <a:p>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180" y="274955"/>
            <a:ext cx="8771890" cy="582930"/>
          </a:xfrm>
        </p:spPr>
        <p:txBody>
          <a:bodyPr>
            <a:normAutofit fontScale="90000"/>
          </a:bodyPr>
          <a:lstStyle/>
          <a:p>
            <a:r>
              <a:rPr lang="en-US" altLang="zh-CN"/>
              <a:t>6.6.2 </a:t>
            </a:r>
            <a:r>
              <a:rPr lang="zh-CN" altLang="en-US"/>
              <a:t>制定进度计划的工具与技术</a:t>
            </a:r>
          </a:p>
        </p:txBody>
      </p:sp>
      <p:sp>
        <p:nvSpPr>
          <p:cNvPr id="3" name="内容占位符 2"/>
          <p:cNvSpPr>
            <a:spLocks noGrp="1"/>
          </p:cNvSpPr>
          <p:nvPr>
            <p:ph idx="1"/>
          </p:nvPr>
        </p:nvSpPr>
        <p:spPr>
          <a:xfrm>
            <a:off x="170180" y="1230630"/>
            <a:ext cx="8772525" cy="4526280"/>
          </a:xfrm>
        </p:spPr>
        <p:txBody>
          <a:bodyPr/>
          <a:lstStyle/>
          <a:p>
            <a:pPr>
              <a:buFont typeface="+mj-lt"/>
              <a:buAutoNum type="arabicPeriod"/>
            </a:pPr>
            <a:r>
              <a:rPr lang="zh-CN" altLang="en-US" sz="1800"/>
              <a:t>关键路径法</a:t>
            </a:r>
          </a:p>
          <a:p>
            <a:pPr lvl="1">
              <a:buFont typeface="Wingdings" panose="05000000000000000000" charset="0"/>
              <a:buChar char="n"/>
            </a:pPr>
            <a:r>
              <a:rPr lang="zh-CN" altLang="en-US" sz="1575"/>
              <a:t>是在进度模型中，估算项目</a:t>
            </a:r>
            <a:r>
              <a:rPr lang="zh-CN" altLang="en-US" sz="1575">
                <a:solidFill>
                  <a:srgbClr val="FF0000"/>
                </a:solidFill>
              </a:rPr>
              <a:t>最短工期</a:t>
            </a:r>
            <a:r>
              <a:rPr lang="zh-CN" altLang="en-US" sz="1575"/>
              <a:t>，确定逻辑网络路径的</a:t>
            </a:r>
            <a:r>
              <a:rPr lang="zh-CN" altLang="en-US" sz="1575">
                <a:solidFill>
                  <a:srgbClr val="FF0000"/>
                </a:solidFill>
              </a:rPr>
              <a:t>进度灵活性大小</a:t>
            </a:r>
            <a:r>
              <a:rPr lang="zh-CN" altLang="en-US" sz="1575"/>
              <a:t>的一种方法。</a:t>
            </a:r>
          </a:p>
          <a:p>
            <a:pPr lvl="1">
              <a:buFont typeface="Wingdings" panose="05000000000000000000" charset="0"/>
              <a:buChar char="n"/>
            </a:pPr>
            <a:r>
              <a:rPr lang="zh-CN" altLang="en-US" sz="1575"/>
              <a:t>方法：</a:t>
            </a:r>
          </a:p>
          <a:p>
            <a:pPr lvl="2">
              <a:buFont typeface="Wingdings" panose="05000000000000000000" charset="0"/>
              <a:buChar char="ü"/>
            </a:pPr>
            <a:r>
              <a:rPr lang="zh-CN" altLang="en-US" sz="1350"/>
              <a:t>项目分解为若干活动；</a:t>
            </a:r>
          </a:p>
          <a:p>
            <a:pPr lvl="2">
              <a:buFont typeface="Wingdings" panose="05000000000000000000" charset="0"/>
              <a:buChar char="ü"/>
            </a:pPr>
            <a:r>
              <a:rPr lang="zh-CN" altLang="en-US" sz="1350"/>
              <a:t>采用</a:t>
            </a:r>
            <a:r>
              <a:rPr lang="zh-CN" altLang="en-US" sz="1350">
                <a:solidFill>
                  <a:srgbClr val="FF0000"/>
                </a:solidFill>
              </a:rPr>
              <a:t>单点估算</a:t>
            </a:r>
            <a:r>
              <a:rPr lang="zh-CN" altLang="en-US" sz="1350"/>
              <a:t>，最可能的值来估算活动持续时间；</a:t>
            </a:r>
          </a:p>
          <a:p>
            <a:pPr lvl="2">
              <a:buFont typeface="Wingdings" panose="05000000000000000000" charset="0"/>
              <a:buChar char="ü"/>
            </a:pPr>
            <a:r>
              <a:rPr lang="zh-CN" altLang="en-US" sz="1350"/>
              <a:t>把所有的活动按逻辑关系连接起来，从开始到完成组成许多条路径；</a:t>
            </a:r>
          </a:p>
          <a:p>
            <a:pPr lvl="2">
              <a:buFont typeface="Wingdings" panose="05000000000000000000" charset="0"/>
              <a:buChar char="ü"/>
            </a:pPr>
            <a:r>
              <a:rPr lang="zh-CN" altLang="en-US" sz="1350"/>
              <a:t>计算所有路径的持续时间，找出持续时间最长的路径；</a:t>
            </a:r>
          </a:p>
          <a:p>
            <a:pPr lvl="2">
              <a:buFont typeface="Wingdings" panose="05000000000000000000" charset="0"/>
              <a:buChar char="ü"/>
            </a:pPr>
            <a:r>
              <a:rPr lang="zh-CN" altLang="en-US" sz="1350"/>
              <a:t>沿着网络路径进行顺推与逆推，计算出全部活动理论上的最早开始与完成日期、最晚开始与完成日期，</a:t>
            </a:r>
            <a:r>
              <a:rPr lang="zh-CN" altLang="en-US" sz="1350">
                <a:solidFill>
                  <a:srgbClr val="FF0000"/>
                </a:solidFill>
              </a:rPr>
              <a:t>不考虑任何资源限制</a:t>
            </a:r>
            <a:r>
              <a:rPr lang="zh-CN" altLang="en-US" sz="1350"/>
              <a:t>。</a:t>
            </a:r>
          </a:p>
          <a:p>
            <a:pPr>
              <a:buFont typeface="+mj-lt"/>
              <a:buAutoNum type="arabicPeriod"/>
            </a:pPr>
            <a:endParaRPr lang="en-US" altLang="zh-CN" sz="18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180" y="274955"/>
            <a:ext cx="8771890" cy="582930"/>
          </a:xfrm>
        </p:spPr>
        <p:txBody>
          <a:bodyPr>
            <a:normAutofit fontScale="90000"/>
          </a:bodyPr>
          <a:lstStyle/>
          <a:p>
            <a:r>
              <a:rPr lang="zh-CN" altLang="en-US"/>
              <a:t>关键路径法</a:t>
            </a:r>
          </a:p>
        </p:txBody>
      </p:sp>
      <p:pic>
        <p:nvPicPr>
          <p:cNvPr id="5" name="图片 4"/>
          <p:cNvPicPr>
            <a:picLocks noChangeAspect="1"/>
          </p:cNvPicPr>
          <p:nvPr/>
        </p:nvPicPr>
        <p:blipFill>
          <a:blip r:embed="rId2" cstate="print"/>
          <a:stretch>
            <a:fillRect/>
          </a:stretch>
        </p:blipFill>
        <p:spPr>
          <a:xfrm>
            <a:off x="715645" y="1115060"/>
            <a:ext cx="7353300" cy="2619375"/>
          </a:xfrm>
          <a:prstGeom prst="rect">
            <a:avLst/>
          </a:prstGeom>
        </p:spPr>
      </p:pic>
      <p:sp>
        <p:nvSpPr>
          <p:cNvPr id="6" name="文本框 5"/>
          <p:cNvSpPr txBox="1"/>
          <p:nvPr/>
        </p:nvSpPr>
        <p:spPr>
          <a:xfrm>
            <a:off x="715645" y="3879850"/>
            <a:ext cx="1767205" cy="365760"/>
          </a:xfrm>
          <a:prstGeom prst="rect">
            <a:avLst/>
          </a:prstGeom>
          <a:noFill/>
        </p:spPr>
        <p:txBody>
          <a:bodyPr wrap="square" rtlCol="0">
            <a:spAutoFit/>
          </a:bodyPr>
          <a:lstStyle/>
          <a:p>
            <a:r>
              <a:rPr lang="zh-CN" altLang="en-US"/>
              <a:t>绘制网络图：</a:t>
            </a:r>
          </a:p>
        </p:txBody>
      </p:sp>
      <p:sp>
        <p:nvSpPr>
          <p:cNvPr id="7" name="文本框 6"/>
          <p:cNvSpPr txBox="1"/>
          <p:nvPr/>
        </p:nvSpPr>
        <p:spPr>
          <a:xfrm>
            <a:off x="715645" y="5132070"/>
            <a:ext cx="889000" cy="581025"/>
          </a:xfrm>
          <a:prstGeom prst="rect">
            <a:avLst/>
          </a:prstGeom>
          <a:noFill/>
          <a:ln w="12700" cmpd="sng">
            <a:solidFill>
              <a:schemeClr val="tx1"/>
            </a:solidFill>
            <a:prstDash val="solid"/>
          </a:ln>
        </p:spPr>
        <p:txBody>
          <a:bodyPr wrap="square" rtlCol="0">
            <a:spAutoFit/>
          </a:bodyPr>
          <a:lstStyle/>
          <a:p>
            <a:pPr algn="ctr"/>
            <a:r>
              <a:rPr lang="en-US" altLang="zh-CN" sz="1400"/>
              <a:t>DU=3</a:t>
            </a:r>
          </a:p>
          <a:p>
            <a:pPr algn="ctr"/>
            <a:r>
              <a:rPr lang="en-US" altLang="zh-CN"/>
              <a:t>A</a:t>
            </a:r>
          </a:p>
        </p:txBody>
      </p:sp>
      <p:sp>
        <p:nvSpPr>
          <p:cNvPr id="8" name="文本框 7"/>
          <p:cNvSpPr txBox="1"/>
          <p:nvPr/>
        </p:nvSpPr>
        <p:spPr>
          <a:xfrm>
            <a:off x="2482850" y="4391025"/>
            <a:ext cx="889000" cy="581025"/>
          </a:xfrm>
          <a:prstGeom prst="rect">
            <a:avLst/>
          </a:prstGeom>
          <a:noFill/>
          <a:ln w="12700" cmpd="sng">
            <a:solidFill>
              <a:schemeClr val="tx1"/>
            </a:solidFill>
            <a:prstDash val="solid"/>
          </a:ln>
        </p:spPr>
        <p:txBody>
          <a:bodyPr wrap="square" rtlCol="0">
            <a:spAutoFit/>
          </a:bodyPr>
          <a:lstStyle/>
          <a:p>
            <a:pPr algn="ctr"/>
            <a:r>
              <a:rPr lang="en-US" altLang="zh-CN" sz="1400"/>
              <a:t>DU=2</a:t>
            </a:r>
          </a:p>
          <a:p>
            <a:pPr algn="ctr"/>
            <a:r>
              <a:rPr lang="en-US" altLang="zh-CN"/>
              <a:t>B</a:t>
            </a:r>
          </a:p>
        </p:txBody>
      </p:sp>
      <p:sp>
        <p:nvSpPr>
          <p:cNvPr id="9" name="文本框 8"/>
          <p:cNvSpPr txBox="1"/>
          <p:nvPr/>
        </p:nvSpPr>
        <p:spPr>
          <a:xfrm>
            <a:off x="2482850" y="5913120"/>
            <a:ext cx="889000" cy="581025"/>
          </a:xfrm>
          <a:prstGeom prst="rect">
            <a:avLst/>
          </a:prstGeom>
          <a:noFill/>
          <a:ln w="12700" cmpd="sng">
            <a:solidFill>
              <a:schemeClr val="tx1"/>
            </a:solidFill>
            <a:prstDash val="solid"/>
          </a:ln>
        </p:spPr>
        <p:txBody>
          <a:bodyPr wrap="square" rtlCol="0">
            <a:spAutoFit/>
          </a:bodyPr>
          <a:lstStyle/>
          <a:p>
            <a:pPr algn="ctr"/>
            <a:r>
              <a:rPr lang="en-US" altLang="zh-CN" sz="1400"/>
              <a:t>DU=1</a:t>
            </a:r>
          </a:p>
          <a:p>
            <a:pPr algn="ctr"/>
            <a:r>
              <a:rPr lang="en-US" altLang="zh-CN"/>
              <a:t>E</a:t>
            </a:r>
          </a:p>
        </p:txBody>
      </p:sp>
      <p:sp>
        <p:nvSpPr>
          <p:cNvPr id="10" name="文本框 9"/>
          <p:cNvSpPr txBox="1"/>
          <p:nvPr/>
        </p:nvSpPr>
        <p:spPr>
          <a:xfrm>
            <a:off x="4001135" y="5132070"/>
            <a:ext cx="889000" cy="581025"/>
          </a:xfrm>
          <a:prstGeom prst="rect">
            <a:avLst/>
          </a:prstGeom>
          <a:noFill/>
          <a:ln w="12700" cmpd="sng">
            <a:solidFill>
              <a:schemeClr val="tx1"/>
            </a:solidFill>
            <a:prstDash val="solid"/>
          </a:ln>
        </p:spPr>
        <p:txBody>
          <a:bodyPr wrap="square" rtlCol="0">
            <a:spAutoFit/>
          </a:bodyPr>
          <a:lstStyle/>
          <a:p>
            <a:pPr algn="ctr"/>
            <a:r>
              <a:rPr lang="en-US" altLang="zh-CN" sz="1400"/>
              <a:t>DU=2</a:t>
            </a:r>
          </a:p>
          <a:p>
            <a:pPr algn="ctr"/>
            <a:r>
              <a:rPr lang="en-US" altLang="zh-CN"/>
              <a:t>F</a:t>
            </a:r>
          </a:p>
        </p:txBody>
      </p:sp>
      <p:sp>
        <p:nvSpPr>
          <p:cNvPr id="11" name="文本框 10"/>
          <p:cNvSpPr txBox="1"/>
          <p:nvPr/>
        </p:nvSpPr>
        <p:spPr>
          <a:xfrm>
            <a:off x="4001135" y="4391025"/>
            <a:ext cx="889000" cy="581025"/>
          </a:xfrm>
          <a:prstGeom prst="rect">
            <a:avLst/>
          </a:prstGeom>
          <a:noFill/>
          <a:ln w="12700" cmpd="sng">
            <a:solidFill>
              <a:schemeClr val="tx1"/>
            </a:solidFill>
            <a:prstDash val="solid"/>
          </a:ln>
        </p:spPr>
        <p:txBody>
          <a:bodyPr wrap="square" rtlCol="0">
            <a:spAutoFit/>
          </a:bodyPr>
          <a:lstStyle/>
          <a:p>
            <a:pPr algn="ctr"/>
            <a:r>
              <a:rPr lang="en-US" altLang="zh-CN" sz="1400"/>
              <a:t>DU=2</a:t>
            </a:r>
          </a:p>
          <a:p>
            <a:pPr algn="ctr"/>
            <a:r>
              <a:rPr lang="en-US" altLang="zh-CN"/>
              <a:t>C</a:t>
            </a:r>
          </a:p>
        </p:txBody>
      </p:sp>
      <p:sp>
        <p:nvSpPr>
          <p:cNvPr id="12" name="文本框 11"/>
          <p:cNvSpPr txBox="1"/>
          <p:nvPr/>
        </p:nvSpPr>
        <p:spPr>
          <a:xfrm>
            <a:off x="5601970" y="4391025"/>
            <a:ext cx="889000" cy="581025"/>
          </a:xfrm>
          <a:prstGeom prst="rect">
            <a:avLst/>
          </a:prstGeom>
          <a:noFill/>
          <a:ln w="12700" cmpd="sng">
            <a:solidFill>
              <a:schemeClr val="tx1"/>
            </a:solidFill>
            <a:prstDash val="solid"/>
          </a:ln>
        </p:spPr>
        <p:txBody>
          <a:bodyPr wrap="square" rtlCol="0">
            <a:spAutoFit/>
          </a:bodyPr>
          <a:lstStyle/>
          <a:p>
            <a:pPr algn="ctr"/>
            <a:r>
              <a:rPr lang="en-US" altLang="zh-CN" sz="1400"/>
              <a:t>DU=1</a:t>
            </a:r>
          </a:p>
          <a:p>
            <a:pPr algn="ctr"/>
            <a:r>
              <a:rPr lang="en-US" altLang="zh-CN"/>
              <a:t>D</a:t>
            </a:r>
          </a:p>
        </p:txBody>
      </p:sp>
      <p:sp>
        <p:nvSpPr>
          <p:cNvPr id="13" name="文本框 12"/>
          <p:cNvSpPr txBox="1"/>
          <p:nvPr/>
        </p:nvSpPr>
        <p:spPr>
          <a:xfrm>
            <a:off x="6873875" y="5132070"/>
            <a:ext cx="889000" cy="581025"/>
          </a:xfrm>
          <a:prstGeom prst="rect">
            <a:avLst/>
          </a:prstGeom>
          <a:noFill/>
          <a:ln w="12700" cmpd="sng">
            <a:solidFill>
              <a:schemeClr val="tx1"/>
            </a:solidFill>
            <a:prstDash val="solid"/>
          </a:ln>
        </p:spPr>
        <p:txBody>
          <a:bodyPr wrap="square" rtlCol="0">
            <a:spAutoFit/>
          </a:bodyPr>
          <a:lstStyle/>
          <a:p>
            <a:pPr algn="ctr"/>
            <a:r>
              <a:rPr lang="en-US" altLang="zh-CN" sz="1400"/>
              <a:t>DU=1</a:t>
            </a:r>
          </a:p>
          <a:p>
            <a:pPr algn="ctr"/>
            <a:r>
              <a:rPr lang="en-US" altLang="zh-CN"/>
              <a:t>G</a:t>
            </a:r>
          </a:p>
        </p:txBody>
      </p:sp>
      <p:sp>
        <p:nvSpPr>
          <p:cNvPr id="14" name="文本框 13"/>
          <p:cNvSpPr txBox="1"/>
          <p:nvPr/>
        </p:nvSpPr>
        <p:spPr>
          <a:xfrm>
            <a:off x="8192135" y="5913120"/>
            <a:ext cx="889000" cy="581025"/>
          </a:xfrm>
          <a:prstGeom prst="rect">
            <a:avLst/>
          </a:prstGeom>
          <a:noFill/>
          <a:ln w="12700" cmpd="sng">
            <a:solidFill>
              <a:schemeClr val="tx1"/>
            </a:solidFill>
            <a:prstDash val="solid"/>
          </a:ln>
        </p:spPr>
        <p:txBody>
          <a:bodyPr wrap="square" rtlCol="0">
            <a:spAutoFit/>
          </a:bodyPr>
          <a:lstStyle/>
          <a:p>
            <a:pPr algn="ctr"/>
            <a:r>
              <a:rPr lang="en-US" altLang="zh-CN" sz="1400"/>
              <a:t>DU=1</a:t>
            </a:r>
          </a:p>
          <a:p>
            <a:pPr algn="ctr"/>
            <a:r>
              <a:rPr lang="en-US" altLang="zh-CN"/>
              <a:t>H</a:t>
            </a:r>
          </a:p>
        </p:txBody>
      </p:sp>
      <p:cxnSp>
        <p:nvCxnSpPr>
          <p:cNvPr id="15" name="直接箭头连接符 14"/>
          <p:cNvCxnSpPr>
            <a:stCxn id="7" idx="3"/>
            <a:endCxn id="8" idx="1"/>
          </p:cNvCxnSpPr>
          <p:nvPr/>
        </p:nvCxnSpPr>
        <p:spPr>
          <a:xfrm flipV="1">
            <a:off x="1604645" y="4681855"/>
            <a:ext cx="878205" cy="7410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3"/>
            <a:endCxn id="9" idx="1"/>
          </p:cNvCxnSpPr>
          <p:nvPr/>
        </p:nvCxnSpPr>
        <p:spPr>
          <a:xfrm>
            <a:off x="1604645" y="5422900"/>
            <a:ext cx="878205" cy="781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3"/>
            <a:endCxn id="11" idx="1"/>
          </p:cNvCxnSpPr>
          <p:nvPr/>
        </p:nvCxnSpPr>
        <p:spPr>
          <a:xfrm>
            <a:off x="3371850" y="4681855"/>
            <a:ext cx="62928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3"/>
            <a:endCxn id="10" idx="1"/>
          </p:cNvCxnSpPr>
          <p:nvPr/>
        </p:nvCxnSpPr>
        <p:spPr>
          <a:xfrm>
            <a:off x="3371850" y="4681855"/>
            <a:ext cx="629285" cy="7410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1" idx="3"/>
            <a:endCxn id="12" idx="1"/>
          </p:cNvCxnSpPr>
          <p:nvPr/>
        </p:nvCxnSpPr>
        <p:spPr>
          <a:xfrm>
            <a:off x="4890135" y="4681855"/>
            <a:ext cx="71183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3"/>
            <a:endCxn id="13" idx="1"/>
          </p:cNvCxnSpPr>
          <p:nvPr/>
        </p:nvCxnSpPr>
        <p:spPr>
          <a:xfrm>
            <a:off x="4890135" y="5422900"/>
            <a:ext cx="19837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2" idx="3"/>
            <a:endCxn id="13" idx="0"/>
          </p:cNvCxnSpPr>
          <p:nvPr/>
        </p:nvCxnSpPr>
        <p:spPr>
          <a:xfrm>
            <a:off x="6490970" y="4681855"/>
            <a:ext cx="827405" cy="4502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3"/>
            <a:endCxn id="14" idx="1"/>
          </p:cNvCxnSpPr>
          <p:nvPr/>
        </p:nvCxnSpPr>
        <p:spPr>
          <a:xfrm>
            <a:off x="3371850" y="6203950"/>
            <a:ext cx="482028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3" idx="3"/>
            <a:endCxn id="14" idx="0"/>
          </p:cNvCxnSpPr>
          <p:nvPr/>
        </p:nvCxnSpPr>
        <p:spPr>
          <a:xfrm>
            <a:off x="7762875" y="5422900"/>
            <a:ext cx="873760" cy="4902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ppt_x"/>
                                          </p:val>
                                        </p:tav>
                                        <p:tav tm="100000">
                                          <p:val>
                                            <p:strVal val="#ppt_x"/>
                                          </p:val>
                                        </p:tav>
                                      </p:tavLst>
                                    </p:anim>
                                    <p:anim calcmode="lin" valueType="num">
                                      <p:cBhvr additive="base">
                                        <p:cTn id="60" dur="500" fill="hold"/>
                                        <p:tgtEl>
                                          <p:spTgt spid="20"/>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500" fill="hold"/>
                                        <p:tgtEl>
                                          <p:spTgt spid="23"/>
                                        </p:tgtEl>
                                        <p:attrNameLst>
                                          <p:attrName>ppt_x</p:attrName>
                                        </p:attrNameLst>
                                      </p:cBhvr>
                                      <p:tavLst>
                                        <p:tav tm="0">
                                          <p:val>
                                            <p:strVal val="#ppt_x"/>
                                          </p:val>
                                        </p:tav>
                                        <p:tav tm="100000">
                                          <p:val>
                                            <p:strVal val="#ppt_x"/>
                                          </p:val>
                                        </p:tav>
                                      </p:tavLst>
                                    </p:anim>
                                    <p:anim calcmode="lin" valueType="num">
                                      <p:cBhvr additive="base">
                                        <p:cTn id="7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180" y="274955"/>
            <a:ext cx="8771890" cy="582930"/>
          </a:xfrm>
        </p:spPr>
        <p:txBody>
          <a:bodyPr>
            <a:normAutofit fontScale="90000"/>
          </a:bodyPr>
          <a:lstStyle/>
          <a:p>
            <a:r>
              <a:rPr lang="zh-CN" altLang="en-US"/>
              <a:t>关键路径法</a:t>
            </a:r>
          </a:p>
        </p:txBody>
      </p:sp>
      <p:sp>
        <p:nvSpPr>
          <p:cNvPr id="3" name="文本框 2"/>
          <p:cNvSpPr txBox="1"/>
          <p:nvPr/>
        </p:nvSpPr>
        <p:spPr>
          <a:xfrm>
            <a:off x="352425" y="1365885"/>
            <a:ext cx="8334375" cy="2011680"/>
          </a:xfrm>
          <a:prstGeom prst="rect">
            <a:avLst/>
          </a:prstGeom>
          <a:noFill/>
        </p:spPr>
        <p:txBody>
          <a:bodyPr wrap="square" rtlCol="0">
            <a:spAutoFit/>
          </a:bodyPr>
          <a:lstStyle/>
          <a:p>
            <a:pPr marL="285750" indent="-285750">
              <a:buFont typeface="Wingdings" panose="05000000000000000000" charset="0"/>
              <a:buChar char="Ø"/>
            </a:pPr>
            <a:r>
              <a:rPr lang="zh-CN" altLang="en-US"/>
              <a:t>顺推分析</a:t>
            </a:r>
          </a:p>
          <a:p>
            <a:pPr marL="742950" lvl="1" indent="-285750">
              <a:buFont typeface="Arial" panose="020B0604020202020204" pitchFamily="34" charset="0"/>
              <a:buChar char="•"/>
            </a:pPr>
            <a:r>
              <a:rPr lang="zh-CN" altLang="en-US"/>
              <a:t>目的：计算最早时间</a:t>
            </a:r>
          </a:p>
          <a:p>
            <a:pPr marL="742950" lvl="1" indent="-285750">
              <a:buFont typeface="Arial" panose="020B0604020202020204" pitchFamily="34" charset="0"/>
              <a:buChar char="•"/>
            </a:pPr>
            <a:r>
              <a:rPr lang="zh-CN" altLang="en-US"/>
              <a:t>方法：根据逻辑关系</a:t>
            </a:r>
          </a:p>
          <a:p>
            <a:pPr marL="1200150" lvl="2" indent="-285750">
              <a:buFont typeface="Wingdings" panose="05000000000000000000" charset="0"/>
              <a:buChar char="ü"/>
            </a:pPr>
            <a:r>
              <a:rPr lang="zh-CN" altLang="en-US"/>
              <a:t>从网络图左端向右端；</a:t>
            </a:r>
          </a:p>
          <a:p>
            <a:pPr marL="1200150" lvl="2" indent="-285750">
              <a:buFont typeface="Wingdings" panose="05000000000000000000" charset="0"/>
              <a:buChar char="ü"/>
            </a:pPr>
            <a:r>
              <a:rPr lang="zh-CN" altLang="en-US"/>
              <a:t>得到每项活动的最早开始（</a:t>
            </a:r>
            <a:r>
              <a:rPr lang="en-US" altLang="zh-CN"/>
              <a:t>Earliest Start </a:t>
            </a:r>
            <a:r>
              <a:rPr lang="zh-CN" altLang="en-US"/>
              <a:t>，</a:t>
            </a:r>
            <a:r>
              <a:rPr lang="en-US" altLang="zh-CN"/>
              <a:t>ES</a:t>
            </a:r>
            <a:r>
              <a:rPr lang="zh-CN" altLang="en-US"/>
              <a:t>）和最早完成日期</a:t>
            </a:r>
            <a:r>
              <a:rPr lang="en-US" altLang="zh-CN"/>
              <a:t>(Earliest Finish</a:t>
            </a:r>
            <a:r>
              <a:rPr lang="zh-CN" altLang="en-US"/>
              <a:t>，</a:t>
            </a:r>
            <a:r>
              <a:rPr lang="en-US" altLang="zh-CN"/>
              <a:t>EF).</a:t>
            </a:r>
          </a:p>
          <a:p>
            <a:pPr marL="1200150" lvl="2" indent="-285750">
              <a:buFont typeface="Wingdings" panose="05000000000000000000" charset="0"/>
              <a:buChar char="ü"/>
            </a:pPr>
            <a:endParaRPr lang="en-US" altLang="zh-CN"/>
          </a:p>
        </p:txBody>
      </p:sp>
      <p:pic>
        <p:nvPicPr>
          <p:cNvPr id="4" name="图片 3"/>
          <p:cNvPicPr>
            <a:picLocks noChangeAspect="1"/>
          </p:cNvPicPr>
          <p:nvPr/>
        </p:nvPicPr>
        <p:blipFill>
          <a:blip r:embed="rId2" cstate="print"/>
          <a:stretch>
            <a:fillRect/>
          </a:stretch>
        </p:blipFill>
        <p:spPr>
          <a:xfrm>
            <a:off x="1645285" y="3232785"/>
            <a:ext cx="2181225" cy="952500"/>
          </a:xfrm>
          <a:prstGeom prst="rect">
            <a:avLst/>
          </a:prstGeom>
        </p:spPr>
      </p:pic>
      <p:sp>
        <p:nvSpPr>
          <p:cNvPr id="24" name="文本框 23"/>
          <p:cNvSpPr txBox="1"/>
          <p:nvPr/>
        </p:nvSpPr>
        <p:spPr>
          <a:xfrm>
            <a:off x="715645" y="5132070"/>
            <a:ext cx="889000" cy="550545"/>
          </a:xfrm>
          <a:prstGeom prst="rect">
            <a:avLst/>
          </a:prstGeom>
          <a:noFill/>
          <a:ln w="12700" cmpd="sng">
            <a:solidFill>
              <a:schemeClr val="tx1"/>
            </a:solidFill>
            <a:prstDash val="solid"/>
          </a:ln>
        </p:spPr>
        <p:txBody>
          <a:bodyPr wrap="square" rtlCol="0">
            <a:spAutoFit/>
          </a:bodyPr>
          <a:lstStyle/>
          <a:p>
            <a:pPr algn="ctr"/>
            <a:r>
              <a:rPr lang="en-US" altLang="zh-CN" sz="1200"/>
              <a:t>1 DU=3 3</a:t>
            </a:r>
          </a:p>
          <a:p>
            <a:pPr algn="ctr"/>
            <a:r>
              <a:rPr lang="en-US" altLang="zh-CN"/>
              <a:t>A</a:t>
            </a:r>
          </a:p>
        </p:txBody>
      </p:sp>
      <p:sp>
        <p:nvSpPr>
          <p:cNvPr id="25" name="文本框 24"/>
          <p:cNvSpPr txBox="1"/>
          <p:nvPr/>
        </p:nvSpPr>
        <p:spPr>
          <a:xfrm>
            <a:off x="2482850" y="4391025"/>
            <a:ext cx="889000" cy="550545"/>
          </a:xfrm>
          <a:prstGeom prst="rect">
            <a:avLst/>
          </a:prstGeom>
          <a:noFill/>
          <a:ln w="12700" cmpd="sng">
            <a:solidFill>
              <a:schemeClr val="tx1"/>
            </a:solidFill>
            <a:prstDash val="solid"/>
          </a:ln>
        </p:spPr>
        <p:txBody>
          <a:bodyPr wrap="square" rtlCol="0">
            <a:spAutoFit/>
          </a:bodyPr>
          <a:lstStyle/>
          <a:p>
            <a:pPr algn="ctr"/>
            <a:r>
              <a:rPr lang="en-US" altLang="zh-CN" sz="1200"/>
              <a:t>4 DU=2 5</a:t>
            </a:r>
          </a:p>
          <a:p>
            <a:pPr algn="ctr"/>
            <a:r>
              <a:rPr lang="en-US" altLang="zh-CN"/>
              <a:t>B</a:t>
            </a:r>
          </a:p>
        </p:txBody>
      </p:sp>
      <p:sp>
        <p:nvSpPr>
          <p:cNvPr id="26" name="文本框 25"/>
          <p:cNvSpPr txBox="1"/>
          <p:nvPr/>
        </p:nvSpPr>
        <p:spPr>
          <a:xfrm>
            <a:off x="2482850" y="5913120"/>
            <a:ext cx="889000" cy="550545"/>
          </a:xfrm>
          <a:prstGeom prst="rect">
            <a:avLst/>
          </a:prstGeom>
          <a:noFill/>
          <a:ln w="12700" cmpd="sng">
            <a:solidFill>
              <a:schemeClr val="tx1"/>
            </a:solidFill>
            <a:prstDash val="solid"/>
          </a:ln>
        </p:spPr>
        <p:txBody>
          <a:bodyPr wrap="square" rtlCol="0">
            <a:spAutoFit/>
          </a:bodyPr>
          <a:lstStyle/>
          <a:p>
            <a:pPr algn="ctr"/>
            <a:r>
              <a:rPr lang="en-US" altLang="zh-CN" sz="1200"/>
              <a:t>4 DU=1 4</a:t>
            </a:r>
          </a:p>
          <a:p>
            <a:pPr algn="ctr"/>
            <a:r>
              <a:rPr lang="en-US" altLang="zh-CN"/>
              <a:t>E</a:t>
            </a:r>
          </a:p>
        </p:txBody>
      </p:sp>
      <p:sp>
        <p:nvSpPr>
          <p:cNvPr id="27" name="文本框 26"/>
          <p:cNvSpPr txBox="1"/>
          <p:nvPr/>
        </p:nvSpPr>
        <p:spPr>
          <a:xfrm>
            <a:off x="4001135" y="5132070"/>
            <a:ext cx="889000" cy="550545"/>
          </a:xfrm>
          <a:prstGeom prst="rect">
            <a:avLst/>
          </a:prstGeom>
          <a:noFill/>
          <a:ln w="12700" cmpd="sng">
            <a:solidFill>
              <a:schemeClr val="tx1"/>
            </a:solidFill>
            <a:prstDash val="solid"/>
          </a:ln>
        </p:spPr>
        <p:txBody>
          <a:bodyPr wrap="square" rtlCol="0">
            <a:spAutoFit/>
          </a:bodyPr>
          <a:lstStyle/>
          <a:p>
            <a:pPr algn="ctr"/>
            <a:r>
              <a:rPr lang="en-US" altLang="zh-CN" sz="1200"/>
              <a:t>6 DU=2 7</a:t>
            </a:r>
          </a:p>
          <a:p>
            <a:pPr algn="ctr"/>
            <a:r>
              <a:rPr lang="en-US" altLang="zh-CN"/>
              <a:t>F</a:t>
            </a:r>
          </a:p>
        </p:txBody>
      </p:sp>
      <p:sp>
        <p:nvSpPr>
          <p:cNvPr id="28" name="文本框 27"/>
          <p:cNvSpPr txBox="1"/>
          <p:nvPr/>
        </p:nvSpPr>
        <p:spPr>
          <a:xfrm>
            <a:off x="4001135" y="4391025"/>
            <a:ext cx="889000" cy="550545"/>
          </a:xfrm>
          <a:prstGeom prst="rect">
            <a:avLst/>
          </a:prstGeom>
          <a:noFill/>
          <a:ln w="12700" cmpd="sng">
            <a:solidFill>
              <a:schemeClr val="tx1"/>
            </a:solidFill>
            <a:prstDash val="solid"/>
          </a:ln>
        </p:spPr>
        <p:txBody>
          <a:bodyPr wrap="square" rtlCol="0">
            <a:spAutoFit/>
          </a:bodyPr>
          <a:lstStyle/>
          <a:p>
            <a:pPr algn="ctr"/>
            <a:r>
              <a:rPr lang="en-US" altLang="zh-CN" sz="1200"/>
              <a:t>6 DU=2 7</a:t>
            </a:r>
          </a:p>
          <a:p>
            <a:pPr algn="ctr"/>
            <a:r>
              <a:rPr lang="en-US" altLang="zh-CN"/>
              <a:t>C</a:t>
            </a:r>
          </a:p>
        </p:txBody>
      </p:sp>
      <p:sp>
        <p:nvSpPr>
          <p:cNvPr id="29" name="文本框 28"/>
          <p:cNvSpPr txBox="1"/>
          <p:nvPr/>
        </p:nvSpPr>
        <p:spPr>
          <a:xfrm>
            <a:off x="5601970" y="4391025"/>
            <a:ext cx="889000" cy="550545"/>
          </a:xfrm>
          <a:prstGeom prst="rect">
            <a:avLst/>
          </a:prstGeom>
          <a:noFill/>
          <a:ln w="12700" cmpd="sng">
            <a:solidFill>
              <a:schemeClr val="tx1"/>
            </a:solidFill>
            <a:prstDash val="solid"/>
          </a:ln>
        </p:spPr>
        <p:txBody>
          <a:bodyPr wrap="square" rtlCol="0">
            <a:spAutoFit/>
          </a:bodyPr>
          <a:lstStyle/>
          <a:p>
            <a:pPr algn="ctr"/>
            <a:r>
              <a:rPr lang="en-US" altLang="zh-CN" sz="1200"/>
              <a:t>8 DU=1  8</a:t>
            </a:r>
          </a:p>
          <a:p>
            <a:pPr algn="ctr"/>
            <a:r>
              <a:rPr lang="en-US" altLang="zh-CN"/>
              <a:t>D</a:t>
            </a:r>
          </a:p>
        </p:txBody>
      </p:sp>
      <p:sp>
        <p:nvSpPr>
          <p:cNvPr id="30" name="文本框 29"/>
          <p:cNvSpPr txBox="1"/>
          <p:nvPr/>
        </p:nvSpPr>
        <p:spPr>
          <a:xfrm>
            <a:off x="6873875" y="5132070"/>
            <a:ext cx="946150" cy="550545"/>
          </a:xfrm>
          <a:prstGeom prst="rect">
            <a:avLst/>
          </a:prstGeom>
          <a:noFill/>
          <a:ln w="12700" cmpd="sng">
            <a:solidFill>
              <a:schemeClr val="tx1"/>
            </a:solidFill>
            <a:prstDash val="solid"/>
          </a:ln>
        </p:spPr>
        <p:txBody>
          <a:bodyPr wrap="square" rtlCol="0">
            <a:spAutoFit/>
          </a:bodyPr>
          <a:lstStyle/>
          <a:p>
            <a:pPr algn="ctr"/>
            <a:r>
              <a:rPr lang="en-US" altLang="zh-CN" sz="1200"/>
              <a:t>9 DU=1 9</a:t>
            </a:r>
          </a:p>
          <a:p>
            <a:pPr algn="ctr"/>
            <a:r>
              <a:rPr lang="en-US" altLang="zh-CN"/>
              <a:t>G</a:t>
            </a:r>
          </a:p>
        </p:txBody>
      </p:sp>
      <p:sp>
        <p:nvSpPr>
          <p:cNvPr id="31" name="文本框 30"/>
          <p:cNvSpPr txBox="1"/>
          <p:nvPr/>
        </p:nvSpPr>
        <p:spPr>
          <a:xfrm>
            <a:off x="8192135" y="5913120"/>
            <a:ext cx="930275" cy="550545"/>
          </a:xfrm>
          <a:prstGeom prst="rect">
            <a:avLst/>
          </a:prstGeom>
          <a:noFill/>
          <a:ln w="12700" cmpd="sng">
            <a:solidFill>
              <a:schemeClr val="tx1"/>
            </a:solidFill>
            <a:prstDash val="solid"/>
          </a:ln>
        </p:spPr>
        <p:txBody>
          <a:bodyPr wrap="square" rtlCol="0">
            <a:spAutoFit/>
          </a:bodyPr>
          <a:lstStyle/>
          <a:p>
            <a:pPr algn="ctr"/>
            <a:r>
              <a:rPr lang="en-US" altLang="zh-CN" sz="1200"/>
              <a:t>10 DU=1 10</a:t>
            </a:r>
          </a:p>
          <a:p>
            <a:pPr algn="ctr"/>
            <a:r>
              <a:rPr lang="en-US" altLang="zh-CN"/>
              <a:t>H</a:t>
            </a:r>
          </a:p>
        </p:txBody>
      </p:sp>
      <p:cxnSp>
        <p:nvCxnSpPr>
          <p:cNvPr id="32" name="直接箭头连接符 31"/>
          <p:cNvCxnSpPr>
            <a:stCxn id="24" idx="3"/>
            <a:endCxn id="25" idx="1"/>
          </p:cNvCxnSpPr>
          <p:nvPr/>
        </p:nvCxnSpPr>
        <p:spPr>
          <a:xfrm flipV="1">
            <a:off x="1604645" y="4666615"/>
            <a:ext cx="878205" cy="7410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4" idx="3"/>
            <a:endCxn id="26" idx="1"/>
          </p:cNvCxnSpPr>
          <p:nvPr/>
        </p:nvCxnSpPr>
        <p:spPr>
          <a:xfrm>
            <a:off x="1604645" y="5407660"/>
            <a:ext cx="878205" cy="781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5" idx="3"/>
            <a:endCxn id="28" idx="1"/>
          </p:cNvCxnSpPr>
          <p:nvPr/>
        </p:nvCxnSpPr>
        <p:spPr>
          <a:xfrm>
            <a:off x="3371850" y="4666615"/>
            <a:ext cx="62928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5" idx="3"/>
            <a:endCxn id="27" idx="1"/>
          </p:cNvCxnSpPr>
          <p:nvPr/>
        </p:nvCxnSpPr>
        <p:spPr>
          <a:xfrm>
            <a:off x="3371850" y="4666615"/>
            <a:ext cx="629285" cy="7410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8" idx="3"/>
            <a:endCxn id="29" idx="1"/>
          </p:cNvCxnSpPr>
          <p:nvPr/>
        </p:nvCxnSpPr>
        <p:spPr>
          <a:xfrm>
            <a:off x="4890135" y="4666615"/>
            <a:ext cx="71183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7" idx="3"/>
            <a:endCxn id="30" idx="1"/>
          </p:cNvCxnSpPr>
          <p:nvPr/>
        </p:nvCxnSpPr>
        <p:spPr>
          <a:xfrm>
            <a:off x="4890135" y="5407660"/>
            <a:ext cx="19837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9" idx="3"/>
            <a:endCxn id="30" idx="0"/>
          </p:cNvCxnSpPr>
          <p:nvPr/>
        </p:nvCxnSpPr>
        <p:spPr>
          <a:xfrm>
            <a:off x="6490970" y="4666615"/>
            <a:ext cx="855980" cy="4654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6" idx="3"/>
            <a:endCxn id="31" idx="1"/>
          </p:cNvCxnSpPr>
          <p:nvPr/>
        </p:nvCxnSpPr>
        <p:spPr>
          <a:xfrm>
            <a:off x="3371850" y="6188710"/>
            <a:ext cx="482028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0" idx="3"/>
            <a:endCxn id="31" idx="0"/>
          </p:cNvCxnSpPr>
          <p:nvPr/>
        </p:nvCxnSpPr>
        <p:spPr>
          <a:xfrm>
            <a:off x="7820025" y="5407660"/>
            <a:ext cx="837565" cy="5054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ppt_x"/>
                                          </p:val>
                                        </p:tav>
                                        <p:tav tm="100000">
                                          <p:val>
                                            <p:strVal val="#ppt_x"/>
                                          </p:val>
                                        </p:tav>
                                      </p:tavLst>
                                    </p:anim>
                                    <p:anim calcmode="lin" valueType="num">
                                      <p:cBhvr additive="base">
                                        <p:cTn id="40" dur="500" fill="hold"/>
                                        <p:tgtEl>
                                          <p:spTgt spid="3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fill="hold"/>
                                        <p:tgtEl>
                                          <p:spTgt spid="34"/>
                                        </p:tgtEl>
                                        <p:attrNameLst>
                                          <p:attrName>ppt_x</p:attrName>
                                        </p:attrNameLst>
                                      </p:cBhvr>
                                      <p:tavLst>
                                        <p:tav tm="0">
                                          <p:val>
                                            <p:strVal val="#ppt_x"/>
                                          </p:val>
                                        </p:tav>
                                        <p:tav tm="100000">
                                          <p:val>
                                            <p:strVal val="#ppt_x"/>
                                          </p:val>
                                        </p:tav>
                                      </p:tavLst>
                                    </p:anim>
                                    <p:anim calcmode="lin" valueType="num">
                                      <p:cBhvr additive="base">
                                        <p:cTn id="48" dur="500" fill="hold"/>
                                        <p:tgtEl>
                                          <p:spTgt spid="3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500" fill="hold"/>
                                        <p:tgtEl>
                                          <p:spTgt spid="37"/>
                                        </p:tgtEl>
                                        <p:attrNameLst>
                                          <p:attrName>ppt_x</p:attrName>
                                        </p:attrNameLst>
                                      </p:cBhvr>
                                      <p:tavLst>
                                        <p:tav tm="0">
                                          <p:val>
                                            <p:strVal val="#ppt_x"/>
                                          </p:val>
                                        </p:tav>
                                        <p:tav tm="100000">
                                          <p:val>
                                            <p:strVal val="#ppt_x"/>
                                          </p:val>
                                        </p:tav>
                                      </p:tavLst>
                                    </p:anim>
                                    <p:anim calcmode="lin" valueType="num">
                                      <p:cBhvr additive="base">
                                        <p:cTn id="60" dur="5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 calcmode="lin" valueType="num">
                                      <p:cBhvr additive="base">
                                        <p:cTn id="63" dur="500" fill="hold"/>
                                        <p:tgtEl>
                                          <p:spTgt spid="38"/>
                                        </p:tgtEl>
                                        <p:attrNameLst>
                                          <p:attrName>ppt_x</p:attrName>
                                        </p:attrNameLst>
                                      </p:cBhvr>
                                      <p:tavLst>
                                        <p:tav tm="0">
                                          <p:val>
                                            <p:strVal val="#ppt_x"/>
                                          </p:val>
                                        </p:tav>
                                        <p:tav tm="100000">
                                          <p:val>
                                            <p:strVal val="#ppt_x"/>
                                          </p:val>
                                        </p:tav>
                                      </p:tavLst>
                                    </p:anim>
                                    <p:anim calcmode="lin" valueType="num">
                                      <p:cBhvr additive="base">
                                        <p:cTn id="64" dur="500" fill="hold"/>
                                        <p:tgtEl>
                                          <p:spTgt spid="38"/>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anim calcmode="lin" valueType="num">
                                      <p:cBhvr additive="base">
                                        <p:cTn id="71" dur="500" fill="hold"/>
                                        <p:tgtEl>
                                          <p:spTgt spid="40"/>
                                        </p:tgtEl>
                                        <p:attrNameLst>
                                          <p:attrName>ppt_x</p:attrName>
                                        </p:attrNameLst>
                                      </p:cBhvr>
                                      <p:tavLst>
                                        <p:tav tm="0">
                                          <p:val>
                                            <p:strVal val="#ppt_x"/>
                                          </p:val>
                                        </p:tav>
                                        <p:tav tm="100000">
                                          <p:val>
                                            <p:strVal val="#ppt_x"/>
                                          </p:val>
                                        </p:tav>
                                      </p:tavLst>
                                    </p:anim>
                                    <p:anim calcmode="lin" valueType="num">
                                      <p:cBhvr additive="base">
                                        <p:cTn id="7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5" grpId="0" bldLvl="0" animBg="1"/>
      <p:bldP spid="26" grpId="0" bldLvl="0" animBg="1"/>
      <p:bldP spid="27" grpId="0" bldLvl="0" animBg="1"/>
      <p:bldP spid="28" grpId="0" bldLvl="0" animBg="1"/>
      <p:bldP spid="29" grpId="0" bldLvl="0" animBg="1"/>
      <p:bldP spid="30" grpId="0" bldLvl="0" animBg="1"/>
      <p:bldP spid="31"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180" y="274955"/>
            <a:ext cx="8771890" cy="582930"/>
          </a:xfrm>
        </p:spPr>
        <p:txBody>
          <a:bodyPr>
            <a:normAutofit fontScale="90000"/>
          </a:bodyPr>
          <a:lstStyle/>
          <a:p>
            <a:r>
              <a:rPr lang="zh-CN" altLang="en-US"/>
              <a:t>关键路径法</a:t>
            </a:r>
          </a:p>
        </p:txBody>
      </p:sp>
      <p:sp>
        <p:nvSpPr>
          <p:cNvPr id="3" name="文本框 2"/>
          <p:cNvSpPr txBox="1"/>
          <p:nvPr/>
        </p:nvSpPr>
        <p:spPr>
          <a:xfrm>
            <a:off x="352425" y="1365885"/>
            <a:ext cx="8334375" cy="2011680"/>
          </a:xfrm>
          <a:prstGeom prst="rect">
            <a:avLst/>
          </a:prstGeom>
          <a:noFill/>
        </p:spPr>
        <p:txBody>
          <a:bodyPr wrap="square" rtlCol="0">
            <a:spAutoFit/>
          </a:bodyPr>
          <a:lstStyle/>
          <a:p>
            <a:pPr marL="285750" indent="-285750">
              <a:buFont typeface="Wingdings" panose="05000000000000000000" charset="0"/>
              <a:buChar char="Ø"/>
            </a:pPr>
            <a:r>
              <a:rPr lang="zh-CN" altLang="en-US"/>
              <a:t>逆推分析</a:t>
            </a:r>
          </a:p>
          <a:p>
            <a:pPr marL="742950" lvl="1" indent="-285750">
              <a:buFont typeface="Arial" panose="020B0604020202020204" pitchFamily="34" charset="0"/>
              <a:buChar char="•"/>
            </a:pPr>
            <a:r>
              <a:rPr lang="zh-CN" altLang="en-US"/>
              <a:t>目的：计算最晚时间</a:t>
            </a:r>
          </a:p>
          <a:p>
            <a:pPr marL="742950" lvl="1" indent="-285750">
              <a:buFont typeface="Arial" panose="020B0604020202020204" pitchFamily="34" charset="0"/>
              <a:buChar char="•"/>
            </a:pPr>
            <a:r>
              <a:rPr lang="zh-CN" altLang="en-US"/>
              <a:t>方法：根据逻辑关系</a:t>
            </a:r>
          </a:p>
          <a:p>
            <a:pPr marL="1200150" lvl="2" indent="-285750">
              <a:buFont typeface="Wingdings" panose="05000000000000000000" charset="0"/>
              <a:buChar char="ü"/>
            </a:pPr>
            <a:r>
              <a:rPr lang="zh-CN" altLang="en-US"/>
              <a:t>从网络图右端向左端；</a:t>
            </a:r>
          </a:p>
          <a:p>
            <a:pPr marL="1200150" lvl="2" indent="-285750">
              <a:buFont typeface="Wingdings" panose="05000000000000000000" charset="0"/>
              <a:buChar char="ü"/>
            </a:pPr>
            <a:r>
              <a:rPr lang="zh-CN" altLang="en-US"/>
              <a:t>得到每项活动的最晚开始（</a:t>
            </a:r>
            <a:r>
              <a:rPr lang="en-US" altLang="zh-CN"/>
              <a:t>Latest Start </a:t>
            </a:r>
            <a:r>
              <a:rPr lang="zh-CN" altLang="en-US"/>
              <a:t>，</a:t>
            </a:r>
            <a:r>
              <a:rPr lang="en-US" altLang="zh-CN"/>
              <a:t>LS</a:t>
            </a:r>
            <a:r>
              <a:rPr lang="zh-CN" altLang="en-US"/>
              <a:t>）和最晚完成日期</a:t>
            </a:r>
            <a:r>
              <a:rPr lang="en-US" altLang="zh-CN"/>
              <a:t>(Latest Finish</a:t>
            </a:r>
            <a:r>
              <a:rPr lang="zh-CN" altLang="en-US"/>
              <a:t>，</a:t>
            </a:r>
            <a:r>
              <a:rPr lang="en-US" altLang="zh-CN"/>
              <a:t>LF).</a:t>
            </a:r>
          </a:p>
          <a:p>
            <a:pPr marL="1200150" lvl="2" indent="-285750">
              <a:buFont typeface="Wingdings" panose="05000000000000000000" charset="0"/>
              <a:buChar char="ü"/>
            </a:pPr>
            <a:endParaRPr lang="en-US" altLang="zh-CN"/>
          </a:p>
        </p:txBody>
      </p:sp>
      <p:sp>
        <p:nvSpPr>
          <p:cNvPr id="24" name="文本框 23"/>
          <p:cNvSpPr txBox="1"/>
          <p:nvPr/>
        </p:nvSpPr>
        <p:spPr>
          <a:xfrm>
            <a:off x="715645" y="5132070"/>
            <a:ext cx="889000" cy="733425"/>
          </a:xfrm>
          <a:prstGeom prst="rect">
            <a:avLst/>
          </a:prstGeom>
          <a:noFill/>
          <a:ln w="12700" cmpd="sng">
            <a:solidFill>
              <a:schemeClr val="tx1"/>
            </a:solidFill>
            <a:prstDash val="solid"/>
          </a:ln>
        </p:spPr>
        <p:txBody>
          <a:bodyPr wrap="square" rtlCol="0">
            <a:spAutoFit/>
          </a:bodyPr>
          <a:lstStyle/>
          <a:p>
            <a:pPr algn="ctr"/>
            <a:r>
              <a:rPr lang="en-US" altLang="zh-CN" sz="1200"/>
              <a:t>1 DU=3 3</a:t>
            </a:r>
          </a:p>
          <a:p>
            <a:pPr algn="ctr"/>
            <a:r>
              <a:rPr lang="en-US" altLang="zh-CN"/>
              <a:t>A</a:t>
            </a:r>
          </a:p>
          <a:p>
            <a:pPr algn="ctr"/>
            <a:r>
              <a:rPr lang="en-US" altLang="zh-CN" sz="1200"/>
              <a:t>1            3  </a:t>
            </a:r>
          </a:p>
        </p:txBody>
      </p:sp>
      <p:sp>
        <p:nvSpPr>
          <p:cNvPr id="25" name="文本框 24"/>
          <p:cNvSpPr txBox="1"/>
          <p:nvPr/>
        </p:nvSpPr>
        <p:spPr>
          <a:xfrm>
            <a:off x="2482850" y="4391025"/>
            <a:ext cx="889000" cy="733425"/>
          </a:xfrm>
          <a:prstGeom prst="rect">
            <a:avLst/>
          </a:prstGeom>
          <a:noFill/>
          <a:ln w="12700" cmpd="sng">
            <a:solidFill>
              <a:schemeClr val="tx1"/>
            </a:solidFill>
            <a:prstDash val="solid"/>
          </a:ln>
        </p:spPr>
        <p:txBody>
          <a:bodyPr wrap="square" rtlCol="0">
            <a:spAutoFit/>
          </a:bodyPr>
          <a:lstStyle/>
          <a:p>
            <a:pPr algn="ctr"/>
            <a:r>
              <a:rPr lang="en-US" altLang="zh-CN" sz="1200"/>
              <a:t>4 DU=2 5</a:t>
            </a:r>
          </a:p>
          <a:p>
            <a:pPr algn="ctr"/>
            <a:r>
              <a:rPr lang="en-US" altLang="zh-CN"/>
              <a:t>B</a:t>
            </a:r>
          </a:p>
          <a:p>
            <a:pPr algn="ctr"/>
            <a:r>
              <a:rPr lang="en-US" altLang="zh-CN" sz="1200"/>
              <a:t>4            5</a:t>
            </a:r>
          </a:p>
        </p:txBody>
      </p:sp>
      <p:sp>
        <p:nvSpPr>
          <p:cNvPr id="26" name="文本框 25"/>
          <p:cNvSpPr txBox="1"/>
          <p:nvPr/>
        </p:nvSpPr>
        <p:spPr>
          <a:xfrm>
            <a:off x="2482850" y="5913120"/>
            <a:ext cx="889000" cy="733425"/>
          </a:xfrm>
          <a:prstGeom prst="rect">
            <a:avLst/>
          </a:prstGeom>
          <a:noFill/>
          <a:ln w="12700" cmpd="sng">
            <a:solidFill>
              <a:schemeClr val="tx1"/>
            </a:solidFill>
            <a:prstDash val="solid"/>
          </a:ln>
        </p:spPr>
        <p:txBody>
          <a:bodyPr wrap="square" rtlCol="0">
            <a:spAutoFit/>
          </a:bodyPr>
          <a:lstStyle/>
          <a:p>
            <a:pPr algn="ctr"/>
            <a:r>
              <a:rPr lang="en-US" altLang="zh-CN" sz="1200"/>
              <a:t>4 DU=1 4</a:t>
            </a:r>
          </a:p>
          <a:p>
            <a:pPr algn="ctr"/>
            <a:r>
              <a:rPr lang="en-US" altLang="zh-CN"/>
              <a:t>E</a:t>
            </a:r>
          </a:p>
          <a:p>
            <a:pPr algn="ctr"/>
            <a:r>
              <a:rPr lang="en-US" altLang="zh-CN" sz="1200"/>
              <a:t>9            9</a:t>
            </a:r>
          </a:p>
        </p:txBody>
      </p:sp>
      <p:sp>
        <p:nvSpPr>
          <p:cNvPr id="27" name="文本框 26"/>
          <p:cNvSpPr txBox="1"/>
          <p:nvPr/>
        </p:nvSpPr>
        <p:spPr>
          <a:xfrm>
            <a:off x="4001135" y="5314950"/>
            <a:ext cx="889000" cy="733425"/>
          </a:xfrm>
          <a:prstGeom prst="rect">
            <a:avLst/>
          </a:prstGeom>
          <a:noFill/>
          <a:ln w="12700" cmpd="sng">
            <a:solidFill>
              <a:schemeClr val="tx1"/>
            </a:solidFill>
            <a:prstDash val="solid"/>
          </a:ln>
        </p:spPr>
        <p:txBody>
          <a:bodyPr wrap="square" rtlCol="0">
            <a:spAutoFit/>
          </a:bodyPr>
          <a:lstStyle/>
          <a:p>
            <a:pPr algn="ctr"/>
            <a:r>
              <a:rPr lang="en-US" altLang="zh-CN" sz="1200"/>
              <a:t>6 DU=2 7</a:t>
            </a:r>
          </a:p>
          <a:p>
            <a:pPr algn="ctr"/>
            <a:r>
              <a:rPr lang="en-US" altLang="zh-CN"/>
              <a:t>F</a:t>
            </a:r>
          </a:p>
          <a:p>
            <a:pPr algn="ctr"/>
            <a:r>
              <a:rPr lang="en-US" altLang="zh-CN" sz="1200"/>
              <a:t>7            8</a:t>
            </a:r>
          </a:p>
        </p:txBody>
      </p:sp>
      <p:sp>
        <p:nvSpPr>
          <p:cNvPr id="28" name="文本框 27"/>
          <p:cNvSpPr txBox="1"/>
          <p:nvPr/>
        </p:nvSpPr>
        <p:spPr>
          <a:xfrm>
            <a:off x="4001135" y="4391025"/>
            <a:ext cx="889000" cy="733425"/>
          </a:xfrm>
          <a:prstGeom prst="rect">
            <a:avLst/>
          </a:prstGeom>
          <a:noFill/>
          <a:ln w="12700" cmpd="sng">
            <a:solidFill>
              <a:schemeClr val="tx1"/>
            </a:solidFill>
            <a:prstDash val="solid"/>
          </a:ln>
        </p:spPr>
        <p:txBody>
          <a:bodyPr wrap="square" rtlCol="0">
            <a:spAutoFit/>
          </a:bodyPr>
          <a:lstStyle/>
          <a:p>
            <a:pPr algn="ctr"/>
            <a:r>
              <a:rPr lang="en-US" altLang="zh-CN" sz="1200"/>
              <a:t>6  DU=2  7</a:t>
            </a:r>
          </a:p>
          <a:p>
            <a:pPr algn="ctr"/>
            <a:r>
              <a:rPr lang="en-US" altLang="zh-CN"/>
              <a:t>C</a:t>
            </a:r>
          </a:p>
          <a:p>
            <a:pPr algn="ctr"/>
            <a:r>
              <a:rPr lang="en-US" altLang="zh-CN" sz="1200"/>
              <a:t>6              7</a:t>
            </a:r>
          </a:p>
        </p:txBody>
      </p:sp>
      <p:sp>
        <p:nvSpPr>
          <p:cNvPr id="29" name="文本框 28"/>
          <p:cNvSpPr txBox="1"/>
          <p:nvPr/>
        </p:nvSpPr>
        <p:spPr>
          <a:xfrm>
            <a:off x="5601970" y="4391025"/>
            <a:ext cx="889000" cy="733425"/>
          </a:xfrm>
          <a:prstGeom prst="rect">
            <a:avLst/>
          </a:prstGeom>
          <a:noFill/>
          <a:ln w="12700" cmpd="sng">
            <a:solidFill>
              <a:schemeClr val="tx1"/>
            </a:solidFill>
            <a:prstDash val="solid"/>
          </a:ln>
        </p:spPr>
        <p:txBody>
          <a:bodyPr wrap="square" rtlCol="0">
            <a:spAutoFit/>
          </a:bodyPr>
          <a:lstStyle/>
          <a:p>
            <a:pPr algn="ctr"/>
            <a:r>
              <a:rPr lang="en-US" altLang="zh-CN" sz="1200"/>
              <a:t>8  DU=1   8</a:t>
            </a:r>
          </a:p>
          <a:p>
            <a:pPr algn="ctr"/>
            <a:r>
              <a:rPr lang="en-US" altLang="zh-CN"/>
              <a:t>D</a:t>
            </a:r>
          </a:p>
          <a:p>
            <a:pPr algn="ctr"/>
            <a:r>
              <a:rPr lang="en-US" altLang="zh-CN" sz="1200"/>
              <a:t>8              8</a:t>
            </a:r>
          </a:p>
        </p:txBody>
      </p:sp>
      <p:sp>
        <p:nvSpPr>
          <p:cNvPr id="30" name="文本框 29"/>
          <p:cNvSpPr txBox="1"/>
          <p:nvPr/>
        </p:nvSpPr>
        <p:spPr>
          <a:xfrm>
            <a:off x="6873875" y="5132070"/>
            <a:ext cx="946150" cy="733425"/>
          </a:xfrm>
          <a:prstGeom prst="rect">
            <a:avLst/>
          </a:prstGeom>
          <a:noFill/>
          <a:ln w="12700" cmpd="sng">
            <a:solidFill>
              <a:schemeClr val="tx1"/>
            </a:solidFill>
            <a:prstDash val="solid"/>
          </a:ln>
        </p:spPr>
        <p:txBody>
          <a:bodyPr wrap="square" rtlCol="0">
            <a:spAutoFit/>
          </a:bodyPr>
          <a:lstStyle/>
          <a:p>
            <a:pPr algn="ctr"/>
            <a:r>
              <a:rPr lang="en-US" altLang="zh-CN" sz="1200"/>
              <a:t>9  DU=1  9</a:t>
            </a:r>
          </a:p>
          <a:p>
            <a:pPr algn="ctr"/>
            <a:r>
              <a:rPr lang="en-US" altLang="zh-CN"/>
              <a:t>G</a:t>
            </a:r>
          </a:p>
          <a:p>
            <a:pPr algn="ctr"/>
            <a:r>
              <a:rPr lang="en-US" altLang="zh-CN" sz="1200"/>
              <a:t>9             9</a:t>
            </a:r>
          </a:p>
        </p:txBody>
      </p:sp>
      <p:sp>
        <p:nvSpPr>
          <p:cNvPr id="31" name="文本框 30"/>
          <p:cNvSpPr txBox="1"/>
          <p:nvPr/>
        </p:nvSpPr>
        <p:spPr>
          <a:xfrm>
            <a:off x="8192135" y="5913120"/>
            <a:ext cx="930275" cy="733425"/>
          </a:xfrm>
          <a:prstGeom prst="rect">
            <a:avLst/>
          </a:prstGeom>
          <a:noFill/>
          <a:ln w="12700" cmpd="sng">
            <a:solidFill>
              <a:schemeClr val="tx1"/>
            </a:solidFill>
            <a:prstDash val="solid"/>
          </a:ln>
        </p:spPr>
        <p:txBody>
          <a:bodyPr wrap="square" rtlCol="0">
            <a:spAutoFit/>
          </a:bodyPr>
          <a:lstStyle/>
          <a:p>
            <a:pPr algn="ctr"/>
            <a:r>
              <a:rPr lang="en-US" altLang="zh-CN" sz="1200"/>
              <a:t>10 DU=1 10</a:t>
            </a:r>
          </a:p>
          <a:p>
            <a:pPr algn="ctr"/>
            <a:r>
              <a:rPr lang="en-US" altLang="zh-CN"/>
              <a:t>H</a:t>
            </a:r>
          </a:p>
          <a:p>
            <a:pPr algn="ctr"/>
            <a:r>
              <a:rPr lang="en-US" altLang="zh-CN" sz="1200"/>
              <a:t>10            10</a:t>
            </a:r>
          </a:p>
        </p:txBody>
      </p:sp>
      <p:cxnSp>
        <p:nvCxnSpPr>
          <p:cNvPr id="32" name="直接箭头连接符 31"/>
          <p:cNvCxnSpPr>
            <a:stCxn id="24" idx="3"/>
            <a:endCxn id="25" idx="1"/>
          </p:cNvCxnSpPr>
          <p:nvPr/>
        </p:nvCxnSpPr>
        <p:spPr>
          <a:xfrm flipV="1">
            <a:off x="1604645" y="4758055"/>
            <a:ext cx="878205" cy="7410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4" idx="3"/>
            <a:endCxn id="26" idx="1"/>
          </p:cNvCxnSpPr>
          <p:nvPr/>
        </p:nvCxnSpPr>
        <p:spPr>
          <a:xfrm>
            <a:off x="1604645" y="5499100"/>
            <a:ext cx="878205" cy="781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5" idx="3"/>
            <a:endCxn id="28" idx="1"/>
          </p:cNvCxnSpPr>
          <p:nvPr/>
        </p:nvCxnSpPr>
        <p:spPr>
          <a:xfrm>
            <a:off x="3371850" y="4758055"/>
            <a:ext cx="62928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5" idx="3"/>
            <a:endCxn id="27" idx="1"/>
          </p:cNvCxnSpPr>
          <p:nvPr/>
        </p:nvCxnSpPr>
        <p:spPr>
          <a:xfrm>
            <a:off x="3371850" y="4758055"/>
            <a:ext cx="629285" cy="9239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8" idx="3"/>
            <a:endCxn id="29" idx="1"/>
          </p:cNvCxnSpPr>
          <p:nvPr/>
        </p:nvCxnSpPr>
        <p:spPr>
          <a:xfrm>
            <a:off x="4890135" y="4758055"/>
            <a:ext cx="71183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7" idx="3"/>
            <a:endCxn id="30" idx="1"/>
          </p:cNvCxnSpPr>
          <p:nvPr/>
        </p:nvCxnSpPr>
        <p:spPr>
          <a:xfrm flipV="1">
            <a:off x="4890135" y="5499100"/>
            <a:ext cx="1983740" cy="1828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9" idx="3"/>
            <a:endCxn id="30" idx="0"/>
          </p:cNvCxnSpPr>
          <p:nvPr/>
        </p:nvCxnSpPr>
        <p:spPr>
          <a:xfrm>
            <a:off x="6490970" y="4758055"/>
            <a:ext cx="855980" cy="3740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6" idx="3"/>
            <a:endCxn id="31" idx="1"/>
          </p:cNvCxnSpPr>
          <p:nvPr/>
        </p:nvCxnSpPr>
        <p:spPr>
          <a:xfrm>
            <a:off x="3371850" y="6280150"/>
            <a:ext cx="482028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0" idx="3"/>
            <a:endCxn id="31" idx="0"/>
          </p:cNvCxnSpPr>
          <p:nvPr/>
        </p:nvCxnSpPr>
        <p:spPr>
          <a:xfrm>
            <a:off x="7820025" y="5499100"/>
            <a:ext cx="837565" cy="4140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cstate="print"/>
          <a:stretch>
            <a:fillRect/>
          </a:stretch>
        </p:blipFill>
        <p:spPr>
          <a:xfrm>
            <a:off x="1653540" y="3133090"/>
            <a:ext cx="2181225" cy="1019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ppt_x"/>
                                          </p:val>
                                        </p:tav>
                                        <p:tav tm="100000">
                                          <p:val>
                                            <p:strVal val="#ppt_x"/>
                                          </p:val>
                                        </p:tav>
                                      </p:tavLst>
                                    </p:anim>
                                    <p:anim calcmode="lin" valueType="num">
                                      <p:cBhvr additive="base">
                                        <p:cTn id="40" dur="500" fill="hold"/>
                                        <p:tgtEl>
                                          <p:spTgt spid="3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fill="hold"/>
                                        <p:tgtEl>
                                          <p:spTgt spid="34"/>
                                        </p:tgtEl>
                                        <p:attrNameLst>
                                          <p:attrName>ppt_x</p:attrName>
                                        </p:attrNameLst>
                                      </p:cBhvr>
                                      <p:tavLst>
                                        <p:tav tm="0">
                                          <p:val>
                                            <p:strVal val="#ppt_x"/>
                                          </p:val>
                                        </p:tav>
                                        <p:tav tm="100000">
                                          <p:val>
                                            <p:strVal val="#ppt_x"/>
                                          </p:val>
                                        </p:tav>
                                      </p:tavLst>
                                    </p:anim>
                                    <p:anim calcmode="lin" valueType="num">
                                      <p:cBhvr additive="base">
                                        <p:cTn id="48" dur="500" fill="hold"/>
                                        <p:tgtEl>
                                          <p:spTgt spid="3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500" fill="hold"/>
                                        <p:tgtEl>
                                          <p:spTgt spid="37"/>
                                        </p:tgtEl>
                                        <p:attrNameLst>
                                          <p:attrName>ppt_x</p:attrName>
                                        </p:attrNameLst>
                                      </p:cBhvr>
                                      <p:tavLst>
                                        <p:tav tm="0">
                                          <p:val>
                                            <p:strVal val="#ppt_x"/>
                                          </p:val>
                                        </p:tav>
                                        <p:tav tm="100000">
                                          <p:val>
                                            <p:strVal val="#ppt_x"/>
                                          </p:val>
                                        </p:tav>
                                      </p:tavLst>
                                    </p:anim>
                                    <p:anim calcmode="lin" valueType="num">
                                      <p:cBhvr additive="base">
                                        <p:cTn id="60" dur="5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 calcmode="lin" valueType="num">
                                      <p:cBhvr additive="base">
                                        <p:cTn id="63" dur="500" fill="hold"/>
                                        <p:tgtEl>
                                          <p:spTgt spid="38"/>
                                        </p:tgtEl>
                                        <p:attrNameLst>
                                          <p:attrName>ppt_x</p:attrName>
                                        </p:attrNameLst>
                                      </p:cBhvr>
                                      <p:tavLst>
                                        <p:tav tm="0">
                                          <p:val>
                                            <p:strVal val="#ppt_x"/>
                                          </p:val>
                                        </p:tav>
                                        <p:tav tm="100000">
                                          <p:val>
                                            <p:strVal val="#ppt_x"/>
                                          </p:val>
                                        </p:tav>
                                      </p:tavLst>
                                    </p:anim>
                                    <p:anim calcmode="lin" valueType="num">
                                      <p:cBhvr additive="base">
                                        <p:cTn id="64" dur="500" fill="hold"/>
                                        <p:tgtEl>
                                          <p:spTgt spid="38"/>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anim calcmode="lin" valueType="num">
                                      <p:cBhvr additive="base">
                                        <p:cTn id="71" dur="500" fill="hold"/>
                                        <p:tgtEl>
                                          <p:spTgt spid="40"/>
                                        </p:tgtEl>
                                        <p:attrNameLst>
                                          <p:attrName>ppt_x</p:attrName>
                                        </p:attrNameLst>
                                      </p:cBhvr>
                                      <p:tavLst>
                                        <p:tav tm="0">
                                          <p:val>
                                            <p:strVal val="#ppt_x"/>
                                          </p:val>
                                        </p:tav>
                                        <p:tav tm="100000">
                                          <p:val>
                                            <p:strVal val="#ppt_x"/>
                                          </p:val>
                                        </p:tav>
                                      </p:tavLst>
                                    </p:anim>
                                    <p:anim calcmode="lin" valueType="num">
                                      <p:cBhvr additive="base">
                                        <p:cTn id="7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5" grpId="0" bldLvl="0" animBg="1"/>
      <p:bldP spid="26" grpId="0" bldLvl="0" animBg="1"/>
      <p:bldP spid="27" grpId="0" bldLvl="0" animBg="1"/>
      <p:bldP spid="28" grpId="0" bldLvl="0" animBg="1"/>
      <p:bldP spid="29" grpId="0" bldLvl="0" animBg="1"/>
      <p:bldP spid="30" grpId="0" bldLvl="0" animBg="1"/>
      <p:bldP spid="31"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180" y="274955"/>
            <a:ext cx="8771890" cy="582930"/>
          </a:xfrm>
        </p:spPr>
        <p:txBody>
          <a:bodyPr>
            <a:normAutofit fontScale="90000"/>
          </a:bodyPr>
          <a:lstStyle/>
          <a:p>
            <a:r>
              <a:rPr lang="zh-CN" altLang="en-US"/>
              <a:t>关键路径法</a:t>
            </a:r>
          </a:p>
        </p:txBody>
      </p:sp>
      <p:sp>
        <p:nvSpPr>
          <p:cNvPr id="3" name="文本框 2"/>
          <p:cNvSpPr txBox="1"/>
          <p:nvPr/>
        </p:nvSpPr>
        <p:spPr>
          <a:xfrm>
            <a:off x="352425" y="1365885"/>
            <a:ext cx="8334375" cy="1739900"/>
          </a:xfrm>
          <a:prstGeom prst="rect">
            <a:avLst/>
          </a:prstGeom>
          <a:noFill/>
        </p:spPr>
        <p:txBody>
          <a:bodyPr wrap="square" rtlCol="0">
            <a:spAutoFit/>
          </a:bodyPr>
          <a:lstStyle/>
          <a:p>
            <a:pPr marL="285750" lvl="0" indent="-285750">
              <a:buFont typeface="Wingdings" panose="05000000000000000000" charset="0"/>
              <a:buChar char="Ø"/>
            </a:pPr>
            <a:r>
              <a:rPr lang="en-US" altLang="zh-CN"/>
              <a:t>Slack / Float </a:t>
            </a:r>
            <a:r>
              <a:rPr lang="zh-CN" altLang="en-US"/>
              <a:t>时差</a:t>
            </a:r>
            <a:r>
              <a:rPr lang="en-US" altLang="zh-CN"/>
              <a:t>/</a:t>
            </a:r>
            <a:r>
              <a:rPr lang="zh-CN" altLang="en-US"/>
              <a:t>总浮动时间</a:t>
            </a:r>
            <a:r>
              <a:rPr lang="en-US" altLang="zh-CN"/>
              <a:t>/</a:t>
            </a:r>
            <a:r>
              <a:rPr lang="zh-CN" altLang="en-US"/>
              <a:t>松弛时间 ：在保障不影响整个项目完成的前提下，活动可以开始和完成的机动时间</a:t>
            </a:r>
          </a:p>
          <a:p>
            <a:pPr marL="285750" lvl="0" indent="-285750">
              <a:buFont typeface="Wingdings" panose="05000000000000000000" charset="0"/>
              <a:buChar char="Ø"/>
            </a:pPr>
            <a:endParaRPr lang="zh-CN" altLang="en-US"/>
          </a:p>
          <a:p>
            <a:pPr marL="285750" lvl="0" indent="-285750">
              <a:buFont typeface="Wingdings" panose="05000000000000000000" charset="0"/>
              <a:buChar char="Ø"/>
            </a:pPr>
            <a:r>
              <a:rPr lang="zh-CN" altLang="en-US"/>
              <a:t>活动最晚开始 </a:t>
            </a:r>
            <a:r>
              <a:rPr lang="en-US" altLang="zh-CN"/>
              <a:t>- </a:t>
            </a:r>
            <a:r>
              <a:rPr lang="zh-CN" altLang="en-US"/>
              <a:t>活动最早开始时间 （</a:t>
            </a:r>
            <a:r>
              <a:rPr lang="en-US" altLang="zh-CN"/>
              <a:t>LS-ES</a:t>
            </a:r>
            <a:r>
              <a:rPr lang="zh-CN" altLang="en-US"/>
              <a:t>）</a:t>
            </a:r>
          </a:p>
          <a:p>
            <a:pPr marL="285750" lvl="0" indent="-285750">
              <a:buFont typeface="Wingdings" panose="05000000000000000000" charset="0"/>
              <a:buChar char="Ø"/>
            </a:pPr>
            <a:endParaRPr lang="zh-CN" altLang="en-US"/>
          </a:p>
          <a:p>
            <a:pPr marL="285750" lvl="0" indent="-285750">
              <a:buFont typeface="Wingdings" panose="05000000000000000000" charset="0"/>
              <a:buChar char="Ø"/>
            </a:pPr>
            <a:r>
              <a:rPr lang="zh-CN" altLang="en-US"/>
              <a:t>活动最晚结束时间 </a:t>
            </a:r>
            <a:r>
              <a:rPr lang="en-US" altLang="zh-CN"/>
              <a:t>- </a:t>
            </a:r>
            <a:r>
              <a:rPr lang="zh-CN" altLang="en-US"/>
              <a:t>活动最早结束时间（</a:t>
            </a:r>
            <a:r>
              <a:rPr lang="en-US" altLang="zh-CN"/>
              <a:t>LF-EF</a:t>
            </a:r>
            <a:r>
              <a:rPr lang="zh-CN" altLang="en-US"/>
              <a:t>）</a:t>
            </a:r>
          </a:p>
        </p:txBody>
      </p:sp>
      <p:pic>
        <p:nvPicPr>
          <p:cNvPr id="4" name="图片 3"/>
          <p:cNvPicPr>
            <a:picLocks noChangeAspect="1"/>
          </p:cNvPicPr>
          <p:nvPr/>
        </p:nvPicPr>
        <p:blipFill>
          <a:blip r:embed="rId2" cstate="print"/>
          <a:stretch>
            <a:fillRect/>
          </a:stretch>
        </p:blipFill>
        <p:spPr>
          <a:xfrm>
            <a:off x="6387465" y="2153285"/>
            <a:ext cx="2181225" cy="952500"/>
          </a:xfrm>
          <a:prstGeom prst="rect">
            <a:avLst/>
          </a:prstGeom>
        </p:spPr>
      </p:pic>
      <p:sp>
        <p:nvSpPr>
          <p:cNvPr id="23" name="文本框 22"/>
          <p:cNvSpPr txBox="1"/>
          <p:nvPr/>
        </p:nvSpPr>
        <p:spPr>
          <a:xfrm>
            <a:off x="425450" y="4440555"/>
            <a:ext cx="889000" cy="733425"/>
          </a:xfrm>
          <a:prstGeom prst="rect">
            <a:avLst/>
          </a:prstGeom>
          <a:noFill/>
          <a:ln w="12700" cmpd="sng">
            <a:solidFill>
              <a:schemeClr val="tx1"/>
            </a:solidFill>
            <a:prstDash val="solid"/>
          </a:ln>
        </p:spPr>
        <p:txBody>
          <a:bodyPr wrap="square" rtlCol="0">
            <a:spAutoFit/>
          </a:bodyPr>
          <a:lstStyle/>
          <a:p>
            <a:pPr algn="ctr"/>
            <a:r>
              <a:rPr lang="en-US" altLang="zh-CN" sz="1200"/>
              <a:t>1 DU=3 3</a:t>
            </a:r>
          </a:p>
          <a:p>
            <a:pPr algn="ctr"/>
            <a:r>
              <a:rPr lang="en-US" altLang="zh-CN"/>
              <a:t>A</a:t>
            </a:r>
          </a:p>
          <a:p>
            <a:pPr algn="ctr"/>
            <a:r>
              <a:rPr lang="en-US" altLang="zh-CN" sz="1200"/>
              <a:t>1     0      3  </a:t>
            </a:r>
          </a:p>
        </p:txBody>
      </p:sp>
      <p:sp>
        <p:nvSpPr>
          <p:cNvPr id="41" name="文本框 40"/>
          <p:cNvSpPr txBox="1"/>
          <p:nvPr/>
        </p:nvSpPr>
        <p:spPr>
          <a:xfrm>
            <a:off x="2192655" y="3699510"/>
            <a:ext cx="889000" cy="733425"/>
          </a:xfrm>
          <a:prstGeom prst="rect">
            <a:avLst/>
          </a:prstGeom>
          <a:noFill/>
          <a:ln w="12700" cmpd="sng">
            <a:solidFill>
              <a:schemeClr val="tx1"/>
            </a:solidFill>
            <a:prstDash val="solid"/>
          </a:ln>
        </p:spPr>
        <p:txBody>
          <a:bodyPr wrap="square" rtlCol="0">
            <a:spAutoFit/>
          </a:bodyPr>
          <a:lstStyle/>
          <a:p>
            <a:pPr algn="ctr"/>
            <a:r>
              <a:rPr lang="en-US" altLang="zh-CN" sz="1200"/>
              <a:t>4 DU=2 5</a:t>
            </a:r>
          </a:p>
          <a:p>
            <a:pPr algn="ctr"/>
            <a:r>
              <a:rPr lang="en-US" altLang="zh-CN"/>
              <a:t>B</a:t>
            </a:r>
          </a:p>
          <a:p>
            <a:pPr algn="ctr"/>
            <a:r>
              <a:rPr lang="en-US" altLang="zh-CN" sz="1200"/>
              <a:t>4     0     5</a:t>
            </a:r>
          </a:p>
        </p:txBody>
      </p:sp>
      <p:sp>
        <p:nvSpPr>
          <p:cNvPr id="42" name="文本框 41"/>
          <p:cNvSpPr txBox="1"/>
          <p:nvPr/>
        </p:nvSpPr>
        <p:spPr>
          <a:xfrm>
            <a:off x="2192655" y="5221605"/>
            <a:ext cx="889000" cy="733425"/>
          </a:xfrm>
          <a:prstGeom prst="rect">
            <a:avLst/>
          </a:prstGeom>
          <a:noFill/>
          <a:ln w="12700" cmpd="sng">
            <a:solidFill>
              <a:schemeClr val="tx1"/>
            </a:solidFill>
            <a:prstDash val="solid"/>
          </a:ln>
        </p:spPr>
        <p:txBody>
          <a:bodyPr wrap="square" rtlCol="0">
            <a:spAutoFit/>
          </a:bodyPr>
          <a:lstStyle/>
          <a:p>
            <a:pPr algn="ctr"/>
            <a:r>
              <a:rPr lang="en-US" altLang="zh-CN" sz="1200"/>
              <a:t>4 DU=1 4</a:t>
            </a:r>
          </a:p>
          <a:p>
            <a:pPr algn="ctr"/>
            <a:r>
              <a:rPr lang="en-US" altLang="zh-CN"/>
              <a:t>E</a:t>
            </a:r>
          </a:p>
          <a:p>
            <a:pPr algn="ctr"/>
            <a:r>
              <a:rPr lang="en-US" altLang="zh-CN" sz="1200"/>
              <a:t>9      </a:t>
            </a:r>
            <a:r>
              <a:rPr lang="en-US" altLang="zh-CN" sz="1200">
                <a:solidFill>
                  <a:srgbClr val="FF0000"/>
                </a:solidFill>
              </a:rPr>
              <a:t>5</a:t>
            </a:r>
            <a:r>
              <a:rPr lang="en-US" altLang="zh-CN" sz="1200"/>
              <a:t>     9</a:t>
            </a:r>
          </a:p>
        </p:txBody>
      </p:sp>
      <p:sp>
        <p:nvSpPr>
          <p:cNvPr id="43" name="文本框 42"/>
          <p:cNvSpPr txBox="1"/>
          <p:nvPr/>
        </p:nvSpPr>
        <p:spPr>
          <a:xfrm>
            <a:off x="3710940" y="4623435"/>
            <a:ext cx="889000" cy="733425"/>
          </a:xfrm>
          <a:prstGeom prst="rect">
            <a:avLst/>
          </a:prstGeom>
          <a:noFill/>
          <a:ln w="12700" cmpd="sng">
            <a:solidFill>
              <a:schemeClr val="tx1"/>
            </a:solidFill>
            <a:prstDash val="solid"/>
          </a:ln>
        </p:spPr>
        <p:txBody>
          <a:bodyPr wrap="square" rtlCol="0">
            <a:spAutoFit/>
          </a:bodyPr>
          <a:lstStyle/>
          <a:p>
            <a:pPr algn="ctr"/>
            <a:r>
              <a:rPr lang="en-US" altLang="zh-CN" sz="1200"/>
              <a:t>6 DU=2 7</a:t>
            </a:r>
          </a:p>
          <a:p>
            <a:pPr algn="ctr"/>
            <a:r>
              <a:rPr lang="en-US" altLang="zh-CN"/>
              <a:t>F</a:t>
            </a:r>
          </a:p>
          <a:p>
            <a:pPr algn="ctr"/>
            <a:r>
              <a:rPr lang="en-US" altLang="zh-CN" sz="1200"/>
              <a:t>7      </a:t>
            </a:r>
            <a:r>
              <a:rPr lang="en-US" altLang="zh-CN" sz="1200">
                <a:solidFill>
                  <a:srgbClr val="FF0000"/>
                </a:solidFill>
              </a:rPr>
              <a:t>1</a:t>
            </a:r>
            <a:r>
              <a:rPr lang="en-US" altLang="zh-CN" sz="1200"/>
              <a:t>     8</a:t>
            </a:r>
          </a:p>
        </p:txBody>
      </p:sp>
      <p:sp>
        <p:nvSpPr>
          <p:cNvPr id="44" name="文本框 43"/>
          <p:cNvSpPr txBox="1"/>
          <p:nvPr/>
        </p:nvSpPr>
        <p:spPr>
          <a:xfrm>
            <a:off x="3710940" y="3699510"/>
            <a:ext cx="889000" cy="733425"/>
          </a:xfrm>
          <a:prstGeom prst="rect">
            <a:avLst/>
          </a:prstGeom>
          <a:noFill/>
          <a:ln w="12700" cmpd="sng">
            <a:solidFill>
              <a:schemeClr val="tx1"/>
            </a:solidFill>
            <a:prstDash val="solid"/>
          </a:ln>
        </p:spPr>
        <p:txBody>
          <a:bodyPr wrap="square" rtlCol="0">
            <a:spAutoFit/>
          </a:bodyPr>
          <a:lstStyle/>
          <a:p>
            <a:pPr algn="ctr"/>
            <a:r>
              <a:rPr lang="en-US" altLang="zh-CN" sz="1200"/>
              <a:t>6  DU=2  7</a:t>
            </a:r>
          </a:p>
          <a:p>
            <a:pPr algn="ctr"/>
            <a:r>
              <a:rPr lang="en-US" altLang="zh-CN"/>
              <a:t>C</a:t>
            </a:r>
          </a:p>
          <a:p>
            <a:pPr algn="ctr"/>
            <a:r>
              <a:rPr lang="en-US" altLang="zh-CN" sz="1200"/>
              <a:t>6      0     7</a:t>
            </a:r>
          </a:p>
        </p:txBody>
      </p:sp>
      <p:sp>
        <p:nvSpPr>
          <p:cNvPr id="45" name="文本框 44"/>
          <p:cNvSpPr txBox="1"/>
          <p:nvPr/>
        </p:nvSpPr>
        <p:spPr>
          <a:xfrm>
            <a:off x="5311775" y="3699510"/>
            <a:ext cx="889000" cy="733425"/>
          </a:xfrm>
          <a:prstGeom prst="rect">
            <a:avLst/>
          </a:prstGeom>
          <a:noFill/>
          <a:ln w="12700" cmpd="sng">
            <a:solidFill>
              <a:schemeClr val="tx1"/>
            </a:solidFill>
            <a:prstDash val="solid"/>
          </a:ln>
        </p:spPr>
        <p:txBody>
          <a:bodyPr wrap="square" rtlCol="0">
            <a:spAutoFit/>
          </a:bodyPr>
          <a:lstStyle/>
          <a:p>
            <a:pPr algn="ctr"/>
            <a:r>
              <a:rPr lang="en-US" altLang="zh-CN" sz="1200"/>
              <a:t>8  DU=1   8</a:t>
            </a:r>
          </a:p>
          <a:p>
            <a:pPr algn="ctr"/>
            <a:r>
              <a:rPr lang="en-US" altLang="zh-CN"/>
              <a:t>D</a:t>
            </a:r>
          </a:p>
          <a:p>
            <a:pPr algn="ctr"/>
            <a:r>
              <a:rPr lang="en-US" altLang="zh-CN" sz="1200"/>
              <a:t>8      0       8</a:t>
            </a:r>
          </a:p>
        </p:txBody>
      </p:sp>
      <p:sp>
        <p:nvSpPr>
          <p:cNvPr id="46" name="文本框 45"/>
          <p:cNvSpPr txBox="1"/>
          <p:nvPr/>
        </p:nvSpPr>
        <p:spPr>
          <a:xfrm>
            <a:off x="6583680" y="4440555"/>
            <a:ext cx="946150" cy="733425"/>
          </a:xfrm>
          <a:prstGeom prst="rect">
            <a:avLst/>
          </a:prstGeom>
          <a:noFill/>
          <a:ln w="12700" cmpd="sng">
            <a:solidFill>
              <a:schemeClr val="tx1"/>
            </a:solidFill>
            <a:prstDash val="solid"/>
          </a:ln>
        </p:spPr>
        <p:txBody>
          <a:bodyPr wrap="square" rtlCol="0">
            <a:spAutoFit/>
          </a:bodyPr>
          <a:lstStyle/>
          <a:p>
            <a:pPr algn="ctr"/>
            <a:r>
              <a:rPr lang="en-US" altLang="zh-CN" sz="1200"/>
              <a:t>9  DU=1  9</a:t>
            </a:r>
          </a:p>
          <a:p>
            <a:pPr algn="ctr"/>
            <a:r>
              <a:rPr lang="en-US" altLang="zh-CN"/>
              <a:t>G</a:t>
            </a:r>
          </a:p>
          <a:p>
            <a:pPr algn="ctr"/>
            <a:r>
              <a:rPr lang="en-US" altLang="zh-CN" sz="1200"/>
              <a:t>9      0      9</a:t>
            </a:r>
          </a:p>
        </p:txBody>
      </p:sp>
      <p:sp>
        <p:nvSpPr>
          <p:cNvPr id="47" name="文本框 46"/>
          <p:cNvSpPr txBox="1"/>
          <p:nvPr/>
        </p:nvSpPr>
        <p:spPr>
          <a:xfrm>
            <a:off x="7901940" y="5221605"/>
            <a:ext cx="930275" cy="733425"/>
          </a:xfrm>
          <a:prstGeom prst="rect">
            <a:avLst/>
          </a:prstGeom>
          <a:noFill/>
          <a:ln w="12700" cmpd="sng">
            <a:solidFill>
              <a:schemeClr val="tx1"/>
            </a:solidFill>
            <a:prstDash val="solid"/>
          </a:ln>
        </p:spPr>
        <p:txBody>
          <a:bodyPr wrap="square" rtlCol="0">
            <a:spAutoFit/>
          </a:bodyPr>
          <a:lstStyle/>
          <a:p>
            <a:pPr algn="ctr"/>
            <a:r>
              <a:rPr lang="en-US" altLang="zh-CN" sz="1200"/>
              <a:t>10 DU=1 10</a:t>
            </a:r>
          </a:p>
          <a:p>
            <a:pPr algn="ctr"/>
            <a:r>
              <a:rPr lang="en-US" altLang="zh-CN"/>
              <a:t>H</a:t>
            </a:r>
          </a:p>
          <a:p>
            <a:pPr algn="ctr"/>
            <a:r>
              <a:rPr lang="en-US" altLang="zh-CN" sz="1200"/>
              <a:t>10     0     10</a:t>
            </a:r>
          </a:p>
        </p:txBody>
      </p:sp>
      <p:cxnSp>
        <p:nvCxnSpPr>
          <p:cNvPr id="48" name="直接箭头连接符 47"/>
          <p:cNvCxnSpPr>
            <a:stCxn id="23" idx="3"/>
            <a:endCxn id="41" idx="1"/>
          </p:cNvCxnSpPr>
          <p:nvPr/>
        </p:nvCxnSpPr>
        <p:spPr>
          <a:xfrm flipV="1">
            <a:off x="1314450" y="4066540"/>
            <a:ext cx="878205" cy="7410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23" idx="3"/>
            <a:endCxn id="42" idx="1"/>
          </p:cNvCxnSpPr>
          <p:nvPr/>
        </p:nvCxnSpPr>
        <p:spPr>
          <a:xfrm>
            <a:off x="1314450" y="4807585"/>
            <a:ext cx="878205" cy="781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1" idx="3"/>
            <a:endCxn id="44" idx="1"/>
          </p:cNvCxnSpPr>
          <p:nvPr/>
        </p:nvCxnSpPr>
        <p:spPr>
          <a:xfrm>
            <a:off x="3081655" y="4066540"/>
            <a:ext cx="62928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41" idx="3"/>
            <a:endCxn id="43" idx="1"/>
          </p:cNvCxnSpPr>
          <p:nvPr/>
        </p:nvCxnSpPr>
        <p:spPr>
          <a:xfrm>
            <a:off x="3081655" y="4066540"/>
            <a:ext cx="629285" cy="9239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4" idx="3"/>
            <a:endCxn id="45" idx="1"/>
          </p:cNvCxnSpPr>
          <p:nvPr/>
        </p:nvCxnSpPr>
        <p:spPr>
          <a:xfrm>
            <a:off x="4599940" y="4066540"/>
            <a:ext cx="71183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3" idx="3"/>
            <a:endCxn id="46" idx="1"/>
          </p:cNvCxnSpPr>
          <p:nvPr/>
        </p:nvCxnSpPr>
        <p:spPr>
          <a:xfrm flipV="1">
            <a:off x="4599940" y="4807585"/>
            <a:ext cx="1983740" cy="1828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5" idx="3"/>
            <a:endCxn id="46" idx="0"/>
          </p:cNvCxnSpPr>
          <p:nvPr/>
        </p:nvCxnSpPr>
        <p:spPr>
          <a:xfrm>
            <a:off x="6200775" y="4066540"/>
            <a:ext cx="855980" cy="3740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3081655" y="5588635"/>
            <a:ext cx="482028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6" idx="3"/>
            <a:endCxn id="47" idx="0"/>
          </p:cNvCxnSpPr>
          <p:nvPr/>
        </p:nvCxnSpPr>
        <p:spPr>
          <a:xfrm>
            <a:off x="7529830" y="4807585"/>
            <a:ext cx="837565" cy="4140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3" cstate="print"/>
          <a:stretch>
            <a:fillRect/>
          </a:stretch>
        </p:blipFill>
        <p:spPr>
          <a:xfrm>
            <a:off x="7246620" y="3634105"/>
            <a:ext cx="1440180" cy="5911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ppt_x"/>
                                          </p:val>
                                        </p:tav>
                                        <p:tav tm="100000">
                                          <p:val>
                                            <p:strVal val="#ppt_x"/>
                                          </p:val>
                                        </p:tav>
                                      </p:tavLst>
                                    </p:anim>
                                    <p:anim calcmode="lin" valueType="num">
                                      <p:cBhvr additive="base">
                                        <p:cTn id="12" dur="500" fill="hold"/>
                                        <p:tgtEl>
                                          <p:spTgt spid="4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ppt_x"/>
                                          </p:val>
                                        </p:tav>
                                        <p:tav tm="100000">
                                          <p:val>
                                            <p:strVal val="#ppt_x"/>
                                          </p:val>
                                        </p:tav>
                                      </p:tavLst>
                                    </p:anim>
                                    <p:anim calcmode="lin" valueType="num">
                                      <p:cBhvr additive="base">
                                        <p:cTn id="16" dur="5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fill="hold"/>
                                        <p:tgtEl>
                                          <p:spTgt spid="44"/>
                                        </p:tgtEl>
                                        <p:attrNameLst>
                                          <p:attrName>ppt_x</p:attrName>
                                        </p:attrNameLst>
                                      </p:cBhvr>
                                      <p:tavLst>
                                        <p:tav tm="0">
                                          <p:val>
                                            <p:strVal val="#ppt_x"/>
                                          </p:val>
                                        </p:tav>
                                        <p:tav tm="100000">
                                          <p:val>
                                            <p:strVal val="#ppt_x"/>
                                          </p:val>
                                        </p:tav>
                                      </p:tavLst>
                                    </p:anim>
                                    <p:anim calcmode="lin" valueType="num">
                                      <p:cBhvr additive="base">
                                        <p:cTn id="24" dur="500" fill="hold"/>
                                        <p:tgtEl>
                                          <p:spTgt spid="4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fill="hold"/>
                                        <p:tgtEl>
                                          <p:spTgt spid="45"/>
                                        </p:tgtEl>
                                        <p:attrNameLst>
                                          <p:attrName>ppt_x</p:attrName>
                                        </p:attrNameLst>
                                      </p:cBhvr>
                                      <p:tavLst>
                                        <p:tav tm="0">
                                          <p:val>
                                            <p:strVal val="#ppt_x"/>
                                          </p:val>
                                        </p:tav>
                                        <p:tav tm="100000">
                                          <p:val>
                                            <p:strVal val="#ppt_x"/>
                                          </p:val>
                                        </p:tav>
                                      </p:tavLst>
                                    </p:anim>
                                    <p:anim calcmode="lin" valueType="num">
                                      <p:cBhvr additive="base">
                                        <p:cTn id="28" dur="500" fill="hold"/>
                                        <p:tgtEl>
                                          <p:spTgt spid="4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 calcmode="lin" valueType="num">
                                      <p:cBhvr additive="base">
                                        <p:cTn id="31" dur="500" fill="hold"/>
                                        <p:tgtEl>
                                          <p:spTgt spid="46"/>
                                        </p:tgtEl>
                                        <p:attrNameLst>
                                          <p:attrName>ppt_x</p:attrName>
                                        </p:attrNameLst>
                                      </p:cBhvr>
                                      <p:tavLst>
                                        <p:tav tm="0">
                                          <p:val>
                                            <p:strVal val="#ppt_x"/>
                                          </p:val>
                                        </p:tav>
                                        <p:tav tm="100000">
                                          <p:val>
                                            <p:strVal val="#ppt_x"/>
                                          </p:val>
                                        </p:tav>
                                      </p:tavLst>
                                    </p:anim>
                                    <p:anim calcmode="lin" valueType="num">
                                      <p:cBhvr additive="base">
                                        <p:cTn id="32" dur="500" fill="hold"/>
                                        <p:tgtEl>
                                          <p:spTgt spid="4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500" fill="hold"/>
                                        <p:tgtEl>
                                          <p:spTgt spid="47"/>
                                        </p:tgtEl>
                                        <p:attrNameLst>
                                          <p:attrName>ppt_x</p:attrName>
                                        </p:attrNameLst>
                                      </p:cBhvr>
                                      <p:tavLst>
                                        <p:tav tm="0">
                                          <p:val>
                                            <p:strVal val="#ppt_x"/>
                                          </p:val>
                                        </p:tav>
                                        <p:tav tm="100000">
                                          <p:val>
                                            <p:strVal val="#ppt_x"/>
                                          </p:val>
                                        </p:tav>
                                      </p:tavLst>
                                    </p:anim>
                                    <p:anim calcmode="lin" valueType="num">
                                      <p:cBhvr additive="base">
                                        <p:cTn id="36" dur="500" fill="hold"/>
                                        <p:tgtEl>
                                          <p:spTgt spid="4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ppt_x"/>
                                          </p:val>
                                        </p:tav>
                                        <p:tav tm="100000">
                                          <p:val>
                                            <p:strVal val="#ppt_x"/>
                                          </p:val>
                                        </p:tav>
                                      </p:tavLst>
                                    </p:anim>
                                    <p:anim calcmode="lin" valueType="num">
                                      <p:cBhvr additive="base">
                                        <p:cTn id="40" dur="500" fill="hold"/>
                                        <p:tgtEl>
                                          <p:spTgt spid="4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additive="base">
                                        <p:cTn id="43" dur="500" fill="hold"/>
                                        <p:tgtEl>
                                          <p:spTgt spid="49"/>
                                        </p:tgtEl>
                                        <p:attrNameLst>
                                          <p:attrName>ppt_x</p:attrName>
                                        </p:attrNameLst>
                                      </p:cBhvr>
                                      <p:tavLst>
                                        <p:tav tm="0">
                                          <p:val>
                                            <p:strVal val="#ppt_x"/>
                                          </p:val>
                                        </p:tav>
                                        <p:tav tm="100000">
                                          <p:val>
                                            <p:strVal val="#ppt_x"/>
                                          </p:val>
                                        </p:tav>
                                      </p:tavLst>
                                    </p:anim>
                                    <p:anim calcmode="lin" valueType="num">
                                      <p:cBhvr additive="base">
                                        <p:cTn id="44" dur="500" fill="hold"/>
                                        <p:tgtEl>
                                          <p:spTgt spid="4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anim calcmode="lin" valueType="num">
                                      <p:cBhvr additive="base">
                                        <p:cTn id="47" dur="500" fill="hold"/>
                                        <p:tgtEl>
                                          <p:spTgt spid="50"/>
                                        </p:tgtEl>
                                        <p:attrNameLst>
                                          <p:attrName>ppt_x</p:attrName>
                                        </p:attrNameLst>
                                      </p:cBhvr>
                                      <p:tavLst>
                                        <p:tav tm="0">
                                          <p:val>
                                            <p:strVal val="#ppt_x"/>
                                          </p:val>
                                        </p:tav>
                                        <p:tav tm="100000">
                                          <p:val>
                                            <p:strVal val="#ppt_x"/>
                                          </p:val>
                                        </p:tav>
                                      </p:tavLst>
                                    </p:anim>
                                    <p:anim calcmode="lin" valueType="num">
                                      <p:cBhvr additive="base">
                                        <p:cTn id="48" dur="500" fill="hold"/>
                                        <p:tgtEl>
                                          <p:spTgt spid="50"/>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 calcmode="lin" valueType="num">
                                      <p:cBhvr additive="base">
                                        <p:cTn id="55" dur="500" fill="hold"/>
                                        <p:tgtEl>
                                          <p:spTgt spid="52"/>
                                        </p:tgtEl>
                                        <p:attrNameLst>
                                          <p:attrName>ppt_x</p:attrName>
                                        </p:attrNameLst>
                                      </p:cBhvr>
                                      <p:tavLst>
                                        <p:tav tm="0">
                                          <p:val>
                                            <p:strVal val="#ppt_x"/>
                                          </p:val>
                                        </p:tav>
                                        <p:tav tm="100000">
                                          <p:val>
                                            <p:strVal val="#ppt_x"/>
                                          </p:val>
                                        </p:tav>
                                      </p:tavLst>
                                    </p:anim>
                                    <p:anim calcmode="lin" valueType="num">
                                      <p:cBhvr additive="base">
                                        <p:cTn id="56" dur="500" fill="hold"/>
                                        <p:tgtEl>
                                          <p:spTgt spid="52"/>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fill="hold"/>
                                        <p:tgtEl>
                                          <p:spTgt spid="54"/>
                                        </p:tgtEl>
                                        <p:attrNameLst>
                                          <p:attrName>ppt_x</p:attrName>
                                        </p:attrNameLst>
                                      </p:cBhvr>
                                      <p:tavLst>
                                        <p:tav tm="0">
                                          <p:val>
                                            <p:strVal val="#ppt_x"/>
                                          </p:val>
                                        </p:tav>
                                        <p:tav tm="100000">
                                          <p:val>
                                            <p:strVal val="#ppt_x"/>
                                          </p:val>
                                        </p:tav>
                                      </p:tavLst>
                                    </p:anim>
                                    <p:anim calcmode="lin" valueType="num">
                                      <p:cBhvr additive="base">
                                        <p:cTn id="64" dur="500" fill="hold"/>
                                        <p:tgtEl>
                                          <p:spTgt spid="54"/>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5"/>
                                        </p:tgtEl>
                                        <p:attrNameLst>
                                          <p:attrName>style.visibility</p:attrName>
                                        </p:attrNameLst>
                                      </p:cBhvr>
                                      <p:to>
                                        <p:strVal val="visible"/>
                                      </p:to>
                                    </p:set>
                                    <p:anim calcmode="lin" valueType="num">
                                      <p:cBhvr additive="base">
                                        <p:cTn id="67" dur="500" fill="hold"/>
                                        <p:tgtEl>
                                          <p:spTgt spid="55"/>
                                        </p:tgtEl>
                                        <p:attrNameLst>
                                          <p:attrName>ppt_x</p:attrName>
                                        </p:attrNameLst>
                                      </p:cBhvr>
                                      <p:tavLst>
                                        <p:tav tm="0">
                                          <p:val>
                                            <p:strVal val="#ppt_x"/>
                                          </p:val>
                                        </p:tav>
                                        <p:tav tm="100000">
                                          <p:val>
                                            <p:strVal val="#ppt_x"/>
                                          </p:val>
                                        </p:tav>
                                      </p:tavLst>
                                    </p:anim>
                                    <p:anim calcmode="lin" valueType="num">
                                      <p:cBhvr additive="base">
                                        <p:cTn id="68" dur="500" fill="hold"/>
                                        <p:tgtEl>
                                          <p:spTgt spid="55"/>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56"/>
                                        </p:tgtEl>
                                        <p:attrNameLst>
                                          <p:attrName>style.visibility</p:attrName>
                                        </p:attrNameLst>
                                      </p:cBhvr>
                                      <p:to>
                                        <p:strVal val="visible"/>
                                      </p:to>
                                    </p:set>
                                    <p:anim calcmode="lin" valueType="num">
                                      <p:cBhvr additive="base">
                                        <p:cTn id="71" dur="500" fill="hold"/>
                                        <p:tgtEl>
                                          <p:spTgt spid="56"/>
                                        </p:tgtEl>
                                        <p:attrNameLst>
                                          <p:attrName>ppt_x</p:attrName>
                                        </p:attrNameLst>
                                      </p:cBhvr>
                                      <p:tavLst>
                                        <p:tav tm="0">
                                          <p:val>
                                            <p:strVal val="#ppt_x"/>
                                          </p:val>
                                        </p:tav>
                                        <p:tav tm="100000">
                                          <p:val>
                                            <p:strVal val="#ppt_x"/>
                                          </p:val>
                                        </p:tav>
                                      </p:tavLst>
                                    </p:anim>
                                    <p:anim calcmode="lin" valueType="num">
                                      <p:cBhvr additive="base">
                                        <p:cTn id="7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41" grpId="0" bldLvl="0" animBg="1"/>
      <p:bldP spid="42" grpId="0" bldLvl="0" animBg="1"/>
      <p:bldP spid="43" grpId="0" bldLvl="0" animBg="1"/>
      <p:bldP spid="44" grpId="0" bldLvl="0" animBg="1"/>
      <p:bldP spid="45" grpId="0" bldLvl="0" animBg="1"/>
      <p:bldP spid="46" grpId="0" bldLvl="0" animBg="1"/>
      <p:bldP spid="47"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549910"/>
          </a:xfrm>
        </p:spPr>
        <p:txBody>
          <a:bodyPr>
            <a:normAutofit fontScale="90000"/>
          </a:bodyPr>
          <a:lstStyle/>
          <a:p>
            <a:r>
              <a:rPr lang="zh-CN" altLang="en-US"/>
              <a:t>关键路径法</a:t>
            </a:r>
          </a:p>
        </p:txBody>
      </p:sp>
      <p:sp>
        <p:nvSpPr>
          <p:cNvPr id="3" name="内容占位符 2"/>
          <p:cNvSpPr>
            <a:spLocks noGrp="1"/>
          </p:cNvSpPr>
          <p:nvPr>
            <p:ph idx="1"/>
          </p:nvPr>
        </p:nvSpPr>
        <p:spPr>
          <a:xfrm>
            <a:off x="457200" y="1139825"/>
            <a:ext cx="8229600" cy="4665980"/>
          </a:xfrm>
        </p:spPr>
        <p:txBody>
          <a:bodyPr>
            <a:normAutofit lnSpcReduction="10000"/>
          </a:bodyPr>
          <a:lstStyle/>
          <a:p>
            <a:pPr>
              <a:buFont typeface="Wingdings" panose="05000000000000000000" charset="0"/>
              <a:buChar char="Ø"/>
            </a:pPr>
            <a:r>
              <a:rPr lang="zh-CN" altLang="en-US" sz="1800"/>
              <a:t>关键路径法</a:t>
            </a:r>
          </a:p>
          <a:p>
            <a:pPr lvl="1">
              <a:buFont typeface="Arial" panose="020B0604020202020204" pitchFamily="34" charset="0"/>
              <a:buChar char="•"/>
            </a:pPr>
            <a:r>
              <a:rPr lang="zh-CN" altLang="en-US" sz="1375"/>
              <a:t>关键路径法是项目网络图中总工期最长的路径；</a:t>
            </a:r>
          </a:p>
          <a:p>
            <a:pPr lvl="1">
              <a:buFont typeface="Arial" panose="020B0604020202020204" pitchFamily="34" charset="0"/>
              <a:buChar char="•"/>
            </a:pPr>
            <a:r>
              <a:rPr lang="zh-CN" altLang="en-US" sz="1375"/>
              <a:t>关键路径决定了项目所需要的最短时间；</a:t>
            </a:r>
          </a:p>
          <a:p>
            <a:pPr lvl="1">
              <a:buFont typeface="Arial" panose="020B0604020202020204" pitchFamily="34" charset="0"/>
              <a:buChar char="•"/>
            </a:pPr>
            <a:r>
              <a:rPr lang="zh-CN" altLang="en-US" sz="1375"/>
              <a:t>关键路径至少有一条，关键路径越多，风险越大； </a:t>
            </a:r>
          </a:p>
          <a:p>
            <a:pPr lvl="1">
              <a:buFont typeface="Arial" panose="020B0604020202020204" pitchFamily="34" charset="0"/>
              <a:buChar char="•"/>
            </a:pPr>
            <a:r>
              <a:rPr lang="zh-CN" altLang="en-US" sz="1375"/>
              <a:t>关键路径上的活动叫做关键活动</a:t>
            </a:r>
          </a:p>
          <a:p>
            <a:pPr lvl="1">
              <a:buFont typeface="Arial" panose="020B0604020202020204" pitchFamily="34" charset="0"/>
              <a:buChar char="•"/>
            </a:pPr>
            <a:r>
              <a:rPr lang="zh-CN" altLang="en-US" sz="1375"/>
              <a:t>关键活动的时差通常为零，可以是正值或负值；</a:t>
            </a:r>
          </a:p>
          <a:p>
            <a:pPr lvl="1">
              <a:buFont typeface="Arial" panose="020B0604020202020204" pitchFamily="34" charset="0"/>
              <a:buChar char="•"/>
            </a:pPr>
            <a:r>
              <a:rPr lang="zh-CN" altLang="en-US" sz="1375"/>
              <a:t>如果关键活动的时差小于零，意味着关键活动延期了，或者管理层要求比原定日期提前完工，为了满足进度要求，需要进度压缩；</a:t>
            </a:r>
          </a:p>
          <a:p>
            <a:pPr lvl="1">
              <a:buFont typeface="Arial" panose="020B0604020202020204" pitchFamily="34" charset="0"/>
              <a:buChar char="•"/>
            </a:pPr>
            <a:r>
              <a:rPr lang="zh-CN" altLang="en-US" sz="1375"/>
              <a:t>关键路径可能发生变化；</a:t>
            </a:r>
          </a:p>
          <a:p>
            <a:pPr lvl="1">
              <a:buFont typeface="Arial" panose="020B0604020202020204" pitchFamily="34" charset="0"/>
              <a:buChar char="•"/>
            </a:pPr>
            <a:r>
              <a:rPr lang="zh-CN" altLang="en-US" sz="1375"/>
              <a:t>关键路径可能发生变化；</a:t>
            </a:r>
          </a:p>
          <a:p>
            <a:pPr lvl="1">
              <a:buFont typeface="Arial" panose="020B0604020202020204" pitchFamily="34" charset="0"/>
              <a:buChar char="•"/>
            </a:pPr>
            <a:r>
              <a:rPr lang="zh-CN" altLang="en-US" sz="1375"/>
              <a:t>次关键活动，总浮动时间很小的进度活动。总浮动时间小于多少才算次关键，取决于专家判断，因项目而异。</a:t>
            </a:r>
          </a:p>
          <a:p>
            <a:pPr lvl="0">
              <a:buFont typeface="Wingdings" panose="05000000000000000000" charset="0"/>
              <a:buChar char="Ø"/>
            </a:pPr>
            <a:r>
              <a:rPr lang="zh-CN" altLang="en-US" sz="1800"/>
              <a:t>总时差和自由时差</a:t>
            </a:r>
          </a:p>
          <a:p>
            <a:pPr lvl="1">
              <a:buFont typeface="Arial" panose="020B0604020202020204" pitchFamily="34" charset="0"/>
              <a:buChar char="•"/>
            </a:pPr>
            <a:r>
              <a:rPr lang="zh-CN" altLang="en-US" sz="1575"/>
              <a:t>总时差</a:t>
            </a:r>
          </a:p>
          <a:p>
            <a:pPr lvl="2">
              <a:buFont typeface="Wingdings" panose="05000000000000000000" charset="0"/>
              <a:buChar char="ü"/>
            </a:pPr>
            <a:r>
              <a:rPr lang="zh-CN" altLang="en-US" sz="1350"/>
              <a:t>就是时差</a:t>
            </a:r>
            <a:r>
              <a:rPr lang="en-US" altLang="zh-CN" sz="1350"/>
              <a:t>Float</a:t>
            </a:r>
            <a:r>
              <a:rPr lang="zh-CN" altLang="en-US" sz="1350"/>
              <a:t>；</a:t>
            </a:r>
          </a:p>
          <a:p>
            <a:pPr lvl="2">
              <a:buFont typeface="Wingdings" panose="05000000000000000000" charset="0"/>
              <a:buChar char="ü"/>
            </a:pPr>
            <a:r>
              <a:rPr lang="zh-CN" altLang="en-US" sz="1350"/>
              <a:t>在保障不影响整个项目完成的前提下，活动可以开始和完成的机动时间；</a:t>
            </a:r>
          </a:p>
          <a:p>
            <a:pPr lvl="2">
              <a:buFont typeface="Wingdings" panose="05000000000000000000" charset="0"/>
              <a:buChar char="ü"/>
            </a:pPr>
            <a:r>
              <a:rPr lang="zh-CN" altLang="en-US" sz="1350"/>
              <a:t>进度安排的弹性大小，有活动总时差决定。</a:t>
            </a:r>
          </a:p>
          <a:p>
            <a:pPr lvl="1">
              <a:buFont typeface="Arial" panose="020B0604020202020204" pitchFamily="34" charset="0"/>
              <a:buChar char="•"/>
            </a:pPr>
            <a:r>
              <a:rPr lang="zh-CN" altLang="en-US" sz="1575"/>
              <a:t>自由时差</a:t>
            </a:r>
          </a:p>
          <a:p>
            <a:pPr lvl="2">
              <a:buFont typeface="Wingdings" panose="05000000000000000000" charset="0"/>
              <a:buChar char="ü"/>
            </a:pPr>
            <a:r>
              <a:rPr lang="zh-CN" altLang="en-US" sz="1350"/>
              <a:t>在保障不影响后续任务最早开始前提下活动可以开始和完成的机动时间。</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zh-CN" altLang="en-US" dirty="0" smtClean="0"/>
              <a:t>项目型组织</a:t>
            </a:r>
            <a:endParaRPr lang="en-US" dirty="0"/>
          </a:p>
        </p:txBody>
      </p:sp>
      <p:sp>
        <p:nvSpPr>
          <p:cNvPr id="4" name="TextBox 3"/>
          <p:cNvSpPr txBox="1"/>
          <p:nvPr/>
        </p:nvSpPr>
        <p:spPr>
          <a:xfrm>
            <a:off x="685800" y="914400"/>
            <a:ext cx="7924800" cy="2862322"/>
          </a:xfrm>
          <a:prstGeom prst="rect">
            <a:avLst/>
          </a:prstGeom>
          <a:noFill/>
        </p:spPr>
        <p:txBody>
          <a:bodyPr wrap="square" rtlCol="0">
            <a:spAutoFit/>
          </a:bodyPr>
          <a:lstStyle/>
          <a:p>
            <a:pPr>
              <a:buFont typeface="Wingdings" panose="05000000000000000000" pitchFamily="2" charset="2"/>
              <a:buChar char="Ø"/>
            </a:pPr>
            <a:r>
              <a:rPr lang="zh-CN" altLang="en-US" dirty="0" smtClean="0"/>
              <a:t>项目型组织特点</a:t>
            </a:r>
            <a:endParaRPr lang="en-US" altLang="zh-CN" dirty="0" smtClean="0"/>
          </a:p>
          <a:p>
            <a:pPr lvl="1">
              <a:buFont typeface="Arial" panose="020B0604020202020204" pitchFamily="34" charset="0"/>
              <a:buChar char="•"/>
            </a:pPr>
            <a:r>
              <a:rPr lang="zh-CN" altLang="en-US" dirty="0" smtClean="0"/>
              <a:t>优点</a:t>
            </a:r>
            <a:endParaRPr lang="en-US" altLang="zh-CN" dirty="0" smtClean="0"/>
          </a:p>
          <a:p>
            <a:pPr lvl="2">
              <a:buFont typeface="Courier New" panose="02070309020205020404" pitchFamily="49" charset="0"/>
              <a:buChar char="o"/>
            </a:pPr>
            <a:r>
              <a:rPr lang="zh-CN" altLang="en-US" dirty="0" smtClean="0"/>
              <a:t>项目经理拥有很大的自主性和职权；</a:t>
            </a:r>
            <a:endParaRPr lang="en-US" altLang="zh-CN" dirty="0" smtClean="0"/>
          </a:p>
          <a:p>
            <a:pPr lvl="2">
              <a:buFont typeface="Courier New" panose="02070309020205020404" pitchFamily="49" charset="0"/>
              <a:buChar char="o"/>
            </a:pPr>
            <a:r>
              <a:rPr lang="zh-CN" altLang="en-US" dirty="0" smtClean="0"/>
              <a:t>项目团队成员通常集中办公，组织的大部分资源都用于项目工作；</a:t>
            </a:r>
            <a:endParaRPr lang="en-US" altLang="zh-CN" dirty="0" smtClean="0"/>
          </a:p>
          <a:p>
            <a:pPr lvl="2">
              <a:buFont typeface="Courier New" panose="02070309020205020404" pitchFamily="49" charset="0"/>
              <a:buChar char="o"/>
            </a:pPr>
            <a:r>
              <a:rPr lang="zh-CN" altLang="en-US" dirty="0" smtClean="0"/>
              <a:t>项目决策快。</a:t>
            </a:r>
            <a:endParaRPr lang="en-US" altLang="zh-CN" dirty="0" smtClean="0"/>
          </a:p>
          <a:p>
            <a:pPr lvl="1">
              <a:buFont typeface="Arial" panose="020B0604020202020204" pitchFamily="34" charset="0"/>
              <a:buChar char="•"/>
            </a:pPr>
            <a:r>
              <a:rPr lang="zh-CN" altLang="en-US" dirty="0" smtClean="0"/>
              <a:t>缺点</a:t>
            </a:r>
            <a:endParaRPr lang="en-US" altLang="zh-CN" dirty="0" smtClean="0"/>
          </a:p>
          <a:p>
            <a:pPr lvl="2">
              <a:buFont typeface="Courier New" panose="02070309020205020404" pitchFamily="49" charset="0"/>
              <a:buChar char="o"/>
            </a:pPr>
            <a:r>
              <a:rPr lang="zh-CN" altLang="en-US" dirty="0" smtClean="0"/>
              <a:t>项目完成后项目成员没有“家”；</a:t>
            </a:r>
            <a:endParaRPr lang="en-US" altLang="zh-CN" dirty="0" smtClean="0"/>
          </a:p>
          <a:p>
            <a:pPr lvl="2">
              <a:buFont typeface="Courier New" panose="02070309020205020404" pitchFamily="49" charset="0"/>
              <a:buChar char="o"/>
            </a:pPr>
            <a:r>
              <a:rPr lang="zh-CN" altLang="en-US" dirty="0" smtClean="0"/>
              <a:t>公司资源利用率不高。</a:t>
            </a:r>
            <a:endParaRPr lang="en-US" altLang="zh-CN" dirty="0" smtClean="0"/>
          </a:p>
          <a:p>
            <a:pPr lvl="1">
              <a:buFont typeface="Arial" panose="020B0604020202020204" pitchFamily="34" charset="0"/>
              <a:buChar char="•"/>
            </a:pPr>
            <a:r>
              <a:rPr lang="zh-CN" altLang="en-US" dirty="0" smtClean="0"/>
              <a:t>适合</a:t>
            </a:r>
            <a:endParaRPr lang="en-US" altLang="zh-CN" dirty="0" smtClean="0"/>
          </a:p>
          <a:p>
            <a:pPr lvl="2">
              <a:buFont typeface="Courier New" panose="02070309020205020404" pitchFamily="49" charset="0"/>
              <a:buChar char="o"/>
            </a:pPr>
            <a:r>
              <a:rPr lang="zh-CN" altLang="en-US" dirty="0" smtClean="0"/>
              <a:t>不生产标准产品的企业。</a:t>
            </a:r>
            <a:endParaRPr lang="en-US" altLang="zh-CN" dirty="0" smtClean="0"/>
          </a:p>
        </p:txBody>
      </p:sp>
      <p:sp>
        <p:nvSpPr>
          <p:cNvPr id="24" name="Rectangle 3"/>
          <p:cNvSpPr/>
          <p:nvPr/>
        </p:nvSpPr>
        <p:spPr>
          <a:xfrm>
            <a:off x="3815968" y="3949065"/>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总裁</a:t>
            </a:r>
            <a:endParaRPr lang="en-US" dirty="0"/>
          </a:p>
        </p:txBody>
      </p:sp>
      <p:sp>
        <p:nvSpPr>
          <p:cNvPr id="25" name="Rectangle 4"/>
          <p:cNvSpPr/>
          <p:nvPr/>
        </p:nvSpPr>
        <p:spPr>
          <a:xfrm>
            <a:off x="1642110" y="4591685"/>
            <a:ext cx="123063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项目经理</a:t>
            </a:r>
          </a:p>
        </p:txBody>
      </p:sp>
      <p:sp>
        <p:nvSpPr>
          <p:cNvPr id="26" name="Rectangle 5"/>
          <p:cNvSpPr/>
          <p:nvPr/>
        </p:nvSpPr>
        <p:spPr>
          <a:xfrm>
            <a:off x="3619500" y="4591716"/>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项目经理</a:t>
            </a:r>
            <a:endParaRPr lang="en-US" dirty="0"/>
          </a:p>
        </p:txBody>
      </p:sp>
      <p:sp>
        <p:nvSpPr>
          <p:cNvPr id="31" name="Rectangle 6"/>
          <p:cNvSpPr/>
          <p:nvPr/>
        </p:nvSpPr>
        <p:spPr>
          <a:xfrm>
            <a:off x="5143500" y="4591716"/>
            <a:ext cx="1219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项目经理</a:t>
            </a:r>
            <a:endParaRPr lang="en-US" dirty="0"/>
          </a:p>
        </p:txBody>
      </p:sp>
      <p:sp>
        <p:nvSpPr>
          <p:cNvPr id="36" name="Rectangle 7"/>
          <p:cNvSpPr/>
          <p:nvPr/>
        </p:nvSpPr>
        <p:spPr>
          <a:xfrm>
            <a:off x="2628900" y="5125085"/>
            <a:ext cx="70929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职员</a:t>
            </a:r>
          </a:p>
        </p:txBody>
      </p:sp>
      <p:sp>
        <p:nvSpPr>
          <p:cNvPr id="37" name="Rectangle 8"/>
          <p:cNvSpPr/>
          <p:nvPr/>
        </p:nvSpPr>
        <p:spPr>
          <a:xfrm>
            <a:off x="2628900" y="5582285"/>
            <a:ext cx="70929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职员</a:t>
            </a:r>
          </a:p>
        </p:txBody>
      </p:sp>
      <p:sp>
        <p:nvSpPr>
          <p:cNvPr id="38" name="Rectangle 9"/>
          <p:cNvSpPr/>
          <p:nvPr/>
        </p:nvSpPr>
        <p:spPr>
          <a:xfrm>
            <a:off x="2628900" y="6115685"/>
            <a:ext cx="70993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职员</a:t>
            </a:r>
          </a:p>
        </p:txBody>
      </p:sp>
      <p:sp>
        <p:nvSpPr>
          <p:cNvPr id="40" name="Rectangle 10"/>
          <p:cNvSpPr/>
          <p:nvPr/>
        </p:nvSpPr>
        <p:spPr>
          <a:xfrm>
            <a:off x="4152900" y="5125116"/>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41" name="Rectangle 11"/>
          <p:cNvSpPr/>
          <p:nvPr/>
        </p:nvSpPr>
        <p:spPr>
          <a:xfrm>
            <a:off x="4152900" y="5582316"/>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42" name="Rectangle 12"/>
          <p:cNvSpPr/>
          <p:nvPr/>
        </p:nvSpPr>
        <p:spPr>
          <a:xfrm>
            <a:off x="4152900" y="6115716"/>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49" name="Rectangle 13"/>
          <p:cNvSpPr/>
          <p:nvPr/>
        </p:nvSpPr>
        <p:spPr>
          <a:xfrm>
            <a:off x="5829300" y="5125116"/>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50" name="Rectangle 14"/>
          <p:cNvSpPr/>
          <p:nvPr/>
        </p:nvSpPr>
        <p:spPr>
          <a:xfrm>
            <a:off x="5829300" y="5582316"/>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sp>
        <p:nvSpPr>
          <p:cNvPr id="51" name="Rectangle 15"/>
          <p:cNvSpPr/>
          <p:nvPr/>
        </p:nvSpPr>
        <p:spPr>
          <a:xfrm>
            <a:off x="5829300" y="6115716"/>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职员</a:t>
            </a:r>
            <a:endParaRPr lang="en-US" dirty="0"/>
          </a:p>
        </p:txBody>
      </p:sp>
      <p:cxnSp>
        <p:nvCxnSpPr>
          <p:cNvPr id="52" name="Straight Connector 16"/>
          <p:cNvCxnSpPr>
            <a:stCxn id="24" idx="2"/>
          </p:cNvCxnSpPr>
          <p:nvPr/>
        </p:nvCxnSpPr>
        <p:spPr>
          <a:xfrm>
            <a:off x="4235068" y="4330065"/>
            <a:ext cx="4131" cy="318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17"/>
          <p:cNvCxnSpPr/>
          <p:nvPr/>
        </p:nvCxnSpPr>
        <p:spPr>
          <a:xfrm>
            <a:off x="2552700" y="4439316"/>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18"/>
          <p:cNvCxnSpPr/>
          <p:nvPr/>
        </p:nvCxnSpPr>
        <p:spPr>
          <a:xfrm>
            <a:off x="2564635" y="4428299"/>
            <a:ext cx="0" cy="154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19"/>
          <p:cNvCxnSpPr/>
          <p:nvPr/>
        </p:nvCxnSpPr>
        <p:spPr>
          <a:xfrm>
            <a:off x="5829300" y="4439316"/>
            <a:ext cx="0" cy="154236"/>
          </a:xfrm>
          <a:prstGeom prst="line">
            <a:avLst/>
          </a:prstGeom>
        </p:spPr>
        <p:style>
          <a:lnRef idx="1">
            <a:schemeClr val="accent1"/>
          </a:lnRef>
          <a:fillRef idx="0">
            <a:schemeClr val="accent1"/>
          </a:fillRef>
          <a:effectRef idx="0">
            <a:schemeClr val="accent1"/>
          </a:effectRef>
          <a:fontRef idx="minor">
            <a:schemeClr val="tx1"/>
          </a:fontRef>
        </p:style>
      </p:cxnSp>
      <p:grpSp>
        <p:nvGrpSpPr>
          <p:cNvPr id="56" name="Group 25"/>
          <p:cNvGrpSpPr/>
          <p:nvPr/>
        </p:nvGrpSpPr>
        <p:grpSpPr>
          <a:xfrm>
            <a:off x="3924300" y="4972716"/>
            <a:ext cx="304800" cy="1339467"/>
            <a:chOff x="1676400" y="5105400"/>
            <a:chExt cx="304800" cy="1339467"/>
          </a:xfrm>
        </p:grpSpPr>
        <p:cxnSp>
          <p:nvCxnSpPr>
            <p:cNvPr id="57" name="Straight Connector 26"/>
            <p:cNvCxnSpPr/>
            <p:nvPr/>
          </p:nvCxnSpPr>
          <p:spPr>
            <a:xfrm>
              <a:off x="1676400" y="5105400"/>
              <a:ext cx="9181" cy="1339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27"/>
            <p:cNvCxnSpPr/>
            <p:nvPr/>
          </p:nvCxnSpPr>
          <p:spPr>
            <a:xfrm>
              <a:off x="1685581" y="6433851"/>
              <a:ext cx="295619" cy="5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28"/>
            <p:cNvCxnSpPr/>
            <p:nvPr/>
          </p:nvCxnSpPr>
          <p:spPr>
            <a:xfrm>
              <a:off x="1685581" y="5894024"/>
              <a:ext cx="295619" cy="11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29"/>
            <p:cNvCxnSpPr/>
            <p:nvPr/>
          </p:nvCxnSpPr>
          <p:spPr>
            <a:xfrm flipV="1">
              <a:off x="1685581" y="5448300"/>
              <a:ext cx="295619" cy="504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 name="Group 30"/>
          <p:cNvGrpSpPr/>
          <p:nvPr/>
        </p:nvGrpSpPr>
        <p:grpSpPr>
          <a:xfrm>
            <a:off x="5524500" y="4972716"/>
            <a:ext cx="304800" cy="1339467"/>
            <a:chOff x="1676400" y="5105400"/>
            <a:chExt cx="304800" cy="1339467"/>
          </a:xfrm>
        </p:grpSpPr>
        <p:cxnSp>
          <p:nvCxnSpPr>
            <p:cNvPr id="62" name="Straight Connector 31"/>
            <p:cNvCxnSpPr/>
            <p:nvPr/>
          </p:nvCxnSpPr>
          <p:spPr>
            <a:xfrm>
              <a:off x="1676400" y="5105400"/>
              <a:ext cx="9181" cy="1339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32"/>
            <p:cNvCxnSpPr/>
            <p:nvPr/>
          </p:nvCxnSpPr>
          <p:spPr>
            <a:xfrm>
              <a:off x="1685581" y="6433851"/>
              <a:ext cx="295619" cy="5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33"/>
            <p:cNvCxnSpPr/>
            <p:nvPr/>
          </p:nvCxnSpPr>
          <p:spPr>
            <a:xfrm>
              <a:off x="1685581" y="5894024"/>
              <a:ext cx="295619" cy="11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34"/>
            <p:cNvCxnSpPr/>
            <p:nvPr/>
          </p:nvCxnSpPr>
          <p:spPr>
            <a:xfrm flipV="1">
              <a:off x="1685581" y="5448300"/>
              <a:ext cx="295619" cy="504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9" name="Group 25"/>
          <p:cNvGrpSpPr/>
          <p:nvPr/>
        </p:nvGrpSpPr>
        <p:grpSpPr>
          <a:xfrm>
            <a:off x="2324100" y="4939665"/>
            <a:ext cx="304800" cy="1339467"/>
            <a:chOff x="1676400" y="5105400"/>
            <a:chExt cx="304800" cy="1339467"/>
          </a:xfrm>
        </p:grpSpPr>
        <p:cxnSp>
          <p:nvCxnSpPr>
            <p:cNvPr id="70" name="Straight Connector 43"/>
            <p:cNvCxnSpPr/>
            <p:nvPr/>
          </p:nvCxnSpPr>
          <p:spPr>
            <a:xfrm>
              <a:off x="1676400" y="5105400"/>
              <a:ext cx="9181" cy="1339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45"/>
            <p:cNvCxnSpPr/>
            <p:nvPr/>
          </p:nvCxnSpPr>
          <p:spPr>
            <a:xfrm>
              <a:off x="1685581" y="6433851"/>
              <a:ext cx="295619" cy="5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46"/>
            <p:cNvCxnSpPr/>
            <p:nvPr/>
          </p:nvCxnSpPr>
          <p:spPr>
            <a:xfrm>
              <a:off x="1685581" y="5894024"/>
              <a:ext cx="295619" cy="11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47"/>
            <p:cNvCxnSpPr/>
            <p:nvPr/>
          </p:nvCxnSpPr>
          <p:spPr>
            <a:xfrm flipV="1">
              <a:off x="1685581" y="5448300"/>
              <a:ext cx="295619" cy="5049"/>
            </a:xfrm>
            <a:prstGeom prst="line">
              <a:avLst/>
            </a:prstGeom>
          </p:spPr>
          <p:style>
            <a:lnRef idx="1">
              <a:schemeClr val="accent1"/>
            </a:lnRef>
            <a:fillRef idx="0">
              <a:schemeClr val="accent1"/>
            </a:fillRef>
            <a:effectRef idx="0">
              <a:schemeClr val="accent1"/>
            </a:effectRef>
            <a:fontRef idx="minor">
              <a:schemeClr val="tx1"/>
            </a:fontRef>
          </p:style>
        </p:cxnSp>
      </p:grpSp>
      <p:sp>
        <p:nvSpPr>
          <p:cNvPr id="74" name="Rectangle 38"/>
          <p:cNvSpPr/>
          <p:nvPr/>
        </p:nvSpPr>
        <p:spPr>
          <a:xfrm>
            <a:off x="1569085" y="4330065"/>
            <a:ext cx="1856105" cy="2247900"/>
          </a:xfrm>
          <a:prstGeom prst="rect">
            <a:avLst/>
          </a:prstGeom>
          <a:solidFill>
            <a:schemeClr val="accent1">
              <a:alpha val="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文本框 74"/>
          <p:cNvSpPr txBox="1"/>
          <p:nvPr/>
        </p:nvSpPr>
        <p:spPr>
          <a:xfrm>
            <a:off x="858520" y="3926205"/>
            <a:ext cx="1275080" cy="365760"/>
          </a:xfrm>
          <a:prstGeom prst="rect">
            <a:avLst/>
          </a:prstGeom>
          <a:noFill/>
        </p:spPr>
        <p:txBody>
          <a:bodyPr wrap="square" rtlCol="0">
            <a:spAutoFit/>
          </a:bodyPr>
          <a:lstStyle/>
          <a:p>
            <a:r>
              <a:rPr lang="zh-CN" altLang="en-US"/>
              <a:t>项目协调</a:t>
            </a:r>
          </a:p>
        </p:txBody>
      </p:sp>
      <p:cxnSp>
        <p:nvCxnSpPr>
          <p:cNvPr id="76" name="直接箭头连接符 75"/>
          <p:cNvCxnSpPr>
            <a:stCxn id="75" idx="3"/>
          </p:cNvCxnSpPr>
          <p:nvPr/>
        </p:nvCxnSpPr>
        <p:spPr>
          <a:xfrm>
            <a:off x="2133600" y="4109085"/>
            <a:ext cx="0" cy="234315"/>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467995" y="2593975"/>
            <a:ext cx="2181225" cy="895350"/>
          </a:xfrm>
          <a:prstGeom prst="rect">
            <a:avLst/>
          </a:prstGeom>
        </p:spPr>
      </p:pic>
      <p:pic>
        <p:nvPicPr>
          <p:cNvPr id="5" name="图片 4"/>
          <p:cNvPicPr>
            <a:picLocks noChangeAspect="1"/>
          </p:cNvPicPr>
          <p:nvPr/>
        </p:nvPicPr>
        <p:blipFill>
          <a:blip r:embed="rId3" cstate="print"/>
          <a:stretch>
            <a:fillRect/>
          </a:stretch>
        </p:blipFill>
        <p:spPr>
          <a:xfrm>
            <a:off x="3481705" y="1369695"/>
            <a:ext cx="2181225" cy="895350"/>
          </a:xfrm>
          <a:prstGeom prst="rect">
            <a:avLst/>
          </a:prstGeom>
        </p:spPr>
      </p:pic>
      <p:pic>
        <p:nvPicPr>
          <p:cNvPr id="6" name="图片 5"/>
          <p:cNvPicPr>
            <a:picLocks noChangeAspect="1"/>
          </p:cNvPicPr>
          <p:nvPr/>
        </p:nvPicPr>
        <p:blipFill>
          <a:blip r:embed="rId4" cstate="print"/>
          <a:stretch>
            <a:fillRect/>
          </a:stretch>
        </p:blipFill>
        <p:spPr>
          <a:xfrm>
            <a:off x="3481705" y="3763645"/>
            <a:ext cx="2181225" cy="895350"/>
          </a:xfrm>
          <a:prstGeom prst="rect">
            <a:avLst/>
          </a:prstGeom>
        </p:spPr>
      </p:pic>
      <p:pic>
        <p:nvPicPr>
          <p:cNvPr id="7" name="图片 6"/>
          <p:cNvPicPr>
            <a:picLocks noChangeAspect="1"/>
          </p:cNvPicPr>
          <p:nvPr/>
        </p:nvPicPr>
        <p:blipFill>
          <a:blip r:embed="rId5" cstate="print"/>
          <a:stretch>
            <a:fillRect/>
          </a:stretch>
        </p:blipFill>
        <p:spPr>
          <a:xfrm>
            <a:off x="6106795" y="2593975"/>
            <a:ext cx="2181225" cy="895350"/>
          </a:xfrm>
          <a:prstGeom prst="rect">
            <a:avLst/>
          </a:prstGeom>
        </p:spPr>
      </p:pic>
      <p:cxnSp>
        <p:nvCxnSpPr>
          <p:cNvPr id="55" name="直接箭头连接符 54"/>
          <p:cNvCxnSpPr>
            <a:stCxn id="6" idx="3"/>
          </p:cNvCxnSpPr>
          <p:nvPr/>
        </p:nvCxnSpPr>
        <p:spPr>
          <a:xfrm>
            <a:off x="5662930" y="4211320"/>
            <a:ext cx="112776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4" idx="3"/>
            <a:endCxn id="5" idx="1"/>
          </p:cNvCxnSpPr>
          <p:nvPr/>
        </p:nvCxnSpPr>
        <p:spPr>
          <a:xfrm flipV="1">
            <a:off x="2649220" y="1817370"/>
            <a:ext cx="832485" cy="12242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4" idx="3"/>
            <a:endCxn id="6" idx="1"/>
          </p:cNvCxnSpPr>
          <p:nvPr/>
        </p:nvCxnSpPr>
        <p:spPr>
          <a:xfrm>
            <a:off x="2649220" y="3041650"/>
            <a:ext cx="832485" cy="11696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8227060" y="3028950"/>
            <a:ext cx="784860" cy="9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3"/>
            <a:endCxn id="7" idx="1"/>
          </p:cNvCxnSpPr>
          <p:nvPr/>
        </p:nvCxnSpPr>
        <p:spPr>
          <a:xfrm flipV="1">
            <a:off x="5662930" y="3041650"/>
            <a:ext cx="443865" cy="11696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3"/>
            <a:endCxn id="7" idx="1"/>
          </p:cNvCxnSpPr>
          <p:nvPr/>
        </p:nvCxnSpPr>
        <p:spPr>
          <a:xfrm>
            <a:off x="5662930" y="1817370"/>
            <a:ext cx="443865" cy="12242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34340" y="435610"/>
            <a:ext cx="4061460" cy="368300"/>
          </a:xfrm>
          <a:prstGeom prst="rect">
            <a:avLst/>
          </a:prstGeom>
          <a:noFill/>
        </p:spPr>
        <p:txBody>
          <a:bodyPr wrap="square" rtlCol="0">
            <a:spAutoFit/>
          </a:bodyPr>
          <a:lstStyle/>
          <a:p>
            <a:r>
              <a:rPr lang="zh-CN" altLang="en-US"/>
              <a:t>计算活动</a:t>
            </a:r>
            <a:r>
              <a:rPr lang="en-US" altLang="zh-CN"/>
              <a:t>B</a:t>
            </a:r>
            <a:r>
              <a:rPr lang="zh-CN" altLang="en-US"/>
              <a:t>的总时差和自由时差</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89660"/>
            <a:ext cx="8229600" cy="4525963"/>
          </a:xfrm>
        </p:spPr>
        <p:txBody>
          <a:bodyPr>
            <a:normAutofit fontScale="97500" lnSpcReduction="10000"/>
          </a:bodyPr>
          <a:lstStyle/>
          <a:p>
            <a:pPr marL="0" indent="0">
              <a:buNone/>
            </a:pPr>
            <a:r>
              <a:rPr lang="en-US" altLang="zh-CN" sz="1800"/>
              <a:t>2.    </a:t>
            </a:r>
            <a:r>
              <a:rPr lang="zh-CN" altLang="en-US" sz="1800"/>
              <a:t>关键链法</a:t>
            </a:r>
          </a:p>
          <a:p>
            <a:pPr lvl="1">
              <a:buFont typeface="Wingdings" panose="05000000000000000000" charset="0"/>
              <a:buChar char="n"/>
            </a:pPr>
            <a:r>
              <a:rPr lang="zh-CN" altLang="en-US" sz="1575"/>
              <a:t>建立在关键路径法之上，考虑了资源分配、资源优化、资源平衡和活动历时不确定性对关键路径的影响；</a:t>
            </a:r>
          </a:p>
          <a:p>
            <a:pPr lvl="1">
              <a:buFont typeface="Wingdings" panose="05000000000000000000" charset="0"/>
              <a:buChar char="n"/>
            </a:pPr>
            <a:r>
              <a:rPr lang="zh-CN" altLang="en-US" sz="1575"/>
              <a:t>需要考虑活动持续时间、逻辑关系和资源可用性；</a:t>
            </a:r>
          </a:p>
          <a:p>
            <a:pPr lvl="1">
              <a:buFont typeface="Wingdings" panose="05000000000000000000" charset="0"/>
              <a:buChar char="n"/>
            </a:pPr>
            <a:r>
              <a:rPr lang="zh-CN" altLang="en-US" sz="1575"/>
              <a:t>资源约束型关键路径就是关键链；</a:t>
            </a:r>
          </a:p>
          <a:p>
            <a:pPr lvl="1">
              <a:buFont typeface="Wingdings" panose="05000000000000000000" charset="0"/>
              <a:buChar char="n"/>
            </a:pPr>
            <a:r>
              <a:rPr lang="zh-CN" altLang="en-US" sz="1575"/>
              <a:t>估算活动持续时间采用非保守估算（最乐观估算）；</a:t>
            </a:r>
          </a:p>
          <a:p>
            <a:pPr lvl="1">
              <a:buFont typeface="Wingdings" panose="05000000000000000000" charset="0"/>
              <a:buChar char="n"/>
            </a:pPr>
            <a:r>
              <a:rPr lang="zh-CN" altLang="en-US" sz="1575"/>
              <a:t>允许项目团队在任何项目进度路径上设置缓冲（非工作进度活动），以应对资源闲置和项目不确定性。</a:t>
            </a:r>
          </a:p>
          <a:p>
            <a:pPr lvl="1">
              <a:buFont typeface="Wingdings" panose="05000000000000000000" charset="0"/>
              <a:buChar char="n"/>
            </a:pPr>
            <a:endParaRPr lang="zh-CN" altLang="en-US" sz="1575"/>
          </a:p>
          <a:p>
            <a:pPr lvl="1">
              <a:buFont typeface="Wingdings" panose="05000000000000000000" charset="0"/>
              <a:buChar char="Ø"/>
            </a:pPr>
            <a:r>
              <a:rPr lang="zh-CN" altLang="en-US" sz="1575"/>
              <a:t>项目缓冲： 放置在</a:t>
            </a:r>
            <a:r>
              <a:rPr lang="zh-CN" altLang="en-US" sz="1575">
                <a:solidFill>
                  <a:srgbClr val="FF0000"/>
                </a:solidFill>
              </a:rPr>
              <a:t>关键链末端</a:t>
            </a:r>
            <a:r>
              <a:rPr lang="zh-CN" altLang="en-US" sz="1575"/>
              <a:t>，用来保证项目不因关键链的延误而延误。</a:t>
            </a:r>
          </a:p>
          <a:p>
            <a:pPr lvl="1">
              <a:buFont typeface="Wingdings" panose="05000000000000000000" charset="0"/>
              <a:buChar char="Ø"/>
            </a:pPr>
            <a:r>
              <a:rPr lang="zh-CN" altLang="en-US" sz="1575"/>
              <a:t>接驳缓冲：放置在</a:t>
            </a:r>
            <a:r>
              <a:rPr lang="zh-CN" altLang="en-US" sz="1575">
                <a:solidFill>
                  <a:srgbClr val="FF0000"/>
                </a:solidFill>
              </a:rPr>
              <a:t>非关键链与关键链结合点</a:t>
            </a:r>
            <a:r>
              <a:rPr lang="zh-CN" altLang="en-US" sz="1575"/>
              <a:t>，用来保证关键链不受非关键链延误的影响；</a:t>
            </a:r>
          </a:p>
          <a:p>
            <a:pPr lvl="1">
              <a:buFont typeface="Wingdings" panose="05000000000000000000" charset="0"/>
              <a:buChar char="Ø"/>
            </a:pPr>
            <a:r>
              <a:rPr lang="zh-CN" altLang="en-US" sz="1575"/>
              <a:t>按照最晚开始与最晚完成日期来安排计划活动。</a:t>
            </a:r>
          </a:p>
          <a:p>
            <a:pPr lvl="1">
              <a:buFont typeface="Wingdings" panose="05000000000000000000" charset="0"/>
              <a:buChar char="Ø"/>
            </a:pPr>
            <a:r>
              <a:rPr lang="zh-CN" altLang="en-US" sz="1575"/>
              <a:t>关键链法不再管理网络路线的总浮动时间，而是重点管理剩余的缓冲持续时间与剩余的任务链持续时间之间的匹配关系。</a:t>
            </a:r>
          </a:p>
          <a:p>
            <a:pPr lvl="1">
              <a:buFont typeface="Wingdings" panose="05000000000000000000" charset="0"/>
              <a:buChar char="Ø"/>
            </a:pPr>
            <a:r>
              <a:rPr lang="zh-CN" altLang="en-US" sz="1575"/>
              <a:t>关键链法的目的之一就是要克服帕金森定律的影响。</a:t>
            </a:r>
          </a:p>
          <a:p>
            <a:pPr lvl="1">
              <a:buFont typeface="Wingdings" panose="05000000000000000000" charset="0"/>
              <a:buChar char="Ø"/>
            </a:pPr>
            <a:endParaRPr lang="zh-CN" altLang="en-US" sz="1575"/>
          </a:p>
          <a:p>
            <a:pPr lvl="1">
              <a:buFont typeface="Wingdings" panose="05000000000000000000" charset="0"/>
              <a:buChar char="Ø"/>
            </a:pPr>
            <a:r>
              <a:rPr lang="zh-CN" altLang="en-US" sz="1575"/>
              <a:t>帕金森定律：在行政管理中，行政机构会像金字塔一样不断增多，行政人员会不断膨胀，每个人都很忙，但组织效率越来越低下。这条定律又被称为“金字塔上升”现象。</a:t>
            </a:r>
          </a:p>
        </p:txBody>
      </p:sp>
      <p:sp>
        <p:nvSpPr>
          <p:cNvPr id="4" name="标题 3"/>
          <p:cNvSpPr>
            <a:spLocks noGrp="1"/>
          </p:cNvSpPr>
          <p:nvPr>
            <p:ph type="title"/>
          </p:nvPr>
        </p:nvSpPr>
        <p:spPr>
          <a:xfrm>
            <a:off x="170180" y="274955"/>
            <a:ext cx="8771890" cy="582930"/>
          </a:xfrm>
        </p:spPr>
        <p:txBody>
          <a:bodyPr>
            <a:normAutofit fontScale="90000"/>
          </a:bodyPr>
          <a:lstStyle/>
          <a:p>
            <a:r>
              <a:rPr lang="en-US" altLang="zh-CN"/>
              <a:t>6.6.2 </a:t>
            </a:r>
            <a:r>
              <a:rPr lang="zh-CN" altLang="en-US"/>
              <a:t>制定进度计划的工具与技术</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00380" y="3124835"/>
            <a:ext cx="773430" cy="732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开始</a:t>
            </a:r>
          </a:p>
        </p:txBody>
      </p:sp>
      <p:sp>
        <p:nvSpPr>
          <p:cNvPr id="23" name="文本框 22"/>
          <p:cNvSpPr txBox="1"/>
          <p:nvPr/>
        </p:nvSpPr>
        <p:spPr>
          <a:xfrm>
            <a:off x="1767205" y="2423160"/>
            <a:ext cx="889000" cy="368300"/>
          </a:xfrm>
          <a:prstGeom prst="rect">
            <a:avLst/>
          </a:prstGeom>
          <a:noFill/>
          <a:ln w="12700" cmpd="sng">
            <a:solidFill>
              <a:schemeClr val="tx1"/>
            </a:solidFill>
            <a:prstDash val="solid"/>
          </a:ln>
        </p:spPr>
        <p:txBody>
          <a:bodyPr wrap="square" rtlCol="0">
            <a:spAutoFit/>
          </a:bodyPr>
          <a:lstStyle/>
          <a:p>
            <a:pPr algn="ctr"/>
            <a:r>
              <a:rPr lang="zh-CN" altLang="en-US"/>
              <a:t>活动</a:t>
            </a:r>
            <a:r>
              <a:rPr lang="en-US" altLang="zh-CN"/>
              <a:t>A</a:t>
            </a:r>
            <a:r>
              <a:rPr lang="en-US" altLang="zh-CN" sz="1200"/>
              <a:t> </a:t>
            </a:r>
          </a:p>
        </p:txBody>
      </p:sp>
      <p:sp>
        <p:nvSpPr>
          <p:cNvPr id="5" name="文本框 4"/>
          <p:cNvSpPr txBox="1"/>
          <p:nvPr/>
        </p:nvSpPr>
        <p:spPr>
          <a:xfrm>
            <a:off x="1767205" y="3307080"/>
            <a:ext cx="889000" cy="368300"/>
          </a:xfrm>
          <a:prstGeom prst="rect">
            <a:avLst/>
          </a:prstGeom>
          <a:noFill/>
          <a:ln w="12700" cmpd="sng">
            <a:solidFill>
              <a:schemeClr val="tx1"/>
            </a:solidFill>
            <a:prstDash val="solid"/>
          </a:ln>
        </p:spPr>
        <p:txBody>
          <a:bodyPr wrap="square" rtlCol="0">
            <a:spAutoFit/>
          </a:bodyPr>
          <a:lstStyle/>
          <a:p>
            <a:pPr algn="ctr"/>
            <a:r>
              <a:rPr lang="zh-CN" altLang="en-US"/>
              <a:t>活动</a:t>
            </a:r>
            <a:r>
              <a:rPr lang="en-US" altLang="zh-CN"/>
              <a:t>C</a:t>
            </a:r>
            <a:endParaRPr lang="en-US" altLang="zh-CN" sz="1200"/>
          </a:p>
        </p:txBody>
      </p:sp>
      <p:sp>
        <p:nvSpPr>
          <p:cNvPr id="6" name="文本框 5"/>
          <p:cNvSpPr txBox="1"/>
          <p:nvPr/>
        </p:nvSpPr>
        <p:spPr>
          <a:xfrm>
            <a:off x="1767205" y="4215765"/>
            <a:ext cx="889000" cy="368300"/>
          </a:xfrm>
          <a:prstGeom prst="rect">
            <a:avLst/>
          </a:prstGeom>
          <a:noFill/>
          <a:ln w="12700" cmpd="sng">
            <a:solidFill>
              <a:schemeClr val="tx1"/>
            </a:solidFill>
            <a:prstDash val="solid"/>
          </a:ln>
        </p:spPr>
        <p:txBody>
          <a:bodyPr wrap="square" rtlCol="0">
            <a:spAutoFit/>
          </a:bodyPr>
          <a:lstStyle/>
          <a:p>
            <a:pPr algn="ctr"/>
            <a:r>
              <a:rPr lang="zh-CN" altLang="en-US"/>
              <a:t>活动</a:t>
            </a:r>
            <a:r>
              <a:rPr lang="en-US" altLang="zh-CN"/>
              <a:t>G</a:t>
            </a:r>
            <a:r>
              <a:rPr lang="en-US" altLang="zh-CN" sz="1200"/>
              <a:t> </a:t>
            </a:r>
          </a:p>
        </p:txBody>
      </p:sp>
      <p:sp>
        <p:nvSpPr>
          <p:cNvPr id="7" name="文本框 6"/>
          <p:cNvSpPr txBox="1"/>
          <p:nvPr/>
        </p:nvSpPr>
        <p:spPr>
          <a:xfrm>
            <a:off x="3100070" y="2423160"/>
            <a:ext cx="889000" cy="368300"/>
          </a:xfrm>
          <a:prstGeom prst="rect">
            <a:avLst/>
          </a:prstGeom>
          <a:noFill/>
          <a:ln w="12700" cmpd="sng">
            <a:solidFill>
              <a:schemeClr val="tx1"/>
            </a:solidFill>
            <a:prstDash val="solid"/>
          </a:ln>
        </p:spPr>
        <p:txBody>
          <a:bodyPr wrap="square" rtlCol="0">
            <a:spAutoFit/>
          </a:bodyPr>
          <a:lstStyle/>
          <a:p>
            <a:pPr algn="ctr"/>
            <a:r>
              <a:rPr lang="zh-CN" altLang="en-US"/>
              <a:t>活动</a:t>
            </a:r>
            <a:r>
              <a:rPr lang="en-US" altLang="zh-CN"/>
              <a:t>B</a:t>
            </a:r>
            <a:r>
              <a:rPr lang="en-US" altLang="zh-CN" sz="1200"/>
              <a:t> </a:t>
            </a:r>
          </a:p>
        </p:txBody>
      </p:sp>
      <p:sp>
        <p:nvSpPr>
          <p:cNvPr id="8" name="文本框 7"/>
          <p:cNvSpPr txBox="1"/>
          <p:nvPr/>
        </p:nvSpPr>
        <p:spPr>
          <a:xfrm>
            <a:off x="3252470" y="3307080"/>
            <a:ext cx="889000" cy="368300"/>
          </a:xfrm>
          <a:prstGeom prst="rect">
            <a:avLst/>
          </a:prstGeom>
          <a:noFill/>
          <a:ln w="12700" cmpd="sng">
            <a:solidFill>
              <a:schemeClr val="tx1"/>
            </a:solidFill>
            <a:prstDash val="solid"/>
          </a:ln>
        </p:spPr>
        <p:txBody>
          <a:bodyPr wrap="square" rtlCol="0">
            <a:spAutoFit/>
          </a:bodyPr>
          <a:lstStyle/>
          <a:p>
            <a:pPr algn="ctr"/>
            <a:r>
              <a:rPr lang="zh-CN" altLang="en-US"/>
              <a:t>活动</a:t>
            </a:r>
            <a:r>
              <a:rPr lang="en-US" altLang="zh-CN"/>
              <a:t>D</a:t>
            </a:r>
            <a:r>
              <a:rPr lang="en-US" altLang="zh-CN" sz="1200"/>
              <a:t> </a:t>
            </a:r>
          </a:p>
        </p:txBody>
      </p:sp>
      <p:sp>
        <p:nvSpPr>
          <p:cNvPr id="9" name="文本框 8"/>
          <p:cNvSpPr txBox="1"/>
          <p:nvPr/>
        </p:nvSpPr>
        <p:spPr>
          <a:xfrm>
            <a:off x="4408805" y="3307080"/>
            <a:ext cx="889000" cy="368300"/>
          </a:xfrm>
          <a:prstGeom prst="rect">
            <a:avLst/>
          </a:prstGeom>
          <a:noFill/>
          <a:ln w="12700" cmpd="sng">
            <a:solidFill>
              <a:schemeClr val="tx1"/>
            </a:solidFill>
            <a:prstDash val="solid"/>
          </a:ln>
        </p:spPr>
        <p:txBody>
          <a:bodyPr wrap="square" rtlCol="0">
            <a:spAutoFit/>
          </a:bodyPr>
          <a:lstStyle/>
          <a:p>
            <a:pPr algn="ctr"/>
            <a:r>
              <a:rPr lang="zh-CN" altLang="en-US"/>
              <a:t>活动</a:t>
            </a:r>
            <a:r>
              <a:rPr lang="en-US" altLang="zh-CN"/>
              <a:t>E</a:t>
            </a:r>
            <a:r>
              <a:rPr lang="en-US" altLang="zh-CN" sz="1200"/>
              <a:t> </a:t>
            </a:r>
          </a:p>
        </p:txBody>
      </p:sp>
      <p:sp>
        <p:nvSpPr>
          <p:cNvPr id="10" name="文本框 9"/>
          <p:cNvSpPr txBox="1"/>
          <p:nvPr/>
        </p:nvSpPr>
        <p:spPr>
          <a:xfrm>
            <a:off x="5636895" y="3306445"/>
            <a:ext cx="889000" cy="368300"/>
          </a:xfrm>
          <a:prstGeom prst="rect">
            <a:avLst/>
          </a:prstGeom>
          <a:noFill/>
          <a:ln w="12700" cmpd="sng">
            <a:solidFill>
              <a:schemeClr val="tx1"/>
            </a:solidFill>
            <a:prstDash val="solid"/>
          </a:ln>
        </p:spPr>
        <p:txBody>
          <a:bodyPr wrap="square" rtlCol="0">
            <a:spAutoFit/>
          </a:bodyPr>
          <a:lstStyle/>
          <a:p>
            <a:pPr algn="ctr"/>
            <a:r>
              <a:rPr lang="zh-CN" altLang="en-US"/>
              <a:t>活动</a:t>
            </a:r>
            <a:r>
              <a:rPr lang="en-US" altLang="zh-CN"/>
              <a:t>F</a:t>
            </a:r>
            <a:r>
              <a:rPr lang="en-US" altLang="zh-CN" sz="1200"/>
              <a:t> </a:t>
            </a:r>
          </a:p>
        </p:txBody>
      </p:sp>
      <p:sp>
        <p:nvSpPr>
          <p:cNvPr id="12" name="文本框 11"/>
          <p:cNvSpPr txBox="1"/>
          <p:nvPr/>
        </p:nvSpPr>
        <p:spPr>
          <a:xfrm>
            <a:off x="6788785" y="3307080"/>
            <a:ext cx="1121410" cy="365760"/>
          </a:xfrm>
          <a:prstGeom prst="rect">
            <a:avLst/>
          </a:prstGeom>
          <a:solidFill>
            <a:schemeClr val="bg1">
              <a:lumMod val="50000"/>
              <a:alpha val="45000"/>
            </a:schemeClr>
          </a:solidFill>
          <a:ln w="12700" cmpd="sng">
            <a:solidFill>
              <a:schemeClr val="tx1"/>
            </a:solidFill>
            <a:prstDash val="solid"/>
          </a:ln>
        </p:spPr>
        <p:txBody>
          <a:bodyPr wrap="square" rtlCol="0">
            <a:spAutoFit/>
          </a:bodyPr>
          <a:lstStyle/>
          <a:p>
            <a:pPr algn="ctr"/>
            <a:r>
              <a:rPr lang="zh-CN" altLang="en-US"/>
              <a:t>项目缓冲</a:t>
            </a:r>
          </a:p>
        </p:txBody>
      </p:sp>
      <p:sp>
        <p:nvSpPr>
          <p:cNvPr id="13" name="椭圆 12"/>
          <p:cNvSpPr/>
          <p:nvPr/>
        </p:nvSpPr>
        <p:spPr>
          <a:xfrm>
            <a:off x="8189595" y="3123565"/>
            <a:ext cx="773430" cy="732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完成</a:t>
            </a:r>
          </a:p>
        </p:txBody>
      </p:sp>
      <p:cxnSp>
        <p:nvCxnSpPr>
          <p:cNvPr id="15" name="直接箭头连接符 14"/>
          <p:cNvCxnSpPr>
            <a:stCxn id="4" idx="6"/>
            <a:endCxn id="5" idx="1"/>
          </p:cNvCxnSpPr>
          <p:nvPr/>
        </p:nvCxnSpPr>
        <p:spPr>
          <a:xfrm>
            <a:off x="1273810" y="3491230"/>
            <a:ext cx="493395"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2707640" y="3491230"/>
            <a:ext cx="493395"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144010" y="3491230"/>
            <a:ext cx="275590" cy="1397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9" idx="3"/>
          </p:cNvCxnSpPr>
          <p:nvPr/>
        </p:nvCxnSpPr>
        <p:spPr>
          <a:xfrm flipV="1">
            <a:off x="5297805" y="3490595"/>
            <a:ext cx="339090" cy="6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6525895" y="3491230"/>
            <a:ext cx="262890" cy="6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7910195" y="3491865"/>
            <a:ext cx="262890" cy="6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23" idx="3"/>
          </p:cNvCxnSpPr>
          <p:nvPr/>
        </p:nvCxnSpPr>
        <p:spPr>
          <a:xfrm>
            <a:off x="2656205" y="2607310"/>
            <a:ext cx="429260" cy="1905"/>
          </a:xfrm>
          <a:prstGeom prst="straightConnector1">
            <a:avLst/>
          </a:prstGeom>
          <a:ln w="127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282440" y="2423160"/>
            <a:ext cx="1114425" cy="365760"/>
          </a:xfrm>
          <a:prstGeom prst="rect">
            <a:avLst/>
          </a:prstGeom>
          <a:solidFill>
            <a:schemeClr val="bg1">
              <a:lumMod val="50000"/>
              <a:alpha val="45000"/>
            </a:schemeClr>
          </a:solidFill>
          <a:ln w="12700" cmpd="sng">
            <a:solidFill>
              <a:schemeClr val="tx1"/>
            </a:solidFill>
            <a:prstDash val="solid"/>
          </a:ln>
        </p:spPr>
        <p:txBody>
          <a:bodyPr wrap="square" rtlCol="0">
            <a:spAutoFit/>
          </a:bodyPr>
          <a:lstStyle/>
          <a:p>
            <a:pPr algn="ctr"/>
            <a:r>
              <a:rPr lang="zh-CN" altLang="en-US"/>
              <a:t>接驳缓冲</a:t>
            </a:r>
          </a:p>
        </p:txBody>
      </p:sp>
      <p:cxnSp>
        <p:nvCxnSpPr>
          <p:cNvPr id="24" name="直接箭头连接符 23"/>
          <p:cNvCxnSpPr>
            <a:stCxn id="7" idx="3"/>
            <a:endCxn id="22" idx="1"/>
          </p:cNvCxnSpPr>
          <p:nvPr/>
        </p:nvCxnSpPr>
        <p:spPr>
          <a:xfrm flipV="1">
            <a:off x="3989070" y="2606040"/>
            <a:ext cx="293370" cy="1270"/>
          </a:xfrm>
          <a:prstGeom prst="straightConnector1">
            <a:avLst/>
          </a:prstGeom>
          <a:ln w="127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252470" y="4215765"/>
            <a:ext cx="1114425" cy="365760"/>
          </a:xfrm>
          <a:prstGeom prst="rect">
            <a:avLst/>
          </a:prstGeom>
          <a:solidFill>
            <a:schemeClr val="bg1">
              <a:lumMod val="50000"/>
              <a:alpha val="45000"/>
            </a:schemeClr>
          </a:solidFill>
          <a:ln w="12700" cmpd="sng">
            <a:solidFill>
              <a:schemeClr val="tx1"/>
            </a:solidFill>
            <a:prstDash val="solid"/>
          </a:ln>
        </p:spPr>
        <p:txBody>
          <a:bodyPr wrap="square" rtlCol="0">
            <a:spAutoFit/>
          </a:bodyPr>
          <a:lstStyle/>
          <a:p>
            <a:pPr algn="ctr"/>
            <a:r>
              <a:rPr lang="zh-CN" altLang="en-US"/>
              <a:t>接驳缓冲</a:t>
            </a:r>
          </a:p>
        </p:txBody>
      </p:sp>
      <p:cxnSp>
        <p:nvCxnSpPr>
          <p:cNvPr id="26" name="直接箭头连接符 25"/>
          <p:cNvCxnSpPr>
            <a:endCxn id="25" idx="1"/>
          </p:cNvCxnSpPr>
          <p:nvPr/>
        </p:nvCxnSpPr>
        <p:spPr>
          <a:xfrm>
            <a:off x="2656205" y="4397375"/>
            <a:ext cx="596265" cy="1270"/>
          </a:xfrm>
          <a:prstGeom prst="straightConnector1">
            <a:avLst/>
          </a:prstGeom>
          <a:ln w="127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22" idx="3"/>
            <a:endCxn id="25" idx="3"/>
          </p:cNvCxnSpPr>
          <p:nvPr/>
        </p:nvCxnSpPr>
        <p:spPr>
          <a:xfrm flipH="1">
            <a:off x="4366895" y="2606040"/>
            <a:ext cx="1029970" cy="1792605"/>
          </a:xfrm>
          <a:prstGeom prst="bentConnector3">
            <a:avLst>
              <a:gd name="adj1" fmla="val -5548"/>
            </a:avLst>
          </a:prstGeom>
          <a:ln w="12700" cmpd="sng">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23" idx="1"/>
            <a:endCxn id="6" idx="1"/>
          </p:cNvCxnSpPr>
          <p:nvPr/>
        </p:nvCxnSpPr>
        <p:spPr>
          <a:xfrm rot="10800000" flipV="1">
            <a:off x="1767205" y="2606675"/>
            <a:ext cx="3175" cy="1792605"/>
          </a:xfrm>
          <a:prstGeom prst="bentConnector3">
            <a:avLst>
              <a:gd name="adj1" fmla="val 7600000"/>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00380" y="1192530"/>
            <a:ext cx="4776470" cy="365760"/>
          </a:xfrm>
          <a:prstGeom prst="rect">
            <a:avLst/>
          </a:prstGeom>
          <a:noFill/>
        </p:spPr>
        <p:txBody>
          <a:bodyPr wrap="square" rtlCol="0">
            <a:spAutoFit/>
          </a:bodyPr>
          <a:lstStyle/>
          <a:p>
            <a:r>
              <a:rPr lang="zh-CN" altLang="en-US"/>
              <a:t>关键链法示例：</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89660"/>
            <a:ext cx="8229600" cy="3399155"/>
          </a:xfrm>
        </p:spPr>
        <p:txBody>
          <a:bodyPr>
            <a:normAutofit/>
          </a:bodyPr>
          <a:lstStyle/>
          <a:p>
            <a:pPr marL="0" indent="0">
              <a:buNone/>
            </a:pPr>
            <a:r>
              <a:rPr lang="en-US" altLang="zh-CN" sz="1800"/>
              <a:t>3.    </a:t>
            </a:r>
            <a:r>
              <a:rPr lang="zh-CN" altLang="en-US" sz="1800"/>
              <a:t>资源优化技术</a:t>
            </a:r>
          </a:p>
          <a:p>
            <a:pPr marL="457200" lvl="1" indent="0">
              <a:buNone/>
            </a:pPr>
            <a:r>
              <a:rPr lang="zh-CN" altLang="en-US" sz="1375"/>
              <a:t>是根据资源供需情况，来调整进度模型，包括：</a:t>
            </a:r>
          </a:p>
          <a:p>
            <a:pPr marL="800100" lvl="1" indent="-342900">
              <a:buFont typeface="+mj-ea"/>
              <a:buAutoNum type="circleNumDbPlain"/>
            </a:pPr>
            <a:r>
              <a:rPr lang="zh-CN" altLang="en-US" sz="1375"/>
              <a:t>资源平衡</a:t>
            </a:r>
          </a:p>
          <a:p>
            <a:pPr lvl="2">
              <a:buFont typeface="Wingdings" panose="05000000000000000000" charset="0"/>
              <a:buChar char="ü"/>
            </a:pPr>
            <a:r>
              <a:rPr lang="zh-CN" altLang="en-US" sz="1175"/>
              <a:t>为了在资源需求与资源供给之间取得平衡，根据资源制约对开始日期和结束日期进行调整的一种技术。如</a:t>
            </a:r>
          </a:p>
          <a:p>
            <a:pPr lvl="3">
              <a:buFont typeface="Arial" panose="020B0604020202020204" pitchFamily="34" charset="0"/>
              <a:buChar char="•"/>
            </a:pPr>
            <a:r>
              <a:rPr lang="zh-CN" altLang="en-US" sz="975"/>
              <a:t>共享资源或关键资源的数量有限，或只在特定时间可用，或被过度分配；</a:t>
            </a:r>
          </a:p>
          <a:p>
            <a:pPr lvl="3">
              <a:buFont typeface="Arial" panose="020B0604020202020204" pitchFamily="34" charset="0"/>
              <a:buChar char="•"/>
            </a:pPr>
            <a:r>
              <a:rPr lang="zh-CN" altLang="en-US" sz="975"/>
              <a:t>为了保持资源使用量处于均衡水平</a:t>
            </a:r>
          </a:p>
          <a:p>
            <a:pPr lvl="2">
              <a:buFont typeface="Wingdings" panose="05000000000000000000" charset="0"/>
              <a:buChar char="ü"/>
            </a:pPr>
            <a:r>
              <a:rPr lang="zh-CN" altLang="en-US" sz="1170"/>
              <a:t>资源平衡作用于非关键路径</a:t>
            </a:r>
          </a:p>
          <a:p>
            <a:pPr lvl="2">
              <a:buFont typeface="Wingdings" panose="05000000000000000000" charset="0"/>
              <a:buChar char="ü"/>
            </a:pPr>
            <a:r>
              <a:rPr lang="zh-CN" altLang="en-US" sz="1170"/>
              <a:t>资源平衡可能会改变关键路径</a:t>
            </a:r>
          </a:p>
          <a:p>
            <a:pPr lvl="2">
              <a:buFont typeface="Wingdings" panose="05000000000000000000" charset="0"/>
              <a:buChar char="ü"/>
            </a:pPr>
            <a:r>
              <a:rPr lang="zh-CN" altLang="en-US" sz="1170"/>
              <a:t>资源平衡可能导致工期延长。</a:t>
            </a:r>
          </a:p>
          <a:p>
            <a:pPr lvl="2">
              <a:buFont typeface="Wingdings" panose="05000000000000000000" charset="0"/>
              <a:buChar char="ü"/>
            </a:pPr>
            <a:endParaRPr lang="zh-CN" altLang="en-US" sz="1170"/>
          </a:p>
          <a:p>
            <a:pPr marL="800100" lvl="1" indent="-342900">
              <a:buFont typeface="+mj-ea"/>
              <a:buAutoNum type="circleNumDbPlain"/>
            </a:pPr>
            <a:r>
              <a:rPr lang="zh-CN" altLang="en-US" sz="1375"/>
              <a:t>资源平滑</a:t>
            </a:r>
          </a:p>
          <a:p>
            <a:pPr marL="914400" lvl="2" indent="0">
              <a:buFont typeface="Wingdings" panose="05000000000000000000" charset="0"/>
              <a:buNone/>
            </a:pPr>
            <a:r>
              <a:rPr lang="zh-CN" altLang="en-US" sz="1175"/>
              <a:t>对进度模型中的活动进行调整，从而使项目资源需求不超过预定的资源限制的一种技术。</a:t>
            </a:r>
          </a:p>
          <a:p>
            <a:pPr lvl="2">
              <a:buFont typeface="Wingdings" panose="05000000000000000000" charset="0"/>
              <a:buChar char="ü"/>
            </a:pPr>
            <a:r>
              <a:rPr lang="zh-CN" altLang="en-US" sz="1175"/>
              <a:t>资源平滑不会改变关键路径，不会延迟完工日期；</a:t>
            </a:r>
          </a:p>
          <a:p>
            <a:pPr lvl="2">
              <a:buFont typeface="Wingdings" panose="05000000000000000000" charset="0"/>
              <a:buChar char="ü"/>
            </a:pPr>
            <a:r>
              <a:rPr lang="zh-CN" altLang="en-US" sz="1175"/>
              <a:t>活动只会在其自由和总浮动时间内延迟。</a:t>
            </a:r>
          </a:p>
          <a:p>
            <a:pPr marL="800100" lvl="1" indent="-342900">
              <a:buFont typeface="+mj-ea"/>
              <a:buAutoNum type="circleNumDbPlain"/>
            </a:pPr>
            <a:endParaRPr lang="zh-CN" altLang="en-US" sz="1375"/>
          </a:p>
        </p:txBody>
      </p:sp>
      <p:sp>
        <p:nvSpPr>
          <p:cNvPr id="4" name="标题 3"/>
          <p:cNvSpPr>
            <a:spLocks noGrp="1"/>
          </p:cNvSpPr>
          <p:nvPr>
            <p:ph type="title"/>
          </p:nvPr>
        </p:nvSpPr>
        <p:spPr>
          <a:xfrm>
            <a:off x="170180" y="274955"/>
            <a:ext cx="8771890" cy="582930"/>
          </a:xfrm>
        </p:spPr>
        <p:txBody>
          <a:bodyPr>
            <a:normAutofit fontScale="90000"/>
          </a:bodyPr>
          <a:lstStyle/>
          <a:p>
            <a:r>
              <a:rPr lang="en-US" altLang="zh-CN"/>
              <a:t>6.6.2 </a:t>
            </a:r>
            <a:r>
              <a:rPr lang="zh-CN" altLang="en-US"/>
              <a:t>制定进度计划的工具与技术</a:t>
            </a:r>
          </a:p>
        </p:txBody>
      </p:sp>
      <p:sp>
        <p:nvSpPr>
          <p:cNvPr id="2" name="内容占位符 2"/>
          <p:cNvSpPr>
            <a:spLocks noGrp="1"/>
          </p:cNvSpPr>
          <p:nvPr/>
        </p:nvSpPr>
        <p:spPr>
          <a:xfrm>
            <a:off x="457200" y="4488815"/>
            <a:ext cx="8229600" cy="22129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400"/>
              <a:t>资源平衡示例：</a:t>
            </a:r>
          </a:p>
          <a:p>
            <a:pPr marL="0" indent="0">
              <a:buNone/>
            </a:pPr>
            <a:r>
              <a:rPr lang="zh-CN" altLang="en-US" sz="1400"/>
              <a:t>项目网络图标出了活动</a:t>
            </a:r>
            <a:r>
              <a:rPr lang="en-US" altLang="zh-CN" sz="1400"/>
              <a:t>A</a:t>
            </a:r>
            <a:r>
              <a:rPr lang="zh-CN" altLang="en-US" sz="1400"/>
              <a:t>、</a:t>
            </a:r>
            <a:r>
              <a:rPr lang="en-US" altLang="zh-CN" sz="1400"/>
              <a:t>B</a:t>
            </a:r>
            <a:r>
              <a:rPr lang="zh-CN" altLang="en-US" sz="1400"/>
              <a:t>、</a:t>
            </a:r>
            <a:r>
              <a:rPr lang="en-US" altLang="zh-CN" sz="1400"/>
              <a:t>C</a:t>
            </a:r>
            <a:r>
              <a:rPr lang="zh-CN" altLang="en-US" sz="1400"/>
              <a:t>及其持续时间，</a:t>
            </a:r>
            <a:r>
              <a:rPr lang="en-US" altLang="zh-CN" sz="1400"/>
              <a:t>A</a:t>
            </a:r>
            <a:r>
              <a:rPr lang="zh-CN" altLang="en-US" sz="1400"/>
              <a:t>活动</a:t>
            </a:r>
            <a:r>
              <a:rPr lang="en-US" altLang="zh-CN" sz="1400"/>
              <a:t>2</a:t>
            </a:r>
            <a:r>
              <a:rPr lang="zh-CN" altLang="en-US" sz="1400"/>
              <a:t>天，</a:t>
            </a:r>
            <a:r>
              <a:rPr lang="en-US" altLang="zh-CN" sz="1400"/>
              <a:t>B</a:t>
            </a:r>
            <a:r>
              <a:rPr lang="zh-CN" altLang="en-US" sz="1400"/>
              <a:t>活动</a:t>
            </a:r>
            <a:r>
              <a:rPr lang="en-US" altLang="zh-CN" sz="1400"/>
              <a:t>5</a:t>
            </a:r>
            <a:r>
              <a:rPr lang="zh-CN" altLang="en-US" sz="1400"/>
              <a:t>天，</a:t>
            </a:r>
            <a:r>
              <a:rPr lang="en-US" altLang="zh-CN" sz="1400"/>
              <a:t>C</a:t>
            </a:r>
            <a:r>
              <a:rPr lang="zh-CN" altLang="en-US" sz="1400"/>
              <a:t>活动</a:t>
            </a:r>
            <a:r>
              <a:rPr lang="en-US" altLang="zh-CN" sz="1400"/>
              <a:t>3</a:t>
            </a:r>
            <a:r>
              <a:rPr lang="zh-CN" altLang="en-US" sz="1400"/>
              <a:t>天。假设活动</a:t>
            </a:r>
            <a:r>
              <a:rPr lang="en-US" altLang="zh-CN" sz="1400"/>
              <a:t>A</a:t>
            </a:r>
            <a:r>
              <a:rPr lang="zh-CN" altLang="en-US" sz="1400"/>
              <a:t>有</a:t>
            </a:r>
            <a:r>
              <a:rPr lang="en-US" altLang="zh-CN" sz="1400"/>
              <a:t>2</a:t>
            </a:r>
            <a:r>
              <a:rPr lang="zh-CN" altLang="en-US" sz="1400"/>
              <a:t>个员工，活动</a:t>
            </a:r>
            <a:r>
              <a:rPr lang="en-US" altLang="zh-CN" sz="1400"/>
              <a:t>B</a:t>
            </a:r>
            <a:r>
              <a:rPr lang="zh-CN" altLang="en-US" sz="1400"/>
              <a:t>有</a:t>
            </a:r>
            <a:r>
              <a:rPr lang="en-US" altLang="zh-CN" sz="1400"/>
              <a:t>4</a:t>
            </a:r>
            <a:r>
              <a:rPr lang="zh-CN" altLang="en-US" sz="1400"/>
              <a:t>个员工，活动</a:t>
            </a:r>
            <a:r>
              <a:rPr lang="en-US" altLang="zh-CN" sz="1400"/>
              <a:t>C</a:t>
            </a:r>
            <a:r>
              <a:rPr lang="zh-CN" altLang="en-US" sz="1400"/>
              <a:t>有</a:t>
            </a:r>
            <a:r>
              <a:rPr lang="en-US" altLang="zh-CN" sz="1400"/>
              <a:t>2</a:t>
            </a:r>
            <a:r>
              <a:rPr lang="zh-CN" altLang="en-US" sz="1400"/>
              <a:t>个员工。</a:t>
            </a:r>
          </a:p>
          <a:p>
            <a:pPr marL="800100" lvl="1" indent="-342900">
              <a:buFont typeface="+mj-ea"/>
              <a:buAutoNum type="circleNumDbPlain"/>
            </a:pPr>
            <a:endParaRPr lang="zh-CN" altLang="en-US" sz="1400"/>
          </a:p>
        </p:txBody>
      </p:sp>
      <p:pic>
        <p:nvPicPr>
          <p:cNvPr id="6" name="图片 5"/>
          <p:cNvPicPr>
            <a:picLocks noChangeAspect="1"/>
          </p:cNvPicPr>
          <p:nvPr/>
        </p:nvPicPr>
        <p:blipFill>
          <a:blip r:embed="rId2" cstate="print"/>
          <a:stretch>
            <a:fillRect/>
          </a:stretch>
        </p:blipFill>
        <p:spPr>
          <a:xfrm>
            <a:off x="3337560" y="5142230"/>
            <a:ext cx="4772025" cy="1750695"/>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89660"/>
            <a:ext cx="8229600" cy="5686425"/>
          </a:xfrm>
        </p:spPr>
        <p:txBody>
          <a:bodyPr>
            <a:noAutofit/>
          </a:bodyPr>
          <a:lstStyle/>
          <a:p>
            <a:pPr marL="0" indent="0">
              <a:buNone/>
            </a:pPr>
            <a:r>
              <a:rPr lang="en-US" altLang="zh-CN" sz="1800"/>
              <a:t>4.    </a:t>
            </a:r>
            <a:r>
              <a:rPr lang="zh-CN" altLang="en-US" sz="1800"/>
              <a:t>建模技术</a:t>
            </a:r>
          </a:p>
          <a:p>
            <a:pPr marL="685800" lvl="1" indent="-228600">
              <a:buFont typeface="+mj-ea"/>
              <a:buAutoNum type="circleNumDbPlain"/>
            </a:pPr>
            <a:r>
              <a:rPr lang="zh-CN" altLang="en-US" sz="1600"/>
              <a:t>假设情景分析</a:t>
            </a:r>
          </a:p>
          <a:p>
            <a:pPr lvl="2">
              <a:buFont typeface="Wingdings" panose="05000000000000000000" charset="0"/>
              <a:buChar char="ü"/>
            </a:pPr>
            <a:r>
              <a:rPr lang="zh-CN" altLang="en-US" sz="1400"/>
              <a:t>对各种情景进行评估，预测他们对项目目标的影响（积极的或消极的）；</a:t>
            </a:r>
          </a:p>
          <a:p>
            <a:pPr lvl="2">
              <a:buFont typeface="Wingdings" panose="05000000000000000000" charset="0"/>
              <a:buChar char="ü"/>
            </a:pPr>
            <a:r>
              <a:rPr lang="zh-CN" altLang="en-US" sz="1400"/>
              <a:t>对</a:t>
            </a:r>
            <a:r>
              <a:rPr lang="en-US" altLang="zh-CN" sz="1400"/>
              <a:t>“</a:t>
            </a:r>
            <a:r>
              <a:rPr lang="zh-CN" altLang="en-US" sz="1400"/>
              <a:t>如果情景</a:t>
            </a:r>
            <a:r>
              <a:rPr lang="en-US" altLang="zh-CN" sz="1400"/>
              <a:t>X</a:t>
            </a:r>
            <a:r>
              <a:rPr lang="zh-CN" altLang="en-US" sz="1400"/>
              <a:t>出现，情况会怎么样？</a:t>
            </a:r>
            <a:r>
              <a:rPr lang="en-US" altLang="zh-CN" sz="1400"/>
              <a:t>”</a:t>
            </a:r>
            <a:r>
              <a:rPr lang="zh-CN" altLang="en-US" sz="1400"/>
              <a:t>进行分析，基于已有的进度计划，考虑各种各样的情景；</a:t>
            </a:r>
          </a:p>
          <a:p>
            <a:pPr lvl="2">
              <a:buFont typeface="Wingdings" panose="05000000000000000000" charset="0"/>
              <a:buChar char="ü"/>
            </a:pPr>
            <a:r>
              <a:rPr lang="zh-CN" altLang="en-US" sz="1400"/>
              <a:t>根据假设情景分析的结果，评估项目进度计划在不利条件下的可行性，以及为克服或减轻意外情况的影响而编制应急和应对计划。</a:t>
            </a:r>
          </a:p>
          <a:p>
            <a:pPr marL="800100" lvl="1" indent="-342900">
              <a:buFont typeface="+mj-ea"/>
              <a:buAutoNum type="circleNumDbPlain"/>
            </a:pPr>
            <a:r>
              <a:rPr lang="zh-CN" altLang="en-US" sz="1600"/>
              <a:t>模拟</a:t>
            </a:r>
          </a:p>
          <a:p>
            <a:pPr lvl="2">
              <a:buFont typeface="Wingdings" panose="05000000000000000000" charset="0"/>
              <a:buChar char="ü"/>
            </a:pPr>
            <a:r>
              <a:rPr lang="zh-CN" altLang="en-US" sz="1400"/>
              <a:t>基于多种不同的活动假设（通常使用三点估算的概率分布），计算出多种可能的项目工期，以应对不确定性；</a:t>
            </a:r>
          </a:p>
          <a:p>
            <a:pPr lvl="2">
              <a:buFont typeface="Wingdings" panose="05000000000000000000" charset="0"/>
              <a:buChar char="ü"/>
            </a:pPr>
            <a:r>
              <a:rPr lang="zh-CN" altLang="en-US" sz="1400"/>
              <a:t>最常用的模拟技术是蒙特卡洛分析，他首先确定每个活动可能持续时间概率分布，然后据此计算出整个项目的可能工期概率分布。</a:t>
            </a:r>
          </a:p>
          <a:p>
            <a:pPr lvl="2">
              <a:buFont typeface="Wingdings" panose="05000000000000000000" charset="0"/>
              <a:buChar char="ü"/>
            </a:pPr>
            <a:endParaRPr lang="zh-CN" altLang="en-US" sz="1400"/>
          </a:p>
          <a:p>
            <a:pPr lvl="2">
              <a:buFont typeface="Wingdings" panose="05000000000000000000" charset="0"/>
              <a:buChar char="ü"/>
            </a:pPr>
            <a:r>
              <a:rPr lang="zh-CN" altLang="en-US" sz="1400"/>
              <a:t>蒙特卡洛分析比</a:t>
            </a:r>
            <a:r>
              <a:rPr lang="en-US" altLang="zh-CN" sz="1400"/>
              <a:t>PERT</a:t>
            </a:r>
            <a:r>
              <a:rPr lang="zh-CN" altLang="en-US" sz="1400"/>
              <a:t>和</a:t>
            </a:r>
            <a:r>
              <a:rPr lang="en-US" altLang="zh-CN" sz="1400"/>
              <a:t>CPM</a:t>
            </a:r>
            <a:r>
              <a:rPr lang="zh-CN" altLang="en-US" sz="1400"/>
              <a:t>能得到更为接近实际的工期估算。</a:t>
            </a:r>
          </a:p>
          <a:p>
            <a:pPr lvl="2">
              <a:buFont typeface="Wingdings" panose="05000000000000000000" charset="0"/>
              <a:buChar char="ü"/>
            </a:pPr>
            <a:r>
              <a:rPr lang="zh-CN" altLang="en-US" sz="1400"/>
              <a:t>蒙特卡洛分析法考虑了路径汇聚对项目进度的影响，其结果会比</a:t>
            </a:r>
            <a:r>
              <a:rPr lang="en-US" altLang="zh-CN" sz="1400"/>
              <a:t>PERT</a:t>
            </a:r>
            <a:r>
              <a:rPr lang="zh-CN" altLang="en-US" sz="1400"/>
              <a:t>、</a:t>
            </a:r>
            <a:r>
              <a:rPr lang="en-US" altLang="zh-CN" sz="1400"/>
              <a:t>CPM</a:t>
            </a:r>
            <a:r>
              <a:rPr lang="zh-CN" altLang="en-US" sz="1400"/>
              <a:t>更接近现实。</a:t>
            </a:r>
          </a:p>
          <a:p>
            <a:pPr lvl="2">
              <a:buFont typeface="Wingdings" panose="05000000000000000000" charset="0"/>
              <a:buChar char="ü"/>
            </a:pPr>
            <a:r>
              <a:rPr lang="zh-CN" altLang="en-US" sz="1400"/>
              <a:t>也可用于估算成本。</a:t>
            </a:r>
          </a:p>
          <a:p>
            <a:pPr lvl="2">
              <a:buFont typeface="Wingdings" panose="05000000000000000000" charset="0"/>
              <a:buChar char="ü"/>
            </a:pPr>
            <a:r>
              <a:rPr lang="zh-CN" altLang="en-US" sz="1400"/>
              <a:t>通过多次模拟，反复估算，得出概率分布。</a:t>
            </a:r>
          </a:p>
          <a:p>
            <a:pPr lvl="2">
              <a:buFont typeface="Wingdings" panose="05000000000000000000" charset="0"/>
              <a:buChar char="ü"/>
            </a:pPr>
            <a:endParaRPr lang="zh-CN" altLang="en-US" sz="1400"/>
          </a:p>
          <a:p>
            <a:pPr lvl="2">
              <a:buFont typeface="Wingdings" panose="05000000000000000000" charset="0"/>
              <a:buChar char="ü"/>
            </a:pPr>
            <a:r>
              <a:rPr lang="zh-CN" altLang="en-US" sz="1400"/>
              <a:t>蒙特卡罗分析法（Monte Carlo method）（统计模拟法），是一种采用随机抽样（Random Sampling）统计来估算结果的计算方法。由于计算结果的精确度很大程度上取决于抽取样本的数量，一般需要大量的样本数据，因此在没有计算机的时代并没有受到重视。</a:t>
            </a:r>
          </a:p>
        </p:txBody>
      </p:sp>
      <p:sp>
        <p:nvSpPr>
          <p:cNvPr id="4" name="标题 3"/>
          <p:cNvSpPr>
            <a:spLocks noGrp="1"/>
          </p:cNvSpPr>
          <p:nvPr>
            <p:ph type="title"/>
          </p:nvPr>
        </p:nvSpPr>
        <p:spPr>
          <a:xfrm>
            <a:off x="170180" y="274955"/>
            <a:ext cx="8771890" cy="582930"/>
          </a:xfrm>
        </p:spPr>
        <p:txBody>
          <a:bodyPr>
            <a:normAutofit fontScale="90000"/>
          </a:bodyPr>
          <a:lstStyle/>
          <a:p>
            <a:r>
              <a:rPr lang="en-US" altLang="zh-CN"/>
              <a:t>6.6.2 </a:t>
            </a:r>
            <a:r>
              <a:rPr lang="zh-CN" altLang="en-US"/>
              <a:t>制定进度计划的工具与技术</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37260"/>
            <a:ext cx="8229600" cy="5826760"/>
          </a:xfrm>
        </p:spPr>
        <p:txBody>
          <a:bodyPr>
            <a:noAutofit/>
          </a:bodyPr>
          <a:lstStyle/>
          <a:p>
            <a:pPr marL="0" indent="0">
              <a:buNone/>
            </a:pPr>
            <a:r>
              <a:rPr lang="en-US" altLang="zh-CN" sz="1800"/>
              <a:t>5.    </a:t>
            </a:r>
            <a:r>
              <a:rPr lang="zh-CN" altLang="en-US" sz="1800"/>
              <a:t>进度压缩</a:t>
            </a:r>
          </a:p>
          <a:p>
            <a:pPr lvl="1">
              <a:buFont typeface="Wingdings" panose="05000000000000000000" charset="0"/>
              <a:buChar char="n"/>
            </a:pPr>
            <a:r>
              <a:rPr lang="zh-CN" altLang="en-US" sz="1575"/>
              <a:t>在不缩减项目范围的前提下，缩短进度工期，以满足进度制约因素、强制日期或其他进度目标；</a:t>
            </a:r>
          </a:p>
          <a:p>
            <a:pPr lvl="1">
              <a:buFont typeface="Wingdings" panose="05000000000000000000" charset="0"/>
              <a:buChar char="n"/>
            </a:pPr>
            <a:r>
              <a:rPr lang="zh-CN" altLang="en-US" sz="1575"/>
              <a:t>作用于关键路径上的活动；</a:t>
            </a:r>
          </a:p>
          <a:p>
            <a:pPr lvl="1">
              <a:buFont typeface="Wingdings" panose="05000000000000000000" charset="0"/>
              <a:buChar char="n"/>
            </a:pPr>
            <a:r>
              <a:rPr lang="zh-CN" altLang="en-US" sz="1575"/>
              <a:t>进度压缩后，关键路径可能会发生变化，产生新的关键路径；</a:t>
            </a:r>
          </a:p>
          <a:p>
            <a:pPr lvl="1">
              <a:buFont typeface="Wingdings" panose="05000000000000000000" charset="0"/>
              <a:buChar char="n"/>
            </a:pPr>
            <a:r>
              <a:rPr lang="zh-CN" altLang="en-US" sz="1575"/>
              <a:t>有两种方法：</a:t>
            </a:r>
          </a:p>
          <a:p>
            <a:pPr lvl="2">
              <a:buFont typeface="Wingdings" panose="05000000000000000000" charset="0"/>
              <a:buChar char="ü"/>
            </a:pPr>
            <a:r>
              <a:rPr lang="zh-CN" altLang="en-US" sz="1350"/>
              <a:t>赶工（赶进度）</a:t>
            </a:r>
          </a:p>
          <a:p>
            <a:pPr lvl="2">
              <a:buFont typeface="Wingdings" panose="05000000000000000000" charset="0"/>
              <a:buChar char="ü"/>
            </a:pPr>
            <a:r>
              <a:rPr lang="zh-CN" altLang="en-US" sz="1350"/>
              <a:t>快速跟进</a:t>
            </a:r>
          </a:p>
          <a:p>
            <a:pPr lvl="1">
              <a:buFont typeface="Wingdings" panose="05000000000000000000" charset="0"/>
              <a:buChar char="Ø"/>
            </a:pPr>
            <a:r>
              <a:rPr lang="zh-CN" altLang="en-US" sz="1575">
                <a:solidFill>
                  <a:srgbClr val="FF0000"/>
                </a:solidFill>
              </a:rPr>
              <a:t>赶工</a:t>
            </a:r>
            <a:r>
              <a:rPr lang="zh-CN" altLang="en-US" sz="1575"/>
              <a:t>是指通过增加资源，</a:t>
            </a:r>
            <a:r>
              <a:rPr lang="zh-CN" altLang="en-US" sz="1575">
                <a:solidFill>
                  <a:srgbClr val="FF0000"/>
                </a:solidFill>
              </a:rPr>
              <a:t>以最小的成本</a:t>
            </a:r>
            <a:r>
              <a:rPr lang="zh-CN" altLang="en-US" sz="1575"/>
              <a:t>增加来压缩进度工期的一种技术。比如：</a:t>
            </a:r>
          </a:p>
          <a:p>
            <a:pPr lvl="2">
              <a:buFont typeface="Arial" panose="020B0604020202020204" pitchFamily="34" charset="0"/>
              <a:buChar char="•"/>
            </a:pPr>
            <a:r>
              <a:rPr lang="zh-CN" altLang="en-US" sz="1350"/>
              <a:t>批准加班</a:t>
            </a:r>
          </a:p>
          <a:p>
            <a:pPr lvl="2">
              <a:buFont typeface="Arial" panose="020B0604020202020204" pitchFamily="34" charset="0"/>
              <a:buChar char="•"/>
            </a:pPr>
            <a:r>
              <a:rPr lang="zh-CN" altLang="en-US" sz="1350"/>
              <a:t>增加额外资源</a:t>
            </a:r>
          </a:p>
          <a:p>
            <a:pPr lvl="2">
              <a:buFont typeface="Arial" panose="020B0604020202020204" pitchFamily="34" charset="0"/>
              <a:buChar char="•"/>
            </a:pPr>
            <a:r>
              <a:rPr lang="zh-CN" altLang="en-US" sz="1350"/>
              <a:t>支付加急费用</a:t>
            </a:r>
          </a:p>
          <a:p>
            <a:pPr lvl="1">
              <a:buFont typeface="Wingdings" panose="05000000000000000000" charset="0"/>
              <a:buChar char="Ø"/>
            </a:pPr>
            <a:r>
              <a:rPr lang="zh-CN" altLang="en-US" sz="1575"/>
              <a:t>需要权衡成本与进度</a:t>
            </a:r>
          </a:p>
          <a:p>
            <a:pPr lvl="1">
              <a:buFont typeface="Wingdings" panose="05000000000000000000" charset="0"/>
              <a:buChar char="Ø"/>
            </a:pPr>
            <a:r>
              <a:rPr lang="zh-CN" altLang="en-US" sz="1575"/>
              <a:t>只适用于那些通过增加资源能缩短持续时间的关键活动。</a:t>
            </a:r>
          </a:p>
          <a:p>
            <a:pPr lvl="1">
              <a:buFont typeface="Wingdings" panose="05000000000000000000" charset="0"/>
              <a:buChar char="Ø"/>
            </a:pPr>
            <a:r>
              <a:rPr lang="zh-CN" altLang="en-US" sz="1575"/>
              <a:t>赶工并非总是切实可行，他可能导致风险或成本的增加。</a:t>
            </a:r>
          </a:p>
          <a:p>
            <a:pPr lvl="1">
              <a:buFont typeface="Wingdings" panose="05000000000000000000" charset="0"/>
              <a:buChar char="Ø"/>
            </a:pPr>
            <a:r>
              <a:rPr lang="zh-CN" altLang="en-US" sz="1575">
                <a:solidFill>
                  <a:srgbClr val="FF0000"/>
                </a:solidFill>
              </a:rPr>
              <a:t>快速跟进</a:t>
            </a:r>
            <a:r>
              <a:rPr lang="zh-CN" altLang="en-US" sz="1575"/>
              <a:t>： 把正常情况下按顺序执行的活动或阶段改为至少是部分并行开展（改变网络逻辑关系）</a:t>
            </a:r>
          </a:p>
          <a:p>
            <a:pPr lvl="2">
              <a:buFont typeface="Arial" panose="020B0604020202020204" pitchFamily="34" charset="0"/>
              <a:buChar char="•"/>
            </a:pPr>
            <a:r>
              <a:rPr lang="zh-CN" altLang="en-US" sz="1350"/>
              <a:t>边勘探、边设计、边施工</a:t>
            </a:r>
          </a:p>
          <a:p>
            <a:pPr lvl="1">
              <a:buFont typeface="Wingdings" panose="05000000000000000000" charset="0"/>
              <a:buChar char="Ø"/>
            </a:pPr>
            <a:r>
              <a:rPr lang="zh-CN" altLang="en-US" sz="1575"/>
              <a:t>可能造成返工和风险增加。</a:t>
            </a:r>
          </a:p>
          <a:p>
            <a:pPr lvl="1">
              <a:buFont typeface="Wingdings" panose="05000000000000000000" charset="0"/>
              <a:buChar char="Ø"/>
            </a:pPr>
            <a:r>
              <a:rPr lang="zh-CN" altLang="en-US" sz="1575"/>
              <a:t>只适应于能够通过并行活动来缩短项目工期的情况。</a:t>
            </a:r>
          </a:p>
          <a:p>
            <a:pPr lvl="1">
              <a:buFont typeface="Wingdings" panose="05000000000000000000" charset="0"/>
              <a:buChar char="Ø"/>
            </a:pPr>
            <a:r>
              <a:rPr lang="zh-CN" altLang="en-US" sz="1575"/>
              <a:t>改变活动之间的时序关系，而不是压缩活动本身的历时。</a:t>
            </a:r>
          </a:p>
          <a:p>
            <a:pPr marL="0" indent="0">
              <a:buNone/>
            </a:pPr>
            <a:endParaRPr lang="zh-CN" altLang="en-US" sz="1400"/>
          </a:p>
        </p:txBody>
      </p:sp>
      <p:sp>
        <p:nvSpPr>
          <p:cNvPr id="4" name="标题 3"/>
          <p:cNvSpPr>
            <a:spLocks noGrp="1"/>
          </p:cNvSpPr>
          <p:nvPr>
            <p:ph type="title"/>
          </p:nvPr>
        </p:nvSpPr>
        <p:spPr>
          <a:xfrm>
            <a:off x="170180" y="274955"/>
            <a:ext cx="8771890" cy="582930"/>
          </a:xfrm>
        </p:spPr>
        <p:txBody>
          <a:bodyPr>
            <a:normAutofit fontScale="90000"/>
          </a:bodyPr>
          <a:lstStyle/>
          <a:p>
            <a:r>
              <a:rPr lang="en-US" altLang="zh-CN"/>
              <a:t>6.6.2 </a:t>
            </a:r>
            <a:r>
              <a:rPr lang="zh-CN" altLang="en-US"/>
              <a:t>制定进度计划的工具与技术</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37260"/>
            <a:ext cx="8229600" cy="5826760"/>
          </a:xfrm>
        </p:spPr>
        <p:txBody>
          <a:bodyPr>
            <a:noAutofit/>
          </a:bodyPr>
          <a:lstStyle/>
          <a:p>
            <a:pPr>
              <a:buFont typeface="+mj-lt"/>
              <a:buAutoNum type="arabicPeriod"/>
            </a:pPr>
            <a:r>
              <a:rPr lang="zh-CN" altLang="en-US" sz="1400"/>
              <a:t>进度基准</a:t>
            </a:r>
          </a:p>
          <a:p>
            <a:pPr lvl="1">
              <a:buFont typeface="Wingdings" panose="05000000000000000000" charset="0"/>
              <a:buChar char="n"/>
            </a:pPr>
            <a:r>
              <a:rPr lang="zh-CN" altLang="en-US" sz="1225"/>
              <a:t>进度基准是经过批准的进度模型，只有通过正式的变更控制程序才能进行变更，用作与实际结果进行比较的依据；</a:t>
            </a:r>
          </a:p>
          <a:p>
            <a:pPr lvl="1">
              <a:buFont typeface="Wingdings" panose="05000000000000000000" charset="0"/>
              <a:buChar char="n"/>
            </a:pPr>
            <a:r>
              <a:rPr lang="zh-CN" altLang="en-US" sz="1225"/>
              <a:t>进度基准被相关干系人接受和批准，包含基准开始日期和基准完成日期。</a:t>
            </a:r>
          </a:p>
          <a:p>
            <a:pPr>
              <a:buFont typeface="+mj-lt"/>
              <a:buAutoNum type="arabicPeriod"/>
            </a:pPr>
            <a:r>
              <a:rPr lang="zh-CN" altLang="en-US" sz="1400"/>
              <a:t>项目进度计划</a:t>
            </a:r>
          </a:p>
          <a:p>
            <a:pPr lvl="1">
              <a:buFont typeface="Wingdings" panose="05000000000000000000" charset="0"/>
              <a:buChar char="n"/>
            </a:pPr>
            <a:r>
              <a:rPr lang="zh-CN" altLang="en-US" sz="1225"/>
              <a:t>里程碑图</a:t>
            </a:r>
          </a:p>
          <a:p>
            <a:pPr lvl="2">
              <a:buFont typeface="Wingdings" panose="05000000000000000000" charset="0"/>
              <a:buChar char="ü"/>
            </a:pPr>
            <a:r>
              <a:rPr lang="zh-CN" altLang="en-US" sz="1050"/>
              <a:t>仅标示出主要可交付成果和关键外部接口的计划开始或完成日期。</a:t>
            </a:r>
          </a:p>
          <a:p>
            <a:pPr lvl="1">
              <a:buFont typeface="Wingdings" panose="05000000000000000000" charset="0"/>
              <a:buChar char="n"/>
            </a:pPr>
            <a:r>
              <a:rPr lang="zh-CN" altLang="en-US" sz="1225"/>
              <a:t>横道图（甘特图）</a:t>
            </a:r>
          </a:p>
          <a:p>
            <a:pPr lvl="2">
              <a:buFont typeface="Wingdings" panose="05000000000000000000" charset="0"/>
              <a:buChar char="ü"/>
            </a:pPr>
            <a:r>
              <a:rPr lang="zh-CN" altLang="en-US" sz="1050"/>
              <a:t>用横道表示活动，并表明活动的开始与结束日期，显示出活动的预期持续时间；</a:t>
            </a:r>
          </a:p>
          <a:p>
            <a:pPr lvl="2">
              <a:buFont typeface="Wingdings" panose="05000000000000000000" charset="0"/>
              <a:buChar char="ü"/>
            </a:pPr>
            <a:r>
              <a:rPr lang="zh-CN" altLang="en-US" sz="1050"/>
              <a:t>没有逻辑关系</a:t>
            </a:r>
          </a:p>
          <a:p>
            <a:pPr lvl="2">
              <a:buFont typeface="Wingdings" panose="05000000000000000000" charset="0"/>
              <a:buChar char="ü"/>
            </a:pPr>
            <a:r>
              <a:rPr lang="zh-CN" altLang="en-US" sz="1050"/>
              <a:t>横道图容易看懂，常用语向管理层汇报情况。</a:t>
            </a:r>
          </a:p>
          <a:p>
            <a:pPr lvl="1">
              <a:buFont typeface="Wingdings" panose="05000000000000000000" charset="0"/>
              <a:buChar char="n"/>
            </a:pPr>
            <a:r>
              <a:rPr lang="zh-CN" altLang="en-US" sz="1225"/>
              <a:t>时标进度网络图（逻辑甘特图）</a:t>
            </a:r>
          </a:p>
          <a:p>
            <a:pPr lvl="2">
              <a:buFont typeface="Wingdings" panose="05000000000000000000" charset="0"/>
              <a:buChar char="ü"/>
            </a:pPr>
            <a:r>
              <a:rPr lang="zh-CN" altLang="en-US" sz="1050"/>
              <a:t>一种详细的进度计划，共项目团队实际执行项目时使用；</a:t>
            </a:r>
          </a:p>
          <a:p>
            <a:pPr lvl="2">
              <a:buFont typeface="Wingdings" panose="05000000000000000000" charset="0"/>
              <a:buChar char="ü"/>
            </a:pPr>
            <a:r>
              <a:rPr lang="zh-CN" altLang="en-US" sz="1050"/>
              <a:t>既显示活动持续时间、开始和结束日期，又显示活动逻辑关系。</a:t>
            </a:r>
          </a:p>
          <a:p>
            <a:pPr>
              <a:buFont typeface="+mj-lt"/>
              <a:buAutoNum type="arabicPeriod"/>
            </a:pPr>
            <a:r>
              <a:rPr lang="zh-CN" altLang="en-US" sz="1400"/>
              <a:t>项目日历</a:t>
            </a:r>
          </a:p>
          <a:p>
            <a:pPr lvl="1">
              <a:buFont typeface="Wingdings" panose="05000000000000000000" charset="0"/>
              <a:buChar char="n"/>
            </a:pPr>
            <a:r>
              <a:rPr lang="zh-CN" altLang="en-US" sz="1225"/>
              <a:t>规定可以开展进度活动的工作日和工作班次；</a:t>
            </a:r>
          </a:p>
          <a:p>
            <a:pPr lvl="1">
              <a:buFont typeface="Wingdings" panose="05000000000000000000" charset="0"/>
              <a:buChar char="n"/>
            </a:pPr>
            <a:r>
              <a:rPr lang="zh-CN" altLang="en-US" sz="1225"/>
              <a:t>把可用于开展进度活动的时间段（按天或更小的时间单元）与不可用的时间段区分开来。</a:t>
            </a:r>
          </a:p>
          <a:p>
            <a:pPr lvl="1">
              <a:buFont typeface="Wingdings" panose="05000000000000000000" charset="0"/>
              <a:buChar char="n"/>
            </a:pPr>
            <a:r>
              <a:rPr lang="zh-CN" altLang="en-US" sz="1225"/>
              <a:t>可能需要采用不止一个项目日历来编制项目进度计划。</a:t>
            </a:r>
          </a:p>
        </p:txBody>
      </p:sp>
      <p:sp>
        <p:nvSpPr>
          <p:cNvPr id="4" name="标题 3"/>
          <p:cNvSpPr>
            <a:spLocks noGrp="1"/>
          </p:cNvSpPr>
          <p:nvPr>
            <p:ph type="title"/>
          </p:nvPr>
        </p:nvSpPr>
        <p:spPr>
          <a:xfrm>
            <a:off x="170180" y="274955"/>
            <a:ext cx="8771890" cy="582930"/>
          </a:xfrm>
        </p:spPr>
        <p:txBody>
          <a:bodyPr>
            <a:normAutofit fontScale="90000"/>
          </a:bodyPr>
          <a:lstStyle/>
          <a:p>
            <a:r>
              <a:rPr lang="en-US" altLang="zh-CN"/>
              <a:t>6.6.3 </a:t>
            </a:r>
            <a:r>
              <a:rPr lang="zh-CN" altLang="en-US"/>
              <a:t>制定进度计划的输出</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stretch>
            <a:fillRect/>
          </a:stretch>
        </p:blipFill>
        <p:spPr>
          <a:xfrm>
            <a:off x="355600" y="135890"/>
            <a:ext cx="7839075" cy="4429125"/>
          </a:xfrm>
          <a:prstGeom prst="rect">
            <a:avLst/>
          </a:prstGeom>
        </p:spPr>
      </p:pic>
      <p:sp>
        <p:nvSpPr>
          <p:cNvPr id="5" name="文本框 4"/>
          <p:cNvSpPr txBox="1"/>
          <p:nvPr/>
        </p:nvSpPr>
        <p:spPr>
          <a:xfrm>
            <a:off x="302895" y="4716780"/>
            <a:ext cx="8002905" cy="1737360"/>
          </a:xfrm>
          <a:prstGeom prst="rect">
            <a:avLst/>
          </a:prstGeom>
          <a:noFill/>
        </p:spPr>
        <p:txBody>
          <a:bodyPr wrap="square" rtlCol="0">
            <a:spAutoFit/>
          </a:bodyPr>
          <a:lstStyle/>
          <a:p>
            <a:pPr marL="285750" indent="-285750">
              <a:buFont typeface="Wingdings" panose="05000000000000000000" charset="0"/>
              <a:buChar char="Ø"/>
            </a:pPr>
            <a:r>
              <a:rPr lang="zh-CN" altLang="en-US"/>
              <a:t>是监督项目活动状态、个更新项目进展、管理进度基准变更，以实现计划的过程。</a:t>
            </a:r>
          </a:p>
          <a:p>
            <a:pPr marL="285750" indent="-285750">
              <a:buFont typeface="Wingdings" panose="05000000000000000000" charset="0"/>
              <a:buChar char="Ø"/>
            </a:pPr>
            <a:r>
              <a:rPr lang="zh-CN" altLang="en-US"/>
              <a:t>主要作用：提供发现计划偏离的方法，从而可以及时采取纠正和预防措施，以降低风险。</a:t>
            </a:r>
          </a:p>
          <a:p>
            <a:pPr marL="285750" indent="-285750">
              <a:buFont typeface="Wingdings" panose="05000000000000000000" charset="0"/>
              <a:buChar char="Ø"/>
            </a:pPr>
            <a:r>
              <a:rPr lang="zh-CN" altLang="en-US"/>
              <a:t>项目时间管理的大部分工作都发生在控制进度过程中，以确保项目工作暗示完成。</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37260"/>
            <a:ext cx="8229600" cy="5826760"/>
          </a:xfrm>
        </p:spPr>
        <p:txBody>
          <a:bodyPr>
            <a:noAutofit/>
          </a:bodyPr>
          <a:lstStyle/>
          <a:p>
            <a:pPr>
              <a:buFont typeface="+mj-lt"/>
              <a:buAutoNum type="arabicPeriod"/>
            </a:pPr>
            <a:r>
              <a:rPr lang="zh-CN" altLang="en-US" sz="1800"/>
              <a:t>绩效审查</a:t>
            </a:r>
          </a:p>
          <a:p>
            <a:pPr lvl="1">
              <a:buFont typeface="Wingdings" panose="05000000000000000000" charset="0"/>
              <a:buChar char="n"/>
            </a:pPr>
            <a:r>
              <a:rPr lang="zh-CN" altLang="en-US" sz="1575"/>
              <a:t>是指测量、对比和分析进度绩效，如实际开始和完成日期、已完成百分比以及当前工作的剩余持续时间。</a:t>
            </a:r>
          </a:p>
          <a:p>
            <a:pPr lvl="1">
              <a:buFont typeface="Wingdings" panose="05000000000000000000" charset="0"/>
              <a:buChar char="n"/>
            </a:pPr>
            <a:r>
              <a:rPr lang="zh-CN" altLang="en-US" sz="1575"/>
              <a:t>包括</a:t>
            </a:r>
          </a:p>
          <a:p>
            <a:pPr lvl="2">
              <a:buFont typeface="Wingdings" panose="05000000000000000000" charset="0"/>
              <a:buChar char="ü"/>
            </a:pPr>
            <a:r>
              <a:rPr lang="zh-CN" altLang="en-US" sz="1350"/>
              <a:t>趋势分析</a:t>
            </a:r>
          </a:p>
          <a:p>
            <a:pPr lvl="2">
              <a:buFont typeface="Wingdings" panose="05000000000000000000" charset="0"/>
              <a:buChar char="ü"/>
            </a:pPr>
            <a:r>
              <a:rPr lang="zh-CN" altLang="en-US" sz="1350"/>
              <a:t>关键路径法</a:t>
            </a:r>
          </a:p>
          <a:p>
            <a:pPr lvl="2">
              <a:buFont typeface="Wingdings" panose="05000000000000000000" charset="0"/>
              <a:buChar char="ü"/>
            </a:pPr>
            <a:r>
              <a:rPr lang="zh-CN" altLang="en-US" sz="1350"/>
              <a:t>关键链法</a:t>
            </a:r>
          </a:p>
          <a:p>
            <a:pPr lvl="2">
              <a:buFont typeface="Wingdings" panose="05000000000000000000" charset="0"/>
              <a:buChar char="ü"/>
            </a:pPr>
            <a:r>
              <a:rPr lang="zh-CN" altLang="en-US" sz="1350"/>
              <a:t>挣值管理</a:t>
            </a:r>
          </a:p>
          <a:p>
            <a:pPr lvl="2">
              <a:buFont typeface="Wingdings" panose="05000000000000000000" charset="0"/>
              <a:buChar char="ü"/>
            </a:pPr>
            <a:endParaRPr lang="zh-CN" altLang="en-US" sz="1350"/>
          </a:p>
          <a:p>
            <a:pPr lvl="2">
              <a:buFont typeface="Arial" panose="020B0604020202020204" pitchFamily="34" charset="0"/>
              <a:buChar char="•"/>
            </a:pPr>
            <a:r>
              <a:rPr lang="zh-CN" altLang="en-US" sz="1350"/>
              <a:t>非关键路径某个活动延误，对进度没有影响；</a:t>
            </a:r>
          </a:p>
          <a:p>
            <a:pPr lvl="2">
              <a:buFont typeface="Arial" panose="020B0604020202020204" pitchFamily="34" charset="0"/>
              <a:buChar char="•"/>
            </a:pPr>
            <a:r>
              <a:rPr lang="zh-CN" altLang="en-US" sz="1350"/>
              <a:t>关键或次关键活动延误，需要立即采取行动。</a:t>
            </a:r>
          </a:p>
          <a:p>
            <a:pPr lvl="2">
              <a:buFont typeface="Arial" panose="020B0604020202020204" pitchFamily="34" charset="0"/>
              <a:buChar char="•"/>
            </a:pPr>
            <a:r>
              <a:rPr lang="zh-CN" altLang="en-US" sz="1350"/>
              <a:t>分析偏离进度基准的原因和程度，评估这些偏差对未来工作的影响，确定是否需要采取纠正或预防措施。</a:t>
            </a:r>
          </a:p>
        </p:txBody>
      </p:sp>
      <p:sp>
        <p:nvSpPr>
          <p:cNvPr id="4" name="标题 3"/>
          <p:cNvSpPr>
            <a:spLocks noGrp="1"/>
          </p:cNvSpPr>
          <p:nvPr>
            <p:ph type="title"/>
          </p:nvPr>
        </p:nvSpPr>
        <p:spPr>
          <a:xfrm>
            <a:off x="170180" y="274955"/>
            <a:ext cx="8771890" cy="582930"/>
          </a:xfrm>
        </p:spPr>
        <p:txBody>
          <a:bodyPr>
            <a:normAutofit fontScale="90000"/>
          </a:bodyPr>
          <a:lstStyle/>
          <a:p>
            <a:r>
              <a:rPr lang="en-US" altLang="zh-CN"/>
              <a:t>6.</a:t>
            </a:r>
            <a:r>
              <a:rPr lang="en-US"/>
              <a:t>7.2 </a:t>
            </a:r>
            <a:r>
              <a:rPr lang="zh-CN" altLang="en-US"/>
              <a:t>控制进度的工具与技术</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37260"/>
            <a:ext cx="8229600" cy="5826760"/>
          </a:xfrm>
        </p:spPr>
        <p:txBody>
          <a:bodyPr>
            <a:noAutofit/>
          </a:bodyPr>
          <a:lstStyle/>
          <a:p>
            <a:pPr>
              <a:buFont typeface="+mj-lt"/>
              <a:buAutoNum type="arabicPeriod"/>
            </a:pPr>
            <a:r>
              <a:rPr lang="zh-CN" altLang="en-US" sz="1800"/>
              <a:t>项目管理计划（更新）</a:t>
            </a:r>
          </a:p>
          <a:p>
            <a:pPr lvl="1">
              <a:buFont typeface="Wingdings" panose="05000000000000000000" charset="0"/>
              <a:buChar char="n"/>
            </a:pPr>
            <a:r>
              <a:rPr lang="zh-CN" altLang="en-US" sz="1575"/>
              <a:t>进度基准</a:t>
            </a:r>
          </a:p>
          <a:p>
            <a:pPr lvl="2">
              <a:buFont typeface="Wingdings" panose="05000000000000000000" charset="0"/>
              <a:buChar char="ü"/>
            </a:pPr>
            <a:r>
              <a:rPr lang="zh-CN" altLang="en-US" sz="1350"/>
              <a:t>因项目范围、活动资源、活动持续时间等方面的变更获得批准；</a:t>
            </a:r>
          </a:p>
          <a:p>
            <a:pPr lvl="2">
              <a:buFont typeface="Wingdings" panose="05000000000000000000" charset="0"/>
              <a:buChar char="ü"/>
            </a:pPr>
            <a:r>
              <a:rPr lang="zh-CN" altLang="en-US" sz="1350"/>
              <a:t>因采用进度压缩技术造成变更。</a:t>
            </a:r>
          </a:p>
          <a:p>
            <a:pPr lvl="1">
              <a:buFont typeface="Wingdings" panose="05000000000000000000" charset="0"/>
              <a:buChar char="n"/>
            </a:pPr>
            <a:r>
              <a:rPr lang="zh-CN" altLang="en-US" sz="1575"/>
              <a:t>进度管理计划</a:t>
            </a:r>
          </a:p>
          <a:p>
            <a:pPr lvl="1">
              <a:buFont typeface="Wingdings" panose="05000000000000000000" charset="0"/>
              <a:buChar char="n"/>
            </a:pPr>
            <a:r>
              <a:rPr lang="zh-CN" altLang="en-US" sz="1575"/>
              <a:t>成本基准</a:t>
            </a:r>
          </a:p>
          <a:p>
            <a:pPr lvl="2">
              <a:buFont typeface="Wingdings" panose="05000000000000000000" charset="0"/>
              <a:buChar char="ü"/>
            </a:pPr>
            <a:r>
              <a:rPr lang="zh-CN" altLang="en-US" sz="1350"/>
              <a:t>因进度压缩技术导致的成本变更。</a:t>
            </a:r>
          </a:p>
        </p:txBody>
      </p:sp>
      <p:sp>
        <p:nvSpPr>
          <p:cNvPr id="4" name="标题 3"/>
          <p:cNvSpPr>
            <a:spLocks noGrp="1"/>
          </p:cNvSpPr>
          <p:nvPr>
            <p:ph type="title"/>
          </p:nvPr>
        </p:nvSpPr>
        <p:spPr>
          <a:xfrm>
            <a:off x="170180" y="274955"/>
            <a:ext cx="8771890" cy="582930"/>
          </a:xfrm>
        </p:spPr>
        <p:txBody>
          <a:bodyPr>
            <a:normAutofit fontScale="90000"/>
          </a:bodyPr>
          <a:lstStyle/>
          <a:p>
            <a:r>
              <a:rPr lang="en-US" altLang="zh-CN"/>
              <a:t>6.</a:t>
            </a:r>
            <a:r>
              <a:rPr lang="en-US"/>
              <a:t>7.3 </a:t>
            </a:r>
            <a:r>
              <a:rPr lang="zh-CN" altLang="en-US"/>
              <a:t>控制进度的输出</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32876</Words>
  <Application>Microsoft Office PowerPoint</Application>
  <PresentationFormat>On-screen Show (4:3)</PresentationFormat>
  <Paragraphs>2648</Paragraphs>
  <Slides>183</Slides>
  <Notes>8</Notes>
  <HiddenSlides>0</HiddenSlides>
  <MMClips>0</MMClips>
  <ScaleCrop>false</ScaleCrop>
  <HeadingPairs>
    <vt:vector size="4" baseType="variant">
      <vt:variant>
        <vt:lpstr>Theme</vt:lpstr>
      </vt:variant>
      <vt:variant>
        <vt:i4>1</vt:i4>
      </vt:variant>
      <vt:variant>
        <vt:lpstr>Slide Titles</vt:lpstr>
      </vt:variant>
      <vt:variant>
        <vt:i4>183</vt:i4>
      </vt:variant>
    </vt:vector>
  </HeadingPairs>
  <TitlesOfParts>
    <vt:vector size="184" baseType="lpstr">
      <vt:lpstr>Office Theme</vt:lpstr>
      <vt:lpstr>1.引论</vt:lpstr>
      <vt:lpstr>项目管理</vt:lpstr>
      <vt:lpstr>2.组织结构</vt:lpstr>
      <vt:lpstr>职能型组织</vt:lpstr>
      <vt:lpstr>矩阵型组织</vt:lpstr>
      <vt:lpstr>弱矩阵组织</vt:lpstr>
      <vt:lpstr>平衡矩阵组织</vt:lpstr>
      <vt:lpstr>强矩阵组织</vt:lpstr>
      <vt:lpstr>项目型组织</vt:lpstr>
      <vt:lpstr>组织结构对项目的影响</vt:lpstr>
      <vt:lpstr>3.项目生命周期</vt:lpstr>
      <vt:lpstr>预测性生命周期</vt:lpstr>
      <vt:lpstr>迭代和增量型生命周期</vt:lpstr>
      <vt:lpstr>适应性生命周期</vt:lpstr>
      <vt:lpstr>项目管理知识领域</vt:lpstr>
      <vt:lpstr>启动过程组</vt:lpstr>
      <vt:lpstr>规划过程组</vt:lpstr>
      <vt:lpstr>执行过程组</vt:lpstr>
      <vt:lpstr>监控过程组</vt:lpstr>
      <vt:lpstr>收尾过程组</vt:lpstr>
      <vt:lpstr>4 项目整合管理</vt:lpstr>
      <vt:lpstr>4.1 制定项目章程</vt:lpstr>
      <vt:lpstr>4.1.1 制定章程的输入</vt:lpstr>
      <vt:lpstr>4.1.2 制定章程的工具与技术</vt:lpstr>
      <vt:lpstr>4.1.3 制定章程的输出</vt:lpstr>
      <vt:lpstr>4.2 制定项目管理计划</vt:lpstr>
      <vt:lpstr>Slide 27</vt:lpstr>
      <vt:lpstr>4.3 指导与管理项目工作</vt:lpstr>
      <vt:lpstr>4.3.2 指导与管理项目工作的工具与技术</vt:lpstr>
      <vt:lpstr>4.3.3 指导与管理项目工作的输出</vt:lpstr>
      <vt:lpstr>4.4 监控项目工作</vt:lpstr>
      <vt:lpstr>4.4 监控项目工作</vt:lpstr>
      <vt:lpstr>4.4.2 监控项目工作的工具与技术</vt:lpstr>
      <vt:lpstr>4.5 实施整体变更控制</vt:lpstr>
      <vt:lpstr>4.5 实施整体变更控制</vt:lpstr>
      <vt:lpstr>变更管理流程</vt:lpstr>
      <vt:lpstr>4.6 结束项目或阶段</vt:lpstr>
      <vt:lpstr>4.6 结束项目或阶段</vt:lpstr>
      <vt:lpstr>Slide 39</vt:lpstr>
      <vt:lpstr>Slide 40</vt:lpstr>
      <vt:lpstr>5 项目范围管理</vt:lpstr>
      <vt:lpstr>Slide 42</vt:lpstr>
      <vt:lpstr>5.1.3 规划范围管理的输出</vt:lpstr>
      <vt:lpstr>Slide 44</vt:lpstr>
      <vt:lpstr>5.2.2 收集需求的工具与技术</vt:lpstr>
      <vt:lpstr>引导式研讨会</vt:lpstr>
      <vt:lpstr>Slide 47</vt:lpstr>
      <vt:lpstr>Slide 48</vt:lpstr>
      <vt:lpstr>5.2.2 收集需求的工具与技术</vt:lpstr>
      <vt:lpstr>5.2.2 收集需求的工具与技术</vt:lpstr>
      <vt:lpstr>5.2.3 收集需求的输出</vt:lpstr>
      <vt:lpstr>Slide 52</vt:lpstr>
      <vt:lpstr>Slide 53</vt:lpstr>
      <vt:lpstr>5.3.2 定义范围工具与技术</vt:lpstr>
      <vt:lpstr>5.3.2 定义范围的输出</vt:lpstr>
      <vt:lpstr>Slide 56</vt:lpstr>
      <vt:lpstr>Slide 57</vt:lpstr>
      <vt:lpstr>5.4.3 创建WBS的输出</vt:lpstr>
      <vt:lpstr>Slide 59</vt:lpstr>
      <vt:lpstr>Slide 60</vt:lpstr>
      <vt:lpstr>Slide 61</vt:lpstr>
      <vt:lpstr>6. 项目时间管理</vt:lpstr>
      <vt:lpstr>Slide 63</vt:lpstr>
      <vt:lpstr>Slide 64</vt:lpstr>
      <vt:lpstr>Slide 65</vt:lpstr>
      <vt:lpstr>6.2.2 定义活动的工具与技术</vt:lpstr>
      <vt:lpstr>6.2.3 定义活动的输出</vt:lpstr>
      <vt:lpstr>Slide 68</vt:lpstr>
      <vt:lpstr>6.3.2 排列活动顺序的工具与技术</vt:lpstr>
      <vt:lpstr>6.3.2 排列活动顺序的工具与技术</vt:lpstr>
      <vt:lpstr>6.3.2 排列活动顺序的工具与技术</vt:lpstr>
      <vt:lpstr>6.3.3 排列活动顺序的输出</vt:lpstr>
      <vt:lpstr>Slide 73</vt:lpstr>
      <vt:lpstr>6.4.1 估算活动资源的输入</vt:lpstr>
      <vt:lpstr>6.4.3 估算活动资源的输出</vt:lpstr>
      <vt:lpstr>Slide 76</vt:lpstr>
      <vt:lpstr>6.5.2 估算活动持续时间的工具与技术</vt:lpstr>
      <vt:lpstr>6.5.2 估算活动持续时间的工具与技术</vt:lpstr>
      <vt:lpstr>习题</vt:lpstr>
      <vt:lpstr>6.5.2 估算活动持续时间的工具与技术</vt:lpstr>
      <vt:lpstr>6.5.3 估算活动持续时间的输出</vt:lpstr>
      <vt:lpstr>6.5.3 估算活动持续时间的输出</vt:lpstr>
      <vt:lpstr>Slide 83</vt:lpstr>
      <vt:lpstr>6.6.2 制定进度计划的工具与技术</vt:lpstr>
      <vt:lpstr>关键路径法</vt:lpstr>
      <vt:lpstr>关键路径法</vt:lpstr>
      <vt:lpstr>关键路径法</vt:lpstr>
      <vt:lpstr>关键路径法</vt:lpstr>
      <vt:lpstr>关键路径法</vt:lpstr>
      <vt:lpstr>Slide 90</vt:lpstr>
      <vt:lpstr>6.6.2 制定进度计划的工具与技术</vt:lpstr>
      <vt:lpstr>Slide 92</vt:lpstr>
      <vt:lpstr>6.6.2 制定进度计划的工具与技术</vt:lpstr>
      <vt:lpstr>6.6.2 制定进度计划的工具与技术</vt:lpstr>
      <vt:lpstr>6.6.2 制定进度计划的工具与技术</vt:lpstr>
      <vt:lpstr>6.6.3 制定进度计划的输出</vt:lpstr>
      <vt:lpstr>Slide 97</vt:lpstr>
      <vt:lpstr>6.7.2 控制进度的工具与技术</vt:lpstr>
      <vt:lpstr>6.7.3 控制进度的输出</vt:lpstr>
      <vt:lpstr>Slide 100</vt:lpstr>
      <vt:lpstr>7 项目成本管理</vt:lpstr>
      <vt:lpstr>Slide 102</vt:lpstr>
      <vt:lpstr>Slide 103</vt:lpstr>
      <vt:lpstr>Slide 104</vt:lpstr>
      <vt:lpstr>成本汇总</vt:lpstr>
      <vt:lpstr>Slide 106</vt:lpstr>
      <vt:lpstr>挣值管理</vt:lpstr>
      <vt:lpstr>挣值管理的关键指标</vt:lpstr>
      <vt:lpstr>Slide 109</vt:lpstr>
      <vt:lpstr>挣值管理的偏差指标</vt:lpstr>
      <vt:lpstr>挣值管理的绩效指数</vt:lpstr>
      <vt:lpstr>挣值管理的预测</vt:lpstr>
      <vt:lpstr>Slide 113</vt:lpstr>
      <vt:lpstr>Slide 114</vt:lpstr>
      <vt:lpstr>8.项目质量管理</vt:lpstr>
      <vt:lpstr>质量成本</vt:lpstr>
      <vt:lpstr>Slide 117</vt:lpstr>
      <vt:lpstr>Slide 118</vt:lpstr>
      <vt:lpstr>Slide 119</vt:lpstr>
      <vt:lpstr>Slide 120</vt:lpstr>
      <vt:lpstr>7种基本质量工具</vt:lpstr>
      <vt:lpstr>因果图</vt:lpstr>
      <vt:lpstr>流程图</vt:lpstr>
      <vt:lpstr>检查表</vt:lpstr>
      <vt:lpstr>直方图</vt:lpstr>
      <vt:lpstr>帕累托图</vt:lpstr>
      <vt:lpstr>控制图</vt:lpstr>
      <vt:lpstr>Slide 128</vt:lpstr>
      <vt:lpstr>Slide 129</vt:lpstr>
      <vt:lpstr>散点图</vt:lpstr>
      <vt:lpstr>9.项目人力资源管理</vt:lpstr>
      <vt:lpstr>Slide 132</vt:lpstr>
      <vt:lpstr>9.1.2 规划人力资源管理的工具与技术</vt:lpstr>
      <vt:lpstr>Slide 134</vt:lpstr>
      <vt:lpstr>9.2.2 组建项目团队的工具与技术</vt:lpstr>
      <vt:lpstr>Slide 136</vt:lpstr>
      <vt:lpstr>9.3.2 建设项目团队的工具与技术</vt:lpstr>
      <vt:lpstr>Slide 138</vt:lpstr>
      <vt:lpstr>Slide 139</vt:lpstr>
      <vt:lpstr>马斯洛需求层次理论 / 海兹伯格双因素理论</vt:lpstr>
      <vt:lpstr>其他人际关系理论或技能</vt:lpstr>
      <vt:lpstr>9.3.2 建设项目团队的工具与技术</vt:lpstr>
      <vt:lpstr>9.3.2 建设项目团队的工具与技术</vt:lpstr>
      <vt:lpstr>Slide 144</vt:lpstr>
      <vt:lpstr>9.4.2 管理项目团队的工具与技术</vt:lpstr>
      <vt:lpstr>10.项目沟通管理</vt:lpstr>
      <vt:lpstr>Slide 147</vt:lpstr>
      <vt:lpstr>10.1.2 规划沟通管理的工具与技术</vt:lpstr>
      <vt:lpstr>Slide 149</vt:lpstr>
      <vt:lpstr>Slide 150</vt:lpstr>
      <vt:lpstr>11. 项目风险管理</vt:lpstr>
      <vt:lpstr>Slide 152</vt:lpstr>
      <vt:lpstr>Slide 153</vt:lpstr>
      <vt:lpstr>11.2.2 识别风险的工具与技术</vt:lpstr>
      <vt:lpstr>11.2.2 识别风险的工具与技术</vt:lpstr>
      <vt:lpstr>11.2.2 识别风险的工具与技术</vt:lpstr>
      <vt:lpstr>Slide 157</vt:lpstr>
      <vt:lpstr>11.3.2 实施定性风险分析的工具与技术</vt:lpstr>
      <vt:lpstr>11.3.2 实施定性风险分析的工具与技术</vt:lpstr>
      <vt:lpstr>Slide 160</vt:lpstr>
      <vt:lpstr>11.4.2 实施定量风险分析的工具与技术</vt:lpstr>
      <vt:lpstr>预期货币价值分析</vt:lpstr>
      <vt:lpstr>决策树分析</vt:lpstr>
      <vt:lpstr>Slide 164</vt:lpstr>
      <vt:lpstr>11.5.2 规划风险应对的工具与技术</vt:lpstr>
      <vt:lpstr>Slide 166</vt:lpstr>
      <vt:lpstr>13. 项目干系人管理</vt:lpstr>
      <vt:lpstr>Slide 168</vt:lpstr>
      <vt:lpstr>13.1.2 识别干系人的工具与技术</vt:lpstr>
      <vt:lpstr>Slide 170</vt:lpstr>
      <vt:lpstr>13.2.2 规划干系人管理的工具与技术</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Doby Ding</dc:creator>
  <cp:lastModifiedBy>1172759</cp:lastModifiedBy>
  <cp:revision>279</cp:revision>
  <dcterms:created xsi:type="dcterms:W3CDTF">2006-08-16T00:00:00Z</dcterms:created>
  <dcterms:modified xsi:type="dcterms:W3CDTF">2017-05-18T00:47:41Z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