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62" r:id="rId4"/>
    <p:sldId id="257" r:id="rId5"/>
    <p:sldId id="259" r:id="rId6"/>
    <p:sldId id="271" r:id="rId7"/>
    <p:sldId id="272" r:id="rId8"/>
    <p:sldId id="273" r:id="rId9"/>
    <p:sldId id="274" r:id="rId10"/>
    <p:sldId id="275" r:id="rId11"/>
    <p:sldId id="264" r:id="rId12"/>
    <p:sldId id="265" r:id="rId13"/>
    <p:sldId id="266" r:id="rId14"/>
    <p:sldId id="267" r:id="rId15"/>
    <p:sldId id="260"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2" d="100"/>
          <a:sy n="72" d="100"/>
        </p:scale>
        <p:origin x="6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06-Nov-17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06-Nov-17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06-Nov-17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06-Nov-17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06-Nov-17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06-Nov-17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06-Nov-17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06-Nov-17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06-Nov-17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2F50-C772-47A1-8F57-C59A9F7603AF}"/>
              </a:ext>
            </a:extLst>
          </p:cNvPr>
          <p:cNvSpPr>
            <a:spLocks noGrp="1"/>
          </p:cNvSpPr>
          <p:nvPr>
            <p:ph type="ctrTitle"/>
          </p:nvPr>
        </p:nvSpPr>
        <p:spPr>
          <a:xfrm>
            <a:off x="1490662" y="284714"/>
            <a:ext cx="9210676" cy="2441257"/>
          </a:xfrm>
        </p:spPr>
        <p:txBody>
          <a:bodyPr>
            <a:normAutofit/>
          </a:bodyPr>
          <a:lstStyle/>
          <a:p>
            <a:pPr algn="ctr"/>
            <a:r>
              <a:rPr lang="en-IE" dirty="0">
                <a:solidFill>
                  <a:schemeClr val="accent5"/>
                </a:solidFill>
              </a:rPr>
              <a:t>Introduction to Bitcoin</a:t>
            </a:r>
            <a:br>
              <a:rPr lang="en-IE" dirty="0"/>
            </a:br>
            <a:endParaRPr lang="en-US" dirty="0"/>
          </a:p>
        </p:txBody>
      </p:sp>
      <p:sp>
        <p:nvSpPr>
          <p:cNvPr id="3" name="Subtitle 2">
            <a:extLst>
              <a:ext uri="{FF2B5EF4-FFF2-40B4-BE49-F238E27FC236}">
                <a16:creationId xmlns:a16="http://schemas.microsoft.com/office/drawing/2014/main" id="{5074D94A-87A4-4C74-9958-A0B7F66AD7D0}"/>
              </a:ext>
            </a:extLst>
          </p:cNvPr>
          <p:cNvSpPr>
            <a:spLocks noGrp="1"/>
          </p:cNvSpPr>
          <p:nvPr>
            <p:ph type="subTitle" idx="1"/>
          </p:nvPr>
        </p:nvSpPr>
        <p:spPr>
          <a:xfrm>
            <a:off x="1700212" y="4640579"/>
            <a:ext cx="8791575" cy="1112520"/>
          </a:xfrm>
        </p:spPr>
        <p:txBody>
          <a:bodyPr/>
          <a:lstStyle/>
          <a:p>
            <a:pPr algn="ctr"/>
            <a:r>
              <a:rPr lang="en-IE" dirty="0">
                <a:solidFill>
                  <a:schemeClr val="accent6">
                    <a:lumMod val="60000"/>
                    <a:lumOff val="40000"/>
                  </a:schemeClr>
                </a:solidFill>
              </a:rPr>
              <a:t>Garret Tonra : G00341908 </a:t>
            </a:r>
          </a:p>
          <a:p>
            <a:pPr algn="ctr"/>
            <a:r>
              <a:rPr lang="en-IE" dirty="0">
                <a:solidFill>
                  <a:schemeClr val="accent6">
                    <a:lumMod val="60000"/>
                    <a:lumOff val="40000"/>
                  </a:schemeClr>
                </a:solidFill>
              </a:rPr>
              <a:t>Supervisor : martin </a:t>
            </a:r>
            <a:r>
              <a:rPr lang="en-IE">
                <a:solidFill>
                  <a:schemeClr val="accent6">
                    <a:lumMod val="60000"/>
                    <a:lumOff val="40000"/>
                  </a:schemeClr>
                </a:solidFill>
              </a:rPr>
              <a:t>Kenirons</a:t>
            </a:r>
            <a:endParaRPr lang="en-US" dirty="0">
              <a:solidFill>
                <a:schemeClr val="accent6">
                  <a:lumMod val="60000"/>
                  <a:lumOff val="40000"/>
                </a:schemeClr>
              </a:solidFill>
            </a:endParaRPr>
          </a:p>
        </p:txBody>
      </p:sp>
      <p:pic>
        <p:nvPicPr>
          <p:cNvPr id="9" name="Picture 8">
            <a:extLst>
              <a:ext uri="{FF2B5EF4-FFF2-40B4-BE49-F238E27FC236}">
                <a16:creationId xmlns:a16="http://schemas.microsoft.com/office/drawing/2014/main" id="{FA41146F-F84B-4B47-934F-1D4C8A462FAD}"/>
              </a:ext>
            </a:extLst>
          </p:cNvPr>
          <p:cNvPicPr>
            <a:picLocks noChangeAspect="1"/>
          </p:cNvPicPr>
          <p:nvPr/>
        </p:nvPicPr>
        <p:blipFill>
          <a:blip r:embed="rId2"/>
          <a:stretch>
            <a:fillRect/>
          </a:stretch>
        </p:blipFill>
        <p:spPr>
          <a:xfrm>
            <a:off x="4972050" y="2199322"/>
            <a:ext cx="2247900" cy="2247900"/>
          </a:xfrm>
          <a:prstGeom prst="rect">
            <a:avLst/>
          </a:prstGeom>
        </p:spPr>
      </p:pic>
    </p:spTree>
    <p:extLst>
      <p:ext uri="{BB962C8B-B14F-4D97-AF65-F5344CB8AC3E}">
        <p14:creationId xmlns:p14="http://schemas.microsoft.com/office/powerpoint/2010/main" val="169696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62A0D0-2D5F-43EA-8BB2-2CCA7F7B31F6}"/>
              </a:ext>
            </a:extLst>
          </p:cNvPr>
          <p:cNvPicPr>
            <a:picLocks noGrp="1" noChangeAspect="1"/>
          </p:cNvPicPr>
          <p:nvPr>
            <p:ph idx="1"/>
          </p:nvPr>
        </p:nvPicPr>
        <p:blipFill>
          <a:blip r:embed="rId2"/>
          <a:stretch>
            <a:fillRect/>
          </a:stretch>
        </p:blipFill>
        <p:spPr>
          <a:xfrm>
            <a:off x="3167269" y="0"/>
            <a:ext cx="5857461" cy="6858000"/>
          </a:xfrm>
        </p:spPr>
      </p:pic>
    </p:spTree>
    <p:extLst>
      <p:ext uri="{BB962C8B-B14F-4D97-AF65-F5344CB8AC3E}">
        <p14:creationId xmlns:p14="http://schemas.microsoft.com/office/powerpoint/2010/main" val="266833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EFF4-5890-41BF-93FF-1A44F509A715}"/>
              </a:ext>
            </a:extLst>
          </p:cNvPr>
          <p:cNvSpPr>
            <a:spLocks noGrp="1"/>
          </p:cNvSpPr>
          <p:nvPr>
            <p:ph type="title"/>
          </p:nvPr>
        </p:nvSpPr>
        <p:spPr>
          <a:xfrm>
            <a:off x="4379117" y="148065"/>
            <a:ext cx="3430588" cy="918734"/>
          </a:xfrm>
        </p:spPr>
        <p:txBody>
          <a:bodyPr/>
          <a:lstStyle/>
          <a:p>
            <a:pPr algn="ctr"/>
            <a:r>
              <a:rPr lang="en-IE" dirty="0">
                <a:solidFill>
                  <a:schemeClr val="accent5"/>
                </a:solidFill>
              </a:rPr>
              <a:t>Bitcoin Mining</a:t>
            </a:r>
            <a:endParaRPr lang="en-US" dirty="0">
              <a:solidFill>
                <a:schemeClr val="accent5"/>
              </a:solidFill>
            </a:endParaRPr>
          </a:p>
        </p:txBody>
      </p:sp>
      <p:sp>
        <p:nvSpPr>
          <p:cNvPr id="3" name="Content Placeholder 2">
            <a:extLst>
              <a:ext uri="{FF2B5EF4-FFF2-40B4-BE49-F238E27FC236}">
                <a16:creationId xmlns:a16="http://schemas.microsoft.com/office/drawing/2014/main" id="{C4CFBD70-8208-4355-B2BD-477F0C1A4384}"/>
              </a:ext>
            </a:extLst>
          </p:cNvPr>
          <p:cNvSpPr>
            <a:spLocks noGrp="1"/>
          </p:cNvSpPr>
          <p:nvPr>
            <p:ph idx="1"/>
          </p:nvPr>
        </p:nvSpPr>
        <p:spPr>
          <a:xfrm>
            <a:off x="766762" y="1630017"/>
            <a:ext cx="10658475" cy="4792216"/>
          </a:xfrm>
        </p:spPr>
        <p:txBody>
          <a:bodyPr>
            <a:normAutofit fontScale="92500"/>
          </a:bodyPr>
          <a:lstStyle/>
          <a:p>
            <a:pPr marL="0" indent="0">
              <a:buNone/>
            </a:pPr>
            <a:r>
              <a:rPr lang="en-US" b="1" dirty="0">
                <a:solidFill>
                  <a:schemeClr val="accent5"/>
                </a:solidFill>
              </a:rPr>
              <a:t>What is Bitcoin mining?</a:t>
            </a:r>
          </a:p>
          <a:p>
            <a:r>
              <a:rPr lang="en-IE" dirty="0">
                <a:solidFill>
                  <a:schemeClr val="accent6">
                    <a:lumMod val="60000"/>
                    <a:lumOff val="40000"/>
                  </a:schemeClr>
                </a:solidFill>
              </a:rPr>
              <a:t>Mining is the process of spending computing power to process transactions, secure the network, and keep everyone in the system synchronized together</a:t>
            </a:r>
          </a:p>
          <a:p>
            <a:pPr marL="0" indent="0">
              <a:buNone/>
            </a:pPr>
            <a:endParaRPr lang="en-IE" dirty="0">
              <a:solidFill>
                <a:schemeClr val="accent6">
                  <a:lumMod val="60000"/>
                  <a:lumOff val="40000"/>
                </a:schemeClr>
              </a:solidFill>
            </a:endParaRPr>
          </a:p>
          <a:p>
            <a:r>
              <a:rPr lang="en-IE" dirty="0">
                <a:solidFill>
                  <a:schemeClr val="accent6">
                    <a:lumMod val="60000"/>
                    <a:lumOff val="40000"/>
                  </a:schemeClr>
                </a:solidFill>
              </a:rPr>
              <a:t>Anybody can become a Bitcoin miner by running software with specialized hardware.</a:t>
            </a:r>
          </a:p>
          <a:p>
            <a:pPr marL="0" indent="0">
              <a:buNone/>
            </a:pPr>
            <a:endParaRPr lang="en-IE" dirty="0">
              <a:solidFill>
                <a:schemeClr val="accent6">
                  <a:lumMod val="60000"/>
                  <a:lumOff val="40000"/>
                </a:schemeClr>
              </a:solidFill>
            </a:endParaRPr>
          </a:p>
          <a:p>
            <a:r>
              <a:rPr lang="en-IE" dirty="0">
                <a:solidFill>
                  <a:schemeClr val="accent6">
                    <a:lumMod val="60000"/>
                    <a:lumOff val="40000"/>
                  </a:schemeClr>
                </a:solidFill>
              </a:rPr>
              <a:t>Bitcoin miners use special software to solve mathematical problems and are issued with bitcoins in exchange for this service  as well as transaction fees paid by users for faster transaction processing, this offers the network a smart way to issue the currency in a regulatory manner.</a:t>
            </a:r>
          </a:p>
          <a:p>
            <a:endParaRPr lang="en-IE" dirty="0">
              <a:solidFill>
                <a:schemeClr val="accent6">
                  <a:lumMod val="60000"/>
                  <a:lumOff val="40000"/>
                </a:schemeClr>
              </a:solidFill>
            </a:endParaRPr>
          </a:p>
          <a:p>
            <a:endParaRPr lang="en-US" b="1" dirty="0">
              <a:solidFill>
                <a:schemeClr val="accent6">
                  <a:lumMod val="60000"/>
                  <a:lumOff val="40000"/>
                </a:schemeClr>
              </a:solidFill>
            </a:endParaRPr>
          </a:p>
          <a:p>
            <a:endParaRPr lang="en-US" dirty="0"/>
          </a:p>
        </p:txBody>
      </p:sp>
      <p:pic>
        <p:nvPicPr>
          <p:cNvPr id="7" name="Picture 6">
            <a:extLst>
              <a:ext uri="{FF2B5EF4-FFF2-40B4-BE49-F238E27FC236}">
                <a16:creationId xmlns:a16="http://schemas.microsoft.com/office/drawing/2014/main" id="{4B8DC96A-1B39-4188-A1F6-CA7C2A024C0B}"/>
              </a:ext>
            </a:extLst>
          </p:cNvPr>
          <p:cNvPicPr>
            <a:picLocks noChangeAspect="1"/>
          </p:cNvPicPr>
          <p:nvPr/>
        </p:nvPicPr>
        <p:blipFill>
          <a:blip r:embed="rId2"/>
          <a:stretch>
            <a:fillRect/>
          </a:stretch>
        </p:blipFill>
        <p:spPr>
          <a:xfrm>
            <a:off x="1266826" y="435767"/>
            <a:ext cx="2894804" cy="1262064"/>
          </a:xfrm>
          <a:prstGeom prst="rect">
            <a:avLst/>
          </a:prstGeom>
        </p:spPr>
      </p:pic>
    </p:spTree>
    <p:extLst>
      <p:ext uri="{BB962C8B-B14F-4D97-AF65-F5344CB8AC3E}">
        <p14:creationId xmlns:p14="http://schemas.microsoft.com/office/powerpoint/2010/main" val="27107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04EB-E0CB-44BB-9312-64D67D596705}"/>
              </a:ext>
            </a:extLst>
          </p:cNvPr>
          <p:cNvSpPr>
            <a:spLocks noGrp="1"/>
          </p:cNvSpPr>
          <p:nvPr>
            <p:ph type="title"/>
          </p:nvPr>
        </p:nvSpPr>
        <p:spPr>
          <a:xfrm>
            <a:off x="3916880" y="304799"/>
            <a:ext cx="4358239" cy="493575"/>
          </a:xfrm>
        </p:spPr>
        <p:txBody>
          <a:bodyPr>
            <a:normAutofit fontScale="90000"/>
          </a:bodyPr>
          <a:lstStyle/>
          <a:p>
            <a:r>
              <a:rPr lang="en-IE" dirty="0">
                <a:solidFill>
                  <a:schemeClr val="accent5"/>
                </a:solidFill>
              </a:rPr>
              <a:t>Bitcoin miners</a:t>
            </a:r>
            <a:endParaRPr lang="en-US" dirty="0">
              <a:solidFill>
                <a:schemeClr val="accent5"/>
              </a:solidFill>
            </a:endParaRPr>
          </a:p>
        </p:txBody>
      </p:sp>
      <p:sp>
        <p:nvSpPr>
          <p:cNvPr id="22" name="Content Placeholder 21">
            <a:extLst>
              <a:ext uri="{FF2B5EF4-FFF2-40B4-BE49-F238E27FC236}">
                <a16:creationId xmlns:a16="http://schemas.microsoft.com/office/drawing/2014/main" id="{B87B774F-7AC0-4929-873D-08314EA18F59}"/>
              </a:ext>
            </a:extLst>
          </p:cNvPr>
          <p:cNvSpPr>
            <a:spLocks noGrp="1"/>
          </p:cNvSpPr>
          <p:nvPr>
            <p:ph idx="1"/>
          </p:nvPr>
        </p:nvSpPr>
        <p:spPr>
          <a:xfrm>
            <a:off x="742122" y="702365"/>
            <a:ext cx="10305289" cy="6155635"/>
          </a:xfrm>
        </p:spPr>
        <p:txBody>
          <a:bodyPr>
            <a:normAutofit/>
          </a:bodyPr>
          <a:lstStyle/>
          <a:p>
            <a:r>
              <a:rPr lang="en-IE" sz="1800" dirty="0">
                <a:solidFill>
                  <a:schemeClr val="accent6">
                    <a:lumMod val="60000"/>
                    <a:lumOff val="40000"/>
                  </a:schemeClr>
                </a:solidFill>
              </a:rPr>
              <a:t>Since the miners need to approve transactions then the more miners the network has the more secure the network is.</a:t>
            </a:r>
          </a:p>
          <a:p>
            <a:r>
              <a:rPr lang="en-IE" sz="1800" dirty="0">
                <a:solidFill>
                  <a:schemeClr val="accent6">
                    <a:lumMod val="60000"/>
                    <a:lumOff val="40000"/>
                  </a:schemeClr>
                </a:solidFill>
              </a:rPr>
              <a:t>The bitcoin network automatically changes the difficulty of the maths problems depending on how fast the problems are being solved.  </a:t>
            </a:r>
            <a:endParaRPr lang="en-IE" sz="2000" dirty="0">
              <a:solidFill>
                <a:schemeClr val="accent6">
                  <a:lumMod val="60000"/>
                  <a:lumOff val="40000"/>
                </a:schemeClr>
              </a:solidFill>
            </a:endParaRPr>
          </a:p>
          <a:p>
            <a:pPr marL="0" indent="0">
              <a:buNone/>
            </a:pPr>
            <a:r>
              <a:rPr lang="en-IE" sz="2200" dirty="0">
                <a:solidFill>
                  <a:schemeClr val="accent6">
                    <a:lumMod val="60000"/>
                    <a:lumOff val="40000"/>
                  </a:schemeClr>
                </a:solidFill>
              </a:rPr>
              <a:t>				</a:t>
            </a:r>
            <a:r>
              <a:rPr lang="en-IE" sz="2200" dirty="0">
                <a:solidFill>
                  <a:schemeClr val="accent5"/>
                </a:solidFill>
              </a:rPr>
              <a:t>Hardware for Miners</a:t>
            </a:r>
          </a:p>
          <a:p>
            <a:r>
              <a:rPr lang="en-IE" sz="2200" dirty="0">
                <a:solidFill>
                  <a:schemeClr val="accent6">
                    <a:lumMod val="60000"/>
                    <a:lumOff val="40000"/>
                  </a:schemeClr>
                </a:solidFill>
              </a:rPr>
              <a:t>CPU 		    	      GPU 		    FPGA                       ASIC</a:t>
            </a:r>
          </a:p>
          <a:p>
            <a:endParaRPr lang="en-IE" sz="2200" dirty="0">
              <a:solidFill>
                <a:schemeClr val="accent6">
                  <a:lumMod val="60000"/>
                  <a:lumOff val="40000"/>
                </a:schemeClr>
              </a:solidFill>
            </a:endParaRPr>
          </a:p>
          <a:p>
            <a:endParaRPr lang="en-IE" sz="2200" dirty="0">
              <a:solidFill>
                <a:schemeClr val="accent6">
                  <a:lumMod val="60000"/>
                  <a:lumOff val="40000"/>
                </a:schemeClr>
              </a:solidFill>
            </a:endParaRPr>
          </a:p>
          <a:p>
            <a:endParaRPr lang="en-IE" sz="2200" dirty="0">
              <a:solidFill>
                <a:schemeClr val="accent6">
                  <a:lumMod val="60000"/>
                  <a:lumOff val="40000"/>
                </a:schemeClr>
              </a:solidFill>
            </a:endParaRPr>
          </a:p>
          <a:p>
            <a:endParaRPr lang="en-IE" sz="2200" dirty="0">
              <a:solidFill>
                <a:schemeClr val="accent6">
                  <a:lumMod val="60000"/>
                  <a:lumOff val="40000"/>
                </a:schemeClr>
              </a:solidFill>
            </a:endParaRPr>
          </a:p>
          <a:p>
            <a:endParaRPr lang="en-IE" sz="2200" dirty="0">
              <a:solidFill>
                <a:schemeClr val="accent6">
                  <a:lumMod val="60000"/>
                  <a:lumOff val="40000"/>
                </a:schemeClr>
              </a:solidFill>
            </a:endParaRPr>
          </a:p>
          <a:p>
            <a:endParaRPr lang="en-IE" sz="2200" dirty="0">
              <a:solidFill>
                <a:schemeClr val="accent6">
                  <a:lumMod val="60000"/>
                  <a:lumOff val="40000"/>
                </a:schemeClr>
              </a:solidFill>
            </a:endParaRPr>
          </a:p>
          <a:p>
            <a:pPr marL="0" indent="0">
              <a:buNone/>
            </a:pPr>
            <a:endParaRPr lang="en-US" dirty="0"/>
          </a:p>
        </p:txBody>
      </p:sp>
      <p:pic>
        <p:nvPicPr>
          <p:cNvPr id="29" name="Picture 28">
            <a:extLst>
              <a:ext uri="{FF2B5EF4-FFF2-40B4-BE49-F238E27FC236}">
                <a16:creationId xmlns:a16="http://schemas.microsoft.com/office/drawing/2014/main" id="{15AF903C-B549-4D84-A1B9-A8E42BE98D1A}"/>
              </a:ext>
            </a:extLst>
          </p:cNvPr>
          <p:cNvPicPr>
            <a:picLocks noChangeAspect="1"/>
          </p:cNvPicPr>
          <p:nvPr/>
        </p:nvPicPr>
        <p:blipFill>
          <a:blip r:embed="rId2"/>
          <a:stretch>
            <a:fillRect/>
          </a:stretch>
        </p:blipFill>
        <p:spPr>
          <a:xfrm>
            <a:off x="742121" y="3582007"/>
            <a:ext cx="1614488" cy="1373583"/>
          </a:xfrm>
          <a:prstGeom prst="rect">
            <a:avLst/>
          </a:prstGeom>
        </p:spPr>
      </p:pic>
      <p:pic>
        <p:nvPicPr>
          <p:cNvPr id="31" name="Picture 30">
            <a:extLst>
              <a:ext uri="{FF2B5EF4-FFF2-40B4-BE49-F238E27FC236}">
                <a16:creationId xmlns:a16="http://schemas.microsoft.com/office/drawing/2014/main" id="{67277E7E-C307-4B49-A373-D20B798F9C36}"/>
              </a:ext>
            </a:extLst>
          </p:cNvPr>
          <p:cNvPicPr>
            <a:picLocks noChangeAspect="1"/>
          </p:cNvPicPr>
          <p:nvPr/>
        </p:nvPicPr>
        <p:blipFill>
          <a:blip r:embed="rId3"/>
          <a:stretch>
            <a:fillRect/>
          </a:stretch>
        </p:blipFill>
        <p:spPr>
          <a:xfrm rot="933214">
            <a:off x="3120831" y="3624465"/>
            <a:ext cx="2243138" cy="1408577"/>
          </a:xfrm>
          <a:prstGeom prst="rect">
            <a:avLst/>
          </a:prstGeom>
        </p:spPr>
      </p:pic>
      <p:pic>
        <p:nvPicPr>
          <p:cNvPr id="33" name="Picture 32">
            <a:extLst>
              <a:ext uri="{FF2B5EF4-FFF2-40B4-BE49-F238E27FC236}">
                <a16:creationId xmlns:a16="http://schemas.microsoft.com/office/drawing/2014/main" id="{E0FF6C8B-9358-44E7-B656-44188E94DCE3}"/>
              </a:ext>
            </a:extLst>
          </p:cNvPr>
          <p:cNvPicPr>
            <a:picLocks noChangeAspect="1"/>
          </p:cNvPicPr>
          <p:nvPr/>
        </p:nvPicPr>
        <p:blipFill>
          <a:blip r:embed="rId4"/>
          <a:stretch>
            <a:fillRect/>
          </a:stretch>
        </p:blipFill>
        <p:spPr>
          <a:xfrm>
            <a:off x="6257541" y="3709393"/>
            <a:ext cx="1038558" cy="1118810"/>
          </a:xfrm>
          <a:prstGeom prst="rect">
            <a:avLst/>
          </a:prstGeom>
        </p:spPr>
      </p:pic>
      <p:pic>
        <p:nvPicPr>
          <p:cNvPr id="35" name="Picture 34">
            <a:extLst>
              <a:ext uri="{FF2B5EF4-FFF2-40B4-BE49-F238E27FC236}">
                <a16:creationId xmlns:a16="http://schemas.microsoft.com/office/drawing/2014/main" id="{A38C4CC0-F767-41D8-9CCD-49306C62DE68}"/>
              </a:ext>
            </a:extLst>
          </p:cNvPr>
          <p:cNvPicPr>
            <a:picLocks noChangeAspect="1"/>
          </p:cNvPicPr>
          <p:nvPr/>
        </p:nvPicPr>
        <p:blipFill>
          <a:blip r:embed="rId5"/>
          <a:stretch>
            <a:fillRect/>
          </a:stretch>
        </p:blipFill>
        <p:spPr>
          <a:xfrm rot="2222878">
            <a:off x="7956548" y="3258881"/>
            <a:ext cx="2524792" cy="2019834"/>
          </a:xfrm>
          <a:prstGeom prst="rect">
            <a:avLst/>
          </a:prstGeom>
        </p:spPr>
      </p:pic>
      <p:cxnSp>
        <p:nvCxnSpPr>
          <p:cNvPr id="37" name="Straight Arrow Connector 36">
            <a:extLst>
              <a:ext uri="{FF2B5EF4-FFF2-40B4-BE49-F238E27FC236}">
                <a16:creationId xmlns:a16="http://schemas.microsoft.com/office/drawing/2014/main" id="{F7ECC852-3F2D-42BB-A9A6-A137CF31FF7D}"/>
              </a:ext>
            </a:extLst>
          </p:cNvPr>
          <p:cNvCxnSpPr>
            <a:cxnSpLocks/>
          </p:cNvCxnSpPr>
          <p:nvPr/>
        </p:nvCxnSpPr>
        <p:spPr>
          <a:xfrm>
            <a:off x="1785938" y="3053180"/>
            <a:ext cx="2030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3230F9D-DBA7-4400-8638-82B161DF3E63}"/>
              </a:ext>
            </a:extLst>
          </p:cNvPr>
          <p:cNvCxnSpPr/>
          <p:nvPr/>
        </p:nvCxnSpPr>
        <p:spPr>
          <a:xfrm>
            <a:off x="4684628" y="3053180"/>
            <a:ext cx="1749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F94474A-3D32-4859-8C2F-7046CB8BB085}"/>
              </a:ext>
            </a:extLst>
          </p:cNvPr>
          <p:cNvCxnSpPr/>
          <p:nvPr/>
        </p:nvCxnSpPr>
        <p:spPr>
          <a:xfrm>
            <a:off x="7461297" y="3053180"/>
            <a:ext cx="1484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3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additive="base">
                                        <p:cTn id="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anim calcmode="lin" valueType="num">
                                      <p:cBhvr additive="base">
                                        <p:cTn id="13"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anim calcmode="lin" valueType="num">
                                      <p:cBhvr additive="base">
                                        <p:cTn id="19" dur="500" fill="hold"/>
                                        <p:tgtEl>
                                          <p:spTgt spid="2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
                                            <p:txEl>
                                              <p:pRg st="2" end="2"/>
                                            </p:txEl>
                                          </p:spTgt>
                                        </p:tgtEl>
                                        <p:attrNameLst>
                                          <p:attrName>style.visibility</p:attrName>
                                        </p:attrNameLst>
                                      </p:cBhvr>
                                      <p:to>
                                        <p:strVal val="visible"/>
                                      </p:to>
                                    </p:set>
                                    <p:anim calcmode="lin" valueType="num">
                                      <p:cBhvr additive="base">
                                        <p:cTn id="51"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1486-A010-4B7A-B66D-DEB9B32AA7FE}"/>
              </a:ext>
            </a:extLst>
          </p:cNvPr>
          <p:cNvSpPr>
            <a:spLocks noGrp="1"/>
          </p:cNvSpPr>
          <p:nvPr>
            <p:ph type="title"/>
          </p:nvPr>
        </p:nvSpPr>
        <p:spPr>
          <a:xfrm>
            <a:off x="3506063" y="355641"/>
            <a:ext cx="5179874" cy="680195"/>
          </a:xfrm>
        </p:spPr>
        <p:txBody>
          <a:bodyPr/>
          <a:lstStyle/>
          <a:p>
            <a:r>
              <a:rPr lang="en-IE" dirty="0">
                <a:solidFill>
                  <a:schemeClr val="accent5"/>
                </a:solidFill>
              </a:rPr>
              <a:t>Advantages Of bitcoin</a:t>
            </a:r>
            <a:endParaRPr lang="en-US" dirty="0">
              <a:solidFill>
                <a:schemeClr val="accent5"/>
              </a:solidFill>
            </a:endParaRPr>
          </a:p>
        </p:txBody>
      </p:sp>
      <p:sp>
        <p:nvSpPr>
          <p:cNvPr id="3" name="Content Placeholder 2">
            <a:extLst>
              <a:ext uri="{FF2B5EF4-FFF2-40B4-BE49-F238E27FC236}">
                <a16:creationId xmlns:a16="http://schemas.microsoft.com/office/drawing/2014/main" id="{F0E7E80E-6742-484A-983C-8474AFAFE2BA}"/>
              </a:ext>
            </a:extLst>
          </p:cNvPr>
          <p:cNvSpPr>
            <a:spLocks noGrp="1"/>
          </p:cNvSpPr>
          <p:nvPr>
            <p:ph idx="1"/>
          </p:nvPr>
        </p:nvSpPr>
        <p:spPr>
          <a:xfrm>
            <a:off x="755374" y="1035836"/>
            <a:ext cx="10292037" cy="5576999"/>
          </a:xfrm>
        </p:spPr>
        <p:txBody>
          <a:bodyPr>
            <a:normAutofit/>
          </a:bodyPr>
          <a:lstStyle/>
          <a:p>
            <a:r>
              <a:rPr lang="en-US" sz="2200" b="1" i="1" dirty="0">
                <a:solidFill>
                  <a:schemeClr val="accent5"/>
                </a:solidFill>
              </a:rPr>
              <a:t>Payment freedom </a:t>
            </a:r>
            <a:r>
              <a:rPr lang="en-US" sz="2200" b="1" i="1" dirty="0">
                <a:solidFill>
                  <a:schemeClr val="accent6">
                    <a:lumMod val="60000"/>
                    <a:lumOff val="40000"/>
                  </a:schemeClr>
                </a:solidFill>
              </a:rPr>
              <a:t>- </a:t>
            </a:r>
            <a:r>
              <a:rPr lang="en-US" sz="1800" dirty="0">
                <a:solidFill>
                  <a:schemeClr val="accent6">
                    <a:lumMod val="60000"/>
                    <a:lumOff val="40000"/>
                  </a:schemeClr>
                </a:solidFill>
              </a:rPr>
              <a:t>I</a:t>
            </a:r>
            <a:r>
              <a:rPr lang="en-IE" sz="1800" dirty="0">
                <a:solidFill>
                  <a:schemeClr val="accent6">
                    <a:lumMod val="60000"/>
                    <a:lumOff val="40000"/>
                  </a:schemeClr>
                </a:solidFill>
              </a:rPr>
              <a:t>t is possible to send and receive any amount of money instantly anywhere in the world at any time. No bank holidays. No borders. No imposed limits.</a:t>
            </a:r>
            <a:endParaRPr lang="en-US" sz="1800" b="1" i="1" dirty="0">
              <a:solidFill>
                <a:schemeClr val="accent6">
                  <a:lumMod val="60000"/>
                  <a:lumOff val="40000"/>
                </a:schemeClr>
              </a:solidFill>
            </a:endParaRPr>
          </a:p>
          <a:p>
            <a:r>
              <a:rPr lang="en-US" sz="2200" b="1" i="1" dirty="0">
                <a:solidFill>
                  <a:schemeClr val="accent5"/>
                </a:solidFill>
              </a:rPr>
              <a:t>Very low fees</a:t>
            </a:r>
            <a:r>
              <a:rPr lang="en-US" sz="2200" dirty="0">
                <a:solidFill>
                  <a:schemeClr val="accent6">
                    <a:lumMod val="60000"/>
                    <a:lumOff val="40000"/>
                  </a:schemeClr>
                </a:solidFill>
              </a:rPr>
              <a:t> - </a:t>
            </a:r>
            <a:r>
              <a:rPr lang="en-US" sz="1800" dirty="0">
                <a:solidFill>
                  <a:schemeClr val="accent6">
                    <a:lumMod val="60000"/>
                    <a:lumOff val="40000"/>
                  </a:schemeClr>
                </a:solidFill>
              </a:rPr>
              <a:t>B</a:t>
            </a:r>
            <a:r>
              <a:rPr lang="en-IE" sz="1800" dirty="0">
                <a:solidFill>
                  <a:schemeClr val="accent6">
                    <a:lumMod val="60000"/>
                    <a:lumOff val="40000"/>
                  </a:schemeClr>
                </a:solidFill>
              </a:rPr>
              <a:t>itcoin payments are currently processed with either no fees or extremely small fees. </a:t>
            </a:r>
            <a:endParaRPr lang="en-US" sz="1800" dirty="0">
              <a:solidFill>
                <a:schemeClr val="accent6">
                  <a:lumMod val="60000"/>
                  <a:lumOff val="40000"/>
                </a:schemeClr>
              </a:solidFill>
            </a:endParaRPr>
          </a:p>
          <a:p>
            <a:r>
              <a:rPr lang="en-US" sz="2200" b="1" i="1" dirty="0">
                <a:solidFill>
                  <a:schemeClr val="accent5"/>
                </a:solidFill>
              </a:rPr>
              <a:t>Fewer risks for merchants </a:t>
            </a:r>
            <a:r>
              <a:rPr lang="en-US" sz="1800" b="1" i="1" dirty="0">
                <a:solidFill>
                  <a:schemeClr val="accent6">
                    <a:lumMod val="60000"/>
                    <a:lumOff val="40000"/>
                  </a:schemeClr>
                </a:solidFill>
              </a:rPr>
              <a:t>- </a:t>
            </a:r>
            <a:r>
              <a:rPr lang="en-IE" sz="1800" dirty="0">
                <a:solidFill>
                  <a:schemeClr val="accent6">
                    <a:lumMod val="60000"/>
                    <a:lumOff val="40000"/>
                  </a:schemeClr>
                </a:solidFill>
              </a:rPr>
              <a:t>Bitcoin transactions are secure, irreversible, and do not contain customers’ sensitive or personal information. This protects merchants from losses caused by fraud </a:t>
            </a:r>
            <a:endParaRPr lang="en-US" sz="1800" b="1" i="1" dirty="0">
              <a:solidFill>
                <a:schemeClr val="accent6">
                  <a:lumMod val="60000"/>
                  <a:lumOff val="40000"/>
                </a:schemeClr>
              </a:solidFill>
            </a:endParaRPr>
          </a:p>
          <a:p>
            <a:r>
              <a:rPr lang="en-US" sz="2200" b="1" i="1" dirty="0">
                <a:solidFill>
                  <a:schemeClr val="accent5"/>
                </a:solidFill>
              </a:rPr>
              <a:t>Security and control </a:t>
            </a:r>
            <a:r>
              <a:rPr lang="en-US" sz="2200" b="1" i="1" dirty="0">
                <a:solidFill>
                  <a:schemeClr val="accent6">
                    <a:lumMod val="60000"/>
                    <a:lumOff val="40000"/>
                  </a:schemeClr>
                </a:solidFill>
              </a:rPr>
              <a:t>- </a:t>
            </a:r>
            <a:r>
              <a:rPr lang="en-IE" sz="1800" dirty="0">
                <a:solidFill>
                  <a:schemeClr val="accent6">
                    <a:lumMod val="60000"/>
                    <a:lumOff val="40000"/>
                  </a:schemeClr>
                </a:solidFill>
              </a:rPr>
              <a:t>Bitcoin payments can be made without personal information tied to the transaction. This offers strong protection against identity theft. Bitcoin users can also protect their money with backup and encryption.</a:t>
            </a:r>
            <a:endParaRPr lang="en-US" sz="1800" b="1" i="1" dirty="0">
              <a:solidFill>
                <a:schemeClr val="accent6">
                  <a:lumMod val="60000"/>
                  <a:lumOff val="40000"/>
                </a:schemeClr>
              </a:solidFill>
            </a:endParaRPr>
          </a:p>
          <a:p>
            <a:r>
              <a:rPr lang="en-US" sz="2200" b="1" i="1" dirty="0">
                <a:solidFill>
                  <a:schemeClr val="accent5"/>
                </a:solidFill>
              </a:rPr>
              <a:t>Transparent and neutral </a:t>
            </a:r>
            <a:r>
              <a:rPr lang="en-US" sz="1800" b="1" i="1" dirty="0">
                <a:solidFill>
                  <a:schemeClr val="accent6">
                    <a:lumMod val="60000"/>
                    <a:lumOff val="40000"/>
                  </a:schemeClr>
                </a:solidFill>
              </a:rPr>
              <a:t>- </a:t>
            </a:r>
            <a:r>
              <a:rPr lang="en-IE" sz="1800" dirty="0">
                <a:solidFill>
                  <a:schemeClr val="accent6">
                    <a:lumMod val="60000"/>
                    <a:lumOff val="40000"/>
                  </a:schemeClr>
                </a:solidFill>
              </a:rPr>
              <a:t> All information concerning the Bitcoin money supply itself is readily available on the block chain for anybody to verify and use in real-time</a:t>
            </a:r>
            <a:endParaRPr lang="en-US" sz="1800" b="1" i="1" dirty="0">
              <a:solidFill>
                <a:schemeClr val="accent6">
                  <a:lumMod val="60000"/>
                  <a:lumOff val="40000"/>
                </a:schemeClr>
              </a:solidFill>
            </a:endParaRPr>
          </a:p>
          <a:p>
            <a:endParaRPr lang="en-US" dirty="0"/>
          </a:p>
        </p:txBody>
      </p:sp>
    </p:spTree>
    <p:extLst>
      <p:ext uri="{BB962C8B-B14F-4D97-AF65-F5344CB8AC3E}">
        <p14:creationId xmlns:p14="http://schemas.microsoft.com/office/powerpoint/2010/main" val="81833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2557-54FE-42AE-AD4C-D6EA83CCD52F}"/>
              </a:ext>
            </a:extLst>
          </p:cNvPr>
          <p:cNvSpPr>
            <a:spLocks noGrp="1"/>
          </p:cNvSpPr>
          <p:nvPr>
            <p:ph type="title"/>
          </p:nvPr>
        </p:nvSpPr>
        <p:spPr>
          <a:xfrm>
            <a:off x="3193048" y="400945"/>
            <a:ext cx="5802726" cy="1030289"/>
          </a:xfrm>
        </p:spPr>
        <p:txBody>
          <a:bodyPr/>
          <a:lstStyle/>
          <a:p>
            <a:r>
              <a:rPr lang="en-IE" dirty="0">
                <a:solidFill>
                  <a:schemeClr val="accent5"/>
                </a:solidFill>
              </a:rPr>
              <a:t>Disadvantages of bitcoin</a:t>
            </a:r>
            <a:endParaRPr lang="en-US" dirty="0">
              <a:solidFill>
                <a:schemeClr val="accent5"/>
              </a:solidFill>
            </a:endParaRPr>
          </a:p>
        </p:txBody>
      </p:sp>
      <p:sp>
        <p:nvSpPr>
          <p:cNvPr id="3" name="Content Placeholder 2">
            <a:extLst>
              <a:ext uri="{FF2B5EF4-FFF2-40B4-BE49-F238E27FC236}">
                <a16:creationId xmlns:a16="http://schemas.microsoft.com/office/drawing/2014/main" id="{6DACAD23-6006-4B6F-BA17-65524D9CE2EE}"/>
              </a:ext>
            </a:extLst>
          </p:cNvPr>
          <p:cNvSpPr>
            <a:spLocks noGrp="1"/>
          </p:cNvSpPr>
          <p:nvPr>
            <p:ph idx="1"/>
          </p:nvPr>
        </p:nvSpPr>
        <p:spPr>
          <a:xfrm>
            <a:off x="1141412" y="1179443"/>
            <a:ext cx="9905999" cy="4611758"/>
          </a:xfrm>
        </p:spPr>
        <p:txBody>
          <a:bodyPr>
            <a:normAutofit/>
          </a:bodyPr>
          <a:lstStyle/>
          <a:p>
            <a:r>
              <a:rPr lang="en-US" sz="2200" i="1" dirty="0">
                <a:solidFill>
                  <a:schemeClr val="accent5"/>
                </a:solidFill>
              </a:rPr>
              <a:t>Degree of acceptance </a:t>
            </a:r>
            <a:r>
              <a:rPr lang="en-US" sz="1800" i="1" dirty="0">
                <a:solidFill>
                  <a:schemeClr val="accent6">
                    <a:lumMod val="60000"/>
                    <a:lumOff val="40000"/>
                  </a:schemeClr>
                </a:solidFill>
              </a:rPr>
              <a:t>- </a:t>
            </a:r>
            <a:r>
              <a:rPr lang="en-IE" sz="1800" dirty="0">
                <a:solidFill>
                  <a:schemeClr val="accent6">
                    <a:lumMod val="60000"/>
                    <a:lumOff val="40000"/>
                  </a:schemeClr>
                </a:solidFill>
              </a:rPr>
              <a:t>Many people are still unaware of Bitcoin. Every day, more businesses accept bitcoins because they want the advantages of doing so, but the list remains small and still needs to grow in order to benefit from</a:t>
            </a:r>
            <a:r>
              <a:rPr lang="en-IE" dirty="0"/>
              <a:t> </a:t>
            </a:r>
            <a:endParaRPr lang="en-US" sz="2200" i="1" dirty="0">
              <a:solidFill>
                <a:schemeClr val="accent6">
                  <a:lumMod val="60000"/>
                  <a:lumOff val="40000"/>
                </a:schemeClr>
              </a:solidFill>
            </a:endParaRPr>
          </a:p>
          <a:p>
            <a:r>
              <a:rPr lang="en-US" sz="2200" i="1" dirty="0">
                <a:solidFill>
                  <a:schemeClr val="accent5"/>
                </a:solidFill>
              </a:rPr>
              <a:t>Volatility </a:t>
            </a:r>
            <a:r>
              <a:rPr lang="en-US" sz="1800" i="1" dirty="0">
                <a:solidFill>
                  <a:schemeClr val="accent6">
                    <a:lumMod val="60000"/>
                    <a:lumOff val="40000"/>
                  </a:schemeClr>
                </a:solidFill>
              </a:rPr>
              <a:t>- </a:t>
            </a:r>
            <a:r>
              <a:rPr lang="en-IE" sz="1800" dirty="0">
                <a:solidFill>
                  <a:schemeClr val="accent6">
                    <a:lumMod val="60000"/>
                    <a:lumOff val="40000"/>
                  </a:schemeClr>
                </a:solidFill>
              </a:rPr>
              <a:t>The total value of bitcoins in circulation and the number of businesses using Bitcoin are still very small compared to what they could be. So relatively small events, trades or business activities can significantly affect the price. In theory, this volatility will decrease as Bitcoin markets, the technology matures and Bitcoin interest rates normalize.</a:t>
            </a:r>
            <a:endParaRPr lang="en-US" sz="1800" i="1" dirty="0">
              <a:solidFill>
                <a:schemeClr val="accent6">
                  <a:lumMod val="60000"/>
                  <a:lumOff val="40000"/>
                </a:schemeClr>
              </a:solidFill>
            </a:endParaRPr>
          </a:p>
          <a:p>
            <a:r>
              <a:rPr lang="en-US" sz="2200" i="1" dirty="0">
                <a:solidFill>
                  <a:schemeClr val="accent5"/>
                </a:solidFill>
              </a:rPr>
              <a:t>Easy to lose </a:t>
            </a:r>
            <a:r>
              <a:rPr lang="en-US" sz="2200" i="1" dirty="0">
                <a:solidFill>
                  <a:schemeClr val="accent6">
                    <a:lumMod val="60000"/>
                    <a:lumOff val="40000"/>
                  </a:schemeClr>
                </a:solidFill>
              </a:rPr>
              <a:t>- </a:t>
            </a:r>
            <a:r>
              <a:rPr lang="en-US" sz="1800" i="1" dirty="0">
                <a:solidFill>
                  <a:schemeClr val="accent6">
                    <a:lumMod val="60000"/>
                    <a:lumOff val="40000"/>
                  </a:schemeClr>
                </a:solidFill>
              </a:rPr>
              <a:t>There is no mechanism for lost or stolen coins  once there gone there gone  </a:t>
            </a:r>
            <a:r>
              <a:rPr lang="en-US" sz="1800" i="1" dirty="0">
                <a:solidFill>
                  <a:schemeClr val="accent5"/>
                </a:solidFill>
              </a:rPr>
              <a:t> </a:t>
            </a:r>
          </a:p>
          <a:p>
            <a:r>
              <a:rPr lang="en-IE" sz="2200" dirty="0">
                <a:solidFill>
                  <a:schemeClr val="accent5"/>
                </a:solidFill>
              </a:rPr>
              <a:t>E</a:t>
            </a:r>
            <a:r>
              <a:rPr lang="en-US" sz="2200" dirty="0">
                <a:solidFill>
                  <a:schemeClr val="accent5"/>
                </a:solidFill>
              </a:rPr>
              <a:t>nergy Use Due to Mining Farms </a:t>
            </a:r>
            <a:r>
              <a:rPr lang="en-US" sz="1800" dirty="0">
                <a:solidFill>
                  <a:schemeClr val="accent6">
                    <a:lumMod val="60000"/>
                    <a:lumOff val="40000"/>
                  </a:schemeClr>
                </a:solidFill>
              </a:rPr>
              <a:t>– since mining farms have started they have had a negative impact on energy consumption worldwide </a:t>
            </a:r>
            <a:endParaRPr lang="en-US" sz="1800" dirty="0">
              <a:solidFill>
                <a:schemeClr val="accent5"/>
              </a:solidFill>
            </a:endParaRPr>
          </a:p>
          <a:p>
            <a:endParaRPr lang="en-US" dirty="0"/>
          </a:p>
        </p:txBody>
      </p:sp>
    </p:spTree>
    <p:extLst>
      <p:ext uri="{BB962C8B-B14F-4D97-AF65-F5344CB8AC3E}">
        <p14:creationId xmlns:p14="http://schemas.microsoft.com/office/powerpoint/2010/main" val="155248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88FA7D-4AB4-42AA-AAE1-CC9229939798}"/>
              </a:ext>
            </a:extLst>
          </p:cNvPr>
          <p:cNvPicPr>
            <a:picLocks noChangeAspect="1"/>
          </p:cNvPicPr>
          <p:nvPr/>
        </p:nvPicPr>
        <p:blipFill>
          <a:blip r:embed="rId2"/>
          <a:stretch>
            <a:fillRect/>
          </a:stretch>
        </p:blipFill>
        <p:spPr>
          <a:xfrm>
            <a:off x="868794" y="870585"/>
            <a:ext cx="5121189" cy="5542719"/>
          </a:xfrm>
          <a:prstGeom prst="rect">
            <a:avLst/>
          </a:prstGeom>
        </p:spPr>
      </p:pic>
      <p:pic>
        <p:nvPicPr>
          <p:cNvPr id="15" name="Picture 14">
            <a:extLst>
              <a:ext uri="{FF2B5EF4-FFF2-40B4-BE49-F238E27FC236}">
                <a16:creationId xmlns:a16="http://schemas.microsoft.com/office/drawing/2014/main" id="{AF220B47-7FE1-4E42-B0E0-386B6C9FBAD5}"/>
              </a:ext>
            </a:extLst>
          </p:cNvPr>
          <p:cNvPicPr>
            <a:picLocks noChangeAspect="1"/>
          </p:cNvPicPr>
          <p:nvPr/>
        </p:nvPicPr>
        <p:blipFill>
          <a:blip r:embed="rId3"/>
          <a:stretch>
            <a:fillRect/>
          </a:stretch>
        </p:blipFill>
        <p:spPr>
          <a:xfrm>
            <a:off x="6202017" y="870586"/>
            <a:ext cx="5386867" cy="5542718"/>
          </a:xfrm>
          <a:prstGeom prst="rect">
            <a:avLst/>
          </a:prstGeom>
        </p:spPr>
      </p:pic>
      <p:sp>
        <p:nvSpPr>
          <p:cNvPr id="2" name="TextBox 1">
            <a:extLst>
              <a:ext uri="{FF2B5EF4-FFF2-40B4-BE49-F238E27FC236}">
                <a16:creationId xmlns:a16="http://schemas.microsoft.com/office/drawing/2014/main" id="{2A1564A6-8397-412D-BEEA-5C2BE18AC3AB}"/>
              </a:ext>
            </a:extLst>
          </p:cNvPr>
          <p:cNvSpPr txBox="1"/>
          <p:nvPr/>
        </p:nvSpPr>
        <p:spPr>
          <a:xfrm>
            <a:off x="1794328" y="91731"/>
            <a:ext cx="9411885" cy="646331"/>
          </a:xfrm>
          <a:prstGeom prst="rect">
            <a:avLst/>
          </a:prstGeom>
          <a:noFill/>
        </p:spPr>
        <p:txBody>
          <a:bodyPr wrap="square" rtlCol="0">
            <a:spAutoFit/>
          </a:bodyPr>
          <a:lstStyle/>
          <a:p>
            <a:pPr algn="ctr"/>
            <a:r>
              <a:rPr lang="en-IE" sz="3600" dirty="0">
                <a:solidFill>
                  <a:schemeClr val="accent5"/>
                </a:solidFill>
              </a:rPr>
              <a:t>Energy Usages of Bitcoin Worldwide</a:t>
            </a:r>
            <a:endParaRPr lang="en-US" sz="3600" dirty="0">
              <a:solidFill>
                <a:schemeClr val="accent5"/>
              </a:solidFill>
            </a:endParaRPr>
          </a:p>
        </p:txBody>
      </p:sp>
    </p:spTree>
    <p:extLst>
      <p:ext uri="{BB962C8B-B14F-4D97-AF65-F5344CB8AC3E}">
        <p14:creationId xmlns:p14="http://schemas.microsoft.com/office/powerpoint/2010/main" val="163081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B367-642F-4736-8901-51C11FAEDA4F}"/>
              </a:ext>
            </a:extLst>
          </p:cNvPr>
          <p:cNvSpPr>
            <a:spLocks noGrp="1"/>
          </p:cNvSpPr>
          <p:nvPr>
            <p:ph type="title"/>
          </p:nvPr>
        </p:nvSpPr>
        <p:spPr>
          <a:xfrm>
            <a:off x="4074317" y="141440"/>
            <a:ext cx="4040187" cy="680195"/>
          </a:xfrm>
        </p:spPr>
        <p:txBody>
          <a:bodyPr/>
          <a:lstStyle/>
          <a:p>
            <a:pPr algn="ctr"/>
            <a:r>
              <a:rPr lang="en-IE" dirty="0">
                <a:solidFill>
                  <a:schemeClr val="accent5"/>
                </a:solidFill>
              </a:rPr>
              <a:t>Future of Bitcoin </a:t>
            </a:r>
            <a:endParaRPr lang="en-US" dirty="0">
              <a:solidFill>
                <a:schemeClr val="accent5"/>
              </a:solidFill>
            </a:endParaRPr>
          </a:p>
        </p:txBody>
      </p:sp>
      <p:sp>
        <p:nvSpPr>
          <p:cNvPr id="3" name="Content Placeholder 2">
            <a:extLst>
              <a:ext uri="{FF2B5EF4-FFF2-40B4-BE49-F238E27FC236}">
                <a16:creationId xmlns:a16="http://schemas.microsoft.com/office/drawing/2014/main" id="{21966C92-F0D5-41B6-9D5B-C05FAF9F2DDF}"/>
              </a:ext>
            </a:extLst>
          </p:cNvPr>
          <p:cNvSpPr>
            <a:spLocks noGrp="1"/>
          </p:cNvSpPr>
          <p:nvPr>
            <p:ph idx="1"/>
          </p:nvPr>
        </p:nvSpPr>
        <p:spPr>
          <a:xfrm>
            <a:off x="702365" y="821636"/>
            <a:ext cx="10959547" cy="5894924"/>
          </a:xfrm>
        </p:spPr>
        <p:txBody>
          <a:bodyPr>
            <a:normAutofit/>
          </a:bodyPr>
          <a:lstStyle/>
          <a:p>
            <a:r>
              <a:rPr lang="en-IE" dirty="0">
                <a:solidFill>
                  <a:schemeClr val="accent6">
                    <a:lumMod val="60000"/>
                    <a:lumOff val="40000"/>
                  </a:schemeClr>
                </a:solidFill>
              </a:rPr>
              <a:t>Bitcoin fails </a:t>
            </a:r>
          </a:p>
          <a:p>
            <a:pPr lvl="1"/>
            <a:r>
              <a:rPr lang="en-IE" dirty="0">
                <a:solidFill>
                  <a:schemeClr val="accent6">
                    <a:lumMod val="60000"/>
                    <a:lumOff val="40000"/>
                  </a:schemeClr>
                </a:solidFill>
              </a:rPr>
              <a:t>People lose faith in Bitcoin </a:t>
            </a:r>
          </a:p>
          <a:p>
            <a:pPr lvl="1"/>
            <a:r>
              <a:rPr lang="en-IE" dirty="0">
                <a:solidFill>
                  <a:schemeClr val="accent6">
                    <a:lumMod val="60000"/>
                    <a:lumOff val="40000"/>
                  </a:schemeClr>
                </a:solidFill>
              </a:rPr>
              <a:t>A race to the bottom – prices spiral to $0 </a:t>
            </a:r>
          </a:p>
          <a:p>
            <a:pPr lvl="1"/>
            <a:r>
              <a:rPr lang="en-IE" dirty="0">
                <a:solidFill>
                  <a:schemeClr val="accent6">
                    <a:lumMod val="60000"/>
                    <a:lumOff val="40000"/>
                  </a:schemeClr>
                </a:solidFill>
              </a:rPr>
              <a:t> The way down might take a while, like the way up</a:t>
            </a:r>
          </a:p>
          <a:p>
            <a:r>
              <a:rPr lang="en-IE" dirty="0">
                <a:solidFill>
                  <a:schemeClr val="accent6">
                    <a:lumMod val="60000"/>
                    <a:lumOff val="40000"/>
                  </a:schemeClr>
                </a:solidFill>
              </a:rPr>
              <a:t>Bitcoin stagnates </a:t>
            </a:r>
          </a:p>
          <a:p>
            <a:pPr lvl="1"/>
            <a:r>
              <a:rPr lang="en-IE" dirty="0">
                <a:solidFill>
                  <a:schemeClr val="accent6">
                    <a:lumMod val="60000"/>
                    <a:lumOff val="40000"/>
                  </a:schemeClr>
                </a:solidFill>
              </a:rPr>
              <a:t>Bitcoin prices reach a stable price level </a:t>
            </a:r>
          </a:p>
          <a:p>
            <a:pPr lvl="1"/>
            <a:r>
              <a:rPr lang="en-IE" dirty="0">
                <a:solidFill>
                  <a:schemeClr val="accent6">
                    <a:lumMod val="60000"/>
                    <a:lumOff val="40000"/>
                  </a:schemeClr>
                </a:solidFill>
              </a:rPr>
              <a:t> It becomes some small percent of the world economy </a:t>
            </a:r>
          </a:p>
          <a:p>
            <a:pPr lvl="1"/>
            <a:r>
              <a:rPr lang="en-IE" dirty="0">
                <a:solidFill>
                  <a:schemeClr val="accent6">
                    <a:lumMod val="60000"/>
                    <a:lumOff val="40000"/>
                  </a:schemeClr>
                </a:solidFill>
              </a:rPr>
              <a:t>Used for some purposes, mostly on the internet </a:t>
            </a:r>
          </a:p>
          <a:p>
            <a:r>
              <a:rPr lang="en-IE" dirty="0">
                <a:solidFill>
                  <a:schemeClr val="accent6">
                    <a:lumMod val="60000"/>
                    <a:lumOff val="40000"/>
                  </a:schemeClr>
                </a:solidFill>
              </a:rPr>
              <a:t>Bitcoin wins</a:t>
            </a:r>
          </a:p>
          <a:p>
            <a:pPr lvl="1"/>
            <a:r>
              <a:rPr lang="en-IE" dirty="0">
                <a:solidFill>
                  <a:schemeClr val="accent6">
                    <a:lumMod val="60000"/>
                    <a:lumOff val="40000"/>
                  </a:schemeClr>
                </a:solidFill>
              </a:rPr>
              <a:t>More and more people see the benefits </a:t>
            </a:r>
          </a:p>
          <a:p>
            <a:pPr lvl="1"/>
            <a:r>
              <a:rPr lang="en-IE" dirty="0">
                <a:solidFill>
                  <a:schemeClr val="accent6">
                    <a:lumMod val="60000"/>
                    <a:lumOff val="40000"/>
                  </a:schemeClr>
                </a:solidFill>
              </a:rPr>
              <a:t> They trade Fiat money for BTC  </a:t>
            </a:r>
          </a:p>
          <a:p>
            <a:pPr lvl="1"/>
            <a:r>
              <a:rPr lang="en-IE" dirty="0">
                <a:solidFill>
                  <a:schemeClr val="accent6">
                    <a:lumMod val="60000"/>
                    <a:lumOff val="40000"/>
                  </a:schemeClr>
                </a:solidFill>
              </a:rPr>
              <a:t>Bitcoin is a major part of the world economy</a:t>
            </a:r>
          </a:p>
        </p:txBody>
      </p:sp>
    </p:spTree>
    <p:extLst>
      <p:ext uri="{BB962C8B-B14F-4D97-AF65-F5344CB8AC3E}">
        <p14:creationId xmlns:p14="http://schemas.microsoft.com/office/powerpoint/2010/main" val="394887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5BE248-DFDD-40B0-9EBD-54B971DE3703}"/>
              </a:ext>
            </a:extLst>
          </p:cNvPr>
          <p:cNvPicPr>
            <a:picLocks noChangeAspect="1"/>
          </p:cNvPicPr>
          <p:nvPr/>
        </p:nvPicPr>
        <p:blipFill>
          <a:blip r:embed="rId2"/>
          <a:stretch>
            <a:fillRect/>
          </a:stretch>
        </p:blipFill>
        <p:spPr>
          <a:xfrm>
            <a:off x="2054087" y="3189849"/>
            <a:ext cx="8083825" cy="3668151"/>
          </a:xfrm>
          <a:prstGeom prst="rect">
            <a:avLst/>
          </a:prstGeom>
        </p:spPr>
      </p:pic>
      <p:pic>
        <p:nvPicPr>
          <p:cNvPr id="7" name="Picture 6">
            <a:extLst>
              <a:ext uri="{FF2B5EF4-FFF2-40B4-BE49-F238E27FC236}">
                <a16:creationId xmlns:a16="http://schemas.microsoft.com/office/drawing/2014/main" id="{F3BD4FA5-0D70-4313-9F0D-2626C9001A4D}"/>
              </a:ext>
            </a:extLst>
          </p:cNvPr>
          <p:cNvPicPr>
            <a:picLocks noChangeAspect="1"/>
          </p:cNvPicPr>
          <p:nvPr/>
        </p:nvPicPr>
        <p:blipFill>
          <a:blip r:embed="rId3"/>
          <a:stretch>
            <a:fillRect/>
          </a:stretch>
        </p:blipFill>
        <p:spPr>
          <a:xfrm>
            <a:off x="2054087" y="-126742"/>
            <a:ext cx="8083825" cy="3316591"/>
          </a:xfrm>
          <a:prstGeom prst="rect">
            <a:avLst/>
          </a:prstGeom>
        </p:spPr>
      </p:pic>
    </p:spTree>
    <p:extLst>
      <p:ext uri="{BB962C8B-B14F-4D97-AF65-F5344CB8AC3E}">
        <p14:creationId xmlns:p14="http://schemas.microsoft.com/office/powerpoint/2010/main" val="76599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1B0154-00E0-4184-8497-6DACF923BF27}"/>
              </a:ext>
            </a:extLst>
          </p:cNvPr>
          <p:cNvPicPr>
            <a:picLocks noGrp="1" noChangeAspect="1"/>
          </p:cNvPicPr>
          <p:nvPr>
            <p:ph idx="1"/>
          </p:nvPr>
        </p:nvPicPr>
        <p:blipFill>
          <a:blip r:embed="rId2"/>
          <a:stretch>
            <a:fillRect/>
          </a:stretch>
        </p:blipFill>
        <p:spPr>
          <a:xfrm>
            <a:off x="2485778" y="-745588"/>
            <a:ext cx="7220443" cy="8067668"/>
          </a:xfrm>
        </p:spPr>
      </p:pic>
    </p:spTree>
    <p:extLst>
      <p:ext uri="{BB962C8B-B14F-4D97-AF65-F5344CB8AC3E}">
        <p14:creationId xmlns:p14="http://schemas.microsoft.com/office/powerpoint/2010/main" val="128614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4C42-F0A1-4652-8429-9DEC07C3C93C}"/>
              </a:ext>
            </a:extLst>
          </p:cNvPr>
          <p:cNvSpPr>
            <a:spLocks noGrp="1"/>
          </p:cNvSpPr>
          <p:nvPr>
            <p:ph type="title"/>
          </p:nvPr>
        </p:nvSpPr>
        <p:spPr/>
        <p:txBody>
          <a:bodyPr/>
          <a:lstStyle/>
          <a:p>
            <a:pPr algn="ctr"/>
            <a:r>
              <a:rPr lang="en-IE" dirty="0">
                <a:solidFill>
                  <a:schemeClr val="accent5"/>
                </a:solidFill>
              </a:rPr>
              <a:t>Contents</a:t>
            </a:r>
            <a:endParaRPr lang="en-US" dirty="0">
              <a:solidFill>
                <a:schemeClr val="accent5"/>
              </a:solidFill>
            </a:endParaRPr>
          </a:p>
        </p:txBody>
      </p:sp>
      <p:sp>
        <p:nvSpPr>
          <p:cNvPr id="3" name="Content Placeholder 2">
            <a:extLst>
              <a:ext uri="{FF2B5EF4-FFF2-40B4-BE49-F238E27FC236}">
                <a16:creationId xmlns:a16="http://schemas.microsoft.com/office/drawing/2014/main" id="{523F1A42-6614-4D83-886A-13096960B916}"/>
              </a:ext>
            </a:extLst>
          </p:cNvPr>
          <p:cNvSpPr>
            <a:spLocks noGrp="1"/>
          </p:cNvSpPr>
          <p:nvPr>
            <p:ph idx="1"/>
          </p:nvPr>
        </p:nvSpPr>
        <p:spPr>
          <a:xfrm>
            <a:off x="1141412" y="1748790"/>
            <a:ext cx="9905999" cy="4042411"/>
          </a:xfrm>
        </p:spPr>
        <p:txBody>
          <a:bodyPr/>
          <a:lstStyle/>
          <a:p>
            <a:r>
              <a:rPr lang="en-IE" dirty="0">
                <a:solidFill>
                  <a:schemeClr val="accent6">
                    <a:lumMod val="60000"/>
                    <a:lumOff val="40000"/>
                  </a:schemeClr>
                </a:solidFill>
              </a:rPr>
              <a:t>What is Bitcoin </a:t>
            </a:r>
          </a:p>
          <a:p>
            <a:r>
              <a:rPr lang="en-IE" dirty="0">
                <a:solidFill>
                  <a:schemeClr val="accent6">
                    <a:lumMod val="60000"/>
                    <a:lumOff val="40000"/>
                  </a:schemeClr>
                </a:solidFill>
              </a:rPr>
              <a:t>How bitcoin Works</a:t>
            </a:r>
          </a:p>
          <a:p>
            <a:r>
              <a:rPr lang="en-IE" dirty="0">
                <a:solidFill>
                  <a:schemeClr val="accent6">
                    <a:lumMod val="60000"/>
                    <a:lumOff val="40000"/>
                  </a:schemeClr>
                </a:solidFill>
              </a:rPr>
              <a:t>Bitcoin mining</a:t>
            </a:r>
          </a:p>
          <a:p>
            <a:r>
              <a:rPr lang="en-IE" dirty="0">
                <a:solidFill>
                  <a:schemeClr val="accent6">
                    <a:lumMod val="60000"/>
                    <a:lumOff val="40000"/>
                  </a:schemeClr>
                </a:solidFill>
              </a:rPr>
              <a:t>Advantages &amp; disadvantages of bitcoin </a:t>
            </a:r>
          </a:p>
          <a:p>
            <a:r>
              <a:rPr lang="en-IE" dirty="0">
                <a:solidFill>
                  <a:schemeClr val="accent6">
                    <a:lumMod val="60000"/>
                    <a:lumOff val="40000"/>
                  </a:schemeClr>
                </a:solidFill>
              </a:rPr>
              <a:t>Future of Bitcoin</a:t>
            </a:r>
          </a:p>
          <a:p>
            <a:endParaRPr lang="en-IE" dirty="0">
              <a:solidFill>
                <a:schemeClr val="accent6">
                  <a:lumMod val="60000"/>
                  <a:lumOff val="40000"/>
                </a:schemeClr>
              </a:solidFill>
            </a:endParaRPr>
          </a:p>
          <a:p>
            <a:endParaRPr lang="en-US" dirty="0"/>
          </a:p>
        </p:txBody>
      </p:sp>
    </p:spTree>
    <p:extLst>
      <p:ext uri="{BB962C8B-B14F-4D97-AF65-F5344CB8AC3E}">
        <p14:creationId xmlns:p14="http://schemas.microsoft.com/office/powerpoint/2010/main" val="60712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EFEF-915F-4CBE-B23B-809C393C49FE}"/>
              </a:ext>
            </a:extLst>
          </p:cNvPr>
          <p:cNvSpPr>
            <a:spLocks noGrp="1"/>
          </p:cNvSpPr>
          <p:nvPr>
            <p:ph type="title"/>
          </p:nvPr>
        </p:nvSpPr>
        <p:spPr>
          <a:xfrm>
            <a:off x="1141413" y="194310"/>
            <a:ext cx="9905998" cy="914400"/>
          </a:xfrm>
        </p:spPr>
        <p:txBody>
          <a:bodyPr>
            <a:normAutofit/>
          </a:bodyPr>
          <a:lstStyle/>
          <a:p>
            <a:pPr algn="ctr"/>
            <a:r>
              <a:rPr lang="en-IE"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What is Bitcoin ? </a:t>
            </a:r>
            <a:endParaRPr lang="en-US"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id="{92AF0EFF-CD66-4E85-883E-6021459E58CF}"/>
              </a:ext>
            </a:extLst>
          </p:cNvPr>
          <p:cNvSpPr>
            <a:spLocks noGrp="1"/>
          </p:cNvSpPr>
          <p:nvPr>
            <p:ph idx="1"/>
          </p:nvPr>
        </p:nvSpPr>
        <p:spPr>
          <a:xfrm>
            <a:off x="935769" y="811530"/>
            <a:ext cx="11064240" cy="5234940"/>
          </a:xfrm>
        </p:spPr>
        <p:txBody>
          <a:bodyPr>
            <a:normAutofit lnSpcReduction="10000"/>
          </a:bodyPr>
          <a:lstStyle/>
          <a:p>
            <a:endParaRPr lang="en-IE" dirty="0">
              <a:solidFill>
                <a:schemeClr val="accent6">
                  <a:lumMod val="60000"/>
                  <a:lumOff val="40000"/>
                </a:schemeClr>
              </a:solidFill>
            </a:endParaRPr>
          </a:p>
          <a:p>
            <a:r>
              <a:rPr lang="en-IE" dirty="0">
                <a:solidFill>
                  <a:schemeClr val="accent6">
                    <a:lumMod val="60000"/>
                    <a:lumOff val="40000"/>
                  </a:schemeClr>
                </a:solidFill>
              </a:rPr>
              <a:t>Bitcoin was created in October 2008 by an unknown entity that goes by the name </a:t>
            </a:r>
            <a:r>
              <a:rPr lang="en-US" dirty="0">
                <a:solidFill>
                  <a:schemeClr val="accent6">
                    <a:lumMod val="60000"/>
                    <a:lumOff val="40000"/>
                  </a:schemeClr>
                </a:solidFill>
              </a:rPr>
              <a:t>Satoshi Nakamoto			</a:t>
            </a:r>
          </a:p>
          <a:p>
            <a:pPr marL="0" indent="0">
              <a:buNone/>
            </a:pPr>
            <a:endParaRPr lang="en-US" dirty="0">
              <a:solidFill>
                <a:schemeClr val="accent6">
                  <a:lumMod val="60000"/>
                  <a:lumOff val="40000"/>
                </a:schemeClr>
              </a:solidFill>
            </a:endParaRPr>
          </a:p>
          <a:p>
            <a:r>
              <a:rPr lang="en-IE" dirty="0">
                <a:solidFill>
                  <a:schemeClr val="accent6">
                    <a:lumMod val="60000"/>
                    <a:lumOff val="40000"/>
                  </a:schemeClr>
                </a:solidFill>
              </a:rPr>
              <a:t>The first Bitcoin specification and proof of concept was published in 2009 in a cryptography mailing list by Satoshi</a:t>
            </a:r>
          </a:p>
          <a:p>
            <a:pPr marL="0" indent="0">
              <a:buNone/>
            </a:pPr>
            <a:endParaRPr lang="en-IE" dirty="0">
              <a:solidFill>
                <a:schemeClr val="accent6">
                  <a:lumMod val="60000"/>
                  <a:lumOff val="40000"/>
                </a:schemeClr>
              </a:solidFill>
            </a:endParaRPr>
          </a:p>
          <a:p>
            <a:r>
              <a:rPr lang="en-IE" dirty="0">
                <a:solidFill>
                  <a:schemeClr val="accent6">
                    <a:lumMod val="60000"/>
                    <a:lumOff val="40000"/>
                  </a:schemeClr>
                </a:solidFill>
              </a:rPr>
              <a:t>Bitcoin is the first “Open Source Decentralized Digital Cryptocurrency”</a:t>
            </a:r>
          </a:p>
          <a:p>
            <a:pPr marL="0" indent="0">
              <a:buNone/>
            </a:pPr>
            <a:endParaRPr lang="en-IE" dirty="0">
              <a:solidFill>
                <a:schemeClr val="accent6">
                  <a:lumMod val="60000"/>
                  <a:lumOff val="40000"/>
                </a:schemeClr>
              </a:solidFill>
            </a:endParaRPr>
          </a:p>
          <a:p>
            <a:r>
              <a:rPr lang="en-IE" dirty="0">
                <a:solidFill>
                  <a:schemeClr val="accent6">
                    <a:lumMod val="60000"/>
                    <a:lumOff val="40000"/>
                  </a:schemeClr>
                </a:solidFill>
              </a:rPr>
              <a:t>1 </a:t>
            </a:r>
            <a:r>
              <a:rPr lang="en-IE" dirty="0"/>
              <a:t> </a:t>
            </a:r>
            <a:r>
              <a:rPr lang="en-IE" sz="2600" dirty="0">
                <a:solidFill>
                  <a:schemeClr val="accent6">
                    <a:lumMod val="60000"/>
                    <a:lumOff val="40000"/>
                  </a:schemeClr>
                </a:solidFill>
              </a:rPr>
              <a:t>Bitcoin  = 6540.00 Euro approx.</a:t>
            </a:r>
          </a:p>
        </p:txBody>
      </p:sp>
      <p:pic>
        <p:nvPicPr>
          <p:cNvPr id="6" name="Picture 5">
            <a:extLst>
              <a:ext uri="{FF2B5EF4-FFF2-40B4-BE49-F238E27FC236}">
                <a16:creationId xmlns:a16="http://schemas.microsoft.com/office/drawing/2014/main" id="{77E3D409-B2F8-439F-A7BE-6A219C992369}"/>
              </a:ext>
            </a:extLst>
          </p:cNvPr>
          <p:cNvPicPr>
            <a:picLocks noChangeAspect="1"/>
          </p:cNvPicPr>
          <p:nvPr/>
        </p:nvPicPr>
        <p:blipFill>
          <a:blip r:embed="rId2"/>
          <a:stretch>
            <a:fillRect/>
          </a:stretch>
        </p:blipFill>
        <p:spPr>
          <a:xfrm>
            <a:off x="3597886" y="1845820"/>
            <a:ext cx="1944786" cy="914400"/>
          </a:xfrm>
          <a:prstGeom prst="rect">
            <a:avLst/>
          </a:prstGeom>
        </p:spPr>
      </p:pic>
    </p:spTree>
    <p:extLst>
      <p:ext uri="{BB962C8B-B14F-4D97-AF65-F5344CB8AC3E}">
        <p14:creationId xmlns:p14="http://schemas.microsoft.com/office/powerpoint/2010/main" val="155059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323E-6842-4765-981C-13E507ECA14A}"/>
              </a:ext>
            </a:extLst>
          </p:cNvPr>
          <p:cNvSpPr>
            <a:spLocks noGrp="1"/>
          </p:cNvSpPr>
          <p:nvPr>
            <p:ph type="title"/>
          </p:nvPr>
        </p:nvSpPr>
        <p:spPr>
          <a:xfrm>
            <a:off x="1143001" y="254082"/>
            <a:ext cx="9905998" cy="812717"/>
          </a:xfrm>
        </p:spPr>
        <p:txBody>
          <a:bodyPr/>
          <a:lstStyle/>
          <a:p>
            <a:pPr algn="ctr"/>
            <a:r>
              <a:rPr lang="en-IE"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What is Bitcoin ?</a:t>
            </a:r>
            <a:r>
              <a:rPr lang="en-IE" sz="2000"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(CONTINUED)</a:t>
            </a:r>
            <a:endParaRPr lang="en-US" sz="2000" dirty="0"/>
          </a:p>
        </p:txBody>
      </p:sp>
      <p:sp>
        <p:nvSpPr>
          <p:cNvPr id="3" name="Content Placeholder 2">
            <a:extLst>
              <a:ext uri="{FF2B5EF4-FFF2-40B4-BE49-F238E27FC236}">
                <a16:creationId xmlns:a16="http://schemas.microsoft.com/office/drawing/2014/main" id="{DBD1EB9F-AB71-47C6-92B3-01716D646303}"/>
              </a:ext>
            </a:extLst>
          </p:cNvPr>
          <p:cNvSpPr>
            <a:spLocks noGrp="1"/>
          </p:cNvSpPr>
          <p:nvPr>
            <p:ph idx="1"/>
          </p:nvPr>
        </p:nvSpPr>
        <p:spPr>
          <a:xfrm>
            <a:off x="1143000" y="874644"/>
            <a:ext cx="9905999" cy="5883966"/>
          </a:xfrm>
        </p:spPr>
        <p:txBody>
          <a:bodyPr>
            <a:noAutofit/>
          </a:bodyPr>
          <a:lstStyle/>
          <a:p>
            <a:r>
              <a:rPr lang="en-US" altLang="zh-CN" sz="2200" dirty="0">
                <a:solidFill>
                  <a:schemeClr val="accent6">
                    <a:lumMod val="60000"/>
                    <a:lumOff val="40000"/>
                  </a:schemeClr>
                </a:solidFill>
              </a:rPr>
              <a:t>Bitcoin is a form of digital currency, created and held electronically. No one controls it.</a:t>
            </a:r>
          </a:p>
          <a:p>
            <a:pPr marL="0" indent="0">
              <a:buNone/>
            </a:pPr>
            <a:r>
              <a:rPr lang="en-US" altLang="zh-CN" sz="2200" dirty="0">
                <a:solidFill>
                  <a:schemeClr val="accent6">
                    <a:lumMod val="60000"/>
                    <a:lumOff val="40000"/>
                  </a:schemeClr>
                </a:solidFill>
              </a:rPr>
              <a:t> </a:t>
            </a:r>
          </a:p>
          <a:p>
            <a:r>
              <a:rPr lang="en-US" altLang="zh-CN" sz="2200" dirty="0">
                <a:solidFill>
                  <a:schemeClr val="accent6">
                    <a:lumMod val="60000"/>
                    <a:lumOff val="40000"/>
                  </a:schemeClr>
                </a:solidFill>
              </a:rPr>
              <a:t>Bitcoins aren’t printed like dollars or euros </a:t>
            </a:r>
          </a:p>
          <a:p>
            <a:pPr marL="0" indent="0">
              <a:buNone/>
            </a:pPr>
            <a:endParaRPr lang="en-US" altLang="zh-CN" sz="2200" dirty="0">
              <a:solidFill>
                <a:schemeClr val="accent6">
                  <a:lumMod val="60000"/>
                  <a:lumOff val="40000"/>
                </a:schemeClr>
              </a:solidFill>
            </a:endParaRPr>
          </a:p>
          <a:p>
            <a:r>
              <a:rPr lang="en-US" altLang="zh-CN" sz="2200" dirty="0">
                <a:solidFill>
                  <a:schemeClr val="accent6">
                    <a:lumMod val="60000"/>
                    <a:lumOff val="40000"/>
                  </a:schemeClr>
                </a:solidFill>
              </a:rPr>
              <a:t> Bitcoins are produced by people, and businesses</a:t>
            </a:r>
          </a:p>
          <a:p>
            <a:pPr marL="0" indent="0">
              <a:buNone/>
            </a:pPr>
            <a:endParaRPr lang="en-IE" sz="2200" dirty="0">
              <a:solidFill>
                <a:schemeClr val="accent6">
                  <a:lumMod val="60000"/>
                  <a:lumOff val="40000"/>
                </a:schemeClr>
              </a:solidFill>
            </a:endParaRPr>
          </a:p>
          <a:p>
            <a:r>
              <a:rPr lang="en-IE" sz="2200" dirty="0">
                <a:solidFill>
                  <a:schemeClr val="accent6">
                    <a:lumMod val="60000"/>
                    <a:lumOff val="40000"/>
                  </a:schemeClr>
                </a:solidFill>
              </a:rPr>
              <a:t>Bitcoin uses peer-to-peer technology to operate with no central authority</a:t>
            </a:r>
          </a:p>
        </p:txBody>
      </p:sp>
    </p:spTree>
    <p:extLst>
      <p:ext uri="{BB962C8B-B14F-4D97-AF65-F5344CB8AC3E}">
        <p14:creationId xmlns:p14="http://schemas.microsoft.com/office/powerpoint/2010/main" val="236251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2D09-E143-4E47-94A9-EC80DB8625A3}"/>
              </a:ext>
            </a:extLst>
          </p:cNvPr>
          <p:cNvSpPr>
            <a:spLocks noGrp="1"/>
          </p:cNvSpPr>
          <p:nvPr>
            <p:ph type="title"/>
          </p:nvPr>
        </p:nvSpPr>
        <p:spPr>
          <a:xfrm>
            <a:off x="3808047" y="324812"/>
            <a:ext cx="4572727" cy="692358"/>
          </a:xfrm>
        </p:spPr>
        <p:txBody>
          <a:bodyPr>
            <a:normAutofit/>
          </a:bodyPr>
          <a:lstStyle/>
          <a:p>
            <a:pPr algn="ctr"/>
            <a:r>
              <a:rPr lang="en-IE"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Uses of Bitcoin</a:t>
            </a:r>
            <a:endParaRPr lang="en-US"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id="{948FB645-BC3A-417A-9CA4-24AD088059D8}"/>
              </a:ext>
            </a:extLst>
          </p:cNvPr>
          <p:cNvSpPr>
            <a:spLocks noGrp="1"/>
          </p:cNvSpPr>
          <p:nvPr>
            <p:ph idx="1"/>
          </p:nvPr>
        </p:nvSpPr>
        <p:spPr>
          <a:xfrm>
            <a:off x="1141412" y="1066798"/>
            <a:ext cx="9905999" cy="5638801"/>
          </a:xfrm>
        </p:spPr>
        <p:txBody>
          <a:bodyPr>
            <a:normAutofit/>
          </a:bodyPr>
          <a:lstStyle/>
          <a:p>
            <a:r>
              <a:rPr lang="en-IE" dirty="0">
                <a:solidFill>
                  <a:schemeClr val="accent6">
                    <a:lumMod val="60000"/>
                    <a:lumOff val="40000"/>
                  </a:schemeClr>
                </a:solidFill>
              </a:rPr>
              <a:t>Unlimited uses   </a:t>
            </a:r>
          </a:p>
          <a:p>
            <a:pPr marL="0" indent="0">
              <a:buNone/>
            </a:pPr>
            <a:endParaRPr lang="en-IE" dirty="0">
              <a:solidFill>
                <a:schemeClr val="accent6">
                  <a:lumMod val="60000"/>
                  <a:lumOff val="40000"/>
                </a:schemeClr>
              </a:solidFill>
            </a:endParaRPr>
          </a:p>
          <a:p>
            <a:r>
              <a:rPr lang="en-IE" dirty="0">
                <a:solidFill>
                  <a:schemeClr val="accent6">
                    <a:lumMod val="60000"/>
                    <a:lumOff val="40000"/>
                  </a:schemeClr>
                </a:solidFill>
              </a:rPr>
              <a:t>Developing world </a:t>
            </a:r>
          </a:p>
          <a:p>
            <a:pPr marL="0" indent="0">
              <a:buNone/>
            </a:pPr>
            <a:endParaRPr lang="en-IE" dirty="0">
              <a:solidFill>
                <a:schemeClr val="accent6">
                  <a:lumMod val="60000"/>
                  <a:lumOff val="40000"/>
                </a:schemeClr>
              </a:solidFill>
            </a:endParaRPr>
          </a:p>
          <a:p>
            <a:r>
              <a:rPr lang="en-IE" dirty="0">
                <a:solidFill>
                  <a:schemeClr val="accent6">
                    <a:lumMod val="60000"/>
                    <a:lumOff val="40000"/>
                  </a:schemeClr>
                </a:solidFill>
              </a:rPr>
              <a:t>Bitcoin was used by users for buying illegal contraband from sites like silk road</a:t>
            </a:r>
          </a:p>
        </p:txBody>
      </p:sp>
    </p:spTree>
    <p:extLst>
      <p:ext uri="{BB962C8B-B14F-4D97-AF65-F5344CB8AC3E}">
        <p14:creationId xmlns:p14="http://schemas.microsoft.com/office/powerpoint/2010/main" val="136647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0C72-8C77-4C57-8CF8-ECC75B4C0D17}"/>
              </a:ext>
            </a:extLst>
          </p:cNvPr>
          <p:cNvSpPr>
            <a:spLocks noGrp="1"/>
          </p:cNvSpPr>
          <p:nvPr>
            <p:ph type="title"/>
          </p:nvPr>
        </p:nvSpPr>
        <p:spPr>
          <a:xfrm>
            <a:off x="3126787" y="499792"/>
            <a:ext cx="5935248" cy="878434"/>
          </a:xfrm>
        </p:spPr>
        <p:txBody>
          <a:bodyPr/>
          <a:lstStyle/>
          <a:p>
            <a:pPr algn="ctr"/>
            <a:r>
              <a:rPr lang="en-IE"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How Bitcoin Works ? </a:t>
            </a:r>
            <a:endParaRPr lang="en-US" dirty="0"/>
          </a:p>
        </p:txBody>
      </p:sp>
      <p:sp>
        <p:nvSpPr>
          <p:cNvPr id="3" name="Content Placeholder 2">
            <a:extLst>
              <a:ext uri="{FF2B5EF4-FFF2-40B4-BE49-F238E27FC236}">
                <a16:creationId xmlns:a16="http://schemas.microsoft.com/office/drawing/2014/main" id="{612F7751-A127-4122-A4F1-5ED043B4B3AD}"/>
              </a:ext>
            </a:extLst>
          </p:cNvPr>
          <p:cNvSpPr>
            <a:spLocks noGrp="1"/>
          </p:cNvSpPr>
          <p:nvPr>
            <p:ph idx="1"/>
          </p:nvPr>
        </p:nvSpPr>
        <p:spPr>
          <a:xfrm>
            <a:off x="1141411" y="1378226"/>
            <a:ext cx="9905999" cy="4979981"/>
          </a:xfrm>
        </p:spPr>
        <p:txBody>
          <a:bodyPr>
            <a:normAutofit/>
          </a:bodyPr>
          <a:lstStyle/>
          <a:p>
            <a:r>
              <a:rPr lang="en-IE" dirty="0">
                <a:solidFill>
                  <a:schemeClr val="accent6">
                    <a:lumMod val="60000"/>
                    <a:lumOff val="40000"/>
                  </a:schemeClr>
                </a:solidFill>
              </a:rPr>
              <a:t>From a user perspective, Bitcoin is nothing more than a mobile app or computer program that provides a personal Bitcoin wallet and allows a user to send and receive bitcoins with them</a:t>
            </a:r>
          </a:p>
          <a:p>
            <a:r>
              <a:rPr lang="en-IE" dirty="0">
                <a:solidFill>
                  <a:schemeClr val="accent6">
                    <a:lumMod val="60000"/>
                    <a:lumOff val="40000"/>
                  </a:schemeClr>
                </a:solidFill>
              </a:rPr>
              <a:t>Every ”account” consists of the public key (bitcoin address) and the private key.</a:t>
            </a:r>
          </a:p>
          <a:p>
            <a:r>
              <a:rPr lang="en-IE" dirty="0">
                <a:solidFill>
                  <a:schemeClr val="accent6">
                    <a:lumMod val="60000"/>
                    <a:lumOff val="40000"/>
                  </a:schemeClr>
                </a:solidFill>
              </a:rPr>
              <a:t> Anyone who knows your public key, can send you bitcoins. </a:t>
            </a:r>
          </a:p>
          <a:p>
            <a:r>
              <a:rPr lang="en-IE" dirty="0">
                <a:solidFill>
                  <a:schemeClr val="accent6">
                    <a:lumMod val="60000"/>
                    <a:lumOff val="40000"/>
                  </a:schemeClr>
                </a:solidFill>
              </a:rPr>
              <a:t>To spend bitcoins, you have to know the private key. </a:t>
            </a:r>
          </a:p>
          <a:p>
            <a:r>
              <a:rPr lang="en-IE" dirty="0">
                <a:solidFill>
                  <a:schemeClr val="accent6">
                    <a:lumMod val="60000"/>
                    <a:lumOff val="40000"/>
                  </a:schemeClr>
                </a:solidFill>
              </a:rPr>
              <a:t>The transaction is broadcasted to the bitcoin network. </a:t>
            </a:r>
          </a:p>
          <a:p>
            <a:r>
              <a:rPr lang="en-IE" dirty="0">
                <a:solidFill>
                  <a:schemeClr val="accent6">
                    <a:lumMod val="60000"/>
                    <a:lumOff val="40000"/>
                  </a:schemeClr>
                </a:solidFill>
              </a:rPr>
              <a:t>The miners confirm the transactions</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73228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37EA-6467-4D8A-9311-0D68B2182DFD}"/>
              </a:ext>
            </a:extLst>
          </p:cNvPr>
          <p:cNvSpPr>
            <a:spLocks noGrp="1"/>
          </p:cNvSpPr>
          <p:nvPr>
            <p:ph type="title"/>
          </p:nvPr>
        </p:nvSpPr>
        <p:spPr>
          <a:xfrm>
            <a:off x="3075648" y="605262"/>
            <a:ext cx="6037523" cy="945239"/>
          </a:xfrm>
        </p:spPr>
        <p:txBody>
          <a:bodyPr>
            <a:noAutofit/>
          </a:bodyPr>
          <a:lstStyle/>
          <a:p>
            <a:r>
              <a:rPr lang="en-IE"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How Bitcoin Works ? </a:t>
            </a:r>
            <a:endParaRPr lang="en-US" dirty="0">
              <a:solidFill>
                <a:schemeClr val="accent5"/>
              </a:solidFill>
            </a:endParaRPr>
          </a:p>
        </p:txBody>
      </p:sp>
      <p:sp>
        <p:nvSpPr>
          <p:cNvPr id="3" name="Content Placeholder 2">
            <a:extLst>
              <a:ext uri="{FF2B5EF4-FFF2-40B4-BE49-F238E27FC236}">
                <a16:creationId xmlns:a16="http://schemas.microsoft.com/office/drawing/2014/main" id="{4B0BA3DB-EC33-4E96-A18C-2BB9B8B417D7}"/>
              </a:ext>
            </a:extLst>
          </p:cNvPr>
          <p:cNvSpPr>
            <a:spLocks noGrp="1"/>
          </p:cNvSpPr>
          <p:nvPr>
            <p:ph idx="1"/>
          </p:nvPr>
        </p:nvSpPr>
        <p:spPr>
          <a:xfrm>
            <a:off x="1141411" y="1877350"/>
            <a:ext cx="9905999" cy="4386471"/>
          </a:xfrm>
        </p:spPr>
        <p:txBody>
          <a:bodyPr/>
          <a:lstStyle/>
          <a:p>
            <a:r>
              <a:rPr lang="en-US" dirty="0">
                <a:solidFill>
                  <a:schemeClr val="accent6">
                    <a:lumMod val="60000"/>
                    <a:lumOff val="40000"/>
                  </a:schemeClr>
                </a:solidFill>
              </a:rPr>
              <a:t>An example of a bitcoin address: </a:t>
            </a:r>
            <a:r>
              <a:rPr lang="en-US" sz="2000" dirty="0">
                <a:solidFill>
                  <a:schemeClr val="accent6">
                    <a:lumMod val="60000"/>
                    <a:lumOff val="40000"/>
                  </a:schemeClr>
                </a:solidFill>
              </a:rPr>
              <a:t>14nRKoXJAUpKYYbzw6Yrqh9gW2p26zerpW </a:t>
            </a:r>
          </a:p>
          <a:p>
            <a:r>
              <a:rPr lang="en-US" dirty="0">
                <a:solidFill>
                  <a:schemeClr val="accent6">
                    <a:lumMod val="60000"/>
                    <a:lumOff val="40000"/>
                  </a:schemeClr>
                </a:solidFill>
              </a:rPr>
              <a:t>The corresponding private key: </a:t>
            </a:r>
            <a:r>
              <a:rPr lang="en-US" sz="1600" dirty="0">
                <a:solidFill>
                  <a:schemeClr val="accent6">
                    <a:lumMod val="60000"/>
                    <a:lumOff val="40000"/>
                  </a:schemeClr>
                </a:solidFill>
              </a:rPr>
              <a:t>5HuEupX3DNFJ7UypjFtXDTm4BVuAwZtAgY f94sMALPyakgafVnU </a:t>
            </a:r>
          </a:p>
          <a:p>
            <a:endParaRPr lang="en-US" sz="1600" dirty="0">
              <a:solidFill>
                <a:schemeClr val="accent6">
                  <a:lumMod val="60000"/>
                  <a:lumOff val="40000"/>
                </a:schemeClr>
              </a:solidFill>
            </a:endParaRPr>
          </a:p>
        </p:txBody>
      </p:sp>
    </p:spTree>
    <p:extLst>
      <p:ext uri="{BB962C8B-B14F-4D97-AF65-F5344CB8AC3E}">
        <p14:creationId xmlns:p14="http://schemas.microsoft.com/office/powerpoint/2010/main" val="334290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2146-68D3-4B6F-9C68-BCA0029F94B0}"/>
              </a:ext>
            </a:extLst>
          </p:cNvPr>
          <p:cNvSpPr>
            <a:spLocks noGrp="1"/>
          </p:cNvSpPr>
          <p:nvPr>
            <p:ph type="title"/>
          </p:nvPr>
        </p:nvSpPr>
        <p:spPr>
          <a:xfrm>
            <a:off x="3313906" y="459492"/>
            <a:ext cx="5564187" cy="825969"/>
          </a:xfrm>
        </p:spPr>
        <p:txBody>
          <a:bodyPr/>
          <a:lstStyle/>
          <a:p>
            <a:r>
              <a:rPr lang="en-IE" dirty="0">
                <a:solidFill>
                  <a:schemeClr val="accent5"/>
                </a:solidFill>
                <a:latin typeface="Arial Unicode MS" panose="020B0604020202020204" pitchFamily="34" charset="-128"/>
                <a:ea typeface="Arial Unicode MS" panose="020B0604020202020204" pitchFamily="34" charset="-128"/>
                <a:cs typeface="Arial Unicode MS" panose="020B0604020202020204" pitchFamily="34" charset="-128"/>
              </a:rPr>
              <a:t>How Bitcoin Works ? </a:t>
            </a:r>
            <a:endParaRPr lang="en-US" dirty="0"/>
          </a:p>
        </p:txBody>
      </p:sp>
      <p:sp>
        <p:nvSpPr>
          <p:cNvPr id="3" name="Content Placeholder 2">
            <a:extLst>
              <a:ext uri="{FF2B5EF4-FFF2-40B4-BE49-F238E27FC236}">
                <a16:creationId xmlns:a16="http://schemas.microsoft.com/office/drawing/2014/main" id="{F8737E9A-8550-4512-B00E-8B44E08A3E11}"/>
              </a:ext>
            </a:extLst>
          </p:cNvPr>
          <p:cNvSpPr>
            <a:spLocks noGrp="1"/>
          </p:cNvSpPr>
          <p:nvPr>
            <p:ph idx="1"/>
          </p:nvPr>
        </p:nvSpPr>
        <p:spPr>
          <a:xfrm>
            <a:off x="1141412" y="1470991"/>
            <a:ext cx="9905999" cy="4320210"/>
          </a:xfrm>
        </p:spPr>
        <p:txBody>
          <a:bodyPr>
            <a:normAutofit/>
          </a:bodyPr>
          <a:lstStyle/>
          <a:p>
            <a:r>
              <a:rPr lang="en-IE" dirty="0">
                <a:solidFill>
                  <a:schemeClr val="accent6">
                    <a:lumMod val="60000"/>
                    <a:lumOff val="40000"/>
                  </a:schemeClr>
                </a:solidFill>
              </a:rPr>
              <a:t>Behind the scenes, the Bitcoin network is sharing a public ledger called the blockchain. This ledger contains every transaction ever processed, allowing a user's computer to verify the validity of each transaction</a:t>
            </a:r>
          </a:p>
          <a:p>
            <a:r>
              <a:rPr lang="en-IE" dirty="0">
                <a:solidFill>
                  <a:schemeClr val="accent6">
                    <a:lumMod val="60000"/>
                    <a:lumOff val="40000"/>
                  </a:schemeClr>
                </a:solidFill>
              </a:rPr>
              <a:t>In the process called mining, all transactions are collected in a block. A new block is mined in about every 10 minutes.</a:t>
            </a:r>
          </a:p>
          <a:p>
            <a:r>
              <a:rPr lang="en-IE" dirty="0">
                <a:solidFill>
                  <a:schemeClr val="accent6">
                    <a:lumMod val="60000"/>
                    <a:lumOff val="40000"/>
                  </a:schemeClr>
                </a:solidFill>
              </a:rPr>
              <a:t> For small payments or payments with a trusted peer, 0 confirmations is    usually ok.</a:t>
            </a:r>
          </a:p>
          <a:p>
            <a:r>
              <a:rPr lang="en-IE" dirty="0">
                <a:solidFill>
                  <a:schemeClr val="accent6">
                    <a:lumMod val="60000"/>
                    <a:lumOff val="40000"/>
                  </a:schemeClr>
                </a:solidFill>
              </a:rPr>
              <a:t> For large amounts, 6 confirmations is considered safe.</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0402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4228</TotalTime>
  <Words>641</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宋体</vt:lpstr>
      <vt:lpstr>Arial</vt:lpstr>
      <vt:lpstr>Trebuchet MS</vt:lpstr>
      <vt:lpstr>Tw Cen MT</vt:lpstr>
      <vt:lpstr>Circuit</vt:lpstr>
      <vt:lpstr>Introduction to Bitcoin </vt:lpstr>
      <vt:lpstr>PowerPoint Presentation</vt:lpstr>
      <vt:lpstr>Contents</vt:lpstr>
      <vt:lpstr>What is Bitcoin ? </vt:lpstr>
      <vt:lpstr>What is Bitcoin ?(CONTINUED)</vt:lpstr>
      <vt:lpstr>Uses of Bitcoin</vt:lpstr>
      <vt:lpstr>How Bitcoin Works ? </vt:lpstr>
      <vt:lpstr>How Bitcoin Works ? </vt:lpstr>
      <vt:lpstr>How Bitcoin Works ? </vt:lpstr>
      <vt:lpstr>PowerPoint Presentation</vt:lpstr>
      <vt:lpstr>Bitcoin Mining</vt:lpstr>
      <vt:lpstr>Bitcoin miners</vt:lpstr>
      <vt:lpstr>Advantages Of bitcoin</vt:lpstr>
      <vt:lpstr>Disadvantages of bitcoin</vt:lpstr>
      <vt:lpstr>PowerPoint Presentation</vt:lpstr>
      <vt:lpstr>Future of Bitcoin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Bitcoin </dc:title>
  <dc:creator>GARRET TONRA - STUDENT</dc:creator>
  <cp:lastModifiedBy>GARRET TONRA - STUDENT</cp:lastModifiedBy>
  <cp:revision>90</cp:revision>
  <dcterms:created xsi:type="dcterms:W3CDTF">2017-10-31T10:25:10Z</dcterms:created>
  <dcterms:modified xsi:type="dcterms:W3CDTF">2017-11-06T13:25:47Z</dcterms:modified>
</cp:coreProperties>
</file>